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258" r:id="rId4"/>
    <p:sldId id="257" r:id="rId5"/>
    <p:sldId id="259" r:id="rId6"/>
    <p:sldId id="277" r:id="rId7"/>
    <p:sldId id="260" r:id="rId8"/>
    <p:sldId id="261" r:id="rId9"/>
    <p:sldId id="262" r:id="rId10"/>
    <p:sldId id="285" r:id="rId11"/>
    <p:sldId id="28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6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872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78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5AF4-D2B5-433A-BFCA-4EE8A0BE41B4}" type="datetimeFigureOut">
              <a:rPr lang="ru-RU" smtClean="0"/>
              <a:pPr/>
              <a:t>17.11.2009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D1E6F-85DD-49A2-BBCB-978073C671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D1E6F-85DD-49A2-BBCB-978073C671C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006BAB7-2910-4AD4-AF34-7FA9119AFD91}" type="datetime1">
              <a:rPr lang="ru-RU" smtClean="0"/>
              <a:t>17.11.2009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EF76-F660-44D3-9F2E-B04F78211457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B037-2F6F-4B73-BE4F-13703AEE8CAA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F8C9-1E67-44BE-97D5-E6006C94AF1B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0B8A8-C69E-4724-B101-15273C8AC57C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9251E-4131-421B-8F0E-A092B1AB42F4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362F7-2A41-4EFE-942F-FABE2D6D2C19}" type="datetime1">
              <a:rPr lang="ru-RU" smtClean="0"/>
              <a:t>17.11.2009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930-37E7-4CB9-BDDB-DDFFF4556671}" type="datetime1">
              <a:rPr lang="ru-RU" smtClean="0"/>
              <a:t>17.11.2009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4CF47-D00E-4C0E-9BDF-53CA5C560C8C}" type="datetime1">
              <a:rPr lang="ru-RU" smtClean="0"/>
              <a:t>17.11.2009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4AF76-BEB9-459F-85B9-476594F8A28C}" type="datetime1">
              <a:rPr lang="ru-RU" smtClean="0"/>
              <a:t>17.11.2009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0B2C-9B56-4FA0-B7DD-05EA57923380}" type="datetime1">
              <a:rPr lang="ru-RU" smtClean="0"/>
              <a:t>17.11.2009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7B2D6-C72B-48BD-8D62-86C68796945C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141B1-3722-4BCF-9A9C-EFF92FBA28DC}" type="datetime1">
              <a:rPr lang="ru-RU" smtClean="0"/>
              <a:t>17.11.2009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8E19A-E8C1-46DA-9D9D-B3BE423CDC66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A119-A96A-4ED6-9384-EE923E5EC16A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7C05D-E09A-4E32-9D20-CF0DD0EB2F56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A775-27A0-4188-B95D-4CFB2C8A2DB5}" type="datetime1">
              <a:rPr lang="ru-RU" smtClean="0"/>
              <a:t>17.11.2009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5A3FB11-B9DF-43B4-A00B-6ED2C62CF4AE}" type="datetime1">
              <a:rPr lang="ru-RU" smtClean="0"/>
              <a:t>17.11.2009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84266C3-9563-465E-98B3-5F00EC6F2751}" type="datetime1">
              <a:rPr lang="ru-RU" smtClean="0"/>
              <a:t>17.11.2009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7CCCB-DC44-42C3-B88E-132C239EB99D}" type="datetime1">
              <a:rPr lang="ru-RU" smtClean="0"/>
              <a:t>17.11.2009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2DB79-49EC-4E8F-9C82-CA158FF51BC6}" type="datetime1">
              <a:rPr lang="ru-RU" smtClean="0"/>
              <a:t>17.11.2009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BAD76-2496-4873-9A60-3F2E8BEA7B38}" type="datetime1">
              <a:rPr lang="ru-RU" smtClean="0"/>
              <a:t>17.11.2009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3C3B26D-5A2D-411F-B125-7B0DCAA0FE8F}" type="datetime1">
              <a:rPr lang="ru-RU" smtClean="0"/>
              <a:t>17.11.2009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EAA2-61C2-4212-899B-BC416A390E43}" type="datetime1">
              <a:rPr lang="ru-RU" smtClean="0"/>
              <a:t>17.11.2009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2F33-9D02-4F49-B7E9-7FCFE2F4A0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688" y="1428736"/>
            <a:ext cx="8858312" cy="507209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i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Тема.</a:t>
            </a: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  Особенности проведения судебной реформы 1864 года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 условиях господства самодержавия.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Основные типы правовой культуры.</a:t>
            </a:r>
            <a: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4348" y="714356"/>
            <a:ext cx="7772400" cy="1500187"/>
          </a:xfrm>
        </p:spPr>
        <p:txBody>
          <a:bodyPr/>
          <a:lstStyle/>
          <a:p>
            <a:r>
              <a:rPr lang="ru-RU" sz="2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Семинар – практикум</a:t>
            </a:r>
            <a:endParaRPr lang="ru-RU" sz="28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  <a:p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14950"/>
            <a:ext cx="1928794" cy="164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362075"/>
          </a:xfrm>
        </p:spPr>
        <p:txBody>
          <a:bodyPr/>
          <a:lstStyle/>
          <a:p>
            <a:r>
              <a:rPr lang="ru-RU" sz="2800" i="1" u="sng" cap="all" dirty="0" smtClean="0"/>
              <a:t>Памятка для работы с документом.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500174"/>
            <a:ext cx="8715435" cy="5357826"/>
          </a:xfrm>
        </p:spPr>
        <p:txBody>
          <a:bodyPr>
            <a:normAutofit fontScale="85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r>
              <a:rPr lang="ru-RU" sz="2600" dirty="0" smtClean="0"/>
              <a:t> </a:t>
            </a:r>
            <a:r>
              <a:rPr lang="ru-RU" sz="2600" dirty="0" smtClean="0"/>
              <a:t>.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Наименование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документа.</a:t>
            </a:r>
          </a:p>
          <a:p>
            <a:pPr lvl="0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Когда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кем он был составлен.</a:t>
            </a:r>
          </a:p>
          <a:p>
            <a:pPr lvl="0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Анализ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текста по наводящим вопросам. Какие выводы можно сделать из приведенных фактов.</a:t>
            </a:r>
          </a:p>
          <a:p>
            <a:pPr lvl="0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Объясните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юридические понятия и термины, встречающиеся в тексте памятника права.</a:t>
            </a:r>
          </a:p>
          <a:p>
            <a:pPr lvl="0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Каково </a:t>
            </a:r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значение данного памятника права для современной правовой культуры общества.</a:t>
            </a:r>
          </a:p>
          <a:p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endParaRPr lang="ru-RU" sz="2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Памятники права – это правовые акты прошлых эпох, сохраняющие правовую информацию прошлого, а также документы, имеющие правовое значение в прошлом. </a:t>
            </a:r>
          </a:p>
          <a:p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endParaRPr lang="ru-RU" sz="3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3714752"/>
            <a:ext cx="4000496" cy="11430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АЛЕКСАНДР 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II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Содержимое 3" descr="Александр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.bmp"/>
          <p:cNvPicPr>
            <a:picLocks noGrp="1" noChangeAspect="1"/>
          </p:cNvPicPr>
          <p:nvPr>
            <p:ph idx="1"/>
          </p:nvPr>
        </p:nvPicPr>
        <p:blipFill>
          <a:blip r:embed="rId2"/>
          <a:srcRect l="2895" t="23073" r="51736" b="3107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Торг (Помещики торгуют крепостными). Художник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Н.В.Неврев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.bmp"/>
          <p:cNvPicPr>
            <a:picLocks noGrp="1" noChangeAspect="1"/>
          </p:cNvPicPr>
          <p:nvPr>
            <p:ph idx="1"/>
          </p:nvPr>
        </p:nvPicPr>
        <p:blipFill>
          <a:blip r:embed="rId2"/>
          <a:srcRect l="3316" t="23528" r="51114" b="3560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Освобождение крестьян. </a:t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Художник Б.М. Кустодиев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.bmp"/>
          <p:cNvPicPr>
            <a:picLocks noGrp="1" noChangeAspect="1"/>
          </p:cNvPicPr>
          <p:nvPr>
            <p:ph idx="1"/>
          </p:nvPr>
        </p:nvPicPr>
        <p:blipFill>
          <a:blip r:embed="rId2"/>
          <a:srcRect l="11652" t="25721" r="60061" b="25451"/>
          <a:stretch>
            <a:fillRect/>
          </a:stretch>
        </p:blipFill>
        <p:spPr>
          <a:xfrm>
            <a:off x="0" y="0"/>
            <a:ext cx="521494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0"/>
            <a:ext cx="3929058" cy="6858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Великая княгиня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Елена Павловна, поддерживала реформаторов при дворе Александра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Художник К.П. Брюллов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285728"/>
            <a:ext cx="3286116" cy="521497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 Иванович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Герцен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6.bmp"/>
          <p:cNvPicPr>
            <a:picLocks noGrp="1" noChangeAspect="1"/>
          </p:cNvPicPr>
          <p:nvPr>
            <p:ph idx="1"/>
          </p:nvPr>
        </p:nvPicPr>
        <p:blipFill>
          <a:blip r:embed="rId2"/>
          <a:srcRect l="8330" t="25411" r="56945" b="20133"/>
          <a:stretch>
            <a:fillRect/>
          </a:stretch>
        </p:blipFill>
        <p:spPr>
          <a:xfrm>
            <a:off x="0" y="0"/>
            <a:ext cx="5286380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571480"/>
            <a:ext cx="3929058" cy="521497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Знак председателя волостного суда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7.bmp"/>
          <p:cNvPicPr>
            <a:picLocks noGrp="1" noChangeAspect="1"/>
          </p:cNvPicPr>
          <p:nvPr>
            <p:ph idx="1"/>
          </p:nvPr>
        </p:nvPicPr>
        <p:blipFill>
          <a:blip r:embed="rId2"/>
          <a:srcRect l="10056" t="23302" r="58556" b="18780"/>
          <a:stretch>
            <a:fillRect/>
          </a:stretch>
        </p:blipFill>
        <p:spPr>
          <a:xfrm>
            <a:off x="0" y="0"/>
            <a:ext cx="4929190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.bmp"/>
          <p:cNvPicPr>
            <a:picLocks noGrp="1" noChangeAspect="1"/>
          </p:cNvPicPr>
          <p:nvPr>
            <p:ph idx="1"/>
          </p:nvPr>
        </p:nvPicPr>
        <p:blipFill>
          <a:blip r:embed="rId2"/>
          <a:srcRect l="3481" t="23044" r="51501" b="4225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85982" y="5000612"/>
            <a:ext cx="8643966" cy="185738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Земство обедает. 1872 год. 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Крестьяне в ожидании приема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дверей земской управы.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Художник Г.Г. Мясоедов.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9.bmp"/>
          <p:cNvPicPr>
            <a:picLocks noGrp="1" noChangeAspect="1"/>
          </p:cNvPicPr>
          <p:nvPr>
            <p:ph idx="1"/>
          </p:nvPr>
        </p:nvPicPr>
        <p:blipFill>
          <a:blip r:embed="rId2"/>
          <a:srcRect l="3279" t="23044" r="51263" b="32465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214950"/>
            <a:ext cx="8429684" cy="18573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Врачи и служащие Земской больницы в Дмитрове.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0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643050"/>
            <a:ext cx="8572559" cy="3929090"/>
          </a:xfrm>
        </p:spPr>
        <p:txBody>
          <a:bodyPr>
            <a:norm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Исходя из темы урока, </a:t>
            </a:r>
            <a:r>
              <a:rPr lang="ru-RU" sz="44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сформулируйте проблему урока, 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используя материалы документов практикума.</a:t>
            </a:r>
          </a:p>
          <a:p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1.bmp"/>
          <p:cNvPicPr>
            <a:picLocks noGrp="1" noChangeAspect="1"/>
          </p:cNvPicPr>
          <p:nvPr>
            <p:ph idx="1"/>
          </p:nvPr>
        </p:nvPicPr>
        <p:blipFill>
          <a:blip r:embed="rId2"/>
          <a:srcRect l="3340" t="23676" r="51568" b="3561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636"/>
            <a:ext cx="9144000" cy="221455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Дворянское семейство Васильевых. 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Смоленск, 1912 год. Из этой семьи вышел известный писатель Борис Васильев.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500042"/>
            <a:ext cx="3929058" cy="550072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Савва Иванович Мамонтов.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Художник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М.А. Врубель.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12.bmp"/>
          <p:cNvPicPr>
            <a:picLocks noGrp="1" noChangeAspect="1"/>
          </p:cNvPicPr>
          <p:nvPr>
            <p:ph idx="1"/>
          </p:nvPr>
        </p:nvPicPr>
        <p:blipFill>
          <a:blip r:embed="rId2"/>
          <a:srcRect l="9220" t="23044" r="57307" b="21004"/>
          <a:stretch>
            <a:fillRect/>
          </a:stretch>
        </p:blipFill>
        <p:spPr>
          <a:xfrm>
            <a:off x="0" y="0"/>
            <a:ext cx="5000628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500042"/>
            <a:ext cx="3929058" cy="550072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Лев Николаевич</a:t>
            </a:r>
            <a:b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Толстой</a:t>
            </a:r>
            <a:b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Художник 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И.Н. Крамской.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13.bmp"/>
          <p:cNvPicPr>
            <a:picLocks noGrp="1" noChangeAspect="1"/>
          </p:cNvPicPr>
          <p:nvPr>
            <p:ph idx="1"/>
          </p:nvPr>
        </p:nvPicPr>
        <p:blipFill>
          <a:blip r:embed="rId2"/>
          <a:srcRect l="17317" t="23972" r="65366" b="47269"/>
          <a:stretch>
            <a:fillRect/>
          </a:stretch>
        </p:blipFill>
        <p:spPr>
          <a:xfrm>
            <a:off x="0" y="0"/>
            <a:ext cx="5214942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500042"/>
            <a:ext cx="3929058" cy="550072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Фёдор</a:t>
            </a:r>
            <a:b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Михайлович</a:t>
            </a:r>
            <a:b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Достоевский.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Художник 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В.Г. Петров.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13.bmp"/>
          <p:cNvPicPr>
            <a:picLocks noGrp="1" noChangeAspect="1"/>
          </p:cNvPicPr>
          <p:nvPr>
            <p:ph idx="1"/>
          </p:nvPr>
        </p:nvPicPr>
        <p:blipFill>
          <a:blip r:embed="rId2"/>
          <a:srcRect l="66837" t="26201" r="18455" b="50649"/>
          <a:stretch>
            <a:fillRect/>
          </a:stretch>
        </p:blipFill>
        <p:spPr>
          <a:xfrm>
            <a:off x="0" y="0"/>
            <a:ext cx="5214942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1071546"/>
            <a:ext cx="3929058" cy="55007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Средний герб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Российской Империи,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утвержденный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23 февраля 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1883 года.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14.bmp"/>
          <p:cNvPicPr>
            <a:picLocks noGrp="1" noChangeAspect="1"/>
          </p:cNvPicPr>
          <p:nvPr>
            <p:ph idx="1"/>
          </p:nvPr>
        </p:nvPicPr>
        <p:blipFill>
          <a:blip r:embed="rId2"/>
          <a:srcRect l="7576" r="7822" b="3717"/>
          <a:stretch>
            <a:fillRect/>
          </a:stretch>
        </p:blipFill>
        <p:spPr>
          <a:xfrm>
            <a:off x="0" y="0"/>
            <a:ext cx="5857884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5.bmp"/>
          <p:cNvPicPr>
            <a:picLocks noGrp="1" noChangeAspect="1"/>
          </p:cNvPicPr>
          <p:nvPr>
            <p:ph idx="1"/>
          </p:nvPr>
        </p:nvPicPr>
        <p:blipFill>
          <a:blip r:embed="rId2"/>
          <a:srcRect l="3279" t="24622" r="51263" b="3749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26" y="6000768"/>
            <a:ext cx="8786874" cy="135732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Паровая конка</a:t>
            </a:r>
            <a:br>
              <a:rPr lang="ru-RU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ru-RU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 Воробьевых горах.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6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"/>
            <a:ext cx="9144000" cy="685802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7.bmp"/>
          <p:cNvPicPr>
            <a:picLocks noGrp="1" noChangeAspect="1"/>
          </p:cNvPicPr>
          <p:nvPr>
            <p:ph idx="1"/>
          </p:nvPr>
        </p:nvPicPr>
        <p:blipFill>
          <a:blip r:embed="rId2"/>
          <a:srcRect l="3279" t="23044" r="51263" b="34339"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00768"/>
            <a:ext cx="9144000" cy="1214446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Семья   русских    фабрикантов</a:t>
            </a:r>
            <a:b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8.bmp"/>
          <p:cNvPicPr>
            <a:picLocks noGrp="1" noChangeAspect="1"/>
          </p:cNvPicPr>
          <p:nvPr>
            <p:ph idx="1"/>
          </p:nvPr>
        </p:nvPicPr>
        <p:blipFill>
          <a:blip r:embed="rId2"/>
          <a:srcRect l="3788" t="23676" r="52017" b="2660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43446"/>
            <a:ext cx="9144000" cy="250033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Верхние торговые ряды.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Архитектор А.Н. Померанцев 1893 год.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9.bmp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360" t="23256" r="65645" b="46685"/>
          <a:stretch>
            <a:fillRect/>
          </a:stretch>
        </p:blipFill>
        <p:spPr>
          <a:xfrm>
            <a:off x="0" y="642918"/>
            <a:ext cx="4286248" cy="5500702"/>
          </a:xfrm>
        </p:spPr>
      </p:pic>
      <p:pic>
        <p:nvPicPr>
          <p:cNvPr id="12" name="Содержимое 11" descr="19.bmp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65715" t="23285" r="17758" b="44621"/>
          <a:stretch>
            <a:fillRect/>
          </a:stretch>
        </p:blipFill>
        <p:spPr>
          <a:xfrm>
            <a:off x="4857752" y="642918"/>
            <a:ext cx="4286248" cy="5572164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-214338"/>
            <a:ext cx="871540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Меценаты и «Русские сезоны»</a:t>
            </a:r>
            <a:endParaRPr kumimoji="0" lang="ru-RU" sz="36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3"/>
          </p:nvPr>
        </p:nvSpPr>
        <p:spPr>
          <a:xfrm>
            <a:off x="5102225" y="6322215"/>
            <a:ext cx="4041775" cy="107156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Жан Кокто.</a:t>
            </a:r>
          </a:p>
          <a:p>
            <a:pPr algn="ctr"/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Афиша «Русских сезонов» в Париже.</a:t>
            </a:r>
            <a:b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18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1800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0" y="5786454"/>
            <a:ext cx="4714876" cy="150016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Сергей   Павлович  Дягилев  с няней. </a:t>
            </a:r>
            <a:b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Художник  Л. </a:t>
            </a:r>
            <a:r>
              <a:rPr lang="ru-RU" sz="20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Бакст</a:t>
            </a: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772400" cy="1362075"/>
          </a:xfrm>
        </p:spPr>
        <p:txBody>
          <a:bodyPr/>
          <a:lstStyle/>
          <a:p>
            <a:r>
              <a:rPr lang="ru-RU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Цель урока: </a:t>
            </a:r>
            <a:endParaRPr lang="ru-RU" i="1" u="sng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428868"/>
            <a:ext cx="8572559" cy="392909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рассмотреть особенности проведения судебной реформы 1864 года, через характеристику основных типов правовой культуры в условиях господства самодержавия.   </a:t>
            </a:r>
          </a:p>
          <a:p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857232"/>
            <a:ext cx="4500562" cy="550072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Николай 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Александрович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Бердяев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b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Содержимое 5" descr="20.bmp"/>
          <p:cNvPicPr>
            <a:picLocks noGrp="1" noChangeAspect="1"/>
          </p:cNvPicPr>
          <p:nvPr>
            <p:ph idx="1"/>
          </p:nvPr>
        </p:nvPicPr>
        <p:blipFill>
          <a:blip r:embed="rId2"/>
          <a:srcRect l="7067" t="23044" r="55051" b="18555"/>
          <a:stretch>
            <a:fillRect/>
          </a:stretch>
        </p:blipFill>
        <p:spPr>
          <a:xfrm>
            <a:off x="-1" y="0"/>
            <a:ext cx="5560541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424006"/>
          </a:xfrm>
        </p:spPr>
        <p:txBody>
          <a:bodyPr>
            <a:normAutofit fontScale="90000"/>
          </a:bodyPr>
          <a:lstStyle/>
          <a:p>
            <a:r>
              <a:rPr lang="ru-RU" sz="3100" b="1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Таблица.</a:t>
            </a:r>
            <a: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</a:t>
            </a:r>
            <a:b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</a:t>
            </a:r>
            <a:r>
              <a:rPr lang="ru-RU" sz="31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Два типа правовой  культуры в</a:t>
            </a:r>
            <a:br>
              <a:rPr lang="ru-RU" sz="31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       </a:t>
            </a:r>
            <a:r>
              <a:rPr lang="ru-RU" sz="31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пореформенной России.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16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7708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Массовая правовая крестьянская культура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Правовая культура 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«верхов»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 Традиционализм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Модернизация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Смешение понятий права и </a:t>
                      </a:r>
                    </a:p>
                    <a:p>
                      <a:pPr marL="342900" indent="-342900">
                        <a:buNone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обычая, здравого смысла с  правовыми нормами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Реформы. Либерализация всех  </a:t>
                      </a:r>
                    </a:p>
                    <a:p>
                      <a:r>
                        <a:rPr kumimoji="0" lang="ru-RU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сторон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жизни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3.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Коллективизм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3.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Индивидуализм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r>
                        <a:rPr lang="ru-RU" dirty="0" smtClean="0"/>
                        <a:t>4.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Стремление к сохранению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«заветов тёмной старины»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 startAt="4"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Ориентация на    </a:t>
                      </a:r>
                    </a:p>
                    <a:p>
                      <a:pPr marL="342900" indent="-342900">
                        <a:buNone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Западноевропейские образцы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357298"/>
            <a:ext cx="8572559" cy="478637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Заполните таблицу </a:t>
            </a:r>
          </a:p>
          <a:p>
            <a:pPr algn="ctr"/>
            <a:endParaRPr lang="ru-RU" sz="4000" b="1" i="1" u="sng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«Особенности 2-х типов правовой культуры пореформенной России»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424006"/>
          </a:xfrm>
        </p:spPr>
        <p:txBody>
          <a:bodyPr>
            <a:normAutofit fontScale="90000"/>
          </a:bodyPr>
          <a:lstStyle/>
          <a:p>
            <a:r>
              <a:rPr lang="ru-RU" sz="3100" b="1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Таблица.</a:t>
            </a:r>
            <a: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</a:t>
            </a:r>
            <a:b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</a:t>
            </a:r>
            <a:r>
              <a:rPr lang="ru-RU" sz="31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Два типа правовой  культуры в</a:t>
            </a:r>
            <a:br>
              <a:rPr lang="ru-RU" sz="31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31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            </a:t>
            </a:r>
            <a:r>
              <a:rPr lang="ru-RU" sz="3100" b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пореформенной России.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02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77085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Массовая правовая крестьянская культура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Правовая культура </a:t>
                      </a:r>
                    </a:p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«верхов»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3. </a:t>
                      </a:r>
                    </a:p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3. 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085">
                <a:tc>
                  <a:txBody>
                    <a:bodyPr/>
                    <a:lstStyle/>
                    <a:p>
                      <a:r>
                        <a:rPr lang="ru-RU" dirty="0" smtClean="0"/>
                        <a:t>4. 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772400" cy="1362075"/>
          </a:xfrm>
        </p:spPr>
        <p:txBody>
          <a:bodyPr/>
          <a:lstStyle/>
          <a:p>
            <a:pPr lvl="0"/>
            <a:r>
              <a:rPr lang="ru-RU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Актуальность темы</a:t>
            </a:r>
            <a:endParaRPr lang="ru-RU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2214554"/>
            <a:ext cx="8572559" cy="492919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Руси – увы! –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Злые две напасти: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низу – власть тьмы,</a:t>
            </a:r>
          </a:p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вверху – тьма власти.</a:t>
            </a:r>
          </a:p>
          <a:p>
            <a:pPr algn="ctr"/>
            <a:endParaRPr lang="ru-RU" sz="3600" dirty="0" smtClean="0"/>
          </a:p>
          <a:p>
            <a:pPr algn="r"/>
            <a:r>
              <a:rPr lang="ru-RU" sz="36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(В.А. Гиляровский)</a:t>
            </a:r>
          </a:p>
          <a:p>
            <a:pPr algn="ctr"/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772400" cy="1362075"/>
          </a:xfrm>
        </p:spPr>
        <p:txBody>
          <a:bodyPr/>
          <a:lstStyle/>
          <a:p>
            <a:pPr lvl="0"/>
            <a:r>
              <a:rPr lang="ru-RU" sz="2800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Центральная проблема, исследуемая на семинаре.</a:t>
            </a:r>
            <a:endParaRPr lang="ru-RU" sz="2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8662" y="2143092"/>
            <a:ext cx="8572559" cy="4714908"/>
          </a:xfrm>
        </p:spPr>
        <p:txBody>
          <a:bodyPr>
            <a:normAutofit lnSpcReduction="10000"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Можно ли склонность к силовому решению общественных проблем считать общей чертой правового поведения и сознания представителей всех слоёв российского населения?</a:t>
            </a:r>
          </a:p>
          <a:p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142900"/>
            <a:ext cx="7772400" cy="1362075"/>
          </a:xfrm>
        </p:spPr>
        <p:txBody>
          <a:bodyPr/>
          <a:lstStyle/>
          <a:p>
            <a:pPr lvl="0"/>
            <a:r>
              <a:rPr lang="ru-RU" sz="3600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План семинара.</a:t>
            </a:r>
            <a:endParaRPr lang="ru-RU" sz="36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285860"/>
            <a:ext cx="8715435" cy="528641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 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Общая характеристика судебной реформы 1864 года. </a:t>
            </a:r>
          </a:p>
          <a:p>
            <a:pPr lvl="0"/>
            <a:endParaRPr lang="ru-RU" sz="3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 Особенности массовой крестьянской правовой культуры. Понятие «толпы» в философии.</a:t>
            </a:r>
          </a:p>
          <a:p>
            <a:pPr lvl="0"/>
            <a:endParaRPr lang="ru-RU" sz="3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 Характерные черты правовой культуры «верхов».</a:t>
            </a:r>
          </a:p>
          <a:p>
            <a:endParaRPr lang="ru-RU" sz="3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 Судебная  реформа в условиях господства самодержавия.</a:t>
            </a:r>
          </a:p>
          <a:p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362075"/>
          </a:xfrm>
        </p:spPr>
        <p:txBody>
          <a:bodyPr/>
          <a:lstStyle/>
          <a:p>
            <a:pPr algn="ctr"/>
            <a:r>
              <a:rPr lang="ru-RU" sz="2800" i="1" u="sng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Инструкция по выполнению практической части работы </a:t>
            </a:r>
            <a:endParaRPr lang="ru-RU" sz="2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857364"/>
            <a:ext cx="8715435" cy="5572140"/>
          </a:xfrm>
        </p:spPr>
        <p:txBody>
          <a:bodyPr>
            <a:normAutofit fontScale="47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Соблюдай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технику безопасности за ПК.</a:t>
            </a:r>
          </a:p>
          <a:p>
            <a:pPr lvl="0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Используй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основные приемы работы с текстовым документом.</a:t>
            </a:r>
          </a:p>
          <a:p>
            <a:pPr lvl="0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Ответы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оформляй двумя способами: </a:t>
            </a:r>
          </a:p>
          <a:p>
            <a:pPr lvl="0">
              <a:buFont typeface="Wingdings" pitchFamily="2" charset="2"/>
              <a:buChar char="Ø"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набор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текста; </a:t>
            </a:r>
          </a:p>
          <a:p>
            <a:pPr lvl="0">
              <a:buFont typeface="Wingdings" pitchFamily="2" charset="2"/>
              <a:buChar char="Ø"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выделение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текста.</a:t>
            </a:r>
          </a:p>
          <a:p>
            <a:pPr lvl="0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 Умей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распределять основные роли в группе:</a:t>
            </a:r>
          </a:p>
          <a:p>
            <a:pPr lvl="0">
              <a:buFont typeface="Wingdings" pitchFamily="2" charset="2"/>
              <a:buChar char="Ø"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определи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лидера;</a:t>
            </a:r>
          </a:p>
          <a:p>
            <a:pPr lvl="0">
              <a:buFont typeface="Wingdings" pitchFamily="2" charset="2"/>
              <a:buChar char="Ø"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роль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«мозгового центра»;</a:t>
            </a:r>
          </a:p>
          <a:p>
            <a:pPr lvl="0">
              <a:buFont typeface="Wingdings" pitchFamily="2" charset="2"/>
              <a:buChar char="Ø"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роль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исполнителя;</a:t>
            </a:r>
          </a:p>
          <a:p>
            <a:pPr lvl="0">
              <a:buFont typeface="Wingdings" pitchFamily="2" charset="2"/>
              <a:buChar char="Ø"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форму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презентации вашего ответа.</a:t>
            </a:r>
          </a:p>
          <a:p>
            <a:pPr lvl="0"/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788670" lvl="0" indent="-742950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Используй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технологию поиска, обработки  информации в сети Интернет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788670" lvl="0" indent="-742950">
              <a:buAutoNum type="arabicPeriod" startAt="5"/>
            </a:pPr>
            <a:endParaRPr lang="ru-RU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 Не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забывай о правилах  сохранения и копирования информации на локальный и съемный диски.</a:t>
            </a:r>
            <a:endParaRPr lang="ru-RU" sz="36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sz="3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2F33-9D02-4F49-B7E9-7FCFE2F4A08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517</Words>
  <Application>Microsoft Office PowerPoint</Application>
  <PresentationFormat>Экран (4:3)</PresentationFormat>
  <Paragraphs>142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Городская</vt:lpstr>
      <vt:lpstr>Тема Office</vt:lpstr>
      <vt:lpstr>Тема.   Особенности проведения судебной реформы 1864 года в условиях господства самодержавия. Основные типы правовой культуры. </vt:lpstr>
      <vt:lpstr>Слайд 2</vt:lpstr>
      <vt:lpstr>Цель урока: </vt:lpstr>
      <vt:lpstr>Слайд 4</vt:lpstr>
      <vt:lpstr>Таблица.                Два типа правовой  культуры в                    пореформенной России. </vt:lpstr>
      <vt:lpstr>Актуальность темы</vt:lpstr>
      <vt:lpstr>Центральная проблема, исследуемая на семинаре.</vt:lpstr>
      <vt:lpstr>План семинара.</vt:lpstr>
      <vt:lpstr>Инструкция по выполнению практической части работы </vt:lpstr>
      <vt:lpstr>Памятка для работы с документом.</vt:lpstr>
      <vt:lpstr>АЛЕКСАНДР II</vt:lpstr>
      <vt:lpstr>Торг (Помещики торгуют крепостными). Художник Н.В.Неврев.</vt:lpstr>
      <vt:lpstr>Освобождение крестьян.  Художник Б.М. Кустодиев</vt:lpstr>
      <vt:lpstr>Великая княгиня  Елена Павловна, поддерживала реформаторов при дворе Александра II.   Художник К.П. Брюллов </vt:lpstr>
      <vt:lpstr>Александр Иванович Герцен</vt:lpstr>
      <vt:lpstr>Знак председателя волостного суда </vt:lpstr>
      <vt:lpstr>Земство обедает. 1872 год.  Крестьяне в ожидании приема  у дверей земской управы. Художник Г.Г. Мясоедов.</vt:lpstr>
      <vt:lpstr>Врачи и служащие Земской больницы в Дмитрове.</vt:lpstr>
      <vt:lpstr>Слайд 19</vt:lpstr>
      <vt:lpstr>Дворянское семейство Васильевых.  Смоленск, 1912 год. Из этой семьи вышел известный писатель Борис Васильев.</vt:lpstr>
      <vt:lpstr>Савва Иванович Мамонтов.  Художник  М.А. Врубель.</vt:lpstr>
      <vt:lpstr>Лев Николаевич Толстой  Художник  И.Н. Крамской.</vt:lpstr>
      <vt:lpstr>Фёдор Михайлович Достоевский.  Художник  В.Г. Петров.</vt:lpstr>
      <vt:lpstr>Средний герб Российской Империи, утвержденный 23 февраля  1883 года.  </vt:lpstr>
      <vt:lpstr>Паровая конка на Воробьевых горах.  </vt:lpstr>
      <vt:lpstr>Слайд 26</vt:lpstr>
      <vt:lpstr>Семья   русских    фабрикантов </vt:lpstr>
      <vt:lpstr> Верхние торговые ряды. Архитектор А.Н. Померанцев 1893 год.</vt:lpstr>
      <vt:lpstr>Слайд 29</vt:lpstr>
      <vt:lpstr>Николай  Александрович Бердяев.  </vt:lpstr>
      <vt:lpstr>Таблица.                Два типа правовой  культуры в                    пореформенной России. </vt:lpstr>
    </vt:vector>
  </TitlesOfParts>
  <Company>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Манучарян</dc:creator>
  <cp:lastModifiedBy>Манучарян Иван Андреевич</cp:lastModifiedBy>
  <cp:revision>51</cp:revision>
  <dcterms:created xsi:type="dcterms:W3CDTF">2009-11-13T11:56:35Z</dcterms:created>
  <dcterms:modified xsi:type="dcterms:W3CDTF">2009-11-17T11:49:34Z</dcterms:modified>
</cp:coreProperties>
</file>