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56"/>
  </p:notesMasterIdLst>
  <p:sldIdLst>
    <p:sldId id="317" r:id="rId2"/>
    <p:sldId id="328" r:id="rId3"/>
    <p:sldId id="329" r:id="rId4"/>
    <p:sldId id="330" r:id="rId5"/>
    <p:sldId id="331" r:id="rId6"/>
    <p:sldId id="318" r:id="rId7"/>
    <p:sldId id="280" r:id="rId8"/>
    <p:sldId id="319" r:id="rId9"/>
    <p:sldId id="324" r:id="rId10"/>
    <p:sldId id="320" r:id="rId11"/>
    <p:sldId id="326" r:id="rId12"/>
    <p:sldId id="321" r:id="rId13"/>
    <p:sldId id="281" r:id="rId14"/>
    <p:sldId id="322" r:id="rId15"/>
    <p:sldId id="277" r:id="rId16"/>
    <p:sldId id="312" r:id="rId17"/>
    <p:sldId id="327" r:id="rId18"/>
    <p:sldId id="307" r:id="rId19"/>
    <p:sldId id="285" r:id="rId20"/>
    <p:sldId id="344" r:id="rId21"/>
    <p:sldId id="286" r:id="rId22"/>
    <p:sldId id="288" r:id="rId23"/>
    <p:sldId id="289" r:id="rId24"/>
    <p:sldId id="272" r:id="rId25"/>
    <p:sldId id="305" r:id="rId26"/>
    <p:sldId id="284" r:id="rId27"/>
    <p:sldId id="271" r:id="rId28"/>
    <p:sldId id="333" r:id="rId29"/>
    <p:sldId id="291" r:id="rId30"/>
    <p:sldId id="295" r:id="rId31"/>
    <p:sldId id="304" r:id="rId32"/>
    <p:sldId id="308" r:id="rId33"/>
    <p:sldId id="269" r:id="rId34"/>
    <p:sldId id="270" r:id="rId35"/>
    <p:sldId id="334" r:id="rId36"/>
    <p:sldId id="335" r:id="rId37"/>
    <p:sldId id="336" r:id="rId38"/>
    <p:sldId id="325" r:id="rId39"/>
    <p:sldId id="256" r:id="rId40"/>
    <p:sldId id="275" r:id="rId41"/>
    <p:sldId id="257" r:id="rId42"/>
    <p:sldId id="294" r:id="rId43"/>
    <p:sldId id="296" r:id="rId44"/>
    <p:sldId id="297" r:id="rId45"/>
    <p:sldId id="337" r:id="rId46"/>
    <p:sldId id="340" r:id="rId47"/>
    <p:sldId id="338" r:id="rId48"/>
    <p:sldId id="339" r:id="rId49"/>
    <p:sldId id="343" r:id="rId50"/>
    <p:sldId id="342" r:id="rId51"/>
    <p:sldId id="313" r:id="rId52"/>
    <p:sldId id="314" r:id="rId53"/>
    <p:sldId id="315" r:id="rId54"/>
    <p:sldId id="316" r:id="rId5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800000"/>
    <a:srgbClr val="000066"/>
    <a:srgbClr val="FF9900"/>
    <a:srgbClr val="CC0000"/>
    <a:srgbClr val="000000"/>
    <a:srgbClr val="F6F10F"/>
    <a:srgbClr val="EB15D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0"/>
  </p:normalViewPr>
  <p:slideViewPr>
    <p:cSldViewPr>
      <p:cViewPr varScale="1">
        <p:scale>
          <a:sx n="104" d="100"/>
          <a:sy n="104" d="100"/>
        </p:scale>
        <p:origin x="-1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4EE173F-9348-474F-A44F-5B2973BC9E71}" type="datetimeFigureOut">
              <a:rPr lang="ru-RU"/>
              <a:pPr>
                <a:defRPr/>
              </a:pPr>
              <a:t>26.04.2010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7E10A85-7680-486B-9EBE-2CBD773C64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9986DA-3CDF-44A4-990F-DFA63C707083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23D9CE-4159-462B-87EC-F74B04DAED85}" type="slidenum">
              <a:rPr lang="ru-RU" smtClean="0"/>
              <a:pPr/>
              <a:t>16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6637B-16D2-4F03-A00F-C607D84774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B0CBA-1513-4E3F-A171-84A456FCD8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CB81E-5745-401C-9C0A-9C79691545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C5BCC-4D95-4F3D-9E49-E94182D0C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8FFF2-D822-4825-8502-CB20A3DEE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43C1D-F161-44A4-92D3-E433E17F0D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E5D85-A199-4244-908A-2DEEE119B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50669-DE65-4EBF-8D1A-7B4F0420B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3C634-0BDF-40C9-A8E3-DCB2DCA690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FF644-C64D-4691-8281-35921D6736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D7560-3539-4B12-B0BE-8C83CEE0A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44DE7-704A-4CF6-991B-D3CDF36475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F8B93-AA56-452C-A17E-E7B5907DD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7999">
              <a:srgbClr val="FEE7F2"/>
            </a:gs>
            <a:gs pos="36000">
              <a:srgbClr val="FAC77D"/>
            </a:gs>
            <a:gs pos="61000">
              <a:schemeClr val="accent1">
                <a:lumMod val="75000"/>
              </a:schemeClr>
            </a:gs>
            <a:gs pos="82001">
              <a:srgbClr val="FBD49C"/>
            </a:gs>
            <a:gs pos="100000">
              <a:srgbClr val="FEE7F2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5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4150C5B-FB63-4337-BBF8-7488E9978D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45" r:id="rId4"/>
    <p:sldLayoutId id="2147483855" r:id="rId5"/>
    <p:sldLayoutId id="2147483846" r:id="rId6"/>
    <p:sldLayoutId id="2147483847" r:id="rId7"/>
    <p:sldLayoutId id="2147483856" r:id="rId8"/>
    <p:sldLayoutId id="2147483848" r:id="rId9"/>
    <p:sldLayoutId id="2147483849" r:id="rId10"/>
    <p:sldLayoutId id="2147483850" r:id="rId11"/>
    <p:sldLayoutId id="2147483857" r:id="rId12"/>
    <p:sldLayoutId id="214748385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Documents%20and%20Settings\&#1044;&#1057;%20&#8470;%202\&#1056;&#1072;&#1073;&#1086;&#1095;&#1080;&#1081;%20&#1089;&#1090;&#1086;&#1083;\&#1057;&#1077;&#1084;&#1080;&#1085;&#1072;&#1088;%20&#1075;&#1086;&#1088;&#1088;&#1086;&#1076;&#1089;&#1082;&#1086;&#1081;%20&#1072;&#1087;&#1088;&#1077;&#1083;&#1100;\&#1077;.&#1092;\&#1053;&#1086;&#1074;&#1072;&#1103;%20&#1087;&#1072;&#1087;&#1082;&#1072;\MOV02812.M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&#1044;&#1057;%20&#8470;%202\&#1056;&#1072;&#1073;&#1086;&#1095;&#1080;&#1081;%20&#1089;&#1090;&#1086;&#1083;\&#1057;&#1077;&#1084;&#1080;&#1085;&#1072;&#1088;%20&#1075;&#1086;&#1088;&#1088;&#1086;&#1076;&#1089;&#1082;&#1086;&#1081;%20&#1072;&#1087;&#1088;&#1077;&#1083;&#1100;\&#1077;.&#1092;\&#1053;&#1086;&#1074;&#1072;&#1103;%20&#1087;&#1072;&#1087;&#1082;&#1072;\&#1089;&#1077;&#1084;&#1072;.wmv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&#1044;&#1057;%20&#8470;%202\&#1056;&#1072;&#1073;&#1086;&#1095;&#1080;&#1081;%20&#1089;&#1090;&#1086;&#1083;\&#1057;&#1077;&#1084;&#1080;&#1085;&#1072;&#1088;%20&#1075;&#1086;&#1088;&#1088;&#1086;&#1076;&#1089;&#1082;&#1086;&#1081;%20&#1072;&#1087;&#1088;&#1077;&#1083;&#1100;\&#1077;.&#1092;\&#1053;&#1086;&#1074;&#1072;&#1103;%20&#1087;&#1072;&#1087;&#1082;&#1072;\MOV02796.MP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&#1044;&#1057;%20&#8470;%202\&#1056;&#1072;&#1073;&#1086;&#1095;&#1080;&#1081;%20&#1089;&#1090;&#1086;&#1083;\&#1057;&#1077;&#1084;&#1080;&#1085;&#1072;&#1088;%20&#1075;&#1086;&#1088;&#1088;&#1086;&#1076;&#1089;&#1082;&#1086;&#1081;%20&#1072;&#1087;&#1088;&#1077;&#1083;&#1100;\&#1077;.&#1092;\&#1053;&#1086;&#1074;&#1072;&#1103;%20&#1087;&#1072;&#1087;&#1082;&#1072;\&#1050;&#1056;&#1040;&#1057;&#1054;&#1058;&#1040;&#8470;2.wmv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&#1044;&#1057;%20&#8470;%202\&#1056;&#1072;&#1073;&#1086;&#1095;&#1080;&#1081;%20&#1089;&#1090;&#1086;&#1083;\&#1057;&#1077;&#1084;&#1080;&#1085;&#1072;&#1088;%20&#1075;&#1086;&#1088;&#1088;&#1086;&#1076;&#1089;&#1082;&#1086;&#1081;%20&#1072;&#1087;&#1088;&#1077;&#1083;&#1100;\&#1077;.&#1092;\MOV02758.M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&#1044;&#1057;%20&#8470;%202\&#1056;&#1072;&#1073;&#1086;&#1095;&#1080;&#1081;%20&#1089;&#1090;&#1086;&#1083;\&#1057;&#1077;&#1084;&#1080;&#1085;&#1072;&#1088;%20&#1075;&#1086;&#1088;&#1088;&#1086;&#1076;&#1089;&#1082;&#1086;&#1081;%20&#1072;&#1087;&#1088;&#1077;&#1083;&#1100;\&#1077;.&#1092;\&#1053;&#1086;&#1074;&#1072;&#1103;%20&#1087;&#1072;&#1087;&#1082;&#1072;\&#1074;&#1074;&#1074;&#1074;&#1074;&#1074;&#1074;&#1074;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533400" y="460375"/>
            <a:ext cx="8161338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800" b="1">
                <a:solidFill>
                  <a:srgbClr val="660033"/>
                </a:solidFill>
              </a:rPr>
              <a:t>«Влияние театральной</a:t>
            </a:r>
          </a:p>
          <a:p>
            <a:pPr algn="ctr"/>
            <a:r>
              <a:rPr lang="ru-RU" sz="4800" b="1">
                <a:solidFill>
                  <a:srgbClr val="660033"/>
                </a:solidFill>
              </a:rPr>
              <a:t> деятельности на формирование </a:t>
            </a:r>
          </a:p>
          <a:p>
            <a:pPr algn="ctr"/>
            <a:r>
              <a:rPr lang="ru-RU" sz="4800" b="1">
                <a:solidFill>
                  <a:srgbClr val="660033"/>
                </a:solidFill>
              </a:rPr>
              <a:t>доброжелательных</a:t>
            </a:r>
          </a:p>
          <a:p>
            <a:pPr algn="ctr"/>
            <a:r>
              <a:rPr lang="ru-RU" sz="4800" b="1">
                <a:solidFill>
                  <a:srgbClr val="660033"/>
                </a:solidFill>
              </a:rPr>
              <a:t>межличностных отношений </a:t>
            </a:r>
          </a:p>
          <a:p>
            <a:pPr algn="ctr"/>
            <a:r>
              <a:rPr lang="ru-RU" sz="4800" b="1">
                <a:solidFill>
                  <a:srgbClr val="660033"/>
                </a:solidFill>
              </a:rPr>
              <a:t>детей с ОНР»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WordArt 4"/>
          <p:cNvSpPr>
            <a:spLocks noChangeArrowheads="1" noChangeShapeType="1" noTextEdit="1"/>
          </p:cNvSpPr>
          <p:nvPr/>
        </p:nvSpPr>
        <p:spPr bwMode="auto">
          <a:xfrm>
            <a:off x="228600" y="1600200"/>
            <a:ext cx="8686800" cy="3429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/>
              </a:rPr>
              <a:t>Говорим о своих</a:t>
            </a:r>
          </a:p>
          <a:p>
            <a:pPr algn="ctr">
              <a:defRPr/>
            </a:pPr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/>
              </a:rPr>
              <a:t> чувствах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MOV02812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9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39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7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397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WordArt 4"/>
          <p:cNvSpPr>
            <a:spLocks noChangeArrowheads="1" noChangeShapeType="1" noTextEdit="1"/>
          </p:cNvSpPr>
          <p:nvPr/>
        </p:nvSpPr>
        <p:spPr bwMode="auto">
          <a:xfrm>
            <a:off x="533400" y="990600"/>
            <a:ext cx="840105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b="1" kern="1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05050"/>
                    </a:gs>
                    <a:gs pos="49001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effectLst>
                  <a:outerShdw algn="tl" rotWithShape="0">
                    <a:srgbClr val="000000"/>
                  </a:outerShdw>
                </a:effectLst>
                <a:latin typeface="Arial"/>
                <a:cs typeface="Arial"/>
              </a:rPr>
              <a:t>Используем индивидуальный</a:t>
            </a:r>
          </a:p>
          <a:p>
            <a:pPr algn="ctr"/>
            <a:r>
              <a:rPr lang="ru-RU" sz="4800" b="1" kern="1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05050"/>
                    </a:gs>
                    <a:gs pos="49001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effectLst>
                  <a:outerShdw algn="tl" rotWithShape="0">
                    <a:srgbClr val="000000"/>
                  </a:outerShdw>
                </a:effectLst>
                <a:latin typeface="Arial"/>
                <a:cs typeface="Arial"/>
              </a:rPr>
              <a:t> подход к детям</a:t>
            </a:r>
          </a:p>
        </p:txBody>
      </p:sp>
      <p:sp>
        <p:nvSpPr>
          <p:cNvPr id="31749" name="WordArt 5"/>
          <p:cNvSpPr>
            <a:spLocks noChangeArrowheads="1" noChangeShapeType="1" noTextEdit="1"/>
          </p:cNvSpPr>
          <p:nvPr/>
        </p:nvSpPr>
        <p:spPr bwMode="auto">
          <a:xfrm>
            <a:off x="533400" y="3200400"/>
            <a:ext cx="827722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1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Показываем разное настроение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сема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6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1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8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68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WordArt 4"/>
          <p:cNvSpPr>
            <a:spLocks noChangeArrowheads="1" noChangeShapeType="1" noTextEdit="1"/>
          </p:cNvSpPr>
          <p:nvPr/>
        </p:nvSpPr>
        <p:spPr bwMode="auto">
          <a:xfrm>
            <a:off x="457200" y="1295400"/>
            <a:ext cx="8686800" cy="35814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/>
              </a:rPr>
              <a:t>Развиваем речевое </a:t>
            </a:r>
          </a:p>
          <a:p>
            <a:pPr algn="ctr">
              <a:defRPr/>
            </a:pPr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/>
              </a:rPr>
              <a:t>дыхание и голос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9" name="MOV02796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5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15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WordArt 6"/>
          <p:cNvSpPr>
            <a:spLocks noChangeArrowheads="1" noChangeShapeType="1" noTextEdit="1"/>
          </p:cNvSpPr>
          <p:nvPr/>
        </p:nvSpPr>
        <p:spPr bwMode="auto">
          <a:xfrm>
            <a:off x="381000" y="1143000"/>
            <a:ext cx="8610600" cy="41148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Учимся выразительно </a:t>
            </a:r>
          </a:p>
          <a:p>
            <a:pPr algn="ctr">
              <a:defRPr/>
            </a:pPr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двигаться и жестикулировать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КРАСОТА№2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9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49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9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499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WordArt 4"/>
          <p:cNvSpPr>
            <a:spLocks noChangeArrowheads="1" noChangeShapeType="1" noTextEdit="1"/>
          </p:cNvSpPr>
          <p:nvPr/>
        </p:nvSpPr>
        <p:spPr bwMode="auto">
          <a:xfrm>
            <a:off x="533400" y="1143000"/>
            <a:ext cx="8229600" cy="44196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Выражаем свои эмоции</a:t>
            </a:r>
          </a:p>
          <a:p>
            <a:pPr algn="ctr">
              <a:defRPr/>
            </a:pPr>
            <a:r>
              <a:rPr lang="ru-RU" sz="24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и понимаем эмоции </a:t>
            </a:r>
          </a:p>
          <a:p>
            <a:pPr algn="ctr">
              <a:defRPr/>
            </a:pPr>
            <a:r>
              <a:rPr lang="ru-RU" sz="24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товарищей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2" name="Picture 6" descr="P101010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3400" y="0"/>
            <a:ext cx="7772400" cy="609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3" name="WordArt 7"/>
          <p:cNvSpPr>
            <a:spLocks noChangeArrowheads="1" noChangeShapeType="1" noTextEdit="1"/>
          </p:cNvSpPr>
          <p:nvPr/>
        </p:nvSpPr>
        <p:spPr bwMode="auto">
          <a:xfrm>
            <a:off x="2590800" y="5791200"/>
            <a:ext cx="3505200" cy="1066800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17324"/>
              </a:avLst>
            </a:prstTxWarp>
          </a:bodyPr>
          <a:lstStyle/>
          <a:p>
            <a:pPr algn="ctr"/>
            <a:r>
              <a:rPr lang="ru-RU" sz="3600" b="1" kern="1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05050"/>
                    </a:gs>
                    <a:gs pos="49001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effectLst>
                  <a:outerShdw algn="tl" rotWithShape="0">
                    <a:srgbClr val="000000"/>
                  </a:outerShdw>
                </a:effectLst>
                <a:latin typeface="Book Antiqua"/>
              </a:rPr>
              <a:t>Злимся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12665" y="-292530"/>
            <a:ext cx="9118670" cy="7136726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 eaLnBrk="0" hangingPunct="0">
              <a:defRPr/>
            </a:pPr>
            <a:endParaRPr lang="ru-RU" sz="4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  <a:p>
            <a:pPr algn="ctr" eaLnBrk="0" hangingPunct="0">
              <a:defRPr/>
            </a:pPr>
            <a:r>
              <a:rPr lang="ru-RU" sz="4400" b="1" i="1" dirty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Недаром дети любят сказку,</a:t>
            </a:r>
            <a:endParaRPr lang="ru-RU" sz="4400" b="1" dirty="0">
              <a:ln w="1905"/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  <a:p>
            <a:pPr algn="ctr" eaLnBrk="0" hangingPunct="0">
              <a:defRPr/>
            </a:pPr>
            <a:r>
              <a:rPr lang="ru-RU" sz="4400" b="1" i="1" dirty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Ведь сказка тем и хороша,</a:t>
            </a:r>
            <a:endParaRPr lang="ru-RU" sz="4400" b="1" dirty="0">
              <a:ln w="1905"/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  <a:p>
            <a:pPr algn="ctr" eaLnBrk="0" hangingPunct="0">
              <a:defRPr/>
            </a:pPr>
            <a:r>
              <a:rPr lang="ru-RU" sz="4400" b="1" i="1" dirty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Что в ней счастливую развязку</a:t>
            </a:r>
            <a:endParaRPr lang="ru-RU" sz="4400" b="1" dirty="0">
              <a:ln w="1905"/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  <a:p>
            <a:pPr algn="ctr" eaLnBrk="0" hangingPunct="0">
              <a:defRPr/>
            </a:pPr>
            <a:r>
              <a:rPr lang="ru-RU" sz="4400" b="1" i="1" dirty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Уже предчувствует  душа</a:t>
            </a:r>
            <a:endParaRPr lang="ru-RU" sz="4400" b="1" dirty="0">
              <a:ln w="1905"/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  <a:p>
            <a:pPr algn="ctr" eaLnBrk="0" hangingPunct="0">
              <a:defRPr/>
            </a:pPr>
            <a:r>
              <a:rPr lang="ru-RU" sz="4400" b="1" i="1" dirty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И на любые испытанья</a:t>
            </a:r>
            <a:endParaRPr lang="ru-RU" sz="4400" b="1" dirty="0">
              <a:ln w="1905"/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  <a:p>
            <a:pPr algn="ctr" eaLnBrk="0" hangingPunct="0">
              <a:defRPr/>
            </a:pPr>
            <a:r>
              <a:rPr lang="ru-RU" sz="4400" b="1" i="1" dirty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Согласны храбрые сердца </a:t>
            </a:r>
            <a:endParaRPr lang="ru-RU" sz="4400" b="1" dirty="0">
              <a:ln w="1905"/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  <a:p>
            <a:pPr algn="ctr" eaLnBrk="0" hangingPunct="0">
              <a:defRPr/>
            </a:pPr>
            <a:r>
              <a:rPr lang="ru-RU" sz="4400" b="1" i="1" dirty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В нетерпеливом ожиданье</a:t>
            </a:r>
            <a:endParaRPr lang="ru-RU" sz="4400" b="1" dirty="0">
              <a:ln w="1905"/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  <a:p>
            <a:pPr algn="ctr" eaLnBrk="0" hangingPunct="0">
              <a:defRPr/>
            </a:pPr>
            <a:r>
              <a:rPr lang="ru-RU" sz="4400" b="1" i="1" dirty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Благополучного конца.</a:t>
            </a:r>
            <a:endParaRPr lang="ru-RU" sz="4400" b="1" dirty="0">
              <a:ln w="1905"/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  <a:p>
            <a:pPr eaLnBrk="0" hangingPunct="0">
              <a:defRPr/>
            </a:pPr>
            <a:r>
              <a:rPr lang="ru-RU" sz="4400" b="1" dirty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  </a:t>
            </a:r>
            <a:endParaRPr lang="ru-RU" sz="4400" b="1" dirty="0">
              <a:ln w="1905"/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  <a:p>
            <a:pPr eaLnBrk="0" hangingPunct="0">
              <a:defRPr/>
            </a:pPr>
            <a:r>
              <a:rPr lang="ru-RU" sz="4400" b="1" dirty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Times New Roman" pitchFamily="18" charset="0"/>
              </a:rPr>
              <a:t> </a:t>
            </a:r>
            <a:endParaRPr lang="ru-RU" sz="4400" b="1" dirty="0">
              <a:ln w="1905"/>
              <a:solidFill>
                <a:srgbClr val="6600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pic>
        <p:nvPicPr>
          <p:cNvPr id="13317" name="Picture 5" descr="book20[1]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52800" y="5486400"/>
            <a:ext cx="26670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0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 descr="DSC0100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6" name="Picture 6" descr="P101011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14400" y="0"/>
            <a:ext cx="7138398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7" name="WordArt 7"/>
          <p:cNvSpPr>
            <a:spLocks noChangeArrowheads="1" noChangeShapeType="1" noTextEdit="1"/>
          </p:cNvSpPr>
          <p:nvPr/>
        </p:nvSpPr>
        <p:spPr bwMode="auto">
          <a:xfrm>
            <a:off x="2743200" y="5486400"/>
            <a:ext cx="3505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05050"/>
                    </a:gs>
                    <a:gs pos="49001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effectLst>
                  <a:outerShdw algn="tl" rotWithShape="0">
                    <a:srgbClr val="000000"/>
                  </a:outerShdw>
                </a:effectLst>
                <a:latin typeface="Times New Roman"/>
                <a:cs typeface="Times New Roman"/>
              </a:rPr>
              <a:t>Удивляемся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DSC0271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" y="152400"/>
            <a:ext cx="46482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3" name="Picture 5" descr="DSC0271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34290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9" name="WordArt 5"/>
          <p:cNvSpPr>
            <a:spLocks noChangeArrowheads="1" noChangeShapeType="1" noTextEdit="1"/>
          </p:cNvSpPr>
          <p:nvPr/>
        </p:nvSpPr>
        <p:spPr bwMode="auto">
          <a:xfrm>
            <a:off x="6477000" y="914400"/>
            <a:ext cx="2286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05050"/>
                    </a:gs>
                    <a:gs pos="49001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effectLst>
                  <a:outerShdw algn="tl" rotWithShape="0">
                    <a:srgbClr val="000000"/>
                  </a:outerShdw>
                </a:effectLst>
                <a:latin typeface="Arial"/>
                <a:cs typeface="Arial"/>
              </a:rPr>
              <a:t>Боимся</a:t>
            </a:r>
          </a:p>
        </p:txBody>
      </p:sp>
      <p:sp>
        <p:nvSpPr>
          <p:cNvPr id="26630" name="WordArt 6"/>
          <p:cNvSpPr>
            <a:spLocks noChangeArrowheads="1" noChangeShapeType="1" noTextEdit="1"/>
          </p:cNvSpPr>
          <p:nvPr/>
        </p:nvSpPr>
        <p:spPr bwMode="auto">
          <a:xfrm>
            <a:off x="228600" y="4038600"/>
            <a:ext cx="2895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05050"/>
                    </a:gs>
                    <a:gs pos="49001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effectLst>
                  <a:outerShdw algn="tl" rotWithShape="0">
                    <a:srgbClr val="000000"/>
                  </a:outerShdw>
                </a:effectLst>
                <a:latin typeface="Arial"/>
                <a:cs typeface="Arial"/>
              </a:rPr>
              <a:t>Радуемся</a:t>
            </a:r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auto">
          <a:xfrm>
            <a:off x="5334000" y="1219200"/>
            <a:ext cx="838200" cy="457200"/>
          </a:xfrm>
          <a:prstGeom prst="leftArrow">
            <a:avLst>
              <a:gd name="adj1" fmla="val 50000"/>
              <a:gd name="adj2" fmla="val 45833"/>
            </a:avLst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3276600" y="4419600"/>
            <a:ext cx="1066800" cy="381000"/>
          </a:xfrm>
          <a:prstGeom prst="rightArrow">
            <a:avLst>
              <a:gd name="adj1" fmla="val 50000"/>
              <a:gd name="adj2" fmla="val 70000"/>
            </a:avLst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  <p:bldP spid="26630" grpId="0" animBg="1"/>
      <p:bldP spid="26631" grpId="0" animBg="1"/>
      <p:bldP spid="266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DSC0271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200" y="990600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3" name="WordArt 5"/>
          <p:cNvSpPr>
            <a:spLocks noChangeArrowheads="1" noChangeShapeType="1" noTextEdit="1"/>
          </p:cNvSpPr>
          <p:nvPr/>
        </p:nvSpPr>
        <p:spPr bwMode="auto">
          <a:xfrm>
            <a:off x="3200400" y="0"/>
            <a:ext cx="3124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05050"/>
                    </a:gs>
                    <a:gs pos="49001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effectLst>
                  <a:outerShdw algn="tl" rotWithShape="0">
                    <a:srgbClr val="000000"/>
                  </a:outerShdw>
                </a:effectLst>
                <a:latin typeface="Arial"/>
                <a:cs typeface="Arial"/>
              </a:rPr>
              <a:t>Задумались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304800" y="1066800"/>
            <a:ext cx="8610600" cy="42672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/>
              </a:rPr>
              <a:t>Образно </a:t>
            </a:r>
          </a:p>
          <a:p>
            <a:pPr algn="ctr">
              <a:defRPr/>
            </a:pPr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/>
              </a:rPr>
              <a:t>перевоплощаемся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P101012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3400" y="228600"/>
            <a:ext cx="3505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9" descr="P101016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59350" y="920926"/>
            <a:ext cx="3810000" cy="5168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3494" name="WordArt 6"/>
          <p:cNvSpPr>
            <a:spLocks noChangeArrowheads="1" noChangeShapeType="1" noTextEdit="1"/>
          </p:cNvSpPr>
          <p:nvPr/>
        </p:nvSpPr>
        <p:spPr bwMode="auto">
          <a:xfrm>
            <a:off x="1447800" y="5867400"/>
            <a:ext cx="16954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05050"/>
                    </a:gs>
                    <a:gs pos="49001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effectLst>
                  <a:outerShdw algn="tl" rotWithShape="0">
                    <a:srgbClr val="000000"/>
                  </a:outerShdw>
                </a:effectLst>
                <a:latin typeface="Arial"/>
                <a:cs typeface="Arial"/>
              </a:rPr>
              <a:t>Курочка</a:t>
            </a:r>
          </a:p>
        </p:txBody>
      </p:sp>
      <p:sp>
        <p:nvSpPr>
          <p:cNvPr id="63495" name="WordArt 7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24955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05050"/>
                    </a:gs>
                    <a:gs pos="49001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effectLst>
                  <a:outerShdw algn="tl" rotWithShape="0">
                    <a:srgbClr val="000000"/>
                  </a:outerShdw>
                </a:effectLst>
                <a:latin typeface="Arial"/>
                <a:cs typeface="Arial"/>
              </a:rPr>
              <a:t>Берёзонька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4" grpId="0" animBg="1"/>
      <p:bldP spid="6349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DSC0272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" y="304800"/>
            <a:ext cx="3810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7" name="Picture 5" descr="DSC0272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1295400"/>
            <a:ext cx="403860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1524000" y="5715000"/>
            <a:ext cx="8001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05050"/>
                    </a:gs>
                    <a:gs pos="49001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effectLst>
                  <a:outerShdw algn="tl" rotWithShape="0">
                    <a:srgbClr val="000000"/>
                  </a:outerShdw>
                </a:effectLst>
                <a:latin typeface="Arial"/>
                <a:cs typeface="Arial"/>
              </a:rPr>
              <a:t>Дуб</a:t>
            </a:r>
          </a:p>
        </p:txBody>
      </p:sp>
      <p:sp>
        <p:nvSpPr>
          <p:cNvPr id="22534" name="WordArt 6"/>
          <p:cNvSpPr>
            <a:spLocks noChangeArrowheads="1" noChangeShapeType="1" noTextEdit="1"/>
          </p:cNvSpPr>
          <p:nvPr/>
        </p:nvSpPr>
        <p:spPr bwMode="auto">
          <a:xfrm>
            <a:off x="5715000" y="381000"/>
            <a:ext cx="16859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05050"/>
                    </a:gs>
                    <a:gs pos="49001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effectLst>
                  <a:outerShdw algn="tl" rotWithShape="0">
                    <a:srgbClr val="000000"/>
                  </a:outerShdw>
                </a:effectLst>
                <a:latin typeface="Arial"/>
                <a:cs typeface="Arial"/>
              </a:rPr>
              <a:t>Капуста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8" descr="P101011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81600" y="2209800"/>
            <a:ext cx="3700463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7" name="WordArt 5"/>
          <p:cNvSpPr>
            <a:spLocks noChangeArrowheads="1" noChangeShapeType="1" noTextEdit="1"/>
          </p:cNvSpPr>
          <p:nvPr/>
        </p:nvSpPr>
        <p:spPr bwMode="auto">
          <a:xfrm>
            <a:off x="1143000" y="4648200"/>
            <a:ext cx="2590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05050"/>
                    </a:gs>
                    <a:gs pos="49001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effectLst>
                  <a:outerShdw algn="tl" rotWithShape="0">
                    <a:srgbClr val="000000"/>
                  </a:outerShdw>
                </a:effectLst>
                <a:latin typeface="Arial"/>
                <a:cs typeface="Arial"/>
              </a:rPr>
              <a:t>Петушок</a:t>
            </a:r>
          </a:p>
        </p:txBody>
      </p:sp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5791200" y="1219200"/>
            <a:ext cx="2667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05050"/>
                    </a:gs>
                    <a:gs pos="49001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effectLst>
                  <a:outerShdw algn="tl" rotWithShape="0">
                    <a:srgbClr val="000000"/>
                  </a:outerShdw>
                </a:effectLst>
                <a:latin typeface="Arial"/>
                <a:cs typeface="Arial"/>
              </a:rPr>
              <a:t>Лягушонок</a:t>
            </a:r>
          </a:p>
        </p:txBody>
      </p:sp>
      <p:pic>
        <p:nvPicPr>
          <p:cNvPr id="23559" name="Picture 7" descr="Рисунок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3400" y="762000"/>
            <a:ext cx="4433888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1" descr="P101012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267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Рисунок 2" descr="P1010116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5175" y="1143000"/>
            <a:ext cx="4297363" cy="549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File011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4175" y="231775"/>
            <a:ext cx="4267200" cy="3174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973" name="Picture 5" descr="File011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86275" y="3724275"/>
            <a:ext cx="46482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3" name="WordArt 5"/>
          <p:cNvSpPr>
            <a:spLocks noChangeArrowheads="1" noChangeShapeType="1" noTextEdit="1"/>
          </p:cNvSpPr>
          <p:nvPr/>
        </p:nvSpPr>
        <p:spPr bwMode="auto">
          <a:xfrm>
            <a:off x="381000" y="3352800"/>
            <a:ext cx="82677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285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"/>
                <a:cs typeface="Arial"/>
              </a:rPr>
              <a:t>Премьера спектакля "Золотой ключик"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ile0291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949606" y="0"/>
            <a:ext cx="5244787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ile012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6" name="WordArt 4"/>
          <p:cNvSpPr>
            <a:spLocks noChangeArrowheads="1" noChangeShapeType="1" noTextEdit="1"/>
          </p:cNvSpPr>
          <p:nvPr/>
        </p:nvSpPr>
        <p:spPr bwMode="auto">
          <a:xfrm>
            <a:off x="1524000" y="457200"/>
            <a:ext cx="6477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"/>
                <a:cs typeface="Arial"/>
              </a:rPr>
              <a:t>"Заюшкина избушка"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DSC0273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14400" y="1447800"/>
            <a:ext cx="73152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762000" y="0"/>
            <a:ext cx="807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800000"/>
                </a:solidFill>
              </a:rPr>
              <a:t>Дети старшей группы самостоятельно </a:t>
            </a:r>
          </a:p>
          <a:p>
            <a:pPr algn="ctr"/>
            <a:r>
              <a:rPr lang="ru-RU" sz="3200" b="1">
                <a:solidFill>
                  <a:srgbClr val="800000"/>
                </a:solidFill>
              </a:rPr>
              <a:t>организуют показ сказки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WordArt 4"/>
          <p:cNvSpPr>
            <a:spLocks noChangeArrowheads="1" noChangeShapeType="1" noTextEdit="1"/>
          </p:cNvSpPr>
          <p:nvPr/>
        </p:nvSpPr>
        <p:spPr bwMode="auto">
          <a:xfrm>
            <a:off x="450850" y="1146175"/>
            <a:ext cx="8686800" cy="38862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Взаимодействие </a:t>
            </a:r>
          </a:p>
          <a:p>
            <a:pPr algn="ctr">
              <a:defRPr/>
            </a:pPr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с родителями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P101018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19200" y="990600"/>
            <a:ext cx="6541860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8" name="WordArt 6"/>
          <p:cNvSpPr>
            <a:spLocks noChangeArrowheads="1" noChangeShapeType="1" noTextEdit="1"/>
          </p:cNvSpPr>
          <p:nvPr/>
        </p:nvSpPr>
        <p:spPr bwMode="auto">
          <a:xfrm>
            <a:off x="1905000" y="0"/>
            <a:ext cx="5257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05050"/>
                    </a:gs>
                    <a:gs pos="49001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effectLst>
                  <a:outerShdw algn="tl" rotWithShape="0">
                    <a:srgbClr val="000000"/>
                  </a:outerShdw>
                </a:effectLst>
                <a:latin typeface="Arial"/>
                <a:cs typeface="Arial"/>
              </a:rPr>
              <a:t>Игра "Фотопортрет"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101018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" y="228600"/>
            <a:ext cx="7848600" cy="6271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101018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457200"/>
            <a:ext cx="8130566" cy="5867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1" descr="P101018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6800" y="609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1" descr="P101018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1000" y="22860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WordArt 4"/>
          <p:cNvSpPr>
            <a:spLocks noChangeArrowheads="1" noChangeShapeType="1" noTextEdit="1"/>
          </p:cNvSpPr>
          <p:nvPr/>
        </p:nvSpPr>
        <p:spPr bwMode="auto">
          <a:xfrm>
            <a:off x="533400" y="1143000"/>
            <a:ext cx="83058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Кукольный спектакль </a:t>
            </a:r>
          </a:p>
          <a:p>
            <a:pPr algn="ctr"/>
            <a:r>
              <a:rPr lang="ru-RU" sz="36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"Теремок"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100049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ile0292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913440" y="0"/>
            <a:ext cx="531712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P100049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1000" y="609600"/>
            <a:ext cx="85344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File011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20" name="WordArt 4"/>
          <p:cNvSpPr>
            <a:spLocks noChangeArrowheads="1" noChangeShapeType="1" noTextEdit="1"/>
          </p:cNvSpPr>
          <p:nvPr/>
        </p:nvSpPr>
        <p:spPr bwMode="auto">
          <a:xfrm>
            <a:off x="4572000" y="609600"/>
            <a:ext cx="37433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Карабас Барабас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Рисунок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WordArt 4"/>
          <p:cNvSpPr>
            <a:spLocks noChangeArrowheads="1" noChangeShapeType="1" noTextEdit="1"/>
          </p:cNvSpPr>
          <p:nvPr/>
        </p:nvSpPr>
        <p:spPr bwMode="auto">
          <a:xfrm>
            <a:off x="304800" y="5562600"/>
            <a:ext cx="4114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"/>
                <a:cs typeface="Arial"/>
              </a:rPr>
              <a:t>Папа Карло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File012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9" name="WordArt 5"/>
          <p:cNvSpPr>
            <a:spLocks noChangeArrowheads="1" noChangeShapeType="1" noTextEdit="1"/>
          </p:cNvSpPr>
          <p:nvPr/>
        </p:nvSpPr>
        <p:spPr bwMode="auto">
          <a:xfrm>
            <a:off x="2514600" y="381000"/>
            <a:ext cx="2590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660033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"/>
                <a:cs typeface="Arial"/>
              </a:rPr>
              <a:t>Лиса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219200" y="1295400"/>
            <a:ext cx="6781800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600" b="1">
                <a:solidFill>
                  <a:srgbClr val="A50021"/>
                </a:solidFill>
                <a:latin typeface="Elephant" pitchFamily="18" charset="0"/>
              </a:rPr>
              <a:t>Виды </a:t>
            </a:r>
            <a:r>
              <a:rPr lang="ru-RU" sz="11700" b="1">
                <a:solidFill>
                  <a:srgbClr val="A50021"/>
                </a:solidFill>
                <a:latin typeface="Elephant" pitchFamily="18" charset="0"/>
              </a:rPr>
              <a:t>театра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 descr="P101014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4870" y="3200400"/>
            <a:ext cx="446913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371" name="WordArt 8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4648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cs typeface="Arial"/>
              </a:rPr>
              <a:t>Театр кеглей</a:t>
            </a:r>
          </a:p>
        </p:txBody>
      </p:sp>
      <p:pic>
        <p:nvPicPr>
          <p:cNvPr id="4" name="Picture 4" descr="P101014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1447800"/>
            <a:ext cx="4267200" cy="3305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101013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77950" y="1149350"/>
            <a:ext cx="6400800" cy="5233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524000" y="304800"/>
            <a:ext cx="6248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cs typeface="Arial"/>
              </a:rPr>
              <a:t>Пальчиковый театр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101015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49350" y="1377950"/>
            <a:ext cx="701040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2362200" y="381000"/>
            <a:ext cx="4800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cs typeface="Arial"/>
              </a:rPr>
              <a:t>Театр конусов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0274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6800" y="12954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362200" y="381000"/>
            <a:ext cx="4257675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cs typeface="Arial"/>
              </a:rPr>
              <a:t>Театр ложек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ile0293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040825" y="0"/>
            <a:ext cx="506235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101016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9975" y="1374775"/>
            <a:ext cx="7509565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533400" y="381000"/>
            <a:ext cx="8229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cs typeface="Arial"/>
              </a:rPr>
              <a:t>Стандартный настольный театр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/>
          </p:cNvSpPr>
          <p:nvPr>
            <p:ph type="title"/>
          </p:nvPr>
        </p:nvSpPr>
        <p:spPr bwMode="auto">
          <a:xfrm>
            <a:off x="304800" y="228600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cap="none" smtClean="0">
                <a:solidFill>
                  <a:srgbClr val="800000"/>
                </a:solidFill>
                <a:effectLst/>
              </a:rPr>
              <a:t>Умение договариваться при распределении ролей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ph type="chart" idx="1"/>
          </p:nvPr>
        </p:nvGraphicFramePr>
        <p:xfrm>
          <a:off x="457200" y="1600200"/>
          <a:ext cx="8374063" cy="4525963"/>
        </p:xfrm>
        <a:graphic>
          <a:graphicData uri="http://schemas.openxmlformats.org/presentationml/2006/ole">
            <p:oleObj spid="_x0000_s1026" name="Диаграмма" r:id="rId3" imgW="8686800" imgH="4533900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/>
      <p:bldOleChart spid="10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cap="none" smtClean="0">
                <a:solidFill>
                  <a:srgbClr val="800000"/>
                </a:solidFill>
                <a:effectLst/>
              </a:rPr>
              <a:t>Умение выражать словами свои чувства</a:t>
            </a:r>
          </a:p>
        </p:txBody>
      </p:sp>
      <p:graphicFrame>
        <p:nvGraphicFramePr>
          <p:cNvPr id="2050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312738" y="1606550"/>
          <a:ext cx="8670925" cy="4421188"/>
        </p:xfrm>
        <a:graphic>
          <a:graphicData uri="http://schemas.openxmlformats.org/presentationml/2006/ole">
            <p:oleObj spid="_x0000_s2050" name="Диаграмма" r:id="rId3" imgW="8629650" imgH="440055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OleChart spid="205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cap="none" smtClean="0">
                <a:solidFill>
                  <a:srgbClr val="800000"/>
                </a:solidFill>
                <a:effectLst/>
              </a:rPr>
              <a:t>Умение сочувствовать, помогать товарищу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>
            <p:ph type="chart" idx="1"/>
          </p:nvPr>
        </p:nvGraphicFramePr>
        <p:xfrm>
          <a:off x="312738" y="1554163"/>
          <a:ext cx="8670925" cy="4525962"/>
        </p:xfrm>
        <a:graphic>
          <a:graphicData uri="http://schemas.openxmlformats.org/presentationml/2006/ole">
            <p:oleObj spid="_x0000_s3074" name="Диаграмма" r:id="rId3" imgW="8686800" imgH="4533900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OleChart spid="307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cap="none" smtClean="0">
                <a:solidFill>
                  <a:srgbClr val="800000"/>
                </a:solidFill>
                <a:effectLst/>
              </a:rPr>
              <a:t>Умение радоваться успехам товарищей</a:t>
            </a:r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>
            <p:ph type="chart" idx="1"/>
          </p:nvPr>
        </p:nvGraphicFramePr>
        <p:xfrm>
          <a:off x="312738" y="1554163"/>
          <a:ext cx="8670925" cy="4525962"/>
        </p:xfrm>
        <a:graphic>
          <a:graphicData uri="http://schemas.openxmlformats.org/presentationml/2006/ole">
            <p:oleObj spid="_x0000_s4098" name="Диаграмма" r:id="rId3" imgW="8686800" imgH="4533900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OleChart spid="40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WordArt 6"/>
          <p:cNvSpPr>
            <a:spLocks noChangeArrowheads="1" noChangeShapeType="1" noTextEdit="1"/>
          </p:cNvSpPr>
          <p:nvPr/>
        </p:nvSpPr>
        <p:spPr bwMode="auto">
          <a:xfrm>
            <a:off x="533400" y="1524000"/>
            <a:ext cx="8382000" cy="3352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Этюд «Спи, Танюшка»</a:t>
            </a:r>
          </a:p>
        </p:txBody>
      </p:sp>
      <p:sp>
        <p:nvSpPr>
          <p:cNvPr id="24580" name="WordArt 4"/>
          <p:cNvSpPr>
            <a:spLocks noChangeArrowheads="1" noChangeShapeType="1" noTextEdit="1"/>
          </p:cNvSpPr>
          <p:nvPr/>
        </p:nvSpPr>
        <p:spPr bwMode="auto">
          <a:xfrm>
            <a:off x="2133600" y="457200"/>
            <a:ext cx="501967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Мы становимся добрее.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MOV02758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-114300"/>
            <a:ext cx="92964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963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WordArt 4"/>
          <p:cNvSpPr>
            <a:spLocks noChangeArrowheads="1" noChangeShapeType="1" noTextEdit="1"/>
          </p:cNvSpPr>
          <p:nvPr/>
        </p:nvSpPr>
        <p:spPr bwMode="auto">
          <a:xfrm>
            <a:off x="533400" y="1143000"/>
            <a:ext cx="8229600" cy="41148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/>
              </a:rPr>
              <a:t>Учимся выразительно</a:t>
            </a:r>
          </a:p>
          <a:p>
            <a:pPr algn="ctr">
              <a:defRPr/>
            </a:pPr>
            <a:r>
              <a:rPr lang="ru-RU" sz="32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/>
              </a:rPr>
              <a:t> и красиво говорить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вввввввв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37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373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1364</TotalTime>
  <Words>176</Words>
  <Application>Microsoft Office PowerPoint</Application>
  <PresentationFormat>Экран (4:3)</PresentationFormat>
  <Paragraphs>69</Paragraphs>
  <Slides>54</Slides>
  <Notes>2</Notes>
  <HiddenSlides>0</HiddenSlides>
  <MMClips>6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6" baseType="lpstr">
      <vt:lpstr>Трек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Умение договариваться при распределении ролей</vt:lpstr>
      <vt:lpstr>Умение выражать словами свои чувства</vt:lpstr>
      <vt:lpstr>Умение сочувствовать, помогать товарищу</vt:lpstr>
      <vt:lpstr>Умение радоваться успехам товарищей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Сергей</cp:lastModifiedBy>
  <cp:revision>64</cp:revision>
  <cp:lastPrinted>1601-01-01T00:00:00Z</cp:lastPrinted>
  <dcterms:created xsi:type="dcterms:W3CDTF">1601-01-01T00:00:00Z</dcterms:created>
  <dcterms:modified xsi:type="dcterms:W3CDTF">2010-04-26T11:31:41Z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