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2"/>
  </p:notesMasterIdLst>
  <p:sldIdLst>
    <p:sldId id="276" r:id="rId4"/>
    <p:sldId id="257" r:id="rId5"/>
    <p:sldId id="258" r:id="rId6"/>
    <p:sldId id="259" r:id="rId7"/>
    <p:sldId id="261" r:id="rId8"/>
    <p:sldId id="260" r:id="rId9"/>
    <p:sldId id="263" r:id="rId10"/>
    <p:sldId id="264" r:id="rId11"/>
    <p:sldId id="266" r:id="rId12"/>
    <p:sldId id="267" r:id="rId13"/>
    <p:sldId id="268" r:id="rId14"/>
    <p:sldId id="265" r:id="rId15"/>
    <p:sldId id="270" r:id="rId16"/>
    <p:sldId id="269" r:id="rId17"/>
    <p:sldId id="271" r:id="rId18"/>
    <p:sldId id="273" r:id="rId19"/>
    <p:sldId id="272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3BCD5-63E8-40AB-81A6-7B068AB90506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35077-B24C-467C-A48B-C15AE35938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35077-B24C-467C-A48B-C15AE35938E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21B63-59EC-4988-B874-1C1BBFEE2403}" type="datetimeFigureOut">
              <a:rPr lang="ru-RU" smtClean="0"/>
              <a:pPr/>
              <a:t>21.01.2010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080F0-1E0C-4575-B56D-AAB399B37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H:\&#1053;&#1086;&#1074;&#1072;&#1103;%20&#1087;&#1072;&#1087;&#1082;&#1072;\38-Doroga%20dobra.mp3" TargetMode="External"/><Relationship Id="rId5" Type="http://schemas.openxmlformats.org/officeDocument/2006/relationships/image" Target="../media/image4.png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7.gif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NUL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slideLayout" Target="../slideLayouts/slideLayout24.xml"/><Relationship Id="rId1" Type="http://schemas.openxmlformats.org/officeDocument/2006/relationships/audio" Target="file:///H:\&#1053;&#1086;&#1074;&#1072;&#1103;%20&#1087;&#1072;&#1087;&#1082;&#1072;\08-Oblaka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2.gif"/><Relationship Id="rId4" Type="http://schemas.openxmlformats.org/officeDocument/2006/relationships/image" Target="../media/image31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3.jpeg"/><Relationship Id="rId4" Type="http://schemas.openxmlformats.org/officeDocument/2006/relationships/image" Target="../media/image2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audio" Target="file:///H:\&#1053;&#1086;&#1074;&#1072;&#1103;%20&#1087;&#1072;&#1087;&#1082;&#1072;\37-Kolokola.mp3" TargetMode="External"/><Relationship Id="rId5" Type="http://schemas.openxmlformats.org/officeDocument/2006/relationships/image" Target="../media/image24.jpeg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4356100" y="620713"/>
            <a:ext cx="4787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3000" b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7171" name="Picture 5" descr="J0295178"/>
          <p:cNvPicPr>
            <a:picLocks noChangeAspect="1" noChangeArrowheads="1" noCrop="1"/>
          </p:cNvPicPr>
          <p:nvPr/>
        </p:nvPicPr>
        <p:blipFill>
          <a:blip r:embed="rId3">
            <a:lum bright="-8000" contrast="40000"/>
          </a:blip>
          <a:srcRect/>
          <a:stretch>
            <a:fillRect/>
          </a:stretch>
        </p:blipFill>
        <p:spPr bwMode="auto">
          <a:xfrm>
            <a:off x="179388" y="692150"/>
            <a:ext cx="4000500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0" y="188913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ru-RU" sz="4000" b="1" u="sng">
                <a:solidFill>
                  <a:srgbClr val="66FF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.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79838" y="-1927225"/>
            <a:ext cx="5364162" cy="947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/>
          </a:p>
          <a:p>
            <a:pPr lvl="1" algn="l" eaLnBrk="0" hangingPunct="0"/>
            <a:endParaRPr lang="ru-RU" sz="2400"/>
          </a:p>
          <a:p>
            <a:pPr lvl="1" algn="l" eaLnBrk="0" hangingPunct="0"/>
            <a:endParaRPr lang="ru-RU" sz="2400"/>
          </a:p>
          <a:p>
            <a:pPr lvl="1" algn="l" eaLnBrk="0" hangingPunct="0"/>
            <a:endParaRPr lang="ru-RU" sz="2400"/>
          </a:p>
          <a:p>
            <a:pPr lvl="1" algn="l" eaLnBrk="0" hangingPunct="0"/>
            <a:endParaRPr lang="ru-RU" sz="2400"/>
          </a:p>
          <a:p>
            <a:pPr lvl="1" algn="l" eaLnBrk="0" hangingPunct="0"/>
            <a:r>
              <a:rPr lang="ru-RU" sz="2400" b="1">
                <a:latin typeface="Times New Roman" pitchFamily="18" charset="0"/>
              </a:rPr>
              <a:t>Чтобы спорилось нужное дело, 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Чтобы в жизни не знать неудач, 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Мы в поход отправляемся смело. 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В мир загадок и сложных задач. 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Не беда, что идти далеко, 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Не боимся, что путь будет труден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– Достижения крупные людям</a:t>
            </a:r>
            <a:br>
              <a:rPr lang="ru-RU" sz="2400" b="1">
                <a:latin typeface="Times New Roman" pitchFamily="18" charset="0"/>
              </a:rPr>
            </a:br>
            <a:r>
              <a:rPr lang="ru-RU" sz="2400" b="1">
                <a:latin typeface="Times New Roman" pitchFamily="18" charset="0"/>
              </a:rPr>
              <a:t>Никогда не давались легко!</a:t>
            </a:r>
          </a:p>
          <a:p>
            <a:pPr eaLnBrk="0" hangingPunct="0"/>
            <a:endParaRPr lang="ru-RU" sz="2400" b="1">
              <a:latin typeface="Times New Roman" pitchFamily="18" charset="0"/>
            </a:endParaRPr>
          </a:p>
          <a:p>
            <a:pPr eaLnBrk="0" hangingPunct="0"/>
            <a:endParaRPr lang="ru-RU" sz="2400">
              <a:latin typeface="Times New Roman" pitchFamily="18" charset="0"/>
            </a:endParaRPr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/>
          </a:p>
          <a:p>
            <a:pPr eaLnBrk="0" hangingPunct="0"/>
            <a:endParaRPr lang="ru-RU"/>
          </a:p>
        </p:txBody>
      </p:sp>
      <p:sp>
        <p:nvSpPr>
          <p:cNvPr id="2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6381750"/>
            <a:ext cx="574675" cy="287338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8000"/>
              </a:solidFill>
            </a:endParaRPr>
          </a:p>
        </p:txBody>
      </p:sp>
      <p:pic>
        <p:nvPicPr>
          <p:cNvPr id="7176" name="38-Doroga dobr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24525" y="57340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0176" fill="hold"/>
                                        <p:tgtEl>
                                          <p:spTgt spid="71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6"/>
                </p:tgtEl>
              </p:cMediaNode>
            </p:audio>
          </p:childTnLst>
        </p:cTn>
      </p:par>
    </p:tnLst>
    <p:bldLst>
      <p:bldP spid="1095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уравнение:</a:t>
            </a:r>
            <a:endParaRPr lang="ru-RU" dirty="0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642910" y="1000108"/>
          <a:ext cx="5429288" cy="1571636"/>
        </p:xfrm>
        <a:graphic>
          <a:graphicData uri="http://schemas.openxmlformats.org/presentationml/2006/ole">
            <p:oleObj spid="_x0000_s46083" name="Формула" r:id="rId3" imgW="1409400" imgH="393480" progId="Equation.3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357158" y="2500306"/>
          <a:ext cx="4286280" cy="3786214"/>
        </p:xfrm>
        <a:graphic>
          <a:graphicData uri="http://schemas.openxmlformats.org/presentationml/2006/ole">
            <p:oleObj spid="_x0000_s46084" name="Формула" r:id="rId4" imgW="1409400" imgH="2819160" progId="Equation.3">
              <p:embed/>
            </p:oleObj>
          </a:graphicData>
        </a:graphic>
      </p:graphicFrame>
      <p:pic>
        <p:nvPicPr>
          <p:cNvPr id="11" name="Рисунок 10" descr="Рисунок1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3570" y="2285992"/>
            <a:ext cx="2967044" cy="3786214"/>
          </a:xfrm>
          <a:prstGeom prst="rect">
            <a:avLst/>
          </a:prstGeom>
        </p:spPr>
      </p:pic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Найдите диаметр курантов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Высота звезды на Спасской башне 3,6м, что составляет 60% диаметра циферблата часов. Найдите диаметр циферблата часов.</a:t>
            </a:r>
            <a:endParaRPr lang="ru-RU" dirty="0"/>
          </a:p>
        </p:txBody>
      </p:sp>
      <p:pic>
        <p:nvPicPr>
          <p:cNvPr id="4" name="Рисунок 3" descr="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571876"/>
            <a:ext cx="5143536" cy="300039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7500958" y="5429264"/>
            <a:ext cx="1285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6 м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i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3571876"/>
            <a:ext cx="5143536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5786" y="500042"/>
            <a:ext cx="7429552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/>
              <a:t>Длина часовой стрелки курантов составляет 10/11 длины минутной стрелки. Найдите общую длину этих стрелок, если минутная стрелка равна 3,3 м.</a:t>
            </a:r>
            <a:endParaRPr lang="ru-RU" sz="2800" b="1" dirty="0"/>
          </a:p>
        </p:txBody>
      </p:sp>
      <p:pic>
        <p:nvPicPr>
          <p:cNvPr id="7" name="Рисунок 6" descr="attach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8662" y="2428868"/>
            <a:ext cx="6500858" cy="42148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29586" y="514351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6,3 м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mish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786190"/>
            <a:ext cx="1944688" cy="335756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5043510"/>
          </a:xfrm>
        </p:spPr>
        <p:txBody>
          <a:bodyPr/>
          <a:lstStyle/>
          <a:p>
            <a:r>
              <a:rPr lang="ru-RU" dirty="0" smtClean="0"/>
              <a:t>Поднимаем руки класс –это «раз».</a:t>
            </a:r>
          </a:p>
          <a:p>
            <a:r>
              <a:rPr lang="ru-RU" dirty="0" smtClean="0"/>
              <a:t>Повернулась голова –это «два».</a:t>
            </a:r>
          </a:p>
          <a:p>
            <a:r>
              <a:rPr lang="ru-RU" dirty="0" smtClean="0"/>
              <a:t>Руки вниз, вперед смотри –это «три».</a:t>
            </a:r>
          </a:p>
          <a:p>
            <a:r>
              <a:rPr lang="ru-RU" dirty="0" smtClean="0"/>
              <a:t>Руки в сторону развернули на  «четыре».</a:t>
            </a:r>
          </a:p>
          <a:p>
            <a:r>
              <a:rPr lang="ru-RU" dirty="0" smtClean="0"/>
              <a:t>С силой их к плечам прижать – это «пять».</a:t>
            </a:r>
          </a:p>
          <a:p>
            <a:r>
              <a:rPr lang="ru-RU" dirty="0" smtClean="0"/>
              <a:t>Всем ребятам надо сесть – это «шесть».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500042"/>
            <a:ext cx="52415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31550" cmpd="sng">
                  <a:solidFill>
                    <a:srgbClr val="7030A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Разминка</a:t>
            </a:r>
          </a:p>
          <a:p>
            <a:pPr algn="ctr"/>
            <a:endParaRPr lang="ru-RU" sz="5400" b="1" cap="none" spc="0" dirty="0">
              <a:ln w="31550" cmpd="sng">
                <a:solidFill>
                  <a:srgbClr val="7030A0"/>
                </a:soli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2" descr="C:\Users\216б-6\Desktop\курсы\ANIMATED\J028365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285728"/>
            <a:ext cx="1714512" cy="1214446"/>
          </a:xfrm>
          <a:prstGeom prst="rect">
            <a:avLst/>
          </a:prstGeom>
          <a:noFill/>
        </p:spPr>
      </p:pic>
      <p:pic>
        <p:nvPicPr>
          <p:cNvPr id="10" name="Picture 11" descr="mous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285728"/>
            <a:ext cx="2035159" cy="1708167"/>
          </a:xfrm>
          <a:prstGeom prst="rect">
            <a:avLst/>
          </a:prstGeom>
          <a:noFill/>
        </p:spPr>
      </p:pic>
      <p:pic>
        <p:nvPicPr>
          <p:cNvPr id="11" name="08-Obla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email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6224"/>
                            </p:stCondLst>
                            <p:childTnLst>
                              <p:par>
                                <p:cTn id="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1224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3224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5224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7224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9224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1224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3224"/>
                            </p:stCondLst>
                            <p:childTnLst>
                              <p:par>
                                <p:cTn id="4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3724"/>
                            </p:stCondLst>
                            <p:childTnLst>
                              <p:par>
                                <p:cTn id="5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Станция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«Творческая»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post-154462-1254475336_thumb.jp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85786" y="785794"/>
            <a:ext cx="6429420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устно: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10 солдат строились в ряд,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10 солдат шли на парад.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9/10 было усатых</a:t>
            </a:r>
          </a:p>
          <a:p>
            <a:pPr>
              <a:buNone/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Сколько там было безусых солдат?</a:t>
            </a: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Станция </a:t>
            </a:r>
            <a:r>
              <a:rPr lang="ru-RU" dirty="0" smtClean="0">
                <a:solidFill>
                  <a:srgbClr val="7030A0"/>
                </a:solidFill>
              </a:rPr>
              <a:t>«Итоговая»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165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1071546"/>
            <a:ext cx="6072230" cy="4643470"/>
          </a:xfrm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Выполните тест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buNone/>
            </a:pPr>
            <a:r>
              <a:rPr lang="ru-RU" sz="3200" dirty="0" smtClean="0"/>
              <a:t>1.№ 710, №716(</a:t>
            </a:r>
            <a:r>
              <a:rPr lang="ru-RU" sz="3200" dirty="0" err="1" smtClean="0"/>
              <a:t>б,в</a:t>
            </a:r>
            <a:r>
              <a:rPr lang="ru-RU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Мои документы\Мои рисунки\smbusbas\BD1722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643182"/>
            <a:ext cx="3070242" cy="3635714"/>
          </a:xfrm>
          <a:prstGeom prst="rect">
            <a:avLst/>
          </a:prstGeom>
          <a:noFill/>
        </p:spPr>
      </p:pic>
      <p:pic>
        <p:nvPicPr>
          <p:cNvPr id="34819" name="Picture 3" descr="D:\Мои документы\Мои рисунки\smbusbas\BD17345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5997" y="3214686"/>
            <a:ext cx="1878003" cy="19150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857232"/>
            <a:ext cx="637706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1"/>
            <a:r>
              <a:rPr lang="ru-RU" sz="2400" b="1" cap="all" spc="0" dirty="0" smtClean="0">
                <a:ln w="9000" cmpd="sng">
                  <a:solidFill>
                    <a:srgbClr val="066FC6"/>
                  </a:solidFill>
                  <a:prstDash val="solid"/>
                </a:ln>
                <a:solidFill>
                  <a:srgbClr val="4BD0FF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cs typeface="Times New Roman" pitchFamily="18" charset="0"/>
              </a:rPr>
              <a:t>к концу урок наш подошёл,</a:t>
            </a:r>
          </a:p>
          <a:p>
            <a:pPr lvl="1"/>
            <a:r>
              <a:rPr lang="ru-RU" sz="2400" b="1" cap="all" spc="0" dirty="0" smtClean="0">
                <a:ln w="9000" cmpd="sng">
                  <a:solidFill>
                    <a:srgbClr val="066FC6"/>
                  </a:solidFill>
                  <a:prstDash val="solid"/>
                </a:ln>
                <a:solidFill>
                  <a:srgbClr val="4BD0FF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cs typeface="Times New Roman" pitchFamily="18" charset="0"/>
              </a:rPr>
              <a:t>Пора на отдых нам, детишки.</a:t>
            </a:r>
          </a:p>
          <a:p>
            <a:pPr lvl="1"/>
            <a:r>
              <a:rPr lang="ru-RU" sz="2400" b="1" cap="all" dirty="0" smtClean="0">
                <a:ln w="9000" cmpd="sng">
                  <a:solidFill>
                    <a:srgbClr val="066FC6"/>
                  </a:solidFill>
                  <a:prstDash val="solid"/>
                </a:ln>
                <a:solidFill>
                  <a:srgbClr val="4BD0FF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cs typeface="Times New Roman" pitchFamily="18" charset="0"/>
              </a:rPr>
              <a:t>Кто истину здесь не нашёл,</a:t>
            </a:r>
          </a:p>
          <a:p>
            <a:pPr lvl="1"/>
            <a:r>
              <a:rPr lang="ru-RU" sz="2400" b="1" cap="all" dirty="0" smtClean="0">
                <a:ln w="9000" cmpd="sng">
                  <a:solidFill>
                    <a:srgbClr val="066FC6"/>
                  </a:solidFill>
                  <a:prstDash val="solid"/>
                </a:ln>
                <a:solidFill>
                  <a:srgbClr val="4BD0FF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cs typeface="Times New Roman" pitchFamily="18" charset="0"/>
              </a:rPr>
              <a:t>Читайте дома наши книжки</a:t>
            </a:r>
            <a:r>
              <a:rPr lang="ru-RU" sz="2400" b="1" cap="all" spc="0" dirty="0" smtClean="0">
                <a:ln w="9000" cmpd="sng">
                  <a:solidFill>
                    <a:srgbClr val="066FC6"/>
                  </a:solidFill>
                  <a:prstDash val="solid"/>
                </a:ln>
                <a:solidFill>
                  <a:srgbClr val="4BD0FF"/>
                </a:soli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  <a:cs typeface="Times New Roman" pitchFamily="18" charset="0"/>
              </a:rPr>
              <a:t>!</a:t>
            </a:r>
          </a:p>
          <a:p>
            <a:pPr lvl="1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820" name="Picture 4" descr="D:\Мои документы\Мои рисунки\Мультяшки\bs005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500438"/>
            <a:ext cx="2558840" cy="22336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250"/>
                            </p:stCondLst>
                            <p:childTnLst>
                              <p:par>
                                <p:cTn id="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Выноска-облако 352"/>
          <p:cNvSpPr/>
          <p:nvPr/>
        </p:nvSpPr>
        <p:spPr>
          <a:xfrm rot="1330602">
            <a:off x="728853" y="375183"/>
            <a:ext cx="4643470" cy="6101224"/>
          </a:xfrm>
          <a:prstGeom prst="cloud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Здравствуйте, ребята!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Долгожданный дан звонок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Начинается урок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Сегодня будем мы опять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Решать, отгадывать, смекать.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Попрошу вас не лениться,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Конечно в меру веселиться!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0" name="Group 532"/>
          <p:cNvGrpSpPr>
            <a:grpSpLocks/>
          </p:cNvGrpSpPr>
          <p:nvPr/>
        </p:nvGrpSpPr>
        <p:grpSpPr bwMode="auto">
          <a:xfrm>
            <a:off x="5500694" y="2000240"/>
            <a:ext cx="2808287" cy="3816350"/>
            <a:chOff x="1973" y="1570"/>
            <a:chExt cx="1769" cy="2404"/>
          </a:xfrm>
        </p:grpSpPr>
        <p:sp>
          <p:nvSpPr>
            <p:cNvPr id="11" name="Freeform 194"/>
            <p:cNvSpPr>
              <a:spLocks/>
            </p:cNvSpPr>
            <p:nvPr/>
          </p:nvSpPr>
          <p:spPr bwMode="auto">
            <a:xfrm>
              <a:off x="3030" y="3739"/>
              <a:ext cx="294" cy="234"/>
            </a:xfrm>
            <a:custGeom>
              <a:avLst/>
              <a:gdLst>
                <a:gd name="T0" fmla="*/ 5 w 210"/>
                <a:gd name="T1" fmla="*/ 81 h 165"/>
                <a:gd name="T2" fmla="*/ 6 w 210"/>
                <a:gd name="T3" fmla="*/ 82 h 165"/>
                <a:gd name="T4" fmla="*/ 11 w 210"/>
                <a:gd name="T5" fmla="*/ 85 h 165"/>
                <a:gd name="T6" fmla="*/ 18 w 210"/>
                <a:gd name="T7" fmla="*/ 89 h 165"/>
                <a:gd name="T8" fmla="*/ 25 w 210"/>
                <a:gd name="T9" fmla="*/ 92 h 165"/>
                <a:gd name="T10" fmla="*/ 34 w 210"/>
                <a:gd name="T11" fmla="*/ 96 h 165"/>
                <a:gd name="T12" fmla="*/ 43 w 210"/>
                <a:gd name="T13" fmla="*/ 97 h 165"/>
                <a:gd name="T14" fmla="*/ 48 w 210"/>
                <a:gd name="T15" fmla="*/ 99 h 165"/>
                <a:gd name="T16" fmla="*/ 59 w 210"/>
                <a:gd name="T17" fmla="*/ 106 h 165"/>
                <a:gd name="T18" fmla="*/ 68 w 210"/>
                <a:gd name="T19" fmla="*/ 112 h 165"/>
                <a:gd name="T20" fmla="*/ 77 w 210"/>
                <a:gd name="T21" fmla="*/ 120 h 165"/>
                <a:gd name="T22" fmla="*/ 85 w 210"/>
                <a:gd name="T23" fmla="*/ 128 h 165"/>
                <a:gd name="T24" fmla="*/ 91 w 210"/>
                <a:gd name="T25" fmla="*/ 135 h 165"/>
                <a:gd name="T26" fmla="*/ 97 w 210"/>
                <a:gd name="T27" fmla="*/ 142 h 165"/>
                <a:gd name="T28" fmla="*/ 103 w 210"/>
                <a:gd name="T29" fmla="*/ 147 h 165"/>
                <a:gd name="T30" fmla="*/ 113 w 210"/>
                <a:gd name="T31" fmla="*/ 152 h 165"/>
                <a:gd name="T32" fmla="*/ 124 w 210"/>
                <a:gd name="T33" fmla="*/ 156 h 165"/>
                <a:gd name="T34" fmla="*/ 137 w 210"/>
                <a:gd name="T35" fmla="*/ 160 h 165"/>
                <a:gd name="T36" fmla="*/ 150 w 210"/>
                <a:gd name="T37" fmla="*/ 163 h 165"/>
                <a:gd name="T38" fmla="*/ 160 w 210"/>
                <a:gd name="T39" fmla="*/ 165 h 165"/>
                <a:gd name="T40" fmla="*/ 172 w 210"/>
                <a:gd name="T41" fmla="*/ 164 h 165"/>
                <a:gd name="T42" fmla="*/ 183 w 210"/>
                <a:gd name="T43" fmla="*/ 160 h 165"/>
                <a:gd name="T44" fmla="*/ 194 w 210"/>
                <a:gd name="T45" fmla="*/ 156 h 165"/>
                <a:gd name="T46" fmla="*/ 201 w 210"/>
                <a:gd name="T47" fmla="*/ 153 h 165"/>
                <a:gd name="T48" fmla="*/ 203 w 210"/>
                <a:gd name="T49" fmla="*/ 151 h 165"/>
                <a:gd name="T50" fmla="*/ 207 w 210"/>
                <a:gd name="T51" fmla="*/ 146 h 165"/>
                <a:gd name="T52" fmla="*/ 210 w 210"/>
                <a:gd name="T53" fmla="*/ 136 h 165"/>
                <a:gd name="T54" fmla="*/ 206 w 210"/>
                <a:gd name="T55" fmla="*/ 126 h 165"/>
                <a:gd name="T56" fmla="*/ 201 w 210"/>
                <a:gd name="T57" fmla="*/ 120 h 165"/>
                <a:gd name="T58" fmla="*/ 194 w 210"/>
                <a:gd name="T59" fmla="*/ 116 h 165"/>
                <a:gd name="T60" fmla="*/ 187 w 210"/>
                <a:gd name="T61" fmla="*/ 112 h 165"/>
                <a:gd name="T62" fmla="*/ 182 w 210"/>
                <a:gd name="T63" fmla="*/ 110 h 165"/>
                <a:gd name="T64" fmla="*/ 180 w 210"/>
                <a:gd name="T65" fmla="*/ 109 h 165"/>
                <a:gd name="T66" fmla="*/ 176 w 210"/>
                <a:gd name="T67" fmla="*/ 105 h 165"/>
                <a:gd name="T68" fmla="*/ 168 w 210"/>
                <a:gd name="T69" fmla="*/ 96 h 165"/>
                <a:gd name="T70" fmla="*/ 157 w 210"/>
                <a:gd name="T71" fmla="*/ 85 h 165"/>
                <a:gd name="T72" fmla="*/ 147 w 210"/>
                <a:gd name="T73" fmla="*/ 73 h 165"/>
                <a:gd name="T74" fmla="*/ 140 w 210"/>
                <a:gd name="T75" fmla="*/ 64 h 165"/>
                <a:gd name="T76" fmla="*/ 137 w 210"/>
                <a:gd name="T77" fmla="*/ 58 h 165"/>
                <a:gd name="T78" fmla="*/ 134 w 210"/>
                <a:gd name="T79" fmla="*/ 49 h 165"/>
                <a:gd name="T80" fmla="*/ 132 w 210"/>
                <a:gd name="T81" fmla="*/ 40 h 165"/>
                <a:gd name="T82" fmla="*/ 129 w 210"/>
                <a:gd name="T83" fmla="*/ 33 h 165"/>
                <a:gd name="T84" fmla="*/ 128 w 210"/>
                <a:gd name="T85" fmla="*/ 27 h 165"/>
                <a:gd name="T86" fmla="*/ 20 w 210"/>
                <a:gd name="T87" fmla="*/ 0 h 16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10"/>
                <a:gd name="T133" fmla="*/ 0 h 165"/>
                <a:gd name="T134" fmla="*/ 210 w 210"/>
                <a:gd name="T135" fmla="*/ 165 h 16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10" h="165">
                  <a:moveTo>
                    <a:pt x="20" y="0"/>
                  </a:moveTo>
                  <a:lnTo>
                    <a:pt x="0" y="41"/>
                  </a:lnTo>
                  <a:lnTo>
                    <a:pt x="5" y="81"/>
                  </a:lnTo>
                  <a:lnTo>
                    <a:pt x="6" y="81"/>
                  </a:lnTo>
                  <a:lnTo>
                    <a:pt x="6" y="82"/>
                  </a:lnTo>
                  <a:lnTo>
                    <a:pt x="8" y="83"/>
                  </a:lnTo>
                  <a:lnTo>
                    <a:pt x="9" y="84"/>
                  </a:lnTo>
                  <a:lnTo>
                    <a:pt x="11" y="85"/>
                  </a:lnTo>
                  <a:lnTo>
                    <a:pt x="13" y="86"/>
                  </a:lnTo>
                  <a:lnTo>
                    <a:pt x="15" y="87"/>
                  </a:lnTo>
                  <a:lnTo>
                    <a:pt x="18" y="89"/>
                  </a:lnTo>
                  <a:lnTo>
                    <a:pt x="20" y="90"/>
                  </a:lnTo>
                  <a:lnTo>
                    <a:pt x="23" y="91"/>
                  </a:lnTo>
                  <a:lnTo>
                    <a:pt x="25" y="92"/>
                  </a:lnTo>
                  <a:lnTo>
                    <a:pt x="28" y="93"/>
                  </a:lnTo>
                  <a:lnTo>
                    <a:pt x="31" y="95"/>
                  </a:lnTo>
                  <a:lnTo>
                    <a:pt x="34" y="96"/>
                  </a:lnTo>
                  <a:lnTo>
                    <a:pt x="36" y="96"/>
                  </a:lnTo>
                  <a:lnTo>
                    <a:pt x="41" y="97"/>
                  </a:lnTo>
                  <a:lnTo>
                    <a:pt x="43" y="97"/>
                  </a:lnTo>
                  <a:lnTo>
                    <a:pt x="45" y="98"/>
                  </a:lnTo>
                  <a:lnTo>
                    <a:pt x="46" y="98"/>
                  </a:lnTo>
                  <a:lnTo>
                    <a:pt x="48" y="99"/>
                  </a:lnTo>
                  <a:lnTo>
                    <a:pt x="50" y="101"/>
                  </a:lnTo>
                  <a:lnTo>
                    <a:pt x="53" y="102"/>
                  </a:lnTo>
                  <a:lnTo>
                    <a:pt x="59" y="106"/>
                  </a:lnTo>
                  <a:lnTo>
                    <a:pt x="62" y="107"/>
                  </a:lnTo>
                  <a:lnTo>
                    <a:pt x="65" y="110"/>
                  </a:lnTo>
                  <a:lnTo>
                    <a:pt x="68" y="112"/>
                  </a:lnTo>
                  <a:lnTo>
                    <a:pt x="71" y="114"/>
                  </a:lnTo>
                  <a:lnTo>
                    <a:pt x="74" y="117"/>
                  </a:lnTo>
                  <a:lnTo>
                    <a:pt x="77" y="120"/>
                  </a:lnTo>
                  <a:lnTo>
                    <a:pt x="79" y="122"/>
                  </a:lnTo>
                  <a:lnTo>
                    <a:pt x="82" y="125"/>
                  </a:lnTo>
                  <a:lnTo>
                    <a:pt x="85" y="128"/>
                  </a:lnTo>
                  <a:lnTo>
                    <a:pt x="87" y="130"/>
                  </a:lnTo>
                  <a:lnTo>
                    <a:pt x="89" y="133"/>
                  </a:lnTo>
                  <a:lnTo>
                    <a:pt x="91" y="135"/>
                  </a:lnTo>
                  <a:lnTo>
                    <a:pt x="94" y="138"/>
                  </a:lnTo>
                  <a:lnTo>
                    <a:pt x="95" y="140"/>
                  </a:lnTo>
                  <a:lnTo>
                    <a:pt x="97" y="142"/>
                  </a:lnTo>
                  <a:lnTo>
                    <a:pt x="99" y="144"/>
                  </a:lnTo>
                  <a:lnTo>
                    <a:pt x="100" y="145"/>
                  </a:lnTo>
                  <a:lnTo>
                    <a:pt x="103" y="147"/>
                  </a:lnTo>
                  <a:lnTo>
                    <a:pt x="106" y="149"/>
                  </a:lnTo>
                  <a:lnTo>
                    <a:pt x="109" y="150"/>
                  </a:lnTo>
                  <a:lnTo>
                    <a:pt x="113" y="152"/>
                  </a:lnTo>
                  <a:lnTo>
                    <a:pt x="116" y="153"/>
                  </a:lnTo>
                  <a:lnTo>
                    <a:pt x="120" y="155"/>
                  </a:lnTo>
                  <a:lnTo>
                    <a:pt x="124" y="156"/>
                  </a:lnTo>
                  <a:lnTo>
                    <a:pt x="129" y="158"/>
                  </a:lnTo>
                  <a:lnTo>
                    <a:pt x="133" y="159"/>
                  </a:lnTo>
                  <a:lnTo>
                    <a:pt x="137" y="160"/>
                  </a:lnTo>
                  <a:lnTo>
                    <a:pt x="141" y="161"/>
                  </a:lnTo>
                  <a:lnTo>
                    <a:pt x="145" y="163"/>
                  </a:lnTo>
                  <a:lnTo>
                    <a:pt x="150" y="163"/>
                  </a:lnTo>
                  <a:lnTo>
                    <a:pt x="153" y="164"/>
                  </a:lnTo>
                  <a:lnTo>
                    <a:pt x="157" y="165"/>
                  </a:lnTo>
                  <a:lnTo>
                    <a:pt x="160" y="165"/>
                  </a:lnTo>
                  <a:lnTo>
                    <a:pt x="164" y="165"/>
                  </a:lnTo>
                  <a:lnTo>
                    <a:pt x="168" y="165"/>
                  </a:lnTo>
                  <a:lnTo>
                    <a:pt x="172" y="164"/>
                  </a:lnTo>
                  <a:lnTo>
                    <a:pt x="176" y="163"/>
                  </a:lnTo>
                  <a:lnTo>
                    <a:pt x="180" y="162"/>
                  </a:lnTo>
                  <a:lnTo>
                    <a:pt x="183" y="160"/>
                  </a:lnTo>
                  <a:lnTo>
                    <a:pt x="187" y="159"/>
                  </a:lnTo>
                  <a:lnTo>
                    <a:pt x="190" y="158"/>
                  </a:lnTo>
                  <a:lnTo>
                    <a:pt x="194" y="156"/>
                  </a:lnTo>
                  <a:lnTo>
                    <a:pt x="196" y="155"/>
                  </a:lnTo>
                  <a:lnTo>
                    <a:pt x="199" y="154"/>
                  </a:lnTo>
                  <a:lnTo>
                    <a:pt x="201" y="153"/>
                  </a:lnTo>
                  <a:lnTo>
                    <a:pt x="202" y="152"/>
                  </a:lnTo>
                  <a:lnTo>
                    <a:pt x="203" y="152"/>
                  </a:lnTo>
                  <a:lnTo>
                    <a:pt x="203" y="151"/>
                  </a:lnTo>
                  <a:lnTo>
                    <a:pt x="204" y="151"/>
                  </a:lnTo>
                  <a:lnTo>
                    <a:pt x="205" y="149"/>
                  </a:lnTo>
                  <a:lnTo>
                    <a:pt x="207" y="146"/>
                  </a:lnTo>
                  <a:lnTo>
                    <a:pt x="208" y="143"/>
                  </a:lnTo>
                  <a:lnTo>
                    <a:pt x="209" y="140"/>
                  </a:lnTo>
                  <a:lnTo>
                    <a:pt x="210" y="136"/>
                  </a:lnTo>
                  <a:lnTo>
                    <a:pt x="209" y="132"/>
                  </a:lnTo>
                  <a:lnTo>
                    <a:pt x="207" y="128"/>
                  </a:lnTo>
                  <a:lnTo>
                    <a:pt x="206" y="126"/>
                  </a:lnTo>
                  <a:lnTo>
                    <a:pt x="204" y="124"/>
                  </a:lnTo>
                  <a:lnTo>
                    <a:pt x="203" y="122"/>
                  </a:lnTo>
                  <a:lnTo>
                    <a:pt x="201" y="120"/>
                  </a:lnTo>
                  <a:lnTo>
                    <a:pt x="198" y="119"/>
                  </a:lnTo>
                  <a:lnTo>
                    <a:pt x="196" y="117"/>
                  </a:lnTo>
                  <a:lnTo>
                    <a:pt x="194" y="116"/>
                  </a:lnTo>
                  <a:lnTo>
                    <a:pt x="191" y="114"/>
                  </a:lnTo>
                  <a:lnTo>
                    <a:pt x="189" y="113"/>
                  </a:lnTo>
                  <a:lnTo>
                    <a:pt x="187" y="112"/>
                  </a:lnTo>
                  <a:lnTo>
                    <a:pt x="185" y="111"/>
                  </a:lnTo>
                  <a:lnTo>
                    <a:pt x="183" y="110"/>
                  </a:lnTo>
                  <a:lnTo>
                    <a:pt x="182" y="110"/>
                  </a:lnTo>
                  <a:lnTo>
                    <a:pt x="181" y="109"/>
                  </a:lnTo>
                  <a:lnTo>
                    <a:pt x="180" y="109"/>
                  </a:lnTo>
                  <a:lnTo>
                    <a:pt x="179" y="108"/>
                  </a:lnTo>
                  <a:lnTo>
                    <a:pt x="178" y="107"/>
                  </a:lnTo>
                  <a:lnTo>
                    <a:pt x="176" y="105"/>
                  </a:lnTo>
                  <a:lnTo>
                    <a:pt x="174" y="103"/>
                  </a:lnTo>
                  <a:lnTo>
                    <a:pt x="171" y="100"/>
                  </a:lnTo>
                  <a:lnTo>
                    <a:pt x="168" y="96"/>
                  </a:lnTo>
                  <a:lnTo>
                    <a:pt x="164" y="93"/>
                  </a:lnTo>
                  <a:lnTo>
                    <a:pt x="161" y="89"/>
                  </a:lnTo>
                  <a:lnTo>
                    <a:pt x="157" y="85"/>
                  </a:lnTo>
                  <a:lnTo>
                    <a:pt x="154" y="81"/>
                  </a:lnTo>
                  <a:lnTo>
                    <a:pt x="150" y="77"/>
                  </a:lnTo>
                  <a:lnTo>
                    <a:pt x="147" y="73"/>
                  </a:lnTo>
                  <a:lnTo>
                    <a:pt x="144" y="70"/>
                  </a:lnTo>
                  <a:lnTo>
                    <a:pt x="141" y="67"/>
                  </a:lnTo>
                  <a:lnTo>
                    <a:pt x="140" y="64"/>
                  </a:lnTo>
                  <a:lnTo>
                    <a:pt x="138" y="62"/>
                  </a:lnTo>
                  <a:lnTo>
                    <a:pt x="138" y="60"/>
                  </a:lnTo>
                  <a:lnTo>
                    <a:pt x="137" y="58"/>
                  </a:lnTo>
                  <a:lnTo>
                    <a:pt x="136" y="55"/>
                  </a:lnTo>
                  <a:lnTo>
                    <a:pt x="135" y="52"/>
                  </a:lnTo>
                  <a:lnTo>
                    <a:pt x="134" y="49"/>
                  </a:lnTo>
                  <a:lnTo>
                    <a:pt x="133" y="46"/>
                  </a:lnTo>
                  <a:lnTo>
                    <a:pt x="132" y="43"/>
                  </a:lnTo>
                  <a:lnTo>
                    <a:pt x="132" y="40"/>
                  </a:lnTo>
                  <a:lnTo>
                    <a:pt x="131" y="38"/>
                  </a:lnTo>
                  <a:lnTo>
                    <a:pt x="130" y="35"/>
                  </a:lnTo>
                  <a:lnTo>
                    <a:pt x="129" y="33"/>
                  </a:lnTo>
                  <a:lnTo>
                    <a:pt x="129" y="30"/>
                  </a:lnTo>
                  <a:lnTo>
                    <a:pt x="129" y="28"/>
                  </a:lnTo>
                  <a:lnTo>
                    <a:pt x="128" y="27"/>
                  </a:lnTo>
                  <a:lnTo>
                    <a:pt x="128" y="26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2" name="Freeform 195"/>
            <p:cNvSpPr>
              <a:spLocks/>
            </p:cNvSpPr>
            <p:nvPr/>
          </p:nvSpPr>
          <p:spPr bwMode="auto">
            <a:xfrm>
              <a:off x="3030" y="3739"/>
              <a:ext cx="29" cy="59"/>
            </a:xfrm>
            <a:custGeom>
              <a:avLst/>
              <a:gdLst>
                <a:gd name="T0" fmla="*/ 2 w 21"/>
                <a:gd name="T1" fmla="*/ 41 h 42"/>
                <a:gd name="T2" fmla="*/ 2 w 21"/>
                <a:gd name="T3" fmla="*/ 42 h 42"/>
                <a:gd name="T4" fmla="*/ 21 w 21"/>
                <a:gd name="T5" fmla="*/ 1 h 42"/>
                <a:gd name="T6" fmla="*/ 19 w 21"/>
                <a:gd name="T7" fmla="*/ 0 h 42"/>
                <a:gd name="T8" fmla="*/ 0 w 21"/>
                <a:gd name="T9" fmla="*/ 40 h 42"/>
                <a:gd name="T10" fmla="*/ 0 w 21"/>
                <a:gd name="T11" fmla="*/ 41 h 42"/>
                <a:gd name="T12" fmla="*/ 0 w 21"/>
                <a:gd name="T13" fmla="*/ 40 h 42"/>
                <a:gd name="T14" fmla="*/ 0 w 21"/>
                <a:gd name="T15" fmla="*/ 41 h 42"/>
                <a:gd name="T16" fmla="*/ 0 w 21"/>
                <a:gd name="T17" fmla="*/ 41 h 42"/>
                <a:gd name="T18" fmla="*/ 2 w 21"/>
                <a:gd name="T19" fmla="*/ 41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2"/>
                <a:gd name="T32" fmla="*/ 21 w 21"/>
                <a:gd name="T33" fmla="*/ 42 h 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2">
                  <a:moveTo>
                    <a:pt x="2" y="41"/>
                  </a:moveTo>
                  <a:lnTo>
                    <a:pt x="2" y="42"/>
                  </a:lnTo>
                  <a:lnTo>
                    <a:pt x="21" y="1"/>
                  </a:lnTo>
                  <a:lnTo>
                    <a:pt x="19" y="0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1"/>
                  </a:lnTo>
                  <a:lnTo>
                    <a:pt x="2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3" name="Freeform 196"/>
            <p:cNvSpPr>
              <a:spLocks/>
            </p:cNvSpPr>
            <p:nvPr/>
          </p:nvSpPr>
          <p:spPr bwMode="auto">
            <a:xfrm>
              <a:off x="3030" y="3797"/>
              <a:ext cx="8" cy="58"/>
            </a:xfrm>
            <a:custGeom>
              <a:avLst/>
              <a:gdLst>
                <a:gd name="T0" fmla="*/ 6 w 6"/>
                <a:gd name="T1" fmla="*/ 39 h 41"/>
                <a:gd name="T2" fmla="*/ 6 w 6"/>
                <a:gd name="T3" fmla="*/ 40 h 41"/>
                <a:gd name="T4" fmla="*/ 2 w 6"/>
                <a:gd name="T5" fmla="*/ 0 h 41"/>
                <a:gd name="T6" fmla="*/ 0 w 6"/>
                <a:gd name="T7" fmla="*/ 0 h 41"/>
                <a:gd name="T8" fmla="*/ 4 w 6"/>
                <a:gd name="T9" fmla="*/ 40 h 41"/>
                <a:gd name="T10" fmla="*/ 4 w 6"/>
                <a:gd name="T11" fmla="*/ 41 h 41"/>
                <a:gd name="T12" fmla="*/ 4 w 6"/>
                <a:gd name="T13" fmla="*/ 40 h 41"/>
                <a:gd name="T14" fmla="*/ 4 w 6"/>
                <a:gd name="T15" fmla="*/ 41 h 41"/>
                <a:gd name="T16" fmla="*/ 4 w 6"/>
                <a:gd name="T17" fmla="*/ 41 h 41"/>
                <a:gd name="T18" fmla="*/ 6 w 6"/>
                <a:gd name="T19" fmla="*/ 39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41"/>
                <a:gd name="T32" fmla="*/ 6 w 6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41">
                  <a:moveTo>
                    <a:pt x="6" y="39"/>
                  </a:moveTo>
                  <a:lnTo>
                    <a:pt x="6" y="40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4" y="40"/>
                  </a:lnTo>
                  <a:lnTo>
                    <a:pt x="4" y="41"/>
                  </a:lnTo>
                  <a:lnTo>
                    <a:pt x="6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4" name="Freeform 197"/>
            <p:cNvSpPr>
              <a:spLocks/>
            </p:cNvSpPr>
            <p:nvPr/>
          </p:nvSpPr>
          <p:spPr bwMode="auto">
            <a:xfrm>
              <a:off x="3035" y="3852"/>
              <a:ext cx="46" cy="24"/>
            </a:xfrm>
            <a:custGeom>
              <a:avLst/>
              <a:gdLst>
                <a:gd name="T0" fmla="*/ 32 w 33"/>
                <a:gd name="T1" fmla="*/ 15 h 17"/>
                <a:gd name="T2" fmla="*/ 33 w 33"/>
                <a:gd name="T3" fmla="*/ 15 h 17"/>
                <a:gd name="T4" fmla="*/ 30 w 33"/>
                <a:gd name="T5" fmla="*/ 14 h 17"/>
                <a:gd name="T6" fmla="*/ 27 w 33"/>
                <a:gd name="T7" fmla="*/ 13 h 17"/>
                <a:gd name="T8" fmla="*/ 24 w 33"/>
                <a:gd name="T9" fmla="*/ 13 h 17"/>
                <a:gd name="T10" fmla="*/ 22 w 33"/>
                <a:gd name="T11" fmla="*/ 11 h 17"/>
                <a:gd name="T12" fmla="*/ 19 w 33"/>
                <a:gd name="T13" fmla="*/ 10 h 17"/>
                <a:gd name="T14" fmla="*/ 17 w 33"/>
                <a:gd name="T15" fmla="*/ 9 h 17"/>
                <a:gd name="T16" fmla="*/ 14 w 33"/>
                <a:gd name="T17" fmla="*/ 7 h 17"/>
                <a:gd name="T18" fmla="*/ 12 w 33"/>
                <a:gd name="T19" fmla="*/ 6 h 17"/>
                <a:gd name="T20" fmla="*/ 10 w 33"/>
                <a:gd name="T21" fmla="*/ 5 h 17"/>
                <a:gd name="T22" fmla="*/ 8 w 33"/>
                <a:gd name="T23" fmla="*/ 4 h 17"/>
                <a:gd name="T24" fmla="*/ 6 w 33"/>
                <a:gd name="T25" fmla="*/ 3 h 17"/>
                <a:gd name="T26" fmla="*/ 5 w 33"/>
                <a:gd name="T27" fmla="*/ 2 h 17"/>
                <a:gd name="T28" fmla="*/ 3 w 33"/>
                <a:gd name="T29" fmla="*/ 1 h 17"/>
                <a:gd name="T30" fmla="*/ 2 w 33"/>
                <a:gd name="T31" fmla="*/ 1 h 17"/>
                <a:gd name="T32" fmla="*/ 2 w 33"/>
                <a:gd name="T33" fmla="*/ 0 h 17"/>
                <a:gd name="T34" fmla="*/ 2 w 33"/>
                <a:gd name="T35" fmla="*/ 0 h 17"/>
                <a:gd name="T36" fmla="*/ 0 w 33"/>
                <a:gd name="T37" fmla="*/ 2 h 17"/>
                <a:gd name="T38" fmla="*/ 0 w 33"/>
                <a:gd name="T39" fmla="*/ 2 h 17"/>
                <a:gd name="T40" fmla="*/ 1 w 33"/>
                <a:gd name="T41" fmla="*/ 3 h 17"/>
                <a:gd name="T42" fmla="*/ 2 w 33"/>
                <a:gd name="T43" fmla="*/ 3 h 17"/>
                <a:gd name="T44" fmla="*/ 3 w 33"/>
                <a:gd name="T45" fmla="*/ 4 h 17"/>
                <a:gd name="T46" fmla="*/ 5 w 33"/>
                <a:gd name="T47" fmla="*/ 5 h 17"/>
                <a:gd name="T48" fmla="*/ 6 w 33"/>
                <a:gd name="T49" fmla="*/ 6 h 17"/>
                <a:gd name="T50" fmla="*/ 8 w 33"/>
                <a:gd name="T51" fmla="*/ 7 h 17"/>
                <a:gd name="T52" fmla="*/ 11 w 33"/>
                <a:gd name="T53" fmla="*/ 8 h 17"/>
                <a:gd name="T54" fmla="*/ 13 w 33"/>
                <a:gd name="T55" fmla="*/ 10 h 17"/>
                <a:gd name="T56" fmla="*/ 15 w 33"/>
                <a:gd name="T57" fmla="*/ 11 h 17"/>
                <a:gd name="T58" fmla="*/ 18 w 33"/>
                <a:gd name="T59" fmla="*/ 12 h 17"/>
                <a:gd name="T60" fmla="*/ 21 w 33"/>
                <a:gd name="T61" fmla="*/ 13 h 17"/>
                <a:gd name="T62" fmla="*/ 24 w 33"/>
                <a:gd name="T63" fmla="*/ 15 h 17"/>
                <a:gd name="T64" fmla="*/ 27 w 33"/>
                <a:gd name="T65" fmla="*/ 16 h 17"/>
                <a:gd name="T66" fmla="*/ 29 w 33"/>
                <a:gd name="T67" fmla="*/ 16 h 17"/>
                <a:gd name="T68" fmla="*/ 32 w 33"/>
                <a:gd name="T69" fmla="*/ 17 h 17"/>
                <a:gd name="T70" fmla="*/ 32 w 33"/>
                <a:gd name="T71" fmla="*/ 17 h 17"/>
                <a:gd name="T72" fmla="*/ 32 w 33"/>
                <a:gd name="T73" fmla="*/ 15 h 1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3"/>
                <a:gd name="T112" fmla="*/ 0 h 17"/>
                <a:gd name="T113" fmla="*/ 33 w 33"/>
                <a:gd name="T114" fmla="*/ 17 h 1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3" h="17">
                  <a:moveTo>
                    <a:pt x="32" y="15"/>
                  </a:moveTo>
                  <a:lnTo>
                    <a:pt x="33" y="15"/>
                  </a:lnTo>
                  <a:lnTo>
                    <a:pt x="30" y="14"/>
                  </a:lnTo>
                  <a:lnTo>
                    <a:pt x="27" y="13"/>
                  </a:lnTo>
                  <a:lnTo>
                    <a:pt x="24" y="13"/>
                  </a:lnTo>
                  <a:lnTo>
                    <a:pt x="22" y="11"/>
                  </a:lnTo>
                  <a:lnTo>
                    <a:pt x="19" y="10"/>
                  </a:lnTo>
                  <a:lnTo>
                    <a:pt x="17" y="9"/>
                  </a:lnTo>
                  <a:lnTo>
                    <a:pt x="14" y="7"/>
                  </a:lnTo>
                  <a:lnTo>
                    <a:pt x="12" y="6"/>
                  </a:lnTo>
                  <a:lnTo>
                    <a:pt x="10" y="5"/>
                  </a:lnTo>
                  <a:lnTo>
                    <a:pt x="8" y="4"/>
                  </a:lnTo>
                  <a:lnTo>
                    <a:pt x="6" y="3"/>
                  </a:lnTo>
                  <a:lnTo>
                    <a:pt x="5" y="2"/>
                  </a:lnTo>
                  <a:lnTo>
                    <a:pt x="3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3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8" y="7"/>
                  </a:lnTo>
                  <a:lnTo>
                    <a:pt x="11" y="8"/>
                  </a:lnTo>
                  <a:lnTo>
                    <a:pt x="13" y="10"/>
                  </a:lnTo>
                  <a:lnTo>
                    <a:pt x="15" y="11"/>
                  </a:lnTo>
                  <a:lnTo>
                    <a:pt x="18" y="12"/>
                  </a:lnTo>
                  <a:lnTo>
                    <a:pt x="21" y="13"/>
                  </a:lnTo>
                  <a:lnTo>
                    <a:pt x="24" y="15"/>
                  </a:lnTo>
                  <a:lnTo>
                    <a:pt x="27" y="16"/>
                  </a:lnTo>
                  <a:lnTo>
                    <a:pt x="29" y="16"/>
                  </a:lnTo>
                  <a:lnTo>
                    <a:pt x="32" y="17"/>
                  </a:lnTo>
                  <a:lnTo>
                    <a:pt x="32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5" name="Freeform 198"/>
            <p:cNvSpPr>
              <a:spLocks/>
            </p:cNvSpPr>
            <p:nvPr/>
          </p:nvSpPr>
          <p:spPr bwMode="auto">
            <a:xfrm>
              <a:off x="3080" y="3873"/>
              <a:ext cx="32" cy="17"/>
            </a:xfrm>
            <a:custGeom>
              <a:avLst/>
              <a:gdLst>
                <a:gd name="T0" fmla="*/ 23 w 23"/>
                <a:gd name="T1" fmla="*/ 9 h 12"/>
                <a:gd name="T2" fmla="*/ 23 w 23"/>
                <a:gd name="T3" fmla="*/ 9 h 12"/>
                <a:gd name="T4" fmla="*/ 18 w 23"/>
                <a:gd name="T5" fmla="*/ 6 h 12"/>
                <a:gd name="T6" fmla="*/ 15 w 23"/>
                <a:gd name="T7" fmla="*/ 4 h 12"/>
                <a:gd name="T8" fmla="*/ 12 w 23"/>
                <a:gd name="T9" fmla="*/ 3 h 12"/>
                <a:gd name="T10" fmla="*/ 11 w 23"/>
                <a:gd name="T11" fmla="*/ 2 h 12"/>
                <a:gd name="T12" fmla="*/ 9 w 23"/>
                <a:gd name="T13" fmla="*/ 2 h 12"/>
                <a:gd name="T14" fmla="*/ 8 w 23"/>
                <a:gd name="T15" fmla="*/ 1 h 12"/>
                <a:gd name="T16" fmla="*/ 5 w 23"/>
                <a:gd name="T17" fmla="*/ 1 h 12"/>
                <a:gd name="T18" fmla="*/ 0 w 23"/>
                <a:gd name="T19" fmla="*/ 0 h 12"/>
                <a:gd name="T20" fmla="*/ 0 w 23"/>
                <a:gd name="T21" fmla="*/ 2 h 12"/>
                <a:gd name="T22" fmla="*/ 4 w 23"/>
                <a:gd name="T23" fmla="*/ 3 h 12"/>
                <a:gd name="T24" fmla="*/ 7 w 23"/>
                <a:gd name="T25" fmla="*/ 3 h 12"/>
                <a:gd name="T26" fmla="*/ 8 w 23"/>
                <a:gd name="T27" fmla="*/ 4 h 12"/>
                <a:gd name="T28" fmla="*/ 10 w 23"/>
                <a:gd name="T29" fmla="*/ 4 h 12"/>
                <a:gd name="T30" fmla="*/ 11 w 23"/>
                <a:gd name="T31" fmla="*/ 5 h 12"/>
                <a:gd name="T32" fmla="*/ 14 w 23"/>
                <a:gd name="T33" fmla="*/ 6 h 12"/>
                <a:gd name="T34" fmla="*/ 17 w 23"/>
                <a:gd name="T35" fmla="*/ 9 h 12"/>
                <a:gd name="T36" fmla="*/ 22 w 23"/>
                <a:gd name="T37" fmla="*/ 12 h 12"/>
                <a:gd name="T38" fmla="*/ 22 w 23"/>
                <a:gd name="T39" fmla="*/ 12 h 12"/>
                <a:gd name="T40" fmla="*/ 23 w 23"/>
                <a:gd name="T41" fmla="*/ 9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"/>
                <a:gd name="T64" fmla="*/ 0 h 12"/>
                <a:gd name="T65" fmla="*/ 23 w 23"/>
                <a:gd name="T66" fmla="*/ 12 h 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" h="12">
                  <a:moveTo>
                    <a:pt x="23" y="9"/>
                  </a:moveTo>
                  <a:lnTo>
                    <a:pt x="23" y="9"/>
                  </a:lnTo>
                  <a:lnTo>
                    <a:pt x="18" y="6"/>
                  </a:lnTo>
                  <a:lnTo>
                    <a:pt x="15" y="4"/>
                  </a:lnTo>
                  <a:lnTo>
                    <a:pt x="12" y="3"/>
                  </a:lnTo>
                  <a:lnTo>
                    <a:pt x="11" y="2"/>
                  </a:lnTo>
                  <a:lnTo>
                    <a:pt x="9" y="2"/>
                  </a:lnTo>
                  <a:lnTo>
                    <a:pt x="8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3"/>
                  </a:lnTo>
                  <a:lnTo>
                    <a:pt x="7" y="3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4" y="6"/>
                  </a:lnTo>
                  <a:lnTo>
                    <a:pt x="17" y="9"/>
                  </a:lnTo>
                  <a:lnTo>
                    <a:pt x="22" y="12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6" name="Freeform 199"/>
            <p:cNvSpPr>
              <a:spLocks/>
            </p:cNvSpPr>
            <p:nvPr/>
          </p:nvSpPr>
          <p:spPr bwMode="auto">
            <a:xfrm>
              <a:off x="3111" y="3886"/>
              <a:ext cx="59" cy="58"/>
            </a:xfrm>
            <a:custGeom>
              <a:avLst/>
              <a:gdLst>
                <a:gd name="T0" fmla="*/ 42 w 42"/>
                <a:gd name="T1" fmla="*/ 39 h 41"/>
                <a:gd name="T2" fmla="*/ 42 w 42"/>
                <a:gd name="T3" fmla="*/ 39 h 41"/>
                <a:gd name="T4" fmla="*/ 40 w 42"/>
                <a:gd name="T5" fmla="*/ 37 h 41"/>
                <a:gd name="T6" fmla="*/ 38 w 42"/>
                <a:gd name="T7" fmla="*/ 35 h 41"/>
                <a:gd name="T8" fmla="*/ 36 w 42"/>
                <a:gd name="T9" fmla="*/ 33 h 41"/>
                <a:gd name="T10" fmla="*/ 34 w 42"/>
                <a:gd name="T11" fmla="*/ 31 h 41"/>
                <a:gd name="T12" fmla="*/ 32 w 42"/>
                <a:gd name="T13" fmla="*/ 28 h 41"/>
                <a:gd name="T14" fmla="*/ 30 w 42"/>
                <a:gd name="T15" fmla="*/ 26 h 41"/>
                <a:gd name="T16" fmla="*/ 27 w 42"/>
                <a:gd name="T17" fmla="*/ 23 h 41"/>
                <a:gd name="T18" fmla="*/ 25 w 42"/>
                <a:gd name="T19" fmla="*/ 20 h 41"/>
                <a:gd name="T20" fmla="*/ 22 w 42"/>
                <a:gd name="T21" fmla="*/ 17 h 41"/>
                <a:gd name="T22" fmla="*/ 20 w 42"/>
                <a:gd name="T23" fmla="*/ 15 h 41"/>
                <a:gd name="T24" fmla="*/ 17 w 42"/>
                <a:gd name="T25" fmla="*/ 12 h 41"/>
                <a:gd name="T26" fmla="*/ 14 w 42"/>
                <a:gd name="T27" fmla="*/ 9 h 41"/>
                <a:gd name="T28" fmla="*/ 11 w 42"/>
                <a:gd name="T29" fmla="*/ 7 h 41"/>
                <a:gd name="T30" fmla="*/ 8 w 42"/>
                <a:gd name="T31" fmla="*/ 5 h 41"/>
                <a:gd name="T32" fmla="*/ 5 w 42"/>
                <a:gd name="T33" fmla="*/ 3 h 41"/>
                <a:gd name="T34" fmla="*/ 1 w 42"/>
                <a:gd name="T35" fmla="*/ 0 h 41"/>
                <a:gd name="T36" fmla="*/ 0 w 42"/>
                <a:gd name="T37" fmla="*/ 3 h 41"/>
                <a:gd name="T38" fmla="*/ 4 w 42"/>
                <a:gd name="T39" fmla="*/ 4 h 41"/>
                <a:gd name="T40" fmla="*/ 7 w 42"/>
                <a:gd name="T41" fmla="*/ 7 h 41"/>
                <a:gd name="T42" fmla="*/ 10 w 42"/>
                <a:gd name="T43" fmla="*/ 8 h 41"/>
                <a:gd name="T44" fmla="*/ 12 w 42"/>
                <a:gd name="T45" fmla="*/ 11 h 41"/>
                <a:gd name="T46" fmla="*/ 15 w 42"/>
                <a:gd name="T47" fmla="*/ 14 h 41"/>
                <a:gd name="T48" fmla="*/ 18 w 42"/>
                <a:gd name="T49" fmla="*/ 17 h 41"/>
                <a:gd name="T50" fmla="*/ 20 w 42"/>
                <a:gd name="T51" fmla="*/ 19 h 41"/>
                <a:gd name="T52" fmla="*/ 23 w 42"/>
                <a:gd name="T53" fmla="*/ 22 h 41"/>
                <a:gd name="T54" fmla="*/ 26 w 42"/>
                <a:gd name="T55" fmla="*/ 25 h 41"/>
                <a:gd name="T56" fmla="*/ 28 w 42"/>
                <a:gd name="T57" fmla="*/ 27 h 41"/>
                <a:gd name="T58" fmla="*/ 30 w 42"/>
                <a:gd name="T59" fmla="*/ 30 h 41"/>
                <a:gd name="T60" fmla="*/ 33 w 42"/>
                <a:gd name="T61" fmla="*/ 32 h 41"/>
                <a:gd name="T62" fmla="*/ 35 w 42"/>
                <a:gd name="T63" fmla="*/ 35 h 41"/>
                <a:gd name="T64" fmla="*/ 36 w 42"/>
                <a:gd name="T65" fmla="*/ 37 h 41"/>
                <a:gd name="T66" fmla="*/ 38 w 42"/>
                <a:gd name="T67" fmla="*/ 39 h 41"/>
                <a:gd name="T68" fmla="*/ 40 w 42"/>
                <a:gd name="T69" fmla="*/ 41 h 41"/>
                <a:gd name="T70" fmla="*/ 40 w 42"/>
                <a:gd name="T71" fmla="*/ 41 h 41"/>
                <a:gd name="T72" fmla="*/ 42 w 42"/>
                <a:gd name="T73" fmla="*/ 39 h 4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2"/>
                <a:gd name="T112" fmla="*/ 0 h 41"/>
                <a:gd name="T113" fmla="*/ 42 w 42"/>
                <a:gd name="T114" fmla="*/ 41 h 4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2" h="41">
                  <a:moveTo>
                    <a:pt x="42" y="39"/>
                  </a:moveTo>
                  <a:lnTo>
                    <a:pt x="42" y="39"/>
                  </a:lnTo>
                  <a:lnTo>
                    <a:pt x="40" y="37"/>
                  </a:lnTo>
                  <a:lnTo>
                    <a:pt x="38" y="35"/>
                  </a:lnTo>
                  <a:lnTo>
                    <a:pt x="36" y="33"/>
                  </a:lnTo>
                  <a:lnTo>
                    <a:pt x="34" y="31"/>
                  </a:lnTo>
                  <a:lnTo>
                    <a:pt x="32" y="28"/>
                  </a:lnTo>
                  <a:lnTo>
                    <a:pt x="30" y="26"/>
                  </a:lnTo>
                  <a:lnTo>
                    <a:pt x="27" y="23"/>
                  </a:lnTo>
                  <a:lnTo>
                    <a:pt x="25" y="20"/>
                  </a:lnTo>
                  <a:lnTo>
                    <a:pt x="22" y="17"/>
                  </a:lnTo>
                  <a:lnTo>
                    <a:pt x="20" y="15"/>
                  </a:lnTo>
                  <a:lnTo>
                    <a:pt x="17" y="12"/>
                  </a:lnTo>
                  <a:lnTo>
                    <a:pt x="14" y="9"/>
                  </a:lnTo>
                  <a:lnTo>
                    <a:pt x="11" y="7"/>
                  </a:lnTo>
                  <a:lnTo>
                    <a:pt x="8" y="5"/>
                  </a:lnTo>
                  <a:lnTo>
                    <a:pt x="5" y="3"/>
                  </a:lnTo>
                  <a:lnTo>
                    <a:pt x="1" y="0"/>
                  </a:lnTo>
                  <a:lnTo>
                    <a:pt x="0" y="3"/>
                  </a:lnTo>
                  <a:lnTo>
                    <a:pt x="4" y="4"/>
                  </a:lnTo>
                  <a:lnTo>
                    <a:pt x="7" y="7"/>
                  </a:lnTo>
                  <a:lnTo>
                    <a:pt x="10" y="8"/>
                  </a:lnTo>
                  <a:lnTo>
                    <a:pt x="12" y="11"/>
                  </a:lnTo>
                  <a:lnTo>
                    <a:pt x="15" y="14"/>
                  </a:lnTo>
                  <a:lnTo>
                    <a:pt x="18" y="17"/>
                  </a:lnTo>
                  <a:lnTo>
                    <a:pt x="20" y="19"/>
                  </a:lnTo>
                  <a:lnTo>
                    <a:pt x="23" y="22"/>
                  </a:lnTo>
                  <a:lnTo>
                    <a:pt x="26" y="25"/>
                  </a:lnTo>
                  <a:lnTo>
                    <a:pt x="28" y="27"/>
                  </a:lnTo>
                  <a:lnTo>
                    <a:pt x="30" y="30"/>
                  </a:lnTo>
                  <a:lnTo>
                    <a:pt x="33" y="32"/>
                  </a:lnTo>
                  <a:lnTo>
                    <a:pt x="35" y="35"/>
                  </a:lnTo>
                  <a:lnTo>
                    <a:pt x="36" y="37"/>
                  </a:lnTo>
                  <a:lnTo>
                    <a:pt x="38" y="39"/>
                  </a:lnTo>
                  <a:lnTo>
                    <a:pt x="40" y="41"/>
                  </a:lnTo>
                  <a:lnTo>
                    <a:pt x="42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7" name="Freeform 200"/>
            <p:cNvSpPr>
              <a:spLocks/>
            </p:cNvSpPr>
            <p:nvPr/>
          </p:nvSpPr>
          <p:spPr bwMode="auto">
            <a:xfrm>
              <a:off x="3167" y="3941"/>
              <a:ext cx="82" cy="33"/>
            </a:xfrm>
            <a:custGeom>
              <a:avLst/>
              <a:gdLst>
                <a:gd name="T0" fmla="*/ 59 w 59"/>
                <a:gd name="T1" fmla="*/ 20 h 23"/>
                <a:gd name="T2" fmla="*/ 59 w 59"/>
                <a:gd name="T3" fmla="*/ 20 h 23"/>
                <a:gd name="T4" fmla="*/ 56 w 59"/>
                <a:gd name="T5" fmla="*/ 20 h 23"/>
                <a:gd name="T6" fmla="*/ 52 w 59"/>
                <a:gd name="T7" fmla="*/ 19 h 23"/>
                <a:gd name="T8" fmla="*/ 48 w 59"/>
                <a:gd name="T9" fmla="*/ 18 h 23"/>
                <a:gd name="T10" fmla="*/ 44 w 59"/>
                <a:gd name="T11" fmla="*/ 17 h 23"/>
                <a:gd name="T12" fmla="*/ 40 w 59"/>
                <a:gd name="T13" fmla="*/ 16 h 23"/>
                <a:gd name="T14" fmla="*/ 35 w 59"/>
                <a:gd name="T15" fmla="*/ 15 h 23"/>
                <a:gd name="T16" fmla="*/ 31 w 59"/>
                <a:gd name="T17" fmla="*/ 13 h 23"/>
                <a:gd name="T18" fmla="*/ 27 w 59"/>
                <a:gd name="T19" fmla="*/ 12 h 23"/>
                <a:gd name="T20" fmla="*/ 22 w 59"/>
                <a:gd name="T21" fmla="*/ 11 h 23"/>
                <a:gd name="T22" fmla="*/ 19 w 59"/>
                <a:gd name="T23" fmla="*/ 9 h 23"/>
                <a:gd name="T24" fmla="*/ 15 w 59"/>
                <a:gd name="T25" fmla="*/ 8 h 23"/>
                <a:gd name="T26" fmla="*/ 12 w 59"/>
                <a:gd name="T27" fmla="*/ 6 h 23"/>
                <a:gd name="T28" fmla="*/ 9 w 59"/>
                <a:gd name="T29" fmla="*/ 4 h 23"/>
                <a:gd name="T30" fmla="*/ 5 w 59"/>
                <a:gd name="T31" fmla="*/ 3 h 23"/>
                <a:gd name="T32" fmla="*/ 3 w 59"/>
                <a:gd name="T33" fmla="*/ 1 h 23"/>
                <a:gd name="T34" fmla="*/ 2 w 59"/>
                <a:gd name="T35" fmla="*/ 0 h 23"/>
                <a:gd name="T36" fmla="*/ 0 w 59"/>
                <a:gd name="T37" fmla="*/ 2 h 23"/>
                <a:gd name="T38" fmla="*/ 2 w 59"/>
                <a:gd name="T39" fmla="*/ 3 h 23"/>
                <a:gd name="T40" fmla="*/ 4 w 59"/>
                <a:gd name="T41" fmla="*/ 5 h 23"/>
                <a:gd name="T42" fmla="*/ 7 w 59"/>
                <a:gd name="T43" fmla="*/ 6 h 23"/>
                <a:gd name="T44" fmla="*/ 10 w 59"/>
                <a:gd name="T45" fmla="*/ 8 h 23"/>
                <a:gd name="T46" fmla="*/ 14 w 59"/>
                <a:gd name="T47" fmla="*/ 10 h 23"/>
                <a:gd name="T48" fmla="*/ 18 w 59"/>
                <a:gd name="T49" fmla="*/ 12 h 23"/>
                <a:gd name="T50" fmla="*/ 22 w 59"/>
                <a:gd name="T51" fmla="*/ 13 h 23"/>
                <a:gd name="T52" fmla="*/ 26 w 59"/>
                <a:gd name="T53" fmla="*/ 15 h 23"/>
                <a:gd name="T54" fmla="*/ 30 w 59"/>
                <a:gd name="T55" fmla="*/ 16 h 23"/>
                <a:gd name="T56" fmla="*/ 34 w 59"/>
                <a:gd name="T57" fmla="*/ 17 h 23"/>
                <a:gd name="T58" fmla="*/ 39 w 59"/>
                <a:gd name="T59" fmla="*/ 18 h 23"/>
                <a:gd name="T60" fmla="*/ 43 w 59"/>
                <a:gd name="T61" fmla="*/ 20 h 23"/>
                <a:gd name="T62" fmla="*/ 47 w 59"/>
                <a:gd name="T63" fmla="*/ 20 h 23"/>
                <a:gd name="T64" fmla="*/ 51 w 59"/>
                <a:gd name="T65" fmla="*/ 21 h 23"/>
                <a:gd name="T66" fmla="*/ 55 w 59"/>
                <a:gd name="T67" fmla="*/ 22 h 23"/>
                <a:gd name="T68" fmla="*/ 59 w 59"/>
                <a:gd name="T69" fmla="*/ 23 h 23"/>
                <a:gd name="T70" fmla="*/ 59 w 59"/>
                <a:gd name="T71" fmla="*/ 23 h 23"/>
                <a:gd name="T72" fmla="*/ 59 w 59"/>
                <a:gd name="T73" fmla="*/ 20 h 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"/>
                <a:gd name="T112" fmla="*/ 0 h 23"/>
                <a:gd name="T113" fmla="*/ 59 w 59"/>
                <a:gd name="T114" fmla="*/ 23 h 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" h="23">
                  <a:moveTo>
                    <a:pt x="59" y="20"/>
                  </a:moveTo>
                  <a:lnTo>
                    <a:pt x="59" y="20"/>
                  </a:lnTo>
                  <a:lnTo>
                    <a:pt x="56" y="20"/>
                  </a:lnTo>
                  <a:lnTo>
                    <a:pt x="52" y="19"/>
                  </a:lnTo>
                  <a:lnTo>
                    <a:pt x="48" y="18"/>
                  </a:lnTo>
                  <a:lnTo>
                    <a:pt x="44" y="17"/>
                  </a:lnTo>
                  <a:lnTo>
                    <a:pt x="40" y="16"/>
                  </a:lnTo>
                  <a:lnTo>
                    <a:pt x="35" y="15"/>
                  </a:lnTo>
                  <a:lnTo>
                    <a:pt x="31" y="13"/>
                  </a:lnTo>
                  <a:lnTo>
                    <a:pt x="27" y="12"/>
                  </a:lnTo>
                  <a:lnTo>
                    <a:pt x="22" y="11"/>
                  </a:lnTo>
                  <a:lnTo>
                    <a:pt x="19" y="9"/>
                  </a:lnTo>
                  <a:lnTo>
                    <a:pt x="15" y="8"/>
                  </a:lnTo>
                  <a:lnTo>
                    <a:pt x="12" y="6"/>
                  </a:lnTo>
                  <a:lnTo>
                    <a:pt x="9" y="4"/>
                  </a:lnTo>
                  <a:lnTo>
                    <a:pt x="5" y="3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4" y="5"/>
                  </a:lnTo>
                  <a:lnTo>
                    <a:pt x="7" y="6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8" y="12"/>
                  </a:lnTo>
                  <a:lnTo>
                    <a:pt x="22" y="13"/>
                  </a:lnTo>
                  <a:lnTo>
                    <a:pt x="26" y="15"/>
                  </a:lnTo>
                  <a:lnTo>
                    <a:pt x="30" y="16"/>
                  </a:lnTo>
                  <a:lnTo>
                    <a:pt x="34" y="17"/>
                  </a:lnTo>
                  <a:lnTo>
                    <a:pt x="39" y="18"/>
                  </a:lnTo>
                  <a:lnTo>
                    <a:pt x="43" y="20"/>
                  </a:lnTo>
                  <a:lnTo>
                    <a:pt x="47" y="20"/>
                  </a:lnTo>
                  <a:lnTo>
                    <a:pt x="51" y="21"/>
                  </a:lnTo>
                  <a:lnTo>
                    <a:pt x="55" y="22"/>
                  </a:lnTo>
                  <a:lnTo>
                    <a:pt x="59" y="23"/>
                  </a:lnTo>
                  <a:lnTo>
                    <a:pt x="59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8" name="Freeform 201"/>
            <p:cNvSpPr>
              <a:spLocks/>
            </p:cNvSpPr>
            <p:nvPr/>
          </p:nvSpPr>
          <p:spPr bwMode="auto">
            <a:xfrm>
              <a:off x="3249" y="3951"/>
              <a:ext cx="66" cy="23"/>
            </a:xfrm>
            <a:custGeom>
              <a:avLst/>
              <a:gdLst>
                <a:gd name="T0" fmla="*/ 45 w 47"/>
                <a:gd name="T1" fmla="*/ 1 h 16"/>
                <a:gd name="T2" fmla="*/ 46 w 47"/>
                <a:gd name="T3" fmla="*/ 0 h 16"/>
                <a:gd name="T4" fmla="*/ 45 w 47"/>
                <a:gd name="T5" fmla="*/ 0 h 16"/>
                <a:gd name="T6" fmla="*/ 44 w 47"/>
                <a:gd name="T7" fmla="*/ 1 h 16"/>
                <a:gd name="T8" fmla="*/ 43 w 47"/>
                <a:gd name="T9" fmla="*/ 2 h 16"/>
                <a:gd name="T10" fmla="*/ 41 w 47"/>
                <a:gd name="T11" fmla="*/ 3 h 16"/>
                <a:gd name="T12" fmla="*/ 39 w 47"/>
                <a:gd name="T13" fmla="*/ 4 h 16"/>
                <a:gd name="T14" fmla="*/ 36 w 47"/>
                <a:gd name="T15" fmla="*/ 5 h 16"/>
                <a:gd name="T16" fmla="*/ 33 w 47"/>
                <a:gd name="T17" fmla="*/ 7 h 16"/>
                <a:gd name="T18" fmla="*/ 30 w 47"/>
                <a:gd name="T19" fmla="*/ 8 h 16"/>
                <a:gd name="T20" fmla="*/ 26 w 47"/>
                <a:gd name="T21" fmla="*/ 9 h 16"/>
                <a:gd name="T22" fmla="*/ 22 w 47"/>
                <a:gd name="T23" fmla="*/ 11 h 16"/>
                <a:gd name="T24" fmla="*/ 19 w 47"/>
                <a:gd name="T25" fmla="*/ 12 h 16"/>
                <a:gd name="T26" fmla="*/ 15 w 47"/>
                <a:gd name="T27" fmla="*/ 13 h 16"/>
                <a:gd name="T28" fmla="*/ 11 w 47"/>
                <a:gd name="T29" fmla="*/ 13 h 16"/>
                <a:gd name="T30" fmla="*/ 7 w 47"/>
                <a:gd name="T31" fmla="*/ 14 h 16"/>
                <a:gd name="T32" fmla="*/ 3 w 47"/>
                <a:gd name="T33" fmla="*/ 14 h 16"/>
                <a:gd name="T34" fmla="*/ 0 w 47"/>
                <a:gd name="T35" fmla="*/ 13 h 16"/>
                <a:gd name="T36" fmla="*/ 0 w 47"/>
                <a:gd name="T37" fmla="*/ 16 h 16"/>
                <a:gd name="T38" fmla="*/ 3 w 47"/>
                <a:gd name="T39" fmla="*/ 16 h 16"/>
                <a:gd name="T40" fmla="*/ 7 w 47"/>
                <a:gd name="T41" fmla="*/ 16 h 16"/>
                <a:gd name="T42" fmla="*/ 11 w 47"/>
                <a:gd name="T43" fmla="*/ 16 h 16"/>
                <a:gd name="T44" fmla="*/ 15 w 47"/>
                <a:gd name="T45" fmla="*/ 15 h 16"/>
                <a:gd name="T46" fmla="*/ 19 w 47"/>
                <a:gd name="T47" fmla="*/ 14 h 16"/>
                <a:gd name="T48" fmla="*/ 23 w 47"/>
                <a:gd name="T49" fmla="*/ 13 h 16"/>
                <a:gd name="T50" fmla="*/ 27 w 47"/>
                <a:gd name="T51" fmla="*/ 12 h 16"/>
                <a:gd name="T52" fmla="*/ 31 w 47"/>
                <a:gd name="T53" fmla="*/ 10 h 16"/>
                <a:gd name="T54" fmla="*/ 34 w 47"/>
                <a:gd name="T55" fmla="*/ 9 h 16"/>
                <a:gd name="T56" fmla="*/ 37 w 47"/>
                <a:gd name="T57" fmla="*/ 8 h 16"/>
                <a:gd name="T58" fmla="*/ 40 w 47"/>
                <a:gd name="T59" fmla="*/ 6 h 16"/>
                <a:gd name="T60" fmla="*/ 42 w 47"/>
                <a:gd name="T61" fmla="*/ 5 h 16"/>
                <a:gd name="T62" fmla="*/ 44 w 47"/>
                <a:gd name="T63" fmla="*/ 4 h 16"/>
                <a:gd name="T64" fmla="*/ 46 w 47"/>
                <a:gd name="T65" fmla="*/ 3 h 16"/>
                <a:gd name="T66" fmla="*/ 47 w 47"/>
                <a:gd name="T67" fmla="*/ 2 h 16"/>
                <a:gd name="T68" fmla="*/ 47 w 47"/>
                <a:gd name="T69" fmla="*/ 2 h 16"/>
                <a:gd name="T70" fmla="*/ 47 w 47"/>
                <a:gd name="T71" fmla="*/ 2 h 16"/>
                <a:gd name="T72" fmla="*/ 47 w 47"/>
                <a:gd name="T73" fmla="*/ 2 h 16"/>
                <a:gd name="T74" fmla="*/ 47 w 47"/>
                <a:gd name="T75" fmla="*/ 2 h 16"/>
                <a:gd name="T76" fmla="*/ 47 w 47"/>
                <a:gd name="T77" fmla="*/ 2 h 16"/>
                <a:gd name="T78" fmla="*/ 45 w 47"/>
                <a:gd name="T79" fmla="*/ 1 h 1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"/>
                <a:gd name="T121" fmla="*/ 0 h 16"/>
                <a:gd name="T122" fmla="*/ 47 w 47"/>
                <a:gd name="T123" fmla="*/ 16 h 1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" h="16">
                  <a:moveTo>
                    <a:pt x="45" y="1"/>
                  </a:moveTo>
                  <a:lnTo>
                    <a:pt x="46" y="0"/>
                  </a:lnTo>
                  <a:lnTo>
                    <a:pt x="45" y="0"/>
                  </a:lnTo>
                  <a:lnTo>
                    <a:pt x="44" y="1"/>
                  </a:lnTo>
                  <a:lnTo>
                    <a:pt x="43" y="2"/>
                  </a:lnTo>
                  <a:lnTo>
                    <a:pt x="41" y="3"/>
                  </a:lnTo>
                  <a:lnTo>
                    <a:pt x="39" y="4"/>
                  </a:lnTo>
                  <a:lnTo>
                    <a:pt x="36" y="5"/>
                  </a:lnTo>
                  <a:lnTo>
                    <a:pt x="33" y="7"/>
                  </a:lnTo>
                  <a:lnTo>
                    <a:pt x="30" y="8"/>
                  </a:lnTo>
                  <a:lnTo>
                    <a:pt x="26" y="9"/>
                  </a:lnTo>
                  <a:lnTo>
                    <a:pt x="22" y="11"/>
                  </a:lnTo>
                  <a:lnTo>
                    <a:pt x="19" y="12"/>
                  </a:lnTo>
                  <a:lnTo>
                    <a:pt x="15" y="13"/>
                  </a:lnTo>
                  <a:lnTo>
                    <a:pt x="11" y="13"/>
                  </a:lnTo>
                  <a:lnTo>
                    <a:pt x="7" y="14"/>
                  </a:lnTo>
                  <a:lnTo>
                    <a:pt x="3" y="14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3" y="16"/>
                  </a:lnTo>
                  <a:lnTo>
                    <a:pt x="7" y="16"/>
                  </a:lnTo>
                  <a:lnTo>
                    <a:pt x="11" y="16"/>
                  </a:lnTo>
                  <a:lnTo>
                    <a:pt x="15" y="15"/>
                  </a:lnTo>
                  <a:lnTo>
                    <a:pt x="19" y="14"/>
                  </a:lnTo>
                  <a:lnTo>
                    <a:pt x="23" y="13"/>
                  </a:lnTo>
                  <a:lnTo>
                    <a:pt x="27" y="12"/>
                  </a:lnTo>
                  <a:lnTo>
                    <a:pt x="31" y="10"/>
                  </a:lnTo>
                  <a:lnTo>
                    <a:pt x="34" y="9"/>
                  </a:lnTo>
                  <a:lnTo>
                    <a:pt x="37" y="8"/>
                  </a:lnTo>
                  <a:lnTo>
                    <a:pt x="40" y="6"/>
                  </a:lnTo>
                  <a:lnTo>
                    <a:pt x="42" y="5"/>
                  </a:lnTo>
                  <a:lnTo>
                    <a:pt x="44" y="4"/>
                  </a:lnTo>
                  <a:lnTo>
                    <a:pt x="46" y="3"/>
                  </a:lnTo>
                  <a:lnTo>
                    <a:pt x="47" y="2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19" name="Freeform 202"/>
            <p:cNvSpPr>
              <a:spLocks/>
            </p:cNvSpPr>
            <p:nvPr/>
          </p:nvSpPr>
          <p:spPr bwMode="auto">
            <a:xfrm>
              <a:off x="3312" y="3919"/>
              <a:ext cx="13" cy="35"/>
            </a:xfrm>
            <a:custGeom>
              <a:avLst/>
              <a:gdLst>
                <a:gd name="T0" fmla="*/ 5 w 9"/>
                <a:gd name="T1" fmla="*/ 2 h 25"/>
                <a:gd name="T2" fmla="*/ 5 w 9"/>
                <a:gd name="T3" fmla="*/ 2 h 25"/>
                <a:gd name="T4" fmla="*/ 6 w 9"/>
                <a:gd name="T5" fmla="*/ 5 h 25"/>
                <a:gd name="T6" fmla="*/ 6 w 9"/>
                <a:gd name="T7" fmla="*/ 9 h 25"/>
                <a:gd name="T8" fmla="*/ 6 w 9"/>
                <a:gd name="T9" fmla="*/ 13 h 25"/>
                <a:gd name="T10" fmla="*/ 5 w 9"/>
                <a:gd name="T11" fmla="*/ 16 h 25"/>
                <a:gd name="T12" fmla="*/ 3 w 9"/>
                <a:gd name="T13" fmla="*/ 19 h 25"/>
                <a:gd name="T14" fmla="*/ 2 w 9"/>
                <a:gd name="T15" fmla="*/ 21 h 25"/>
                <a:gd name="T16" fmla="*/ 1 w 9"/>
                <a:gd name="T17" fmla="*/ 23 h 25"/>
                <a:gd name="T18" fmla="*/ 0 w 9"/>
                <a:gd name="T19" fmla="*/ 24 h 25"/>
                <a:gd name="T20" fmla="*/ 2 w 9"/>
                <a:gd name="T21" fmla="*/ 25 h 25"/>
                <a:gd name="T22" fmla="*/ 3 w 9"/>
                <a:gd name="T23" fmla="*/ 25 h 25"/>
                <a:gd name="T24" fmla="*/ 4 w 9"/>
                <a:gd name="T25" fmla="*/ 23 h 25"/>
                <a:gd name="T26" fmla="*/ 5 w 9"/>
                <a:gd name="T27" fmla="*/ 20 h 25"/>
                <a:gd name="T28" fmla="*/ 7 w 9"/>
                <a:gd name="T29" fmla="*/ 17 h 25"/>
                <a:gd name="T30" fmla="*/ 8 w 9"/>
                <a:gd name="T31" fmla="*/ 13 h 25"/>
                <a:gd name="T32" fmla="*/ 9 w 9"/>
                <a:gd name="T33" fmla="*/ 9 h 25"/>
                <a:gd name="T34" fmla="*/ 8 w 9"/>
                <a:gd name="T35" fmla="*/ 5 h 25"/>
                <a:gd name="T36" fmla="*/ 7 w 9"/>
                <a:gd name="T37" fmla="*/ 0 h 25"/>
                <a:gd name="T38" fmla="*/ 7 w 9"/>
                <a:gd name="T39" fmla="*/ 0 h 25"/>
                <a:gd name="T40" fmla="*/ 5 w 9"/>
                <a:gd name="T41" fmla="*/ 2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"/>
                <a:gd name="T64" fmla="*/ 0 h 25"/>
                <a:gd name="T65" fmla="*/ 9 w 9"/>
                <a:gd name="T66" fmla="*/ 25 h 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" h="25">
                  <a:moveTo>
                    <a:pt x="5" y="2"/>
                  </a:moveTo>
                  <a:lnTo>
                    <a:pt x="5" y="2"/>
                  </a:lnTo>
                  <a:lnTo>
                    <a:pt x="6" y="5"/>
                  </a:lnTo>
                  <a:lnTo>
                    <a:pt x="6" y="9"/>
                  </a:lnTo>
                  <a:lnTo>
                    <a:pt x="6" y="13"/>
                  </a:lnTo>
                  <a:lnTo>
                    <a:pt x="5" y="16"/>
                  </a:lnTo>
                  <a:lnTo>
                    <a:pt x="3" y="19"/>
                  </a:lnTo>
                  <a:lnTo>
                    <a:pt x="2" y="21"/>
                  </a:lnTo>
                  <a:lnTo>
                    <a:pt x="1" y="23"/>
                  </a:lnTo>
                  <a:lnTo>
                    <a:pt x="0" y="24"/>
                  </a:lnTo>
                  <a:lnTo>
                    <a:pt x="2" y="25"/>
                  </a:lnTo>
                  <a:lnTo>
                    <a:pt x="3" y="25"/>
                  </a:lnTo>
                  <a:lnTo>
                    <a:pt x="4" y="23"/>
                  </a:lnTo>
                  <a:lnTo>
                    <a:pt x="5" y="20"/>
                  </a:lnTo>
                  <a:lnTo>
                    <a:pt x="7" y="17"/>
                  </a:lnTo>
                  <a:lnTo>
                    <a:pt x="8" y="13"/>
                  </a:lnTo>
                  <a:lnTo>
                    <a:pt x="9" y="9"/>
                  </a:lnTo>
                  <a:lnTo>
                    <a:pt x="8" y="5"/>
                  </a:lnTo>
                  <a:lnTo>
                    <a:pt x="7" y="0"/>
                  </a:lnTo>
                  <a:lnTo>
                    <a:pt x="5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0" name="Freeform 203"/>
            <p:cNvSpPr>
              <a:spLocks/>
            </p:cNvSpPr>
            <p:nvPr/>
          </p:nvSpPr>
          <p:spPr bwMode="auto">
            <a:xfrm>
              <a:off x="3280" y="3892"/>
              <a:ext cx="42" cy="30"/>
            </a:xfrm>
            <a:custGeom>
              <a:avLst/>
              <a:gdLst>
                <a:gd name="T0" fmla="*/ 0 w 30"/>
                <a:gd name="T1" fmla="*/ 2 h 21"/>
                <a:gd name="T2" fmla="*/ 0 w 30"/>
                <a:gd name="T3" fmla="*/ 2 h 21"/>
                <a:gd name="T4" fmla="*/ 0 w 30"/>
                <a:gd name="T5" fmla="*/ 2 h 21"/>
                <a:gd name="T6" fmla="*/ 1 w 30"/>
                <a:gd name="T7" fmla="*/ 2 h 21"/>
                <a:gd name="T8" fmla="*/ 2 w 30"/>
                <a:gd name="T9" fmla="*/ 3 h 21"/>
                <a:gd name="T10" fmla="*/ 3 w 30"/>
                <a:gd name="T11" fmla="*/ 3 h 21"/>
                <a:gd name="T12" fmla="*/ 5 w 30"/>
                <a:gd name="T13" fmla="*/ 4 h 21"/>
                <a:gd name="T14" fmla="*/ 7 w 30"/>
                <a:gd name="T15" fmla="*/ 5 h 21"/>
                <a:gd name="T16" fmla="*/ 9 w 30"/>
                <a:gd name="T17" fmla="*/ 6 h 21"/>
                <a:gd name="T18" fmla="*/ 12 w 30"/>
                <a:gd name="T19" fmla="*/ 7 h 21"/>
                <a:gd name="T20" fmla="*/ 14 w 30"/>
                <a:gd name="T21" fmla="*/ 9 h 21"/>
                <a:gd name="T22" fmla="*/ 16 w 30"/>
                <a:gd name="T23" fmla="*/ 10 h 21"/>
                <a:gd name="T24" fmla="*/ 19 w 30"/>
                <a:gd name="T25" fmla="*/ 12 h 21"/>
                <a:gd name="T26" fmla="*/ 21 w 30"/>
                <a:gd name="T27" fmla="*/ 13 h 21"/>
                <a:gd name="T28" fmla="*/ 23 w 30"/>
                <a:gd name="T29" fmla="*/ 15 h 21"/>
                <a:gd name="T30" fmla="*/ 25 w 30"/>
                <a:gd name="T31" fmla="*/ 17 h 21"/>
                <a:gd name="T32" fmla="*/ 26 w 30"/>
                <a:gd name="T33" fmla="*/ 19 h 21"/>
                <a:gd name="T34" fmla="*/ 28 w 30"/>
                <a:gd name="T35" fmla="*/ 21 h 21"/>
                <a:gd name="T36" fmla="*/ 30 w 30"/>
                <a:gd name="T37" fmla="*/ 19 h 21"/>
                <a:gd name="T38" fmla="*/ 28 w 30"/>
                <a:gd name="T39" fmla="*/ 17 h 21"/>
                <a:gd name="T40" fmla="*/ 26 w 30"/>
                <a:gd name="T41" fmla="*/ 15 h 21"/>
                <a:gd name="T42" fmla="*/ 25 w 30"/>
                <a:gd name="T43" fmla="*/ 13 h 21"/>
                <a:gd name="T44" fmla="*/ 22 w 30"/>
                <a:gd name="T45" fmla="*/ 11 h 21"/>
                <a:gd name="T46" fmla="*/ 20 w 30"/>
                <a:gd name="T47" fmla="*/ 10 h 21"/>
                <a:gd name="T48" fmla="*/ 18 w 30"/>
                <a:gd name="T49" fmla="*/ 8 h 21"/>
                <a:gd name="T50" fmla="*/ 16 w 30"/>
                <a:gd name="T51" fmla="*/ 7 h 21"/>
                <a:gd name="T52" fmla="*/ 13 w 30"/>
                <a:gd name="T53" fmla="*/ 5 h 21"/>
                <a:gd name="T54" fmla="*/ 10 w 30"/>
                <a:gd name="T55" fmla="*/ 4 h 21"/>
                <a:gd name="T56" fmla="*/ 9 w 30"/>
                <a:gd name="T57" fmla="*/ 3 h 21"/>
                <a:gd name="T58" fmla="*/ 6 w 30"/>
                <a:gd name="T59" fmla="*/ 2 h 21"/>
                <a:gd name="T60" fmla="*/ 5 w 30"/>
                <a:gd name="T61" fmla="*/ 1 h 21"/>
                <a:gd name="T62" fmla="*/ 3 w 30"/>
                <a:gd name="T63" fmla="*/ 1 h 21"/>
                <a:gd name="T64" fmla="*/ 2 w 30"/>
                <a:gd name="T65" fmla="*/ 0 h 21"/>
                <a:gd name="T66" fmla="*/ 1 w 30"/>
                <a:gd name="T67" fmla="*/ 0 h 21"/>
                <a:gd name="T68" fmla="*/ 1 w 30"/>
                <a:gd name="T69" fmla="*/ 0 h 21"/>
                <a:gd name="T70" fmla="*/ 2 w 30"/>
                <a:gd name="T71" fmla="*/ 0 h 21"/>
                <a:gd name="T72" fmla="*/ 0 w 30"/>
                <a:gd name="T73" fmla="*/ 2 h 21"/>
                <a:gd name="T74" fmla="*/ 0 w 30"/>
                <a:gd name="T75" fmla="*/ 2 h 21"/>
                <a:gd name="T76" fmla="*/ 0 w 30"/>
                <a:gd name="T77" fmla="*/ 2 h 21"/>
                <a:gd name="T78" fmla="*/ 0 w 30"/>
                <a:gd name="T79" fmla="*/ 2 h 2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0"/>
                <a:gd name="T121" fmla="*/ 0 h 21"/>
                <a:gd name="T122" fmla="*/ 30 w 30"/>
                <a:gd name="T123" fmla="*/ 21 h 2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0" h="21">
                  <a:moveTo>
                    <a:pt x="0" y="2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5" y="4"/>
                  </a:lnTo>
                  <a:lnTo>
                    <a:pt x="7" y="5"/>
                  </a:lnTo>
                  <a:lnTo>
                    <a:pt x="9" y="6"/>
                  </a:lnTo>
                  <a:lnTo>
                    <a:pt x="12" y="7"/>
                  </a:lnTo>
                  <a:lnTo>
                    <a:pt x="14" y="9"/>
                  </a:lnTo>
                  <a:lnTo>
                    <a:pt x="16" y="10"/>
                  </a:lnTo>
                  <a:lnTo>
                    <a:pt x="19" y="12"/>
                  </a:lnTo>
                  <a:lnTo>
                    <a:pt x="21" y="13"/>
                  </a:lnTo>
                  <a:lnTo>
                    <a:pt x="23" y="15"/>
                  </a:lnTo>
                  <a:lnTo>
                    <a:pt x="25" y="17"/>
                  </a:lnTo>
                  <a:lnTo>
                    <a:pt x="26" y="19"/>
                  </a:lnTo>
                  <a:lnTo>
                    <a:pt x="28" y="21"/>
                  </a:lnTo>
                  <a:lnTo>
                    <a:pt x="30" y="19"/>
                  </a:lnTo>
                  <a:lnTo>
                    <a:pt x="28" y="17"/>
                  </a:lnTo>
                  <a:lnTo>
                    <a:pt x="26" y="15"/>
                  </a:lnTo>
                  <a:lnTo>
                    <a:pt x="25" y="13"/>
                  </a:lnTo>
                  <a:lnTo>
                    <a:pt x="22" y="11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6" y="7"/>
                  </a:lnTo>
                  <a:lnTo>
                    <a:pt x="13" y="5"/>
                  </a:lnTo>
                  <a:lnTo>
                    <a:pt x="10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1" name="Freeform 204"/>
            <p:cNvSpPr>
              <a:spLocks/>
            </p:cNvSpPr>
            <p:nvPr/>
          </p:nvSpPr>
          <p:spPr bwMode="auto">
            <a:xfrm>
              <a:off x="3223" y="3826"/>
              <a:ext cx="60" cy="69"/>
            </a:xfrm>
            <a:custGeom>
              <a:avLst/>
              <a:gdLst>
                <a:gd name="T0" fmla="*/ 0 w 43"/>
                <a:gd name="T1" fmla="*/ 0 h 48"/>
                <a:gd name="T2" fmla="*/ 0 w 43"/>
                <a:gd name="T3" fmla="*/ 0 h 48"/>
                <a:gd name="T4" fmla="*/ 1 w 43"/>
                <a:gd name="T5" fmla="*/ 3 h 48"/>
                <a:gd name="T6" fmla="*/ 3 w 43"/>
                <a:gd name="T7" fmla="*/ 5 h 48"/>
                <a:gd name="T8" fmla="*/ 5 w 43"/>
                <a:gd name="T9" fmla="*/ 8 h 48"/>
                <a:gd name="T10" fmla="*/ 8 w 43"/>
                <a:gd name="T11" fmla="*/ 12 h 48"/>
                <a:gd name="T12" fmla="*/ 11 w 43"/>
                <a:gd name="T13" fmla="*/ 16 h 48"/>
                <a:gd name="T14" fmla="*/ 15 w 43"/>
                <a:gd name="T15" fmla="*/ 20 h 48"/>
                <a:gd name="T16" fmla="*/ 18 w 43"/>
                <a:gd name="T17" fmla="*/ 24 h 48"/>
                <a:gd name="T18" fmla="*/ 22 w 43"/>
                <a:gd name="T19" fmla="*/ 28 h 48"/>
                <a:gd name="T20" fmla="*/ 25 w 43"/>
                <a:gd name="T21" fmla="*/ 32 h 48"/>
                <a:gd name="T22" fmla="*/ 29 w 43"/>
                <a:gd name="T23" fmla="*/ 35 h 48"/>
                <a:gd name="T24" fmla="*/ 32 w 43"/>
                <a:gd name="T25" fmla="*/ 39 h 48"/>
                <a:gd name="T26" fmla="*/ 35 w 43"/>
                <a:gd name="T27" fmla="*/ 42 h 48"/>
                <a:gd name="T28" fmla="*/ 38 w 43"/>
                <a:gd name="T29" fmla="*/ 44 h 48"/>
                <a:gd name="T30" fmla="*/ 39 w 43"/>
                <a:gd name="T31" fmla="*/ 46 h 48"/>
                <a:gd name="T32" fmla="*/ 41 w 43"/>
                <a:gd name="T33" fmla="*/ 47 h 48"/>
                <a:gd name="T34" fmla="*/ 41 w 43"/>
                <a:gd name="T35" fmla="*/ 48 h 48"/>
                <a:gd name="T36" fmla="*/ 43 w 43"/>
                <a:gd name="T37" fmla="*/ 46 h 48"/>
                <a:gd name="T38" fmla="*/ 42 w 43"/>
                <a:gd name="T39" fmla="*/ 45 h 48"/>
                <a:gd name="T40" fmla="*/ 41 w 43"/>
                <a:gd name="T41" fmla="*/ 44 h 48"/>
                <a:gd name="T42" fmla="*/ 39 w 43"/>
                <a:gd name="T43" fmla="*/ 42 h 48"/>
                <a:gd name="T44" fmla="*/ 37 w 43"/>
                <a:gd name="T45" fmla="*/ 40 h 48"/>
                <a:gd name="T46" fmla="*/ 34 w 43"/>
                <a:gd name="T47" fmla="*/ 37 h 48"/>
                <a:gd name="T48" fmla="*/ 31 w 43"/>
                <a:gd name="T49" fmla="*/ 34 h 48"/>
                <a:gd name="T50" fmla="*/ 27 w 43"/>
                <a:gd name="T51" fmla="*/ 30 h 48"/>
                <a:gd name="T52" fmla="*/ 24 w 43"/>
                <a:gd name="T53" fmla="*/ 26 h 48"/>
                <a:gd name="T54" fmla="*/ 20 w 43"/>
                <a:gd name="T55" fmla="*/ 22 h 48"/>
                <a:gd name="T56" fmla="*/ 16 w 43"/>
                <a:gd name="T57" fmla="*/ 18 h 48"/>
                <a:gd name="T58" fmla="*/ 13 w 43"/>
                <a:gd name="T59" fmla="*/ 14 h 48"/>
                <a:gd name="T60" fmla="*/ 10 w 43"/>
                <a:gd name="T61" fmla="*/ 11 h 48"/>
                <a:gd name="T62" fmla="*/ 7 w 43"/>
                <a:gd name="T63" fmla="*/ 7 h 48"/>
                <a:gd name="T64" fmla="*/ 5 w 43"/>
                <a:gd name="T65" fmla="*/ 4 h 48"/>
                <a:gd name="T66" fmla="*/ 3 w 43"/>
                <a:gd name="T67" fmla="*/ 1 h 48"/>
                <a:gd name="T68" fmla="*/ 2 w 43"/>
                <a:gd name="T69" fmla="*/ 0 h 48"/>
                <a:gd name="T70" fmla="*/ 2 w 43"/>
                <a:gd name="T71" fmla="*/ 0 h 48"/>
                <a:gd name="T72" fmla="*/ 0 w 43"/>
                <a:gd name="T73" fmla="*/ 0 h 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3"/>
                <a:gd name="T112" fmla="*/ 0 h 48"/>
                <a:gd name="T113" fmla="*/ 43 w 43"/>
                <a:gd name="T114" fmla="*/ 48 h 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3" h="48">
                  <a:moveTo>
                    <a:pt x="0" y="0"/>
                  </a:moveTo>
                  <a:lnTo>
                    <a:pt x="0" y="0"/>
                  </a:lnTo>
                  <a:lnTo>
                    <a:pt x="1" y="3"/>
                  </a:lnTo>
                  <a:lnTo>
                    <a:pt x="3" y="5"/>
                  </a:lnTo>
                  <a:lnTo>
                    <a:pt x="5" y="8"/>
                  </a:lnTo>
                  <a:lnTo>
                    <a:pt x="8" y="12"/>
                  </a:lnTo>
                  <a:lnTo>
                    <a:pt x="11" y="16"/>
                  </a:lnTo>
                  <a:lnTo>
                    <a:pt x="15" y="20"/>
                  </a:lnTo>
                  <a:lnTo>
                    <a:pt x="18" y="24"/>
                  </a:lnTo>
                  <a:lnTo>
                    <a:pt x="22" y="28"/>
                  </a:lnTo>
                  <a:lnTo>
                    <a:pt x="25" y="32"/>
                  </a:lnTo>
                  <a:lnTo>
                    <a:pt x="29" y="35"/>
                  </a:lnTo>
                  <a:lnTo>
                    <a:pt x="32" y="39"/>
                  </a:lnTo>
                  <a:lnTo>
                    <a:pt x="35" y="42"/>
                  </a:lnTo>
                  <a:lnTo>
                    <a:pt x="38" y="44"/>
                  </a:lnTo>
                  <a:lnTo>
                    <a:pt x="39" y="46"/>
                  </a:lnTo>
                  <a:lnTo>
                    <a:pt x="41" y="47"/>
                  </a:lnTo>
                  <a:lnTo>
                    <a:pt x="41" y="48"/>
                  </a:lnTo>
                  <a:lnTo>
                    <a:pt x="43" y="46"/>
                  </a:lnTo>
                  <a:lnTo>
                    <a:pt x="42" y="45"/>
                  </a:lnTo>
                  <a:lnTo>
                    <a:pt x="41" y="44"/>
                  </a:lnTo>
                  <a:lnTo>
                    <a:pt x="39" y="42"/>
                  </a:lnTo>
                  <a:lnTo>
                    <a:pt x="37" y="40"/>
                  </a:lnTo>
                  <a:lnTo>
                    <a:pt x="34" y="37"/>
                  </a:lnTo>
                  <a:lnTo>
                    <a:pt x="31" y="34"/>
                  </a:lnTo>
                  <a:lnTo>
                    <a:pt x="27" y="30"/>
                  </a:lnTo>
                  <a:lnTo>
                    <a:pt x="24" y="26"/>
                  </a:lnTo>
                  <a:lnTo>
                    <a:pt x="20" y="22"/>
                  </a:lnTo>
                  <a:lnTo>
                    <a:pt x="16" y="18"/>
                  </a:lnTo>
                  <a:lnTo>
                    <a:pt x="13" y="14"/>
                  </a:lnTo>
                  <a:lnTo>
                    <a:pt x="10" y="11"/>
                  </a:lnTo>
                  <a:lnTo>
                    <a:pt x="7" y="7"/>
                  </a:lnTo>
                  <a:lnTo>
                    <a:pt x="5" y="4"/>
                  </a:ln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2" name="Freeform 205"/>
            <p:cNvSpPr>
              <a:spLocks/>
            </p:cNvSpPr>
            <p:nvPr/>
          </p:nvSpPr>
          <p:spPr bwMode="auto">
            <a:xfrm>
              <a:off x="3207" y="3774"/>
              <a:ext cx="19" cy="52"/>
            </a:xfrm>
            <a:custGeom>
              <a:avLst/>
              <a:gdLst>
                <a:gd name="T0" fmla="*/ 1 w 13"/>
                <a:gd name="T1" fmla="*/ 2 h 37"/>
                <a:gd name="T2" fmla="*/ 0 w 13"/>
                <a:gd name="T3" fmla="*/ 1 h 37"/>
                <a:gd name="T4" fmla="*/ 0 w 13"/>
                <a:gd name="T5" fmla="*/ 2 h 37"/>
                <a:gd name="T6" fmla="*/ 0 w 13"/>
                <a:gd name="T7" fmla="*/ 3 h 37"/>
                <a:gd name="T8" fmla="*/ 0 w 13"/>
                <a:gd name="T9" fmla="*/ 4 h 37"/>
                <a:gd name="T10" fmla="*/ 1 w 13"/>
                <a:gd name="T11" fmla="*/ 6 h 37"/>
                <a:gd name="T12" fmla="*/ 1 w 13"/>
                <a:gd name="T13" fmla="*/ 8 h 37"/>
                <a:gd name="T14" fmla="*/ 2 w 13"/>
                <a:gd name="T15" fmla="*/ 10 h 37"/>
                <a:gd name="T16" fmla="*/ 3 w 13"/>
                <a:gd name="T17" fmla="*/ 13 h 37"/>
                <a:gd name="T18" fmla="*/ 4 w 13"/>
                <a:gd name="T19" fmla="*/ 16 h 37"/>
                <a:gd name="T20" fmla="*/ 4 w 13"/>
                <a:gd name="T21" fmla="*/ 19 h 37"/>
                <a:gd name="T22" fmla="*/ 5 w 13"/>
                <a:gd name="T23" fmla="*/ 22 h 37"/>
                <a:gd name="T24" fmla="*/ 6 w 13"/>
                <a:gd name="T25" fmla="*/ 25 h 37"/>
                <a:gd name="T26" fmla="*/ 7 w 13"/>
                <a:gd name="T27" fmla="*/ 28 h 37"/>
                <a:gd name="T28" fmla="*/ 8 w 13"/>
                <a:gd name="T29" fmla="*/ 31 h 37"/>
                <a:gd name="T30" fmla="*/ 9 w 13"/>
                <a:gd name="T31" fmla="*/ 33 h 37"/>
                <a:gd name="T32" fmla="*/ 10 w 13"/>
                <a:gd name="T33" fmla="*/ 35 h 37"/>
                <a:gd name="T34" fmla="*/ 11 w 13"/>
                <a:gd name="T35" fmla="*/ 37 h 37"/>
                <a:gd name="T36" fmla="*/ 13 w 13"/>
                <a:gd name="T37" fmla="*/ 37 h 37"/>
                <a:gd name="T38" fmla="*/ 12 w 13"/>
                <a:gd name="T39" fmla="*/ 35 h 37"/>
                <a:gd name="T40" fmla="*/ 11 w 13"/>
                <a:gd name="T41" fmla="*/ 32 h 37"/>
                <a:gd name="T42" fmla="*/ 10 w 13"/>
                <a:gd name="T43" fmla="*/ 30 h 37"/>
                <a:gd name="T44" fmla="*/ 9 w 13"/>
                <a:gd name="T45" fmla="*/ 27 h 37"/>
                <a:gd name="T46" fmla="*/ 8 w 13"/>
                <a:gd name="T47" fmla="*/ 24 h 37"/>
                <a:gd name="T48" fmla="*/ 8 w 13"/>
                <a:gd name="T49" fmla="*/ 21 h 37"/>
                <a:gd name="T50" fmla="*/ 7 w 13"/>
                <a:gd name="T51" fmla="*/ 18 h 37"/>
                <a:gd name="T52" fmla="*/ 6 w 13"/>
                <a:gd name="T53" fmla="*/ 15 h 37"/>
                <a:gd name="T54" fmla="*/ 5 w 13"/>
                <a:gd name="T55" fmla="*/ 12 h 37"/>
                <a:gd name="T56" fmla="*/ 5 w 13"/>
                <a:gd name="T57" fmla="*/ 9 h 37"/>
                <a:gd name="T58" fmla="*/ 4 w 13"/>
                <a:gd name="T59" fmla="*/ 7 h 37"/>
                <a:gd name="T60" fmla="*/ 3 w 13"/>
                <a:gd name="T61" fmla="*/ 5 h 37"/>
                <a:gd name="T62" fmla="*/ 3 w 13"/>
                <a:gd name="T63" fmla="*/ 3 h 37"/>
                <a:gd name="T64" fmla="*/ 2 w 13"/>
                <a:gd name="T65" fmla="*/ 2 h 37"/>
                <a:gd name="T66" fmla="*/ 2 w 13"/>
                <a:gd name="T67" fmla="*/ 1 h 37"/>
                <a:gd name="T68" fmla="*/ 2 w 13"/>
                <a:gd name="T69" fmla="*/ 1 h 37"/>
                <a:gd name="T70" fmla="*/ 1 w 13"/>
                <a:gd name="T71" fmla="*/ 0 h 37"/>
                <a:gd name="T72" fmla="*/ 2 w 13"/>
                <a:gd name="T73" fmla="*/ 1 h 37"/>
                <a:gd name="T74" fmla="*/ 2 w 13"/>
                <a:gd name="T75" fmla="*/ 0 h 37"/>
                <a:gd name="T76" fmla="*/ 1 w 13"/>
                <a:gd name="T77" fmla="*/ 0 h 37"/>
                <a:gd name="T78" fmla="*/ 1 w 13"/>
                <a:gd name="T79" fmla="*/ 2 h 3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"/>
                <a:gd name="T121" fmla="*/ 0 h 37"/>
                <a:gd name="T122" fmla="*/ 13 w 13"/>
                <a:gd name="T123" fmla="*/ 37 h 3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" h="37">
                  <a:moveTo>
                    <a:pt x="1" y="2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6"/>
                  </a:lnTo>
                  <a:lnTo>
                    <a:pt x="1" y="8"/>
                  </a:lnTo>
                  <a:lnTo>
                    <a:pt x="2" y="10"/>
                  </a:lnTo>
                  <a:lnTo>
                    <a:pt x="3" y="13"/>
                  </a:lnTo>
                  <a:lnTo>
                    <a:pt x="4" y="16"/>
                  </a:lnTo>
                  <a:lnTo>
                    <a:pt x="4" y="19"/>
                  </a:lnTo>
                  <a:lnTo>
                    <a:pt x="5" y="22"/>
                  </a:lnTo>
                  <a:lnTo>
                    <a:pt x="6" y="25"/>
                  </a:lnTo>
                  <a:lnTo>
                    <a:pt x="7" y="28"/>
                  </a:lnTo>
                  <a:lnTo>
                    <a:pt x="8" y="31"/>
                  </a:lnTo>
                  <a:lnTo>
                    <a:pt x="9" y="33"/>
                  </a:lnTo>
                  <a:lnTo>
                    <a:pt x="10" y="35"/>
                  </a:lnTo>
                  <a:lnTo>
                    <a:pt x="11" y="37"/>
                  </a:lnTo>
                  <a:lnTo>
                    <a:pt x="13" y="37"/>
                  </a:lnTo>
                  <a:lnTo>
                    <a:pt x="12" y="35"/>
                  </a:lnTo>
                  <a:lnTo>
                    <a:pt x="11" y="32"/>
                  </a:lnTo>
                  <a:lnTo>
                    <a:pt x="10" y="30"/>
                  </a:lnTo>
                  <a:lnTo>
                    <a:pt x="9" y="27"/>
                  </a:lnTo>
                  <a:lnTo>
                    <a:pt x="8" y="24"/>
                  </a:lnTo>
                  <a:lnTo>
                    <a:pt x="8" y="21"/>
                  </a:lnTo>
                  <a:lnTo>
                    <a:pt x="7" y="18"/>
                  </a:lnTo>
                  <a:lnTo>
                    <a:pt x="6" y="15"/>
                  </a:lnTo>
                  <a:lnTo>
                    <a:pt x="5" y="12"/>
                  </a:lnTo>
                  <a:lnTo>
                    <a:pt x="5" y="9"/>
                  </a:lnTo>
                  <a:lnTo>
                    <a:pt x="4" y="7"/>
                  </a:lnTo>
                  <a:lnTo>
                    <a:pt x="3" y="5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2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3" name="Freeform 206"/>
            <p:cNvSpPr>
              <a:spLocks/>
            </p:cNvSpPr>
            <p:nvPr/>
          </p:nvSpPr>
          <p:spPr bwMode="auto">
            <a:xfrm>
              <a:off x="3056" y="3737"/>
              <a:ext cx="153" cy="40"/>
            </a:xfrm>
            <a:custGeom>
              <a:avLst/>
              <a:gdLst>
                <a:gd name="T0" fmla="*/ 2 w 109"/>
                <a:gd name="T1" fmla="*/ 2 h 28"/>
                <a:gd name="T2" fmla="*/ 1 w 109"/>
                <a:gd name="T3" fmla="*/ 3 h 28"/>
                <a:gd name="T4" fmla="*/ 109 w 109"/>
                <a:gd name="T5" fmla="*/ 28 h 28"/>
                <a:gd name="T6" fmla="*/ 109 w 109"/>
                <a:gd name="T7" fmla="*/ 26 h 28"/>
                <a:gd name="T8" fmla="*/ 1 w 109"/>
                <a:gd name="T9" fmla="*/ 1 h 28"/>
                <a:gd name="T10" fmla="*/ 0 w 109"/>
                <a:gd name="T11" fmla="*/ 1 h 28"/>
                <a:gd name="T12" fmla="*/ 1 w 109"/>
                <a:gd name="T13" fmla="*/ 1 h 28"/>
                <a:gd name="T14" fmla="*/ 0 w 109"/>
                <a:gd name="T15" fmla="*/ 0 h 28"/>
                <a:gd name="T16" fmla="*/ 0 w 109"/>
                <a:gd name="T17" fmla="*/ 1 h 28"/>
                <a:gd name="T18" fmla="*/ 2 w 109"/>
                <a:gd name="T19" fmla="*/ 2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9"/>
                <a:gd name="T31" fmla="*/ 0 h 28"/>
                <a:gd name="T32" fmla="*/ 109 w 109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9" h="28">
                  <a:moveTo>
                    <a:pt x="2" y="2"/>
                  </a:moveTo>
                  <a:lnTo>
                    <a:pt x="1" y="3"/>
                  </a:lnTo>
                  <a:lnTo>
                    <a:pt x="109" y="28"/>
                  </a:lnTo>
                  <a:lnTo>
                    <a:pt x="109" y="26"/>
                  </a:lnTo>
                  <a:lnTo>
                    <a:pt x="1" y="1"/>
                  </a:lnTo>
                  <a:lnTo>
                    <a:pt x="0" y="1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4" name="Freeform 207"/>
            <p:cNvSpPr>
              <a:spLocks/>
            </p:cNvSpPr>
            <p:nvPr/>
          </p:nvSpPr>
          <p:spPr bwMode="auto">
            <a:xfrm>
              <a:off x="3018" y="2781"/>
              <a:ext cx="247" cy="1048"/>
            </a:xfrm>
            <a:custGeom>
              <a:avLst/>
              <a:gdLst>
                <a:gd name="T0" fmla="*/ 20 w 176"/>
                <a:gd name="T1" fmla="*/ 661 h 739"/>
                <a:gd name="T2" fmla="*/ 0 w 176"/>
                <a:gd name="T3" fmla="*/ 55 h 739"/>
                <a:gd name="T4" fmla="*/ 176 w 176"/>
                <a:gd name="T5" fmla="*/ 7 h 739"/>
                <a:gd name="T6" fmla="*/ 161 w 176"/>
                <a:gd name="T7" fmla="*/ 330 h 739"/>
                <a:gd name="T8" fmla="*/ 160 w 176"/>
                <a:gd name="T9" fmla="*/ 334 h 739"/>
                <a:gd name="T10" fmla="*/ 160 w 176"/>
                <a:gd name="T11" fmla="*/ 341 h 739"/>
                <a:gd name="T12" fmla="*/ 159 w 176"/>
                <a:gd name="T13" fmla="*/ 352 h 739"/>
                <a:gd name="T14" fmla="*/ 158 w 176"/>
                <a:gd name="T15" fmla="*/ 366 h 739"/>
                <a:gd name="T16" fmla="*/ 157 w 176"/>
                <a:gd name="T17" fmla="*/ 383 h 739"/>
                <a:gd name="T18" fmla="*/ 155 w 176"/>
                <a:gd name="T19" fmla="*/ 403 h 739"/>
                <a:gd name="T20" fmla="*/ 154 w 176"/>
                <a:gd name="T21" fmla="*/ 425 h 739"/>
                <a:gd name="T22" fmla="*/ 152 w 176"/>
                <a:gd name="T23" fmla="*/ 450 h 739"/>
                <a:gd name="T24" fmla="*/ 151 w 176"/>
                <a:gd name="T25" fmla="*/ 476 h 739"/>
                <a:gd name="T26" fmla="*/ 149 w 176"/>
                <a:gd name="T27" fmla="*/ 503 h 739"/>
                <a:gd name="T28" fmla="*/ 147 w 176"/>
                <a:gd name="T29" fmla="*/ 532 h 739"/>
                <a:gd name="T30" fmla="*/ 145 w 176"/>
                <a:gd name="T31" fmla="*/ 563 h 739"/>
                <a:gd name="T32" fmla="*/ 143 w 176"/>
                <a:gd name="T33" fmla="*/ 594 h 739"/>
                <a:gd name="T34" fmla="*/ 142 w 176"/>
                <a:gd name="T35" fmla="*/ 625 h 739"/>
                <a:gd name="T36" fmla="*/ 140 w 176"/>
                <a:gd name="T37" fmla="*/ 658 h 739"/>
                <a:gd name="T38" fmla="*/ 139 w 176"/>
                <a:gd name="T39" fmla="*/ 676 h 739"/>
                <a:gd name="T40" fmla="*/ 139 w 176"/>
                <a:gd name="T41" fmla="*/ 681 h 739"/>
                <a:gd name="T42" fmla="*/ 140 w 176"/>
                <a:gd name="T43" fmla="*/ 687 h 739"/>
                <a:gd name="T44" fmla="*/ 140 w 176"/>
                <a:gd name="T45" fmla="*/ 694 h 739"/>
                <a:gd name="T46" fmla="*/ 141 w 176"/>
                <a:gd name="T47" fmla="*/ 701 h 739"/>
                <a:gd name="T48" fmla="*/ 142 w 176"/>
                <a:gd name="T49" fmla="*/ 708 h 739"/>
                <a:gd name="T50" fmla="*/ 142 w 176"/>
                <a:gd name="T51" fmla="*/ 714 h 739"/>
                <a:gd name="T52" fmla="*/ 142 w 176"/>
                <a:gd name="T53" fmla="*/ 720 h 739"/>
                <a:gd name="T54" fmla="*/ 136 w 176"/>
                <a:gd name="T55" fmla="*/ 726 h 739"/>
                <a:gd name="T56" fmla="*/ 124 w 176"/>
                <a:gd name="T57" fmla="*/ 733 h 739"/>
                <a:gd name="T58" fmla="*/ 111 w 176"/>
                <a:gd name="T59" fmla="*/ 737 h 739"/>
                <a:gd name="T60" fmla="*/ 100 w 176"/>
                <a:gd name="T61" fmla="*/ 739 h 739"/>
                <a:gd name="T62" fmla="*/ 89 w 176"/>
                <a:gd name="T63" fmla="*/ 738 h 739"/>
                <a:gd name="T64" fmla="*/ 78 w 176"/>
                <a:gd name="T65" fmla="*/ 737 h 739"/>
                <a:gd name="T66" fmla="*/ 68 w 176"/>
                <a:gd name="T67" fmla="*/ 734 h 739"/>
                <a:gd name="T68" fmla="*/ 58 w 176"/>
                <a:gd name="T69" fmla="*/ 729 h 739"/>
                <a:gd name="T70" fmla="*/ 50 w 176"/>
                <a:gd name="T71" fmla="*/ 725 h 739"/>
                <a:gd name="T72" fmla="*/ 42 w 176"/>
                <a:gd name="T73" fmla="*/ 719 h 739"/>
                <a:gd name="T74" fmla="*/ 36 w 176"/>
                <a:gd name="T75" fmla="*/ 714 h 739"/>
                <a:gd name="T76" fmla="*/ 30 w 176"/>
                <a:gd name="T77" fmla="*/ 709 h 739"/>
                <a:gd name="T78" fmla="*/ 25 w 176"/>
                <a:gd name="T79" fmla="*/ 704 h 739"/>
                <a:gd name="T80" fmla="*/ 21 w 176"/>
                <a:gd name="T81" fmla="*/ 700 h 739"/>
                <a:gd name="T82" fmla="*/ 19 w 176"/>
                <a:gd name="T83" fmla="*/ 697 h 739"/>
                <a:gd name="T84" fmla="*/ 17 w 176"/>
                <a:gd name="T85" fmla="*/ 695 h 73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6"/>
                <a:gd name="T130" fmla="*/ 0 h 739"/>
                <a:gd name="T131" fmla="*/ 176 w 176"/>
                <a:gd name="T132" fmla="*/ 739 h 73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6" h="739">
                  <a:moveTo>
                    <a:pt x="17" y="695"/>
                  </a:moveTo>
                  <a:lnTo>
                    <a:pt x="20" y="661"/>
                  </a:lnTo>
                  <a:lnTo>
                    <a:pt x="29" y="360"/>
                  </a:lnTo>
                  <a:lnTo>
                    <a:pt x="0" y="55"/>
                  </a:lnTo>
                  <a:lnTo>
                    <a:pt x="8" y="0"/>
                  </a:lnTo>
                  <a:lnTo>
                    <a:pt x="176" y="7"/>
                  </a:lnTo>
                  <a:lnTo>
                    <a:pt x="161" y="329"/>
                  </a:lnTo>
                  <a:lnTo>
                    <a:pt x="161" y="330"/>
                  </a:lnTo>
                  <a:lnTo>
                    <a:pt x="160" y="331"/>
                  </a:lnTo>
                  <a:lnTo>
                    <a:pt x="160" y="334"/>
                  </a:lnTo>
                  <a:lnTo>
                    <a:pt x="160" y="337"/>
                  </a:lnTo>
                  <a:lnTo>
                    <a:pt x="160" y="341"/>
                  </a:lnTo>
                  <a:lnTo>
                    <a:pt x="159" y="346"/>
                  </a:lnTo>
                  <a:lnTo>
                    <a:pt x="159" y="352"/>
                  </a:lnTo>
                  <a:lnTo>
                    <a:pt x="159" y="359"/>
                  </a:lnTo>
                  <a:lnTo>
                    <a:pt x="158" y="366"/>
                  </a:lnTo>
                  <a:lnTo>
                    <a:pt x="158" y="375"/>
                  </a:lnTo>
                  <a:lnTo>
                    <a:pt x="157" y="383"/>
                  </a:lnTo>
                  <a:lnTo>
                    <a:pt x="156" y="393"/>
                  </a:lnTo>
                  <a:lnTo>
                    <a:pt x="155" y="403"/>
                  </a:lnTo>
                  <a:lnTo>
                    <a:pt x="155" y="414"/>
                  </a:lnTo>
                  <a:lnTo>
                    <a:pt x="154" y="425"/>
                  </a:lnTo>
                  <a:lnTo>
                    <a:pt x="153" y="437"/>
                  </a:lnTo>
                  <a:lnTo>
                    <a:pt x="152" y="450"/>
                  </a:lnTo>
                  <a:lnTo>
                    <a:pt x="152" y="462"/>
                  </a:lnTo>
                  <a:lnTo>
                    <a:pt x="151" y="476"/>
                  </a:lnTo>
                  <a:lnTo>
                    <a:pt x="150" y="489"/>
                  </a:lnTo>
                  <a:lnTo>
                    <a:pt x="149" y="503"/>
                  </a:lnTo>
                  <a:lnTo>
                    <a:pt x="148" y="518"/>
                  </a:lnTo>
                  <a:lnTo>
                    <a:pt x="147" y="532"/>
                  </a:lnTo>
                  <a:lnTo>
                    <a:pt x="146" y="548"/>
                  </a:lnTo>
                  <a:lnTo>
                    <a:pt x="145" y="563"/>
                  </a:lnTo>
                  <a:lnTo>
                    <a:pt x="144" y="578"/>
                  </a:lnTo>
                  <a:lnTo>
                    <a:pt x="143" y="594"/>
                  </a:lnTo>
                  <a:lnTo>
                    <a:pt x="143" y="610"/>
                  </a:lnTo>
                  <a:lnTo>
                    <a:pt x="142" y="625"/>
                  </a:lnTo>
                  <a:lnTo>
                    <a:pt x="140" y="641"/>
                  </a:lnTo>
                  <a:lnTo>
                    <a:pt x="140" y="658"/>
                  </a:lnTo>
                  <a:lnTo>
                    <a:pt x="139" y="674"/>
                  </a:lnTo>
                  <a:lnTo>
                    <a:pt x="139" y="676"/>
                  </a:lnTo>
                  <a:lnTo>
                    <a:pt x="139" y="678"/>
                  </a:lnTo>
                  <a:lnTo>
                    <a:pt x="139" y="681"/>
                  </a:lnTo>
                  <a:lnTo>
                    <a:pt x="139" y="684"/>
                  </a:lnTo>
                  <a:lnTo>
                    <a:pt x="140" y="687"/>
                  </a:lnTo>
                  <a:lnTo>
                    <a:pt x="140" y="691"/>
                  </a:lnTo>
                  <a:lnTo>
                    <a:pt x="140" y="694"/>
                  </a:lnTo>
                  <a:lnTo>
                    <a:pt x="140" y="697"/>
                  </a:lnTo>
                  <a:lnTo>
                    <a:pt x="141" y="701"/>
                  </a:lnTo>
                  <a:lnTo>
                    <a:pt x="141" y="705"/>
                  </a:lnTo>
                  <a:lnTo>
                    <a:pt x="142" y="708"/>
                  </a:lnTo>
                  <a:lnTo>
                    <a:pt x="142" y="711"/>
                  </a:lnTo>
                  <a:lnTo>
                    <a:pt x="142" y="714"/>
                  </a:lnTo>
                  <a:lnTo>
                    <a:pt x="142" y="717"/>
                  </a:lnTo>
                  <a:lnTo>
                    <a:pt x="142" y="720"/>
                  </a:lnTo>
                  <a:lnTo>
                    <a:pt x="142" y="722"/>
                  </a:lnTo>
                  <a:lnTo>
                    <a:pt x="136" y="726"/>
                  </a:lnTo>
                  <a:lnTo>
                    <a:pt x="130" y="730"/>
                  </a:lnTo>
                  <a:lnTo>
                    <a:pt x="124" y="733"/>
                  </a:lnTo>
                  <a:lnTo>
                    <a:pt x="118" y="735"/>
                  </a:lnTo>
                  <a:lnTo>
                    <a:pt x="111" y="737"/>
                  </a:lnTo>
                  <a:lnTo>
                    <a:pt x="105" y="738"/>
                  </a:lnTo>
                  <a:lnTo>
                    <a:pt x="100" y="739"/>
                  </a:lnTo>
                  <a:lnTo>
                    <a:pt x="94" y="739"/>
                  </a:lnTo>
                  <a:lnTo>
                    <a:pt x="89" y="738"/>
                  </a:lnTo>
                  <a:lnTo>
                    <a:pt x="83" y="738"/>
                  </a:lnTo>
                  <a:lnTo>
                    <a:pt x="78" y="737"/>
                  </a:lnTo>
                  <a:lnTo>
                    <a:pt x="73" y="735"/>
                  </a:lnTo>
                  <a:lnTo>
                    <a:pt x="68" y="734"/>
                  </a:lnTo>
                  <a:lnTo>
                    <a:pt x="63" y="731"/>
                  </a:lnTo>
                  <a:lnTo>
                    <a:pt x="58" y="729"/>
                  </a:lnTo>
                  <a:lnTo>
                    <a:pt x="54" y="727"/>
                  </a:lnTo>
                  <a:lnTo>
                    <a:pt x="50" y="725"/>
                  </a:lnTo>
                  <a:lnTo>
                    <a:pt x="46" y="722"/>
                  </a:lnTo>
                  <a:lnTo>
                    <a:pt x="42" y="719"/>
                  </a:lnTo>
                  <a:lnTo>
                    <a:pt x="39" y="717"/>
                  </a:lnTo>
                  <a:lnTo>
                    <a:pt x="36" y="714"/>
                  </a:lnTo>
                  <a:lnTo>
                    <a:pt x="33" y="711"/>
                  </a:lnTo>
                  <a:lnTo>
                    <a:pt x="30" y="709"/>
                  </a:lnTo>
                  <a:lnTo>
                    <a:pt x="27" y="706"/>
                  </a:lnTo>
                  <a:lnTo>
                    <a:pt x="25" y="704"/>
                  </a:lnTo>
                  <a:lnTo>
                    <a:pt x="23" y="702"/>
                  </a:lnTo>
                  <a:lnTo>
                    <a:pt x="21" y="700"/>
                  </a:lnTo>
                  <a:lnTo>
                    <a:pt x="20" y="698"/>
                  </a:lnTo>
                  <a:lnTo>
                    <a:pt x="19" y="697"/>
                  </a:lnTo>
                  <a:lnTo>
                    <a:pt x="18" y="696"/>
                  </a:lnTo>
                  <a:lnTo>
                    <a:pt x="17" y="695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5" name="Freeform 208"/>
            <p:cNvSpPr>
              <a:spLocks/>
            </p:cNvSpPr>
            <p:nvPr/>
          </p:nvSpPr>
          <p:spPr bwMode="auto">
            <a:xfrm>
              <a:off x="3039" y="3719"/>
              <a:ext cx="10" cy="48"/>
            </a:xfrm>
            <a:custGeom>
              <a:avLst/>
              <a:gdLst>
                <a:gd name="T0" fmla="*/ 2 w 7"/>
                <a:gd name="T1" fmla="*/ 0 h 34"/>
                <a:gd name="T2" fmla="*/ 2 w 7"/>
                <a:gd name="T3" fmla="*/ 0 h 34"/>
                <a:gd name="T4" fmla="*/ 0 w 7"/>
                <a:gd name="T5" fmla="*/ 34 h 34"/>
                <a:gd name="T6" fmla="*/ 5 w 7"/>
                <a:gd name="T7" fmla="*/ 34 h 34"/>
                <a:gd name="T8" fmla="*/ 7 w 7"/>
                <a:gd name="T9" fmla="*/ 0 h 34"/>
                <a:gd name="T10" fmla="*/ 7 w 7"/>
                <a:gd name="T11" fmla="*/ 0 h 34"/>
                <a:gd name="T12" fmla="*/ 7 w 7"/>
                <a:gd name="T13" fmla="*/ 0 h 34"/>
                <a:gd name="T14" fmla="*/ 7 w 7"/>
                <a:gd name="T15" fmla="*/ 0 h 34"/>
                <a:gd name="T16" fmla="*/ 7 w 7"/>
                <a:gd name="T17" fmla="*/ 0 h 34"/>
                <a:gd name="T18" fmla="*/ 2 w 7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34"/>
                <a:gd name="T32" fmla="*/ 7 w 7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34">
                  <a:moveTo>
                    <a:pt x="2" y="0"/>
                  </a:moveTo>
                  <a:lnTo>
                    <a:pt x="2" y="0"/>
                  </a:lnTo>
                  <a:lnTo>
                    <a:pt x="0" y="34"/>
                  </a:lnTo>
                  <a:lnTo>
                    <a:pt x="5" y="34"/>
                  </a:lnTo>
                  <a:lnTo>
                    <a:pt x="7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6" name="Freeform 214"/>
            <p:cNvSpPr>
              <a:spLocks/>
            </p:cNvSpPr>
            <p:nvPr/>
          </p:nvSpPr>
          <p:spPr bwMode="auto">
            <a:xfrm>
              <a:off x="3210" y="3248"/>
              <a:ext cx="37" cy="489"/>
            </a:xfrm>
            <a:custGeom>
              <a:avLst/>
              <a:gdLst>
                <a:gd name="T0" fmla="*/ 4 w 26"/>
                <a:gd name="T1" fmla="*/ 345 h 345"/>
                <a:gd name="T2" fmla="*/ 6 w 26"/>
                <a:gd name="T3" fmla="*/ 312 h 345"/>
                <a:gd name="T4" fmla="*/ 8 w 26"/>
                <a:gd name="T5" fmla="*/ 281 h 345"/>
                <a:gd name="T6" fmla="*/ 10 w 26"/>
                <a:gd name="T7" fmla="*/ 250 h 345"/>
                <a:gd name="T8" fmla="*/ 12 w 26"/>
                <a:gd name="T9" fmla="*/ 219 h 345"/>
                <a:gd name="T10" fmla="*/ 13 w 26"/>
                <a:gd name="T11" fmla="*/ 189 h 345"/>
                <a:gd name="T12" fmla="*/ 15 w 26"/>
                <a:gd name="T13" fmla="*/ 160 h 345"/>
                <a:gd name="T14" fmla="*/ 17 w 26"/>
                <a:gd name="T15" fmla="*/ 134 h 345"/>
                <a:gd name="T16" fmla="*/ 18 w 26"/>
                <a:gd name="T17" fmla="*/ 108 h 345"/>
                <a:gd name="T18" fmla="*/ 20 w 26"/>
                <a:gd name="T19" fmla="*/ 85 h 345"/>
                <a:gd name="T20" fmla="*/ 22 w 26"/>
                <a:gd name="T21" fmla="*/ 64 h 345"/>
                <a:gd name="T22" fmla="*/ 23 w 26"/>
                <a:gd name="T23" fmla="*/ 46 h 345"/>
                <a:gd name="T24" fmla="*/ 24 w 26"/>
                <a:gd name="T25" fmla="*/ 30 h 345"/>
                <a:gd name="T26" fmla="*/ 25 w 26"/>
                <a:gd name="T27" fmla="*/ 18 h 345"/>
                <a:gd name="T28" fmla="*/ 25 w 26"/>
                <a:gd name="T29" fmla="*/ 8 h 345"/>
                <a:gd name="T30" fmla="*/ 26 w 26"/>
                <a:gd name="T31" fmla="*/ 2 h 345"/>
                <a:gd name="T32" fmla="*/ 26 w 26"/>
                <a:gd name="T33" fmla="*/ 0 h 345"/>
                <a:gd name="T34" fmla="*/ 21 w 26"/>
                <a:gd name="T35" fmla="*/ 1 h 345"/>
                <a:gd name="T36" fmla="*/ 21 w 26"/>
                <a:gd name="T37" fmla="*/ 5 h 345"/>
                <a:gd name="T38" fmla="*/ 20 w 26"/>
                <a:gd name="T39" fmla="*/ 12 h 345"/>
                <a:gd name="T40" fmla="*/ 20 w 26"/>
                <a:gd name="T41" fmla="*/ 23 h 345"/>
                <a:gd name="T42" fmla="*/ 18 w 26"/>
                <a:gd name="T43" fmla="*/ 37 h 345"/>
                <a:gd name="T44" fmla="*/ 17 w 26"/>
                <a:gd name="T45" fmla="*/ 54 h 345"/>
                <a:gd name="T46" fmla="*/ 16 w 26"/>
                <a:gd name="T47" fmla="*/ 74 h 345"/>
                <a:gd name="T48" fmla="*/ 15 w 26"/>
                <a:gd name="T49" fmla="*/ 96 h 345"/>
                <a:gd name="T50" fmla="*/ 13 w 26"/>
                <a:gd name="T51" fmla="*/ 121 h 345"/>
                <a:gd name="T52" fmla="*/ 11 w 26"/>
                <a:gd name="T53" fmla="*/ 146 h 345"/>
                <a:gd name="T54" fmla="*/ 9 w 26"/>
                <a:gd name="T55" fmla="*/ 174 h 345"/>
                <a:gd name="T56" fmla="*/ 8 w 26"/>
                <a:gd name="T57" fmla="*/ 203 h 345"/>
                <a:gd name="T58" fmla="*/ 6 w 26"/>
                <a:gd name="T59" fmla="*/ 233 h 345"/>
                <a:gd name="T60" fmla="*/ 4 w 26"/>
                <a:gd name="T61" fmla="*/ 265 h 345"/>
                <a:gd name="T62" fmla="*/ 2 w 26"/>
                <a:gd name="T63" fmla="*/ 296 h 345"/>
                <a:gd name="T64" fmla="*/ 0 w 26"/>
                <a:gd name="T65" fmla="*/ 328 h 345"/>
                <a:gd name="T66" fmla="*/ 0 w 26"/>
                <a:gd name="T67" fmla="*/ 344 h 345"/>
                <a:gd name="T68" fmla="*/ 0 w 26"/>
                <a:gd name="T69" fmla="*/ 344 h 345"/>
                <a:gd name="T70" fmla="*/ 4 w 26"/>
                <a:gd name="T71" fmla="*/ 345 h 3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"/>
                <a:gd name="T109" fmla="*/ 0 h 345"/>
                <a:gd name="T110" fmla="*/ 26 w 26"/>
                <a:gd name="T111" fmla="*/ 345 h 3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" h="345">
                  <a:moveTo>
                    <a:pt x="4" y="345"/>
                  </a:moveTo>
                  <a:lnTo>
                    <a:pt x="4" y="345"/>
                  </a:lnTo>
                  <a:lnTo>
                    <a:pt x="5" y="329"/>
                  </a:lnTo>
                  <a:lnTo>
                    <a:pt x="6" y="312"/>
                  </a:lnTo>
                  <a:lnTo>
                    <a:pt x="7" y="297"/>
                  </a:lnTo>
                  <a:lnTo>
                    <a:pt x="8" y="281"/>
                  </a:lnTo>
                  <a:lnTo>
                    <a:pt x="9" y="265"/>
                  </a:lnTo>
                  <a:lnTo>
                    <a:pt x="10" y="250"/>
                  </a:lnTo>
                  <a:lnTo>
                    <a:pt x="11" y="234"/>
                  </a:lnTo>
                  <a:lnTo>
                    <a:pt x="12" y="219"/>
                  </a:lnTo>
                  <a:lnTo>
                    <a:pt x="12" y="204"/>
                  </a:lnTo>
                  <a:lnTo>
                    <a:pt x="13" y="189"/>
                  </a:lnTo>
                  <a:lnTo>
                    <a:pt x="14" y="174"/>
                  </a:lnTo>
                  <a:lnTo>
                    <a:pt x="15" y="160"/>
                  </a:lnTo>
                  <a:lnTo>
                    <a:pt x="16" y="147"/>
                  </a:lnTo>
                  <a:lnTo>
                    <a:pt x="17" y="134"/>
                  </a:lnTo>
                  <a:lnTo>
                    <a:pt x="18" y="121"/>
                  </a:lnTo>
                  <a:lnTo>
                    <a:pt x="18" y="108"/>
                  </a:lnTo>
                  <a:lnTo>
                    <a:pt x="19" y="96"/>
                  </a:lnTo>
                  <a:lnTo>
                    <a:pt x="20" y="85"/>
                  </a:lnTo>
                  <a:lnTo>
                    <a:pt x="21" y="74"/>
                  </a:lnTo>
                  <a:lnTo>
                    <a:pt x="22" y="64"/>
                  </a:lnTo>
                  <a:lnTo>
                    <a:pt x="22" y="55"/>
                  </a:lnTo>
                  <a:lnTo>
                    <a:pt x="23" y="46"/>
                  </a:lnTo>
                  <a:lnTo>
                    <a:pt x="23" y="38"/>
                  </a:lnTo>
                  <a:lnTo>
                    <a:pt x="24" y="30"/>
                  </a:lnTo>
                  <a:lnTo>
                    <a:pt x="25" y="24"/>
                  </a:lnTo>
                  <a:lnTo>
                    <a:pt x="25" y="18"/>
                  </a:lnTo>
                  <a:lnTo>
                    <a:pt x="25" y="13"/>
                  </a:lnTo>
                  <a:lnTo>
                    <a:pt x="25" y="8"/>
                  </a:lnTo>
                  <a:lnTo>
                    <a:pt x="26" y="5"/>
                  </a:lnTo>
                  <a:lnTo>
                    <a:pt x="26" y="2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21" y="1"/>
                  </a:lnTo>
                  <a:lnTo>
                    <a:pt x="21" y="2"/>
                  </a:lnTo>
                  <a:lnTo>
                    <a:pt x="21" y="5"/>
                  </a:lnTo>
                  <a:lnTo>
                    <a:pt x="21" y="8"/>
                  </a:lnTo>
                  <a:lnTo>
                    <a:pt x="20" y="12"/>
                  </a:lnTo>
                  <a:lnTo>
                    <a:pt x="20" y="17"/>
                  </a:lnTo>
                  <a:lnTo>
                    <a:pt x="20" y="23"/>
                  </a:lnTo>
                  <a:lnTo>
                    <a:pt x="19" y="30"/>
                  </a:lnTo>
                  <a:lnTo>
                    <a:pt x="18" y="37"/>
                  </a:lnTo>
                  <a:lnTo>
                    <a:pt x="18" y="45"/>
                  </a:lnTo>
                  <a:lnTo>
                    <a:pt x="17" y="54"/>
                  </a:lnTo>
                  <a:lnTo>
                    <a:pt x="17" y="64"/>
                  </a:lnTo>
                  <a:lnTo>
                    <a:pt x="16" y="74"/>
                  </a:lnTo>
                  <a:lnTo>
                    <a:pt x="15" y="85"/>
                  </a:lnTo>
                  <a:lnTo>
                    <a:pt x="15" y="96"/>
                  </a:lnTo>
                  <a:lnTo>
                    <a:pt x="14" y="108"/>
                  </a:lnTo>
                  <a:lnTo>
                    <a:pt x="13" y="121"/>
                  </a:lnTo>
                  <a:lnTo>
                    <a:pt x="12" y="133"/>
                  </a:lnTo>
                  <a:lnTo>
                    <a:pt x="11" y="146"/>
                  </a:lnTo>
                  <a:lnTo>
                    <a:pt x="10" y="160"/>
                  </a:lnTo>
                  <a:lnTo>
                    <a:pt x="9" y="174"/>
                  </a:lnTo>
                  <a:lnTo>
                    <a:pt x="9" y="188"/>
                  </a:lnTo>
                  <a:lnTo>
                    <a:pt x="8" y="203"/>
                  </a:lnTo>
                  <a:lnTo>
                    <a:pt x="7" y="218"/>
                  </a:lnTo>
                  <a:lnTo>
                    <a:pt x="6" y="233"/>
                  </a:lnTo>
                  <a:lnTo>
                    <a:pt x="5" y="249"/>
                  </a:lnTo>
                  <a:lnTo>
                    <a:pt x="4" y="265"/>
                  </a:lnTo>
                  <a:lnTo>
                    <a:pt x="3" y="280"/>
                  </a:lnTo>
                  <a:lnTo>
                    <a:pt x="2" y="296"/>
                  </a:lnTo>
                  <a:lnTo>
                    <a:pt x="1" y="312"/>
                  </a:lnTo>
                  <a:lnTo>
                    <a:pt x="0" y="328"/>
                  </a:lnTo>
                  <a:lnTo>
                    <a:pt x="0" y="344"/>
                  </a:lnTo>
                  <a:lnTo>
                    <a:pt x="4" y="3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7" name="Freeform 215"/>
            <p:cNvSpPr>
              <a:spLocks/>
            </p:cNvSpPr>
            <p:nvPr/>
          </p:nvSpPr>
          <p:spPr bwMode="auto">
            <a:xfrm>
              <a:off x="3210" y="3736"/>
              <a:ext cx="11" cy="72"/>
            </a:xfrm>
            <a:custGeom>
              <a:avLst/>
              <a:gdLst>
                <a:gd name="T0" fmla="*/ 7 w 8"/>
                <a:gd name="T1" fmla="*/ 51 h 51"/>
                <a:gd name="T2" fmla="*/ 8 w 8"/>
                <a:gd name="T3" fmla="*/ 49 h 51"/>
                <a:gd name="T4" fmla="*/ 8 w 8"/>
                <a:gd name="T5" fmla="*/ 47 h 51"/>
                <a:gd name="T6" fmla="*/ 8 w 8"/>
                <a:gd name="T7" fmla="*/ 44 h 51"/>
                <a:gd name="T8" fmla="*/ 8 w 8"/>
                <a:gd name="T9" fmla="*/ 41 h 51"/>
                <a:gd name="T10" fmla="*/ 7 w 8"/>
                <a:gd name="T11" fmla="*/ 38 h 51"/>
                <a:gd name="T12" fmla="*/ 7 w 8"/>
                <a:gd name="T13" fmla="*/ 35 h 51"/>
                <a:gd name="T14" fmla="*/ 7 w 8"/>
                <a:gd name="T15" fmla="*/ 31 h 51"/>
                <a:gd name="T16" fmla="*/ 6 w 8"/>
                <a:gd name="T17" fmla="*/ 28 h 51"/>
                <a:gd name="T18" fmla="*/ 6 w 8"/>
                <a:gd name="T19" fmla="*/ 24 h 51"/>
                <a:gd name="T20" fmla="*/ 6 w 8"/>
                <a:gd name="T21" fmla="*/ 21 h 51"/>
                <a:gd name="T22" fmla="*/ 5 w 8"/>
                <a:gd name="T23" fmla="*/ 18 h 51"/>
                <a:gd name="T24" fmla="*/ 5 w 8"/>
                <a:gd name="T25" fmla="*/ 14 h 51"/>
                <a:gd name="T26" fmla="*/ 5 w 8"/>
                <a:gd name="T27" fmla="*/ 11 h 51"/>
                <a:gd name="T28" fmla="*/ 4 w 8"/>
                <a:gd name="T29" fmla="*/ 8 h 51"/>
                <a:gd name="T30" fmla="*/ 4 w 8"/>
                <a:gd name="T31" fmla="*/ 5 h 51"/>
                <a:gd name="T32" fmla="*/ 4 w 8"/>
                <a:gd name="T33" fmla="*/ 3 h 51"/>
                <a:gd name="T34" fmla="*/ 4 w 8"/>
                <a:gd name="T35" fmla="*/ 1 h 51"/>
                <a:gd name="T36" fmla="*/ 0 w 8"/>
                <a:gd name="T37" fmla="*/ 0 h 51"/>
                <a:gd name="T38" fmla="*/ 0 w 8"/>
                <a:gd name="T39" fmla="*/ 3 h 51"/>
                <a:gd name="T40" fmla="*/ 0 w 8"/>
                <a:gd name="T41" fmla="*/ 5 h 51"/>
                <a:gd name="T42" fmla="*/ 0 w 8"/>
                <a:gd name="T43" fmla="*/ 8 h 51"/>
                <a:gd name="T44" fmla="*/ 0 w 8"/>
                <a:gd name="T45" fmla="*/ 11 h 51"/>
                <a:gd name="T46" fmla="*/ 0 w 8"/>
                <a:gd name="T47" fmla="*/ 14 h 51"/>
                <a:gd name="T48" fmla="*/ 0 w 8"/>
                <a:gd name="T49" fmla="*/ 18 h 51"/>
                <a:gd name="T50" fmla="*/ 1 w 8"/>
                <a:gd name="T51" fmla="*/ 21 h 51"/>
                <a:gd name="T52" fmla="*/ 1 w 8"/>
                <a:gd name="T53" fmla="*/ 25 h 51"/>
                <a:gd name="T54" fmla="*/ 2 w 8"/>
                <a:gd name="T55" fmla="*/ 28 h 51"/>
                <a:gd name="T56" fmla="*/ 2 w 8"/>
                <a:gd name="T57" fmla="*/ 32 h 51"/>
                <a:gd name="T58" fmla="*/ 2 w 8"/>
                <a:gd name="T59" fmla="*/ 35 h 51"/>
                <a:gd name="T60" fmla="*/ 3 w 8"/>
                <a:gd name="T61" fmla="*/ 38 h 51"/>
                <a:gd name="T62" fmla="*/ 3 w 8"/>
                <a:gd name="T63" fmla="*/ 41 h 51"/>
                <a:gd name="T64" fmla="*/ 3 w 8"/>
                <a:gd name="T65" fmla="*/ 44 h 51"/>
                <a:gd name="T66" fmla="*/ 3 w 8"/>
                <a:gd name="T67" fmla="*/ 47 h 51"/>
                <a:gd name="T68" fmla="*/ 3 w 8"/>
                <a:gd name="T69" fmla="*/ 49 h 51"/>
                <a:gd name="T70" fmla="*/ 4 w 8"/>
                <a:gd name="T71" fmla="*/ 47 h 51"/>
                <a:gd name="T72" fmla="*/ 7 w 8"/>
                <a:gd name="T73" fmla="*/ 51 h 51"/>
                <a:gd name="T74" fmla="*/ 8 w 8"/>
                <a:gd name="T75" fmla="*/ 50 h 51"/>
                <a:gd name="T76" fmla="*/ 8 w 8"/>
                <a:gd name="T77" fmla="*/ 49 h 51"/>
                <a:gd name="T78" fmla="*/ 7 w 8"/>
                <a:gd name="T79" fmla="*/ 51 h 5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8"/>
                <a:gd name="T121" fmla="*/ 0 h 51"/>
                <a:gd name="T122" fmla="*/ 8 w 8"/>
                <a:gd name="T123" fmla="*/ 51 h 5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8" h="51">
                  <a:moveTo>
                    <a:pt x="7" y="51"/>
                  </a:moveTo>
                  <a:lnTo>
                    <a:pt x="8" y="49"/>
                  </a:lnTo>
                  <a:lnTo>
                    <a:pt x="8" y="47"/>
                  </a:lnTo>
                  <a:lnTo>
                    <a:pt x="8" y="44"/>
                  </a:lnTo>
                  <a:lnTo>
                    <a:pt x="8" y="41"/>
                  </a:lnTo>
                  <a:lnTo>
                    <a:pt x="7" y="38"/>
                  </a:lnTo>
                  <a:lnTo>
                    <a:pt x="7" y="35"/>
                  </a:lnTo>
                  <a:lnTo>
                    <a:pt x="7" y="31"/>
                  </a:lnTo>
                  <a:lnTo>
                    <a:pt x="6" y="28"/>
                  </a:lnTo>
                  <a:lnTo>
                    <a:pt x="6" y="24"/>
                  </a:lnTo>
                  <a:lnTo>
                    <a:pt x="6" y="21"/>
                  </a:lnTo>
                  <a:lnTo>
                    <a:pt x="5" y="18"/>
                  </a:lnTo>
                  <a:lnTo>
                    <a:pt x="5" y="14"/>
                  </a:lnTo>
                  <a:lnTo>
                    <a:pt x="5" y="11"/>
                  </a:lnTo>
                  <a:lnTo>
                    <a:pt x="4" y="8"/>
                  </a:lnTo>
                  <a:lnTo>
                    <a:pt x="4" y="5"/>
                  </a:lnTo>
                  <a:lnTo>
                    <a:pt x="4" y="3"/>
                  </a:lnTo>
                  <a:lnTo>
                    <a:pt x="4" y="1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5"/>
                  </a:lnTo>
                  <a:lnTo>
                    <a:pt x="3" y="38"/>
                  </a:lnTo>
                  <a:lnTo>
                    <a:pt x="3" y="41"/>
                  </a:lnTo>
                  <a:lnTo>
                    <a:pt x="3" y="44"/>
                  </a:lnTo>
                  <a:lnTo>
                    <a:pt x="3" y="47"/>
                  </a:lnTo>
                  <a:lnTo>
                    <a:pt x="3" y="49"/>
                  </a:lnTo>
                  <a:lnTo>
                    <a:pt x="4" y="47"/>
                  </a:lnTo>
                  <a:lnTo>
                    <a:pt x="7" y="51"/>
                  </a:lnTo>
                  <a:lnTo>
                    <a:pt x="8" y="50"/>
                  </a:lnTo>
                  <a:lnTo>
                    <a:pt x="8" y="49"/>
                  </a:lnTo>
                  <a:lnTo>
                    <a:pt x="7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8" name="Freeform 216"/>
            <p:cNvSpPr>
              <a:spLocks/>
            </p:cNvSpPr>
            <p:nvPr/>
          </p:nvSpPr>
          <p:spPr bwMode="auto">
            <a:xfrm>
              <a:off x="3039" y="3764"/>
              <a:ext cx="181" cy="68"/>
            </a:xfrm>
            <a:custGeom>
              <a:avLst/>
              <a:gdLst>
                <a:gd name="T0" fmla="*/ 0 w 129"/>
                <a:gd name="T1" fmla="*/ 3 h 48"/>
                <a:gd name="T2" fmla="*/ 1 w 129"/>
                <a:gd name="T3" fmla="*/ 4 h 48"/>
                <a:gd name="T4" fmla="*/ 3 w 129"/>
                <a:gd name="T5" fmla="*/ 7 h 48"/>
                <a:gd name="T6" fmla="*/ 6 w 129"/>
                <a:gd name="T7" fmla="*/ 10 h 48"/>
                <a:gd name="T8" fmla="*/ 11 w 129"/>
                <a:gd name="T9" fmla="*/ 15 h 48"/>
                <a:gd name="T10" fmla="*/ 16 w 129"/>
                <a:gd name="T11" fmla="*/ 20 h 48"/>
                <a:gd name="T12" fmla="*/ 22 w 129"/>
                <a:gd name="T13" fmla="*/ 25 h 48"/>
                <a:gd name="T14" fmla="*/ 30 w 129"/>
                <a:gd name="T15" fmla="*/ 31 h 48"/>
                <a:gd name="T16" fmla="*/ 38 w 129"/>
                <a:gd name="T17" fmla="*/ 36 h 48"/>
                <a:gd name="T18" fmla="*/ 47 w 129"/>
                <a:gd name="T19" fmla="*/ 41 h 48"/>
                <a:gd name="T20" fmla="*/ 57 w 129"/>
                <a:gd name="T21" fmla="*/ 44 h 48"/>
                <a:gd name="T22" fmla="*/ 68 w 129"/>
                <a:gd name="T23" fmla="*/ 47 h 48"/>
                <a:gd name="T24" fmla="*/ 79 w 129"/>
                <a:gd name="T25" fmla="*/ 48 h 48"/>
                <a:gd name="T26" fmla="*/ 91 w 129"/>
                <a:gd name="T27" fmla="*/ 47 h 48"/>
                <a:gd name="T28" fmla="*/ 103 w 129"/>
                <a:gd name="T29" fmla="*/ 44 h 48"/>
                <a:gd name="T30" fmla="*/ 116 w 129"/>
                <a:gd name="T31" fmla="*/ 39 h 48"/>
                <a:gd name="T32" fmla="*/ 129 w 129"/>
                <a:gd name="T33" fmla="*/ 31 h 48"/>
                <a:gd name="T34" fmla="*/ 120 w 129"/>
                <a:gd name="T35" fmla="*/ 31 h 48"/>
                <a:gd name="T36" fmla="*/ 107 w 129"/>
                <a:gd name="T37" fmla="*/ 38 h 48"/>
                <a:gd name="T38" fmla="*/ 96 w 129"/>
                <a:gd name="T39" fmla="*/ 41 h 48"/>
                <a:gd name="T40" fmla="*/ 84 w 129"/>
                <a:gd name="T41" fmla="*/ 43 h 48"/>
                <a:gd name="T42" fmla="*/ 74 w 129"/>
                <a:gd name="T43" fmla="*/ 43 h 48"/>
                <a:gd name="T44" fmla="*/ 63 w 129"/>
                <a:gd name="T45" fmla="*/ 41 h 48"/>
                <a:gd name="T46" fmla="*/ 54 w 129"/>
                <a:gd name="T47" fmla="*/ 38 h 48"/>
                <a:gd name="T48" fmla="*/ 45 w 129"/>
                <a:gd name="T49" fmla="*/ 34 h 48"/>
                <a:gd name="T50" fmla="*/ 37 w 129"/>
                <a:gd name="T51" fmla="*/ 30 h 48"/>
                <a:gd name="T52" fmla="*/ 29 w 129"/>
                <a:gd name="T53" fmla="*/ 24 h 48"/>
                <a:gd name="T54" fmla="*/ 22 w 129"/>
                <a:gd name="T55" fmla="*/ 19 h 48"/>
                <a:gd name="T56" fmla="*/ 17 w 129"/>
                <a:gd name="T57" fmla="*/ 14 h 48"/>
                <a:gd name="T58" fmla="*/ 12 w 129"/>
                <a:gd name="T59" fmla="*/ 9 h 48"/>
                <a:gd name="T60" fmla="*/ 8 w 129"/>
                <a:gd name="T61" fmla="*/ 5 h 48"/>
                <a:gd name="T62" fmla="*/ 5 w 129"/>
                <a:gd name="T63" fmla="*/ 2 h 48"/>
                <a:gd name="T64" fmla="*/ 4 w 129"/>
                <a:gd name="T65" fmla="*/ 0 h 48"/>
                <a:gd name="T66" fmla="*/ 5 w 129"/>
                <a:gd name="T67" fmla="*/ 2 h 48"/>
                <a:gd name="T68" fmla="*/ 0 w 129"/>
                <a:gd name="T69" fmla="*/ 2 h 48"/>
                <a:gd name="T70" fmla="*/ 0 w 129"/>
                <a:gd name="T71" fmla="*/ 2 h 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9"/>
                <a:gd name="T109" fmla="*/ 0 h 48"/>
                <a:gd name="T110" fmla="*/ 129 w 129"/>
                <a:gd name="T111" fmla="*/ 48 h 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9" h="48">
                  <a:moveTo>
                    <a:pt x="0" y="2"/>
                  </a:moveTo>
                  <a:lnTo>
                    <a:pt x="0" y="3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7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1" y="15"/>
                  </a:lnTo>
                  <a:lnTo>
                    <a:pt x="13" y="17"/>
                  </a:lnTo>
                  <a:lnTo>
                    <a:pt x="16" y="20"/>
                  </a:lnTo>
                  <a:lnTo>
                    <a:pt x="19" y="23"/>
                  </a:lnTo>
                  <a:lnTo>
                    <a:pt x="22" y="25"/>
                  </a:lnTo>
                  <a:lnTo>
                    <a:pt x="26" y="28"/>
                  </a:lnTo>
                  <a:lnTo>
                    <a:pt x="30" y="31"/>
                  </a:lnTo>
                  <a:lnTo>
                    <a:pt x="34" y="33"/>
                  </a:lnTo>
                  <a:lnTo>
                    <a:pt x="38" y="36"/>
                  </a:lnTo>
                  <a:lnTo>
                    <a:pt x="43" y="38"/>
                  </a:lnTo>
                  <a:lnTo>
                    <a:pt x="47" y="41"/>
                  </a:lnTo>
                  <a:lnTo>
                    <a:pt x="52" y="43"/>
                  </a:lnTo>
                  <a:lnTo>
                    <a:pt x="57" y="44"/>
                  </a:lnTo>
                  <a:lnTo>
                    <a:pt x="62" y="46"/>
                  </a:lnTo>
                  <a:lnTo>
                    <a:pt x="68" y="47"/>
                  </a:lnTo>
                  <a:lnTo>
                    <a:pt x="73" y="48"/>
                  </a:lnTo>
                  <a:lnTo>
                    <a:pt x="79" y="48"/>
                  </a:lnTo>
                  <a:lnTo>
                    <a:pt x="85" y="48"/>
                  </a:lnTo>
                  <a:lnTo>
                    <a:pt x="91" y="47"/>
                  </a:lnTo>
                  <a:lnTo>
                    <a:pt x="97" y="46"/>
                  </a:lnTo>
                  <a:lnTo>
                    <a:pt x="103" y="44"/>
                  </a:lnTo>
                  <a:lnTo>
                    <a:pt x="109" y="42"/>
                  </a:lnTo>
                  <a:lnTo>
                    <a:pt x="116" y="39"/>
                  </a:lnTo>
                  <a:lnTo>
                    <a:pt x="122" y="35"/>
                  </a:lnTo>
                  <a:lnTo>
                    <a:pt x="129" y="31"/>
                  </a:lnTo>
                  <a:lnTo>
                    <a:pt x="126" y="27"/>
                  </a:lnTo>
                  <a:lnTo>
                    <a:pt x="120" y="31"/>
                  </a:lnTo>
                  <a:lnTo>
                    <a:pt x="113" y="35"/>
                  </a:lnTo>
                  <a:lnTo>
                    <a:pt x="107" y="38"/>
                  </a:lnTo>
                  <a:lnTo>
                    <a:pt x="102" y="40"/>
                  </a:lnTo>
                  <a:lnTo>
                    <a:pt x="96" y="41"/>
                  </a:lnTo>
                  <a:lnTo>
                    <a:pt x="90" y="43"/>
                  </a:lnTo>
                  <a:lnTo>
                    <a:pt x="84" y="43"/>
                  </a:lnTo>
                  <a:lnTo>
                    <a:pt x="79" y="44"/>
                  </a:lnTo>
                  <a:lnTo>
                    <a:pt x="74" y="43"/>
                  </a:lnTo>
                  <a:lnTo>
                    <a:pt x="68" y="42"/>
                  </a:lnTo>
                  <a:lnTo>
                    <a:pt x="63" y="41"/>
                  </a:lnTo>
                  <a:lnTo>
                    <a:pt x="59" y="40"/>
                  </a:lnTo>
                  <a:lnTo>
                    <a:pt x="54" y="38"/>
                  </a:lnTo>
                  <a:lnTo>
                    <a:pt x="49" y="36"/>
                  </a:lnTo>
                  <a:lnTo>
                    <a:pt x="45" y="34"/>
                  </a:lnTo>
                  <a:lnTo>
                    <a:pt x="40" y="32"/>
                  </a:lnTo>
                  <a:lnTo>
                    <a:pt x="37" y="30"/>
                  </a:lnTo>
                  <a:lnTo>
                    <a:pt x="33" y="27"/>
                  </a:lnTo>
                  <a:lnTo>
                    <a:pt x="29" y="24"/>
                  </a:lnTo>
                  <a:lnTo>
                    <a:pt x="25" y="22"/>
                  </a:lnTo>
                  <a:lnTo>
                    <a:pt x="22" y="19"/>
                  </a:lnTo>
                  <a:lnTo>
                    <a:pt x="19" y="16"/>
                  </a:lnTo>
                  <a:lnTo>
                    <a:pt x="17" y="14"/>
                  </a:lnTo>
                  <a:lnTo>
                    <a:pt x="14" y="11"/>
                  </a:lnTo>
                  <a:lnTo>
                    <a:pt x="12" y="9"/>
                  </a:lnTo>
                  <a:lnTo>
                    <a:pt x="10" y="7"/>
                  </a:lnTo>
                  <a:lnTo>
                    <a:pt x="8" y="5"/>
                  </a:lnTo>
                  <a:lnTo>
                    <a:pt x="7" y="4"/>
                  </a:lnTo>
                  <a:lnTo>
                    <a:pt x="5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29" name="Freeform 217"/>
            <p:cNvSpPr>
              <a:spLocks/>
            </p:cNvSpPr>
            <p:nvPr/>
          </p:nvSpPr>
          <p:spPr bwMode="auto">
            <a:xfrm>
              <a:off x="2768" y="3726"/>
              <a:ext cx="292" cy="232"/>
            </a:xfrm>
            <a:custGeom>
              <a:avLst/>
              <a:gdLst>
                <a:gd name="T0" fmla="*/ 204 w 209"/>
                <a:gd name="T1" fmla="*/ 80 h 164"/>
                <a:gd name="T2" fmla="*/ 202 w 209"/>
                <a:gd name="T3" fmla="*/ 81 h 164"/>
                <a:gd name="T4" fmla="*/ 198 w 209"/>
                <a:gd name="T5" fmla="*/ 84 h 164"/>
                <a:gd name="T6" fmla="*/ 191 w 209"/>
                <a:gd name="T7" fmla="*/ 88 h 164"/>
                <a:gd name="T8" fmla="*/ 184 w 209"/>
                <a:gd name="T9" fmla="*/ 91 h 164"/>
                <a:gd name="T10" fmla="*/ 175 w 209"/>
                <a:gd name="T11" fmla="*/ 94 h 164"/>
                <a:gd name="T12" fmla="*/ 166 w 209"/>
                <a:gd name="T13" fmla="*/ 96 h 164"/>
                <a:gd name="T14" fmla="*/ 162 w 209"/>
                <a:gd name="T15" fmla="*/ 98 h 164"/>
                <a:gd name="T16" fmla="*/ 150 w 209"/>
                <a:gd name="T17" fmla="*/ 105 h 164"/>
                <a:gd name="T18" fmla="*/ 141 w 209"/>
                <a:gd name="T19" fmla="*/ 111 h 164"/>
                <a:gd name="T20" fmla="*/ 132 w 209"/>
                <a:gd name="T21" fmla="*/ 119 h 164"/>
                <a:gd name="T22" fmla="*/ 124 w 209"/>
                <a:gd name="T23" fmla="*/ 127 h 164"/>
                <a:gd name="T24" fmla="*/ 118 w 209"/>
                <a:gd name="T25" fmla="*/ 135 h 164"/>
                <a:gd name="T26" fmla="*/ 112 w 209"/>
                <a:gd name="T27" fmla="*/ 141 h 164"/>
                <a:gd name="T28" fmla="*/ 106 w 209"/>
                <a:gd name="T29" fmla="*/ 146 h 164"/>
                <a:gd name="T30" fmla="*/ 97 w 209"/>
                <a:gd name="T31" fmla="*/ 151 h 164"/>
                <a:gd name="T32" fmla="*/ 85 w 209"/>
                <a:gd name="T33" fmla="*/ 155 h 164"/>
                <a:gd name="T34" fmla="*/ 72 w 209"/>
                <a:gd name="T35" fmla="*/ 160 h 164"/>
                <a:gd name="T36" fmla="*/ 61 w 209"/>
                <a:gd name="T37" fmla="*/ 163 h 164"/>
                <a:gd name="T38" fmla="*/ 49 w 209"/>
                <a:gd name="T39" fmla="*/ 164 h 164"/>
                <a:gd name="T40" fmla="*/ 38 w 209"/>
                <a:gd name="T41" fmla="*/ 163 h 164"/>
                <a:gd name="T42" fmla="*/ 26 w 209"/>
                <a:gd name="T43" fmla="*/ 160 h 164"/>
                <a:gd name="T44" fmla="*/ 17 w 209"/>
                <a:gd name="T45" fmla="*/ 155 h 164"/>
                <a:gd name="T46" fmla="*/ 9 w 209"/>
                <a:gd name="T47" fmla="*/ 152 h 164"/>
                <a:gd name="T48" fmla="*/ 7 w 209"/>
                <a:gd name="T49" fmla="*/ 150 h 164"/>
                <a:gd name="T50" fmla="*/ 4 w 209"/>
                <a:gd name="T51" fmla="*/ 146 h 164"/>
                <a:gd name="T52" fmla="*/ 0 w 209"/>
                <a:gd name="T53" fmla="*/ 135 h 164"/>
                <a:gd name="T54" fmla="*/ 4 w 209"/>
                <a:gd name="T55" fmla="*/ 125 h 164"/>
                <a:gd name="T56" fmla="*/ 10 w 209"/>
                <a:gd name="T57" fmla="*/ 119 h 164"/>
                <a:gd name="T58" fmla="*/ 17 w 209"/>
                <a:gd name="T59" fmla="*/ 115 h 164"/>
                <a:gd name="T60" fmla="*/ 23 w 209"/>
                <a:gd name="T61" fmla="*/ 111 h 164"/>
                <a:gd name="T62" fmla="*/ 28 w 209"/>
                <a:gd name="T63" fmla="*/ 109 h 164"/>
                <a:gd name="T64" fmla="*/ 30 w 209"/>
                <a:gd name="T65" fmla="*/ 108 h 164"/>
                <a:gd name="T66" fmla="*/ 34 w 209"/>
                <a:gd name="T67" fmla="*/ 105 h 164"/>
                <a:gd name="T68" fmla="*/ 42 w 209"/>
                <a:gd name="T69" fmla="*/ 96 h 164"/>
                <a:gd name="T70" fmla="*/ 53 w 209"/>
                <a:gd name="T71" fmla="*/ 84 h 164"/>
                <a:gd name="T72" fmla="*/ 63 w 209"/>
                <a:gd name="T73" fmla="*/ 73 h 164"/>
                <a:gd name="T74" fmla="*/ 70 w 209"/>
                <a:gd name="T75" fmla="*/ 63 h 164"/>
                <a:gd name="T76" fmla="*/ 73 w 209"/>
                <a:gd name="T77" fmla="*/ 57 h 164"/>
                <a:gd name="T78" fmla="*/ 75 w 209"/>
                <a:gd name="T79" fmla="*/ 48 h 164"/>
                <a:gd name="T80" fmla="*/ 78 w 209"/>
                <a:gd name="T81" fmla="*/ 40 h 164"/>
                <a:gd name="T82" fmla="*/ 80 w 209"/>
                <a:gd name="T83" fmla="*/ 31 h 164"/>
                <a:gd name="T84" fmla="*/ 81 w 209"/>
                <a:gd name="T85" fmla="*/ 26 h 164"/>
                <a:gd name="T86" fmla="*/ 189 w 209"/>
                <a:gd name="T87" fmla="*/ 0 h 1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9"/>
                <a:gd name="T133" fmla="*/ 0 h 164"/>
                <a:gd name="T134" fmla="*/ 209 w 209"/>
                <a:gd name="T135" fmla="*/ 164 h 1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9" h="164">
                  <a:moveTo>
                    <a:pt x="189" y="0"/>
                  </a:moveTo>
                  <a:lnTo>
                    <a:pt x="209" y="40"/>
                  </a:lnTo>
                  <a:lnTo>
                    <a:pt x="204" y="80"/>
                  </a:lnTo>
                  <a:lnTo>
                    <a:pt x="203" y="81"/>
                  </a:lnTo>
                  <a:lnTo>
                    <a:pt x="202" y="81"/>
                  </a:lnTo>
                  <a:lnTo>
                    <a:pt x="201" y="82"/>
                  </a:lnTo>
                  <a:lnTo>
                    <a:pt x="199" y="83"/>
                  </a:lnTo>
                  <a:lnTo>
                    <a:pt x="198" y="84"/>
                  </a:lnTo>
                  <a:lnTo>
                    <a:pt x="196" y="85"/>
                  </a:lnTo>
                  <a:lnTo>
                    <a:pt x="194" y="87"/>
                  </a:lnTo>
                  <a:lnTo>
                    <a:pt x="191" y="88"/>
                  </a:lnTo>
                  <a:lnTo>
                    <a:pt x="189" y="89"/>
                  </a:lnTo>
                  <a:lnTo>
                    <a:pt x="187" y="90"/>
                  </a:lnTo>
                  <a:lnTo>
                    <a:pt x="184" y="91"/>
                  </a:lnTo>
                  <a:lnTo>
                    <a:pt x="181" y="93"/>
                  </a:lnTo>
                  <a:lnTo>
                    <a:pt x="178" y="93"/>
                  </a:lnTo>
                  <a:lnTo>
                    <a:pt x="175" y="94"/>
                  </a:lnTo>
                  <a:lnTo>
                    <a:pt x="173" y="95"/>
                  </a:lnTo>
                  <a:lnTo>
                    <a:pt x="168" y="96"/>
                  </a:lnTo>
                  <a:lnTo>
                    <a:pt x="166" y="96"/>
                  </a:lnTo>
                  <a:lnTo>
                    <a:pt x="164" y="97"/>
                  </a:lnTo>
                  <a:lnTo>
                    <a:pt x="163" y="98"/>
                  </a:lnTo>
                  <a:lnTo>
                    <a:pt x="162" y="98"/>
                  </a:lnTo>
                  <a:lnTo>
                    <a:pt x="159" y="99"/>
                  </a:lnTo>
                  <a:lnTo>
                    <a:pt x="155" y="102"/>
                  </a:lnTo>
                  <a:lnTo>
                    <a:pt x="150" y="105"/>
                  </a:lnTo>
                  <a:lnTo>
                    <a:pt x="147" y="107"/>
                  </a:lnTo>
                  <a:lnTo>
                    <a:pt x="144" y="109"/>
                  </a:lnTo>
                  <a:lnTo>
                    <a:pt x="141" y="111"/>
                  </a:lnTo>
                  <a:lnTo>
                    <a:pt x="138" y="113"/>
                  </a:lnTo>
                  <a:lnTo>
                    <a:pt x="135" y="116"/>
                  </a:lnTo>
                  <a:lnTo>
                    <a:pt x="132" y="119"/>
                  </a:lnTo>
                  <a:lnTo>
                    <a:pt x="130" y="121"/>
                  </a:lnTo>
                  <a:lnTo>
                    <a:pt x="127" y="124"/>
                  </a:lnTo>
                  <a:lnTo>
                    <a:pt x="124" y="127"/>
                  </a:lnTo>
                  <a:lnTo>
                    <a:pt x="122" y="130"/>
                  </a:lnTo>
                  <a:lnTo>
                    <a:pt x="120" y="132"/>
                  </a:lnTo>
                  <a:lnTo>
                    <a:pt x="118" y="135"/>
                  </a:lnTo>
                  <a:lnTo>
                    <a:pt x="116" y="137"/>
                  </a:lnTo>
                  <a:lnTo>
                    <a:pt x="114" y="139"/>
                  </a:lnTo>
                  <a:lnTo>
                    <a:pt x="112" y="141"/>
                  </a:lnTo>
                  <a:lnTo>
                    <a:pt x="111" y="143"/>
                  </a:lnTo>
                  <a:lnTo>
                    <a:pt x="108" y="144"/>
                  </a:lnTo>
                  <a:lnTo>
                    <a:pt x="106" y="146"/>
                  </a:lnTo>
                  <a:lnTo>
                    <a:pt x="104" y="148"/>
                  </a:lnTo>
                  <a:lnTo>
                    <a:pt x="100" y="150"/>
                  </a:lnTo>
                  <a:lnTo>
                    <a:pt x="97" y="151"/>
                  </a:lnTo>
                  <a:lnTo>
                    <a:pt x="93" y="152"/>
                  </a:lnTo>
                  <a:lnTo>
                    <a:pt x="89" y="154"/>
                  </a:lnTo>
                  <a:lnTo>
                    <a:pt x="85" y="155"/>
                  </a:lnTo>
                  <a:lnTo>
                    <a:pt x="81" y="157"/>
                  </a:lnTo>
                  <a:lnTo>
                    <a:pt x="77" y="158"/>
                  </a:lnTo>
                  <a:lnTo>
                    <a:pt x="72" y="160"/>
                  </a:lnTo>
                  <a:lnTo>
                    <a:pt x="68" y="161"/>
                  </a:lnTo>
                  <a:lnTo>
                    <a:pt x="64" y="162"/>
                  </a:lnTo>
                  <a:lnTo>
                    <a:pt x="61" y="163"/>
                  </a:lnTo>
                  <a:lnTo>
                    <a:pt x="57" y="164"/>
                  </a:lnTo>
                  <a:lnTo>
                    <a:pt x="53" y="164"/>
                  </a:lnTo>
                  <a:lnTo>
                    <a:pt x="49" y="164"/>
                  </a:lnTo>
                  <a:lnTo>
                    <a:pt x="46" y="164"/>
                  </a:lnTo>
                  <a:lnTo>
                    <a:pt x="42" y="164"/>
                  </a:lnTo>
                  <a:lnTo>
                    <a:pt x="38" y="163"/>
                  </a:lnTo>
                  <a:lnTo>
                    <a:pt x="34" y="162"/>
                  </a:lnTo>
                  <a:lnTo>
                    <a:pt x="30" y="161"/>
                  </a:lnTo>
                  <a:lnTo>
                    <a:pt x="26" y="160"/>
                  </a:lnTo>
                  <a:lnTo>
                    <a:pt x="23" y="158"/>
                  </a:lnTo>
                  <a:lnTo>
                    <a:pt x="20" y="157"/>
                  </a:lnTo>
                  <a:lnTo>
                    <a:pt x="17" y="155"/>
                  </a:lnTo>
                  <a:lnTo>
                    <a:pt x="14" y="154"/>
                  </a:lnTo>
                  <a:lnTo>
                    <a:pt x="11" y="153"/>
                  </a:lnTo>
                  <a:lnTo>
                    <a:pt x="9" y="152"/>
                  </a:lnTo>
                  <a:lnTo>
                    <a:pt x="8" y="151"/>
                  </a:lnTo>
                  <a:lnTo>
                    <a:pt x="7" y="150"/>
                  </a:lnTo>
                  <a:lnTo>
                    <a:pt x="6" y="150"/>
                  </a:lnTo>
                  <a:lnTo>
                    <a:pt x="5" y="148"/>
                  </a:lnTo>
                  <a:lnTo>
                    <a:pt x="4" y="146"/>
                  </a:lnTo>
                  <a:lnTo>
                    <a:pt x="2" y="143"/>
                  </a:lnTo>
                  <a:lnTo>
                    <a:pt x="1" y="139"/>
                  </a:lnTo>
                  <a:lnTo>
                    <a:pt x="0" y="135"/>
                  </a:lnTo>
                  <a:lnTo>
                    <a:pt x="1" y="131"/>
                  </a:lnTo>
                  <a:lnTo>
                    <a:pt x="2" y="127"/>
                  </a:lnTo>
                  <a:lnTo>
                    <a:pt x="4" y="125"/>
                  </a:lnTo>
                  <a:lnTo>
                    <a:pt x="5" y="123"/>
                  </a:lnTo>
                  <a:lnTo>
                    <a:pt x="7" y="121"/>
                  </a:lnTo>
                  <a:lnTo>
                    <a:pt x="10" y="119"/>
                  </a:lnTo>
                  <a:lnTo>
                    <a:pt x="12" y="118"/>
                  </a:lnTo>
                  <a:lnTo>
                    <a:pt x="14" y="116"/>
                  </a:lnTo>
                  <a:lnTo>
                    <a:pt x="17" y="115"/>
                  </a:lnTo>
                  <a:lnTo>
                    <a:pt x="19" y="113"/>
                  </a:lnTo>
                  <a:lnTo>
                    <a:pt x="21" y="112"/>
                  </a:lnTo>
                  <a:lnTo>
                    <a:pt x="23" y="111"/>
                  </a:lnTo>
                  <a:lnTo>
                    <a:pt x="25" y="110"/>
                  </a:lnTo>
                  <a:lnTo>
                    <a:pt x="27" y="110"/>
                  </a:lnTo>
                  <a:lnTo>
                    <a:pt x="28" y="109"/>
                  </a:lnTo>
                  <a:lnTo>
                    <a:pt x="30" y="108"/>
                  </a:lnTo>
                  <a:lnTo>
                    <a:pt x="31" y="107"/>
                  </a:lnTo>
                  <a:lnTo>
                    <a:pt x="32" y="106"/>
                  </a:lnTo>
                  <a:lnTo>
                    <a:pt x="34" y="105"/>
                  </a:lnTo>
                  <a:lnTo>
                    <a:pt x="36" y="102"/>
                  </a:lnTo>
                  <a:lnTo>
                    <a:pt x="39" y="99"/>
                  </a:lnTo>
                  <a:lnTo>
                    <a:pt x="42" y="96"/>
                  </a:lnTo>
                  <a:lnTo>
                    <a:pt x="45" y="92"/>
                  </a:lnTo>
                  <a:lnTo>
                    <a:pt x="49" y="88"/>
                  </a:lnTo>
                  <a:lnTo>
                    <a:pt x="53" y="84"/>
                  </a:lnTo>
                  <a:lnTo>
                    <a:pt x="56" y="80"/>
                  </a:lnTo>
                  <a:lnTo>
                    <a:pt x="60" y="76"/>
                  </a:lnTo>
                  <a:lnTo>
                    <a:pt x="63" y="73"/>
                  </a:lnTo>
                  <a:lnTo>
                    <a:pt x="66" y="69"/>
                  </a:lnTo>
                  <a:lnTo>
                    <a:pt x="68" y="66"/>
                  </a:lnTo>
                  <a:lnTo>
                    <a:pt x="70" y="63"/>
                  </a:lnTo>
                  <a:lnTo>
                    <a:pt x="71" y="61"/>
                  </a:lnTo>
                  <a:lnTo>
                    <a:pt x="72" y="59"/>
                  </a:lnTo>
                  <a:lnTo>
                    <a:pt x="73" y="57"/>
                  </a:lnTo>
                  <a:lnTo>
                    <a:pt x="74" y="54"/>
                  </a:lnTo>
                  <a:lnTo>
                    <a:pt x="74" y="52"/>
                  </a:lnTo>
                  <a:lnTo>
                    <a:pt x="75" y="48"/>
                  </a:lnTo>
                  <a:lnTo>
                    <a:pt x="76" y="46"/>
                  </a:lnTo>
                  <a:lnTo>
                    <a:pt x="77" y="43"/>
                  </a:lnTo>
                  <a:lnTo>
                    <a:pt x="78" y="40"/>
                  </a:lnTo>
                  <a:lnTo>
                    <a:pt x="78" y="37"/>
                  </a:lnTo>
                  <a:lnTo>
                    <a:pt x="79" y="34"/>
                  </a:lnTo>
                  <a:lnTo>
                    <a:pt x="80" y="31"/>
                  </a:lnTo>
                  <a:lnTo>
                    <a:pt x="80" y="29"/>
                  </a:lnTo>
                  <a:lnTo>
                    <a:pt x="80" y="28"/>
                  </a:lnTo>
                  <a:lnTo>
                    <a:pt x="81" y="26"/>
                  </a:lnTo>
                  <a:lnTo>
                    <a:pt x="81" y="25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0" name="Freeform 218"/>
            <p:cNvSpPr>
              <a:spLocks/>
            </p:cNvSpPr>
            <p:nvPr/>
          </p:nvSpPr>
          <p:spPr bwMode="auto">
            <a:xfrm>
              <a:off x="3031" y="3724"/>
              <a:ext cx="31" cy="60"/>
            </a:xfrm>
            <a:custGeom>
              <a:avLst/>
              <a:gdLst>
                <a:gd name="T0" fmla="*/ 22 w 22"/>
                <a:gd name="T1" fmla="*/ 41 h 42"/>
                <a:gd name="T2" fmla="*/ 21 w 22"/>
                <a:gd name="T3" fmla="*/ 41 h 42"/>
                <a:gd name="T4" fmla="*/ 2 w 22"/>
                <a:gd name="T5" fmla="*/ 0 h 42"/>
                <a:gd name="T6" fmla="*/ 0 w 22"/>
                <a:gd name="T7" fmla="*/ 1 h 42"/>
                <a:gd name="T8" fmla="*/ 19 w 22"/>
                <a:gd name="T9" fmla="*/ 42 h 42"/>
                <a:gd name="T10" fmla="*/ 19 w 22"/>
                <a:gd name="T11" fmla="*/ 41 h 42"/>
                <a:gd name="T12" fmla="*/ 22 w 22"/>
                <a:gd name="T13" fmla="*/ 41 h 42"/>
                <a:gd name="T14" fmla="*/ 22 w 22"/>
                <a:gd name="T15" fmla="*/ 41 h 42"/>
                <a:gd name="T16" fmla="*/ 21 w 22"/>
                <a:gd name="T17" fmla="*/ 41 h 42"/>
                <a:gd name="T18" fmla="*/ 22 w 22"/>
                <a:gd name="T19" fmla="*/ 41 h 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2"/>
                <a:gd name="T31" fmla="*/ 0 h 42"/>
                <a:gd name="T32" fmla="*/ 22 w 22"/>
                <a:gd name="T33" fmla="*/ 42 h 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2" h="42">
                  <a:moveTo>
                    <a:pt x="22" y="41"/>
                  </a:moveTo>
                  <a:lnTo>
                    <a:pt x="21" y="41"/>
                  </a:lnTo>
                  <a:lnTo>
                    <a:pt x="2" y="0"/>
                  </a:lnTo>
                  <a:lnTo>
                    <a:pt x="0" y="1"/>
                  </a:lnTo>
                  <a:lnTo>
                    <a:pt x="19" y="42"/>
                  </a:lnTo>
                  <a:lnTo>
                    <a:pt x="19" y="41"/>
                  </a:lnTo>
                  <a:lnTo>
                    <a:pt x="22" y="41"/>
                  </a:lnTo>
                  <a:lnTo>
                    <a:pt x="21" y="41"/>
                  </a:lnTo>
                  <a:lnTo>
                    <a:pt x="22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1" name="Freeform 219"/>
            <p:cNvSpPr>
              <a:spLocks/>
            </p:cNvSpPr>
            <p:nvPr/>
          </p:nvSpPr>
          <p:spPr bwMode="auto">
            <a:xfrm>
              <a:off x="3052" y="3783"/>
              <a:ext cx="10" cy="58"/>
            </a:xfrm>
            <a:custGeom>
              <a:avLst/>
              <a:gdLst>
                <a:gd name="T0" fmla="*/ 2 w 7"/>
                <a:gd name="T1" fmla="*/ 41 h 41"/>
                <a:gd name="T2" fmla="*/ 3 w 7"/>
                <a:gd name="T3" fmla="*/ 40 h 41"/>
                <a:gd name="T4" fmla="*/ 7 w 7"/>
                <a:gd name="T5" fmla="*/ 0 h 41"/>
                <a:gd name="T6" fmla="*/ 4 w 7"/>
                <a:gd name="T7" fmla="*/ 0 h 41"/>
                <a:gd name="T8" fmla="*/ 0 w 7"/>
                <a:gd name="T9" fmla="*/ 40 h 41"/>
                <a:gd name="T10" fmla="*/ 0 w 7"/>
                <a:gd name="T11" fmla="*/ 39 h 41"/>
                <a:gd name="T12" fmla="*/ 2 w 7"/>
                <a:gd name="T13" fmla="*/ 41 h 41"/>
                <a:gd name="T14" fmla="*/ 3 w 7"/>
                <a:gd name="T15" fmla="*/ 41 h 41"/>
                <a:gd name="T16" fmla="*/ 3 w 7"/>
                <a:gd name="T17" fmla="*/ 40 h 41"/>
                <a:gd name="T18" fmla="*/ 2 w 7"/>
                <a:gd name="T19" fmla="*/ 41 h 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41"/>
                <a:gd name="T32" fmla="*/ 7 w 7"/>
                <a:gd name="T33" fmla="*/ 41 h 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41">
                  <a:moveTo>
                    <a:pt x="2" y="41"/>
                  </a:moveTo>
                  <a:lnTo>
                    <a:pt x="3" y="4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2" y="41"/>
                  </a:lnTo>
                  <a:lnTo>
                    <a:pt x="3" y="41"/>
                  </a:lnTo>
                  <a:lnTo>
                    <a:pt x="3" y="40"/>
                  </a:lnTo>
                  <a:lnTo>
                    <a:pt x="2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2" name="Freeform 220"/>
            <p:cNvSpPr>
              <a:spLocks/>
            </p:cNvSpPr>
            <p:nvPr/>
          </p:nvSpPr>
          <p:spPr bwMode="auto">
            <a:xfrm>
              <a:off x="3010" y="3838"/>
              <a:ext cx="45" cy="24"/>
            </a:xfrm>
            <a:custGeom>
              <a:avLst/>
              <a:gdLst>
                <a:gd name="T0" fmla="*/ 0 w 32"/>
                <a:gd name="T1" fmla="*/ 17 h 17"/>
                <a:gd name="T2" fmla="*/ 0 w 32"/>
                <a:gd name="T3" fmla="*/ 17 h 17"/>
                <a:gd name="T4" fmla="*/ 3 w 32"/>
                <a:gd name="T5" fmla="*/ 17 h 17"/>
                <a:gd name="T6" fmla="*/ 6 w 32"/>
                <a:gd name="T7" fmla="*/ 16 h 17"/>
                <a:gd name="T8" fmla="*/ 8 w 32"/>
                <a:gd name="T9" fmla="*/ 14 h 17"/>
                <a:gd name="T10" fmla="*/ 11 w 32"/>
                <a:gd name="T11" fmla="*/ 14 h 17"/>
                <a:gd name="T12" fmla="*/ 14 w 32"/>
                <a:gd name="T13" fmla="*/ 12 h 17"/>
                <a:gd name="T14" fmla="*/ 17 w 32"/>
                <a:gd name="T15" fmla="*/ 11 h 17"/>
                <a:gd name="T16" fmla="*/ 19 w 32"/>
                <a:gd name="T17" fmla="*/ 10 h 17"/>
                <a:gd name="T18" fmla="*/ 21 w 32"/>
                <a:gd name="T19" fmla="*/ 9 h 17"/>
                <a:gd name="T20" fmla="*/ 24 w 32"/>
                <a:gd name="T21" fmla="*/ 7 h 17"/>
                <a:gd name="T22" fmla="*/ 26 w 32"/>
                <a:gd name="T23" fmla="*/ 6 h 17"/>
                <a:gd name="T24" fmla="*/ 27 w 32"/>
                <a:gd name="T25" fmla="*/ 5 h 17"/>
                <a:gd name="T26" fmla="*/ 29 w 32"/>
                <a:gd name="T27" fmla="*/ 4 h 17"/>
                <a:gd name="T28" fmla="*/ 30 w 32"/>
                <a:gd name="T29" fmla="*/ 3 h 17"/>
                <a:gd name="T30" fmla="*/ 31 w 32"/>
                <a:gd name="T31" fmla="*/ 3 h 17"/>
                <a:gd name="T32" fmla="*/ 32 w 32"/>
                <a:gd name="T33" fmla="*/ 3 h 17"/>
                <a:gd name="T34" fmla="*/ 32 w 32"/>
                <a:gd name="T35" fmla="*/ 2 h 17"/>
                <a:gd name="T36" fmla="*/ 30 w 32"/>
                <a:gd name="T37" fmla="*/ 0 h 17"/>
                <a:gd name="T38" fmla="*/ 30 w 32"/>
                <a:gd name="T39" fmla="*/ 0 h 17"/>
                <a:gd name="T40" fmla="*/ 30 w 32"/>
                <a:gd name="T41" fmla="*/ 1 h 17"/>
                <a:gd name="T42" fmla="*/ 29 w 32"/>
                <a:gd name="T43" fmla="*/ 1 h 17"/>
                <a:gd name="T44" fmla="*/ 27 w 32"/>
                <a:gd name="T45" fmla="*/ 2 h 17"/>
                <a:gd name="T46" fmla="*/ 26 w 32"/>
                <a:gd name="T47" fmla="*/ 3 h 17"/>
                <a:gd name="T48" fmla="*/ 24 w 32"/>
                <a:gd name="T49" fmla="*/ 4 h 17"/>
                <a:gd name="T50" fmla="*/ 22 w 32"/>
                <a:gd name="T51" fmla="*/ 5 h 17"/>
                <a:gd name="T52" fmla="*/ 20 w 32"/>
                <a:gd name="T53" fmla="*/ 6 h 17"/>
                <a:gd name="T54" fmla="*/ 18 w 32"/>
                <a:gd name="T55" fmla="*/ 8 h 17"/>
                <a:gd name="T56" fmla="*/ 15 w 32"/>
                <a:gd name="T57" fmla="*/ 9 h 17"/>
                <a:gd name="T58" fmla="*/ 13 w 32"/>
                <a:gd name="T59" fmla="*/ 10 h 17"/>
                <a:gd name="T60" fmla="*/ 10 w 32"/>
                <a:gd name="T61" fmla="*/ 11 h 17"/>
                <a:gd name="T62" fmla="*/ 7 w 32"/>
                <a:gd name="T63" fmla="*/ 13 h 17"/>
                <a:gd name="T64" fmla="*/ 5 w 32"/>
                <a:gd name="T65" fmla="*/ 14 h 17"/>
                <a:gd name="T66" fmla="*/ 2 w 32"/>
                <a:gd name="T67" fmla="*/ 14 h 17"/>
                <a:gd name="T68" fmla="*/ 0 w 32"/>
                <a:gd name="T69" fmla="*/ 15 h 17"/>
                <a:gd name="T70" fmla="*/ 0 w 32"/>
                <a:gd name="T71" fmla="*/ 15 h 17"/>
                <a:gd name="T72" fmla="*/ 0 w 32"/>
                <a:gd name="T73" fmla="*/ 17 h 1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"/>
                <a:gd name="T112" fmla="*/ 0 h 17"/>
                <a:gd name="T113" fmla="*/ 32 w 32"/>
                <a:gd name="T114" fmla="*/ 17 h 1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" h="17">
                  <a:moveTo>
                    <a:pt x="0" y="17"/>
                  </a:moveTo>
                  <a:lnTo>
                    <a:pt x="0" y="17"/>
                  </a:lnTo>
                  <a:lnTo>
                    <a:pt x="3" y="17"/>
                  </a:lnTo>
                  <a:lnTo>
                    <a:pt x="6" y="16"/>
                  </a:lnTo>
                  <a:lnTo>
                    <a:pt x="8" y="14"/>
                  </a:lnTo>
                  <a:lnTo>
                    <a:pt x="11" y="14"/>
                  </a:lnTo>
                  <a:lnTo>
                    <a:pt x="14" y="12"/>
                  </a:lnTo>
                  <a:lnTo>
                    <a:pt x="17" y="11"/>
                  </a:lnTo>
                  <a:lnTo>
                    <a:pt x="19" y="10"/>
                  </a:lnTo>
                  <a:lnTo>
                    <a:pt x="21" y="9"/>
                  </a:lnTo>
                  <a:lnTo>
                    <a:pt x="24" y="7"/>
                  </a:lnTo>
                  <a:lnTo>
                    <a:pt x="26" y="6"/>
                  </a:lnTo>
                  <a:lnTo>
                    <a:pt x="27" y="5"/>
                  </a:lnTo>
                  <a:lnTo>
                    <a:pt x="29" y="4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29" y="1"/>
                  </a:lnTo>
                  <a:lnTo>
                    <a:pt x="27" y="2"/>
                  </a:lnTo>
                  <a:lnTo>
                    <a:pt x="26" y="3"/>
                  </a:lnTo>
                  <a:lnTo>
                    <a:pt x="24" y="4"/>
                  </a:lnTo>
                  <a:lnTo>
                    <a:pt x="22" y="5"/>
                  </a:lnTo>
                  <a:lnTo>
                    <a:pt x="20" y="6"/>
                  </a:lnTo>
                  <a:lnTo>
                    <a:pt x="18" y="8"/>
                  </a:lnTo>
                  <a:lnTo>
                    <a:pt x="15" y="9"/>
                  </a:lnTo>
                  <a:lnTo>
                    <a:pt x="13" y="10"/>
                  </a:lnTo>
                  <a:lnTo>
                    <a:pt x="10" y="11"/>
                  </a:lnTo>
                  <a:lnTo>
                    <a:pt x="7" y="13"/>
                  </a:lnTo>
                  <a:lnTo>
                    <a:pt x="5" y="14"/>
                  </a:lnTo>
                  <a:lnTo>
                    <a:pt x="2" y="14"/>
                  </a:lnTo>
                  <a:lnTo>
                    <a:pt x="0" y="15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3" name="Freeform 221"/>
            <p:cNvSpPr>
              <a:spLocks/>
            </p:cNvSpPr>
            <p:nvPr/>
          </p:nvSpPr>
          <p:spPr bwMode="auto">
            <a:xfrm>
              <a:off x="2978" y="3859"/>
              <a:ext cx="32" cy="17"/>
            </a:xfrm>
            <a:custGeom>
              <a:avLst/>
              <a:gdLst>
                <a:gd name="T0" fmla="*/ 1 w 23"/>
                <a:gd name="T1" fmla="*/ 12 h 12"/>
                <a:gd name="T2" fmla="*/ 1 w 23"/>
                <a:gd name="T3" fmla="*/ 12 h 12"/>
                <a:gd name="T4" fmla="*/ 6 w 23"/>
                <a:gd name="T5" fmla="*/ 9 h 12"/>
                <a:gd name="T6" fmla="*/ 10 w 23"/>
                <a:gd name="T7" fmla="*/ 7 h 12"/>
                <a:gd name="T8" fmla="*/ 12 w 23"/>
                <a:gd name="T9" fmla="*/ 5 h 12"/>
                <a:gd name="T10" fmla="*/ 13 w 23"/>
                <a:gd name="T11" fmla="*/ 5 h 12"/>
                <a:gd name="T12" fmla="*/ 15 w 23"/>
                <a:gd name="T13" fmla="*/ 4 h 12"/>
                <a:gd name="T14" fmla="*/ 16 w 23"/>
                <a:gd name="T15" fmla="*/ 4 h 12"/>
                <a:gd name="T16" fmla="*/ 19 w 23"/>
                <a:gd name="T17" fmla="*/ 3 h 12"/>
                <a:gd name="T18" fmla="*/ 23 w 23"/>
                <a:gd name="T19" fmla="*/ 2 h 12"/>
                <a:gd name="T20" fmla="*/ 23 w 23"/>
                <a:gd name="T21" fmla="*/ 0 h 12"/>
                <a:gd name="T22" fmla="*/ 18 w 23"/>
                <a:gd name="T23" fmla="*/ 1 h 12"/>
                <a:gd name="T24" fmla="*/ 15 w 23"/>
                <a:gd name="T25" fmla="*/ 1 h 12"/>
                <a:gd name="T26" fmla="*/ 14 w 23"/>
                <a:gd name="T27" fmla="*/ 2 h 12"/>
                <a:gd name="T28" fmla="*/ 12 w 23"/>
                <a:gd name="T29" fmla="*/ 2 h 12"/>
                <a:gd name="T30" fmla="*/ 11 w 23"/>
                <a:gd name="T31" fmla="*/ 3 h 12"/>
                <a:gd name="T32" fmla="*/ 8 w 23"/>
                <a:gd name="T33" fmla="*/ 5 h 12"/>
                <a:gd name="T34" fmla="*/ 5 w 23"/>
                <a:gd name="T35" fmla="*/ 7 h 12"/>
                <a:gd name="T36" fmla="*/ 0 w 23"/>
                <a:gd name="T37" fmla="*/ 10 h 12"/>
                <a:gd name="T38" fmla="*/ 0 w 23"/>
                <a:gd name="T39" fmla="*/ 10 h 12"/>
                <a:gd name="T40" fmla="*/ 1 w 23"/>
                <a:gd name="T41" fmla="*/ 12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3"/>
                <a:gd name="T64" fmla="*/ 0 h 12"/>
                <a:gd name="T65" fmla="*/ 23 w 23"/>
                <a:gd name="T66" fmla="*/ 12 h 1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3" h="12">
                  <a:moveTo>
                    <a:pt x="1" y="12"/>
                  </a:moveTo>
                  <a:lnTo>
                    <a:pt x="1" y="12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3" y="5"/>
                  </a:lnTo>
                  <a:lnTo>
                    <a:pt x="15" y="4"/>
                  </a:lnTo>
                  <a:lnTo>
                    <a:pt x="16" y="4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3" y="0"/>
                  </a:lnTo>
                  <a:lnTo>
                    <a:pt x="18" y="1"/>
                  </a:lnTo>
                  <a:lnTo>
                    <a:pt x="15" y="1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1" y="3"/>
                  </a:lnTo>
                  <a:lnTo>
                    <a:pt x="8" y="5"/>
                  </a:lnTo>
                  <a:lnTo>
                    <a:pt x="5" y="7"/>
                  </a:lnTo>
                  <a:lnTo>
                    <a:pt x="0" y="10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4" name="Freeform 222"/>
            <p:cNvSpPr>
              <a:spLocks/>
            </p:cNvSpPr>
            <p:nvPr/>
          </p:nvSpPr>
          <p:spPr bwMode="auto">
            <a:xfrm>
              <a:off x="2922" y="3873"/>
              <a:ext cx="57" cy="57"/>
            </a:xfrm>
            <a:custGeom>
              <a:avLst/>
              <a:gdLst>
                <a:gd name="T0" fmla="*/ 1 w 41"/>
                <a:gd name="T1" fmla="*/ 40 h 40"/>
                <a:gd name="T2" fmla="*/ 1 w 41"/>
                <a:gd name="T3" fmla="*/ 40 h 40"/>
                <a:gd name="T4" fmla="*/ 3 w 41"/>
                <a:gd name="T5" fmla="*/ 38 h 40"/>
                <a:gd name="T6" fmla="*/ 5 w 41"/>
                <a:gd name="T7" fmla="*/ 36 h 40"/>
                <a:gd name="T8" fmla="*/ 7 w 41"/>
                <a:gd name="T9" fmla="*/ 34 h 40"/>
                <a:gd name="T10" fmla="*/ 9 w 41"/>
                <a:gd name="T11" fmla="*/ 32 h 40"/>
                <a:gd name="T12" fmla="*/ 11 w 41"/>
                <a:gd name="T13" fmla="*/ 29 h 40"/>
                <a:gd name="T14" fmla="*/ 13 w 41"/>
                <a:gd name="T15" fmla="*/ 26 h 40"/>
                <a:gd name="T16" fmla="*/ 15 w 41"/>
                <a:gd name="T17" fmla="*/ 24 h 40"/>
                <a:gd name="T18" fmla="*/ 18 w 41"/>
                <a:gd name="T19" fmla="*/ 21 h 40"/>
                <a:gd name="T20" fmla="*/ 20 w 41"/>
                <a:gd name="T21" fmla="*/ 18 h 40"/>
                <a:gd name="T22" fmla="*/ 23 w 41"/>
                <a:gd name="T23" fmla="*/ 16 h 40"/>
                <a:gd name="T24" fmla="*/ 26 w 41"/>
                <a:gd name="T25" fmla="*/ 13 h 40"/>
                <a:gd name="T26" fmla="*/ 29 w 41"/>
                <a:gd name="T27" fmla="*/ 10 h 40"/>
                <a:gd name="T28" fmla="*/ 32 w 41"/>
                <a:gd name="T29" fmla="*/ 8 h 40"/>
                <a:gd name="T30" fmla="*/ 35 w 41"/>
                <a:gd name="T31" fmla="*/ 6 h 40"/>
                <a:gd name="T32" fmla="*/ 38 w 41"/>
                <a:gd name="T33" fmla="*/ 3 h 40"/>
                <a:gd name="T34" fmla="*/ 41 w 41"/>
                <a:gd name="T35" fmla="*/ 2 h 40"/>
                <a:gd name="T36" fmla="*/ 40 w 41"/>
                <a:gd name="T37" fmla="*/ 0 h 40"/>
                <a:gd name="T38" fmla="*/ 36 w 41"/>
                <a:gd name="T39" fmla="*/ 1 h 40"/>
                <a:gd name="T40" fmla="*/ 33 w 41"/>
                <a:gd name="T41" fmla="*/ 4 h 40"/>
                <a:gd name="T42" fmla="*/ 30 w 41"/>
                <a:gd name="T43" fmla="*/ 6 h 40"/>
                <a:gd name="T44" fmla="*/ 27 w 41"/>
                <a:gd name="T45" fmla="*/ 9 h 40"/>
                <a:gd name="T46" fmla="*/ 24 w 41"/>
                <a:gd name="T47" fmla="*/ 11 h 40"/>
                <a:gd name="T48" fmla="*/ 21 w 41"/>
                <a:gd name="T49" fmla="*/ 14 h 40"/>
                <a:gd name="T50" fmla="*/ 19 w 41"/>
                <a:gd name="T51" fmla="*/ 17 h 40"/>
                <a:gd name="T52" fmla="*/ 16 w 41"/>
                <a:gd name="T53" fmla="*/ 19 h 40"/>
                <a:gd name="T54" fmla="*/ 14 w 41"/>
                <a:gd name="T55" fmla="*/ 22 h 40"/>
                <a:gd name="T56" fmla="*/ 11 w 41"/>
                <a:gd name="T57" fmla="*/ 25 h 40"/>
                <a:gd name="T58" fmla="*/ 9 w 41"/>
                <a:gd name="T59" fmla="*/ 27 h 40"/>
                <a:gd name="T60" fmla="*/ 7 w 41"/>
                <a:gd name="T61" fmla="*/ 30 h 40"/>
                <a:gd name="T62" fmla="*/ 5 w 41"/>
                <a:gd name="T63" fmla="*/ 32 h 40"/>
                <a:gd name="T64" fmla="*/ 3 w 41"/>
                <a:gd name="T65" fmla="*/ 34 h 40"/>
                <a:gd name="T66" fmla="*/ 1 w 41"/>
                <a:gd name="T67" fmla="*/ 36 h 40"/>
                <a:gd name="T68" fmla="*/ 0 w 41"/>
                <a:gd name="T69" fmla="*/ 38 h 40"/>
                <a:gd name="T70" fmla="*/ 0 w 41"/>
                <a:gd name="T71" fmla="*/ 38 h 40"/>
                <a:gd name="T72" fmla="*/ 1 w 41"/>
                <a:gd name="T73" fmla="*/ 40 h 4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1"/>
                <a:gd name="T112" fmla="*/ 0 h 40"/>
                <a:gd name="T113" fmla="*/ 41 w 41"/>
                <a:gd name="T114" fmla="*/ 40 h 4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1" h="40">
                  <a:moveTo>
                    <a:pt x="1" y="40"/>
                  </a:moveTo>
                  <a:lnTo>
                    <a:pt x="1" y="40"/>
                  </a:lnTo>
                  <a:lnTo>
                    <a:pt x="3" y="38"/>
                  </a:lnTo>
                  <a:lnTo>
                    <a:pt x="5" y="36"/>
                  </a:lnTo>
                  <a:lnTo>
                    <a:pt x="7" y="34"/>
                  </a:lnTo>
                  <a:lnTo>
                    <a:pt x="9" y="32"/>
                  </a:lnTo>
                  <a:lnTo>
                    <a:pt x="11" y="29"/>
                  </a:lnTo>
                  <a:lnTo>
                    <a:pt x="13" y="26"/>
                  </a:lnTo>
                  <a:lnTo>
                    <a:pt x="15" y="24"/>
                  </a:lnTo>
                  <a:lnTo>
                    <a:pt x="18" y="21"/>
                  </a:lnTo>
                  <a:lnTo>
                    <a:pt x="20" y="18"/>
                  </a:lnTo>
                  <a:lnTo>
                    <a:pt x="23" y="16"/>
                  </a:lnTo>
                  <a:lnTo>
                    <a:pt x="26" y="13"/>
                  </a:lnTo>
                  <a:lnTo>
                    <a:pt x="29" y="10"/>
                  </a:lnTo>
                  <a:lnTo>
                    <a:pt x="32" y="8"/>
                  </a:lnTo>
                  <a:lnTo>
                    <a:pt x="35" y="6"/>
                  </a:lnTo>
                  <a:lnTo>
                    <a:pt x="38" y="3"/>
                  </a:lnTo>
                  <a:lnTo>
                    <a:pt x="41" y="2"/>
                  </a:lnTo>
                  <a:lnTo>
                    <a:pt x="40" y="0"/>
                  </a:lnTo>
                  <a:lnTo>
                    <a:pt x="36" y="1"/>
                  </a:lnTo>
                  <a:lnTo>
                    <a:pt x="33" y="4"/>
                  </a:lnTo>
                  <a:lnTo>
                    <a:pt x="30" y="6"/>
                  </a:lnTo>
                  <a:lnTo>
                    <a:pt x="27" y="9"/>
                  </a:lnTo>
                  <a:lnTo>
                    <a:pt x="24" y="11"/>
                  </a:lnTo>
                  <a:lnTo>
                    <a:pt x="21" y="14"/>
                  </a:lnTo>
                  <a:lnTo>
                    <a:pt x="19" y="17"/>
                  </a:lnTo>
                  <a:lnTo>
                    <a:pt x="16" y="19"/>
                  </a:lnTo>
                  <a:lnTo>
                    <a:pt x="14" y="22"/>
                  </a:lnTo>
                  <a:lnTo>
                    <a:pt x="11" y="25"/>
                  </a:lnTo>
                  <a:lnTo>
                    <a:pt x="9" y="27"/>
                  </a:lnTo>
                  <a:lnTo>
                    <a:pt x="7" y="30"/>
                  </a:lnTo>
                  <a:lnTo>
                    <a:pt x="5" y="32"/>
                  </a:lnTo>
                  <a:lnTo>
                    <a:pt x="3" y="34"/>
                  </a:lnTo>
                  <a:lnTo>
                    <a:pt x="1" y="36"/>
                  </a:lnTo>
                  <a:lnTo>
                    <a:pt x="0" y="38"/>
                  </a:lnTo>
                  <a:lnTo>
                    <a:pt x="1" y="4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5" name="Freeform 223"/>
            <p:cNvSpPr>
              <a:spLocks/>
            </p:cNvSpPr>
            <p:nvPr/>
          </p:nvSpPr>
          <p:spPr bwMode="auto">
            <a:xfrm>
              <a:off x="2842" y="3927"/>
              <a:ext cx="81" cy="33"/>
            </a:xfrm>
            <a:custGeom>
              <a:avLst/>
              <a:gdLst>
                <a:gd name="T0" fmla="*/ 0 w 58"/>
                <a:gd name="T1" fmla="*/ 23 h 23"/>
                <a:gd name="T2" fmla="*/ 0 w 58"/>
                <a:gd name="T3" fmla="*/ 23 h 23"/>
                <a:gd name="T4" fmla="*/ 4 w 58"/>
                <a:gd name="T5" fmla="*/ 22 h 23"/>
                <a:gd name="T6" fmla="*/ 8 w 58"/>
                <a:gd name="T7" fmla="*/ 22 h 23"/>
                <a:gd name="T8" fmla="*/ 12 w 58"/>
                <a:gd name="T9" fmla="*/ 21 h 23"/>
                <a:gd name="T10" fmla="*/ 16 w 58"/>
                <a:gd name="T11" fmla="*/ 20 h 23"/>
                <a:gd name="T12" fmla="*/ 20 w 58"/>
                <a:gd name="T13" fmla="*/ 19 h 23"/>
                <a:gd name="T14" fmla="*/ 24 w 58"/>
                <a:gd name="T15" fmla="*/ 17 h 23"/>
                <a:gd name="T16" fmla="*/ 28 w 58"/>
                <a:gd name="T17" fmla="*/ 16 h 23"/>
                <a:gd name="T18" fmla="*/ 33 w 58"/>
                <a:gd name="T19" fmla="*/ 15 h 23"/>
                <a:gd name="T20" fmla="*/ 36 w 58"/>
                <a:gd name="T21" fmla="*/ 13 h 23"/>
                <a:gd name="T22" fmla="*/ 41 w 58"/>
                <a:gd name="T23" fmla="*/ 12 h 23"/>
                <a:gd name="T24" fmla="*/ 44 w 58"/>
                <a:gd name="T25" fmla="*/ 10 h 23"/>
                <a:gd name="T26" fmla="*/ 48 w 58"/>
                <a:gd name="T27" fmla="*/ 8 h 23"/>
                <a:gd name="T28" fmla="*/ 51 w 58"/>
                <a:gd name="T29" fmla="*/ 7 h 23"/>
                <a:gd name="T30" fmla="*/ 54 w 58"/>
                <a:gd name="T31" fmla="*/ 5 h 23"/>
                <a:gd name="T32" fmla="*/ 56 w 58"/>
                <a:gd name="T33" fmla="*/ 3 h 23"/>
                <a:gd name="T34" fmla="*/ 58 w 58"/>
                <a:gd name="T35" fmla="*/ 2 h 23"/>
                <a:gd name="T36" fmla="*/ 57 w 58"/>
                <a:gd name="T37" fmla="*/ 0 h 23"/>
                <a:gd name="T38" fmla="*/ 55 w 58"/>
                <a:gd name="T39" fmla="*/ 2 h 23"/>
                <a:gd name="T40" fmla="*/ 52 w 58"/>
                <a:gd name="T41" fmla="*/ 3 h 23"/>
                <a:gd name="T42" fmla="*/ 50 w 58"/>
                <a:gd name="T43" fmla="*/ 5 h 23"/>
                <a:gd name="T44" fmla="*/ 47 w 58"/>
                <a:gd name="T45" fmla="*/ 6 h 23"/>
                <a:gd name="T46" fmla="*/ 43 w 58"/>
                <a:gd name="T47" fmla="*/ 8 h 23"/>
                <a:gd name="T48" fmla="*/ 39 w 58"/>
                <a:gd name="T49" fmla="*/ 10 h 23"/>
                <a:gd name="T50" fmla="*/ 36 w 58"/>
                <a:gd name="T51" fmla="*/ 11 h 23"/>
                <a:gd name="T52" fmla="*/ 32 w 58"/>
                <a:gd name="T53" fmla="*/ 12 h 23"/>
                <a:gd name="T54" fmla="*/ 27 w 58"/>
                <a:gd name="T55" fmla="*/ 13 h 23"/>
                <a:gd name="T56" fmla="*/ 23 w 58"/>
                <a:gd name="T57" fmla="*/ 15 h 23"/>
                <a:gd name="T58" fmla="*/ 19 w 58"/>
                <a:gd name="T59" fmla="*/ 16 h 23"/>
                <a:gd name="T60" fmla="*/ 15 w 58"/>
                <a:gd name="T61" fmla="*/ 17 h 23"/>
                <a:gd name="T62" fmla="*/ 11 w 58"/>
                <a:gd name="T63" fmla="*/ 19 h 23"/>
                <a:gd name="T64" fmla="*/ 7 w 58"/>
                <a:gd name="T65" fmla="*/ 19 h 23"/>
                <a:gd name="T66" fmla="*/ 3 w 58"/>
                <a:gd name="T67" fmla="*/ 20 h 23"/>
                <a:gd name="T68" fmla="*/ 0 w 58"/>
                <a:gd name="T69" fmla="*/ 21 h 23"/>
                <a:gd name="T70" fmla="*/ 0 w 58"/>
                <a:gd name="T71" fmla="*/ 21 h 23"/>
                <a:gd name="T72" fmla="*/ 0 w 58"/>
                <a:gd name="T73" fmla="*/ 23 h 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8"/>
                <a:gd name="T112" fmla="*/ 0 h 23"/>
                <a:gd name="T113" fmla="*/ 58 w 58"/>
                <a:gd name="T114" fmla="*/ 23 h 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8" h="23">
                  <a:moveTo>
                    <a:pt x="0" y="23"/>
                  </a:moveTo>
                  <a:lnTo>
                    <a:pt x="0" y="23"/>
                  </a:lnTo>
                  <a:lnTo>
                    <a:pt x="4" y="22"/>
                  </a:lnTo>
                  <a:lnTo>
                    <a:pt x="8" y="22"/>
                  </a:lnTo>
                  <a:lnTo>
                    <a:pt x="12" y="21"/>
                  </a:lnTo>
                  <a:lnTo>
                    <a:pt x="16" y="20"/>
                  </a:lnTo>
                  <a:lnTo>
                    <a:pt x="20" y="19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6" y="13"/>
                  </a:lnTo>
                  <a:lnTo>
                    <a:pt x="41" y="12"/>
                  </a:lnTo>
                  <a:lnTo>
                    <a:pt x="44" y="10"/>
                  </a:lnTo>
                  <a:lnTo>
                    <a:pt x="48" y="8"/>
                  </a:lnTo>
                  <a:lnTo>
                    <a:pt x="51" y="7"/>
                  </a:lnTo>
                  <a:lnTo>
                    <a:pt x="54" y="5"/>
                  </a:lnTo>
                  <a:lnTo>
                    <a:pt x="56" y="3"/>
                  </a:lnTo>
                  <a:lnTo>
                    <a:pt x="58" y="2"/>
                  </a:lnTo>
                  <a:lnTo>
                    <a:pt x="57" y="0"/>
                  </a:lnTo>
                  <a:lnTo>
                    <a:pt x="55" y="2"/>
                  </a:lnTo>
                  <a:lnTo>
                    <a:pt x="52" y="3"/>
                  </a:lnTo>
                  <a:lnTo>
                    <a:pt x="50" y="5"/>
                  </a:lnTo>
                  <a:lnTo>
                    <a:pt x="47" y="6"/>
                  </a:lnTo>
                  <a:lnTo>
                    <a:pt x="43" y="8"/>
                  </a:lnTo>
                  <a:lnTo>
                    <a:pt x="39" y="10"/>
                  </a:lnTo>
                  <a:lnTo>
                    <a:pt x="36" y="11"/>
                  </a:lnTo>
                  <a:lnTo>
                    <a:pt x="32" y="12"/>
                  </a:lnTo>
                  <a:lnTo>
                    <a:pt x="27" y="13"/>
                  </a:lnTo>
                  <a:lnTo>
                    <a:pt x="23" y="15"/>
                  </a:lnTo>
                  <a:lnTo>
                    <a:pt x="19" y="16"/>
                  </a:lnTo>
                  <a:lnTo>
                    <a:pt x="15" y="17"/>
                  </a:lnTo>
                  <a:lnTo>
                    <a:pt x="11" y="19"/>
                  </a:lnTo>
                  <a:lnTo>
                    <a:pt x="7" y="19"/>
                  </a:lnTo>
                  <a:lnTo>
                    <a:pt x="3" y="20"/>
                  </a:lnTo>
                  <a:lnTo>
                    <a:pt x="0" y="21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6" name="Freeform 224"/>
            <p:cNvSpPr>
              <a:spLocks/>
            </p:cNvSpPr>
            <p:nvPr/>
          </p:nvSpPr>
          <p:spPr bwMode="auto">
            <a:xfrm>
              <a:off x="2776" y="3939"/>
              <a:ext cx="66" cy="22"/>
            </a:xfrm>
            <a:custGeom>
              <a:avLst/>
              <a:gdLst>
                <a:gd name="T0" fmla="*/ 0 w 47"/>
                <a:gd name="T1" fmla="*/ 1 h 16"/>
                <a:gd name="T2" fmla="*/ 0 w 47"/>
                <a:gd name="T3" fmla="*/ 1 h 16"/>
                <a:gd name="T4" fmla="*/ 0 w 47"/>
                <a:gd name="T5" fmla="*/ 2 h 16"/>
                <a:gd name="T6" fmla="*/ 1 w 47"/>
                <a:gd name="T7" fmla="*/ 2 h 16"/>
                <a:gd name="T8" fmla="*/ 3 w 47"/>
                <a:gd name="T9" fmla="*/ 3 h 16"/>
                <a:gd name="T10" fmla="*/ 5 w 47"/>
                <a:gd name="T11" fmla="*/ 4 h 16"/>
                <a:gd name="T12" fmla="*/ 7 w 47"/>
                <a:gd name="T13" fmla="*/ 5 h 16"/>
                <a:gd name="T14" fmla="*/ 10 w 47"/>
                <a:gd name="T15" fmla="*/ 7 h 16"/>
                <a:gd name="T16" fmla="*/ 13 w 47"/>
                <a:gd name="T17" fmla="*/ 8 h 16"/>
                <a:gd name="T18" fmla="*/ 17 w 47"/>
                <a:gd name="T19" fmla="*/ 10 h 16"/>
                <a:gd name="T20" fmla="*/ 20 w 47"/>
                <a:gd name="T21" fmla="*/ 11 h 16"/>
                <a:gd name="T22" fmla="*/ 24 w 47"/>
                <a:gd name="T23" fmla="*/ 12 h 16"/>
                <a:gd name="T24" fmla="*/ 28 w 47"/>
                <a:gd name="T25" fmla="*/ 14 h 16"/>
                <a:gd name="T26" fmla="*/ 32 w 47"/>
                <a:gd name="T27" fmla="*/ 14 h 16"/>
                <a:gd name="T28" fmla="*/ 36 w 47"/>
                <a:gd name="T29" fmla="*/ 15 h 16"/>
                <a:gd name="T30" fmla="*/ 40 w 47"/>
                <a:gd name="T31" fmla="*/ 16 h 16"/>
                <a:gd name="T32" fmla="*/ 43 w 47"/>
                <a:gd name="T33" fmla="*/ 16 h 16"/>
                <a:gd name="T34" fmla="*/ 47 w 47"/>
                <a:gd name="T35" fmla="*/ 15 h 16"/>
                <a:gd name="T36" fmla="*/ 47 w 47"/>
                <a:gd name="T37" fmla="*/ 13 h 16"/>
                <a:gd name="T38" fmla="*/ 43 w 47"/>
                <a:gd name="T39" fmla="*/ 13 h 16"/>
                <a:gd name="T40" fmla="*/ 40 w 47"/>
                <a:gd name="T41" fmla="*/ 13 h 16"/>
                <a:gd name="T42" fmla="*/ 36 w 47"/>
                <a:gd name="T43" fmla="*/ 13 h 16"/>
                <a:gd name="T44" fmla="*/ 32 w 47"/>
                <a:gd name="T45" fmla="*/ 12 h 16"/>
                <a:gd name="T46" fmla="*/ 29 w 47"/>
                <a:gd name="T47" fmla="*/ 11 h 16"/>
                <a:gd name="T48" fmla="*/ 24 w 47"/>
                <a:gd name="T49" fmla="*/ 10 h 16"/>
                <a:gd name="T50" fmla="*/ 21 w 47"/>
                <a:gd name="T51" fmla="*/ 9 h 16"/>
                <a:gd name="T52" fmla="*/ 17 w 47"/>
                <a:gd name="T53" fmla="*/ 8 h 16"/>
                <a:gd name="T54" fmla="*/ 14 w 47"/>
                <a:gd name="T55" fmla="*/ 6 h 16"/>
                <a:gd name="T56" fmla="*/ 11 w 47"/>
                <a:gd name="T57" fmla="*/ 5 h 16"/>
                <a:gd name="T58" fmla="*/ 8 w 47"/>
                <a:gd name="T59" fmla="*/ 3 h 16"/>
                <a:gd name="T60" fmla="*/ 6 w 47"/>
                <a:gd name="T61" fmla="*/ 2 h 16"/>
                <a:gd name="T62" fmla="*/ 4 w 47"/>
                <a:gd name="T63" fmla="*/ 1 h 16"/>
                <a:gd name="T64" fmla="*/ 2 w 47"/>
                <a:gd name="T65" fmla="*/ 0 h 16"/>
                <a:gd name="T66" fmla="*/ 2 w 47"/>
                <a:gd name="T67" fmla="*/ 0 h 16"/>
                <a:gd name="T68" fmla="*/ 1 w 47"/>
                <a:gd name="T69" fmla="*/ 0 h 16"/>
                <a:gd name="T70" fmla="*/ 2 w 47"/>
                <a:gd name="T71" fmla="*/ 0 h 16"/>
                <a:gd name="T72" fmla="*/ 0 w 47"/>
                <a:gd name="T73" fmla="*/ 1 h 16"/>
                <a:gd name="T74" fmla="*/ 0 w 47"/>
                <a:gd name="T75" fmla="*/ 1 h 16"/>
                <a:gd name="T76" fmla="*/ 0 w 47"/>
                <a:gd name="T77" fmla="*/ 1 h 16"/>
                <a:gd name="T78" fmla="*/ 0 w 47"/>
                <a:gd name="T79" fmla="*/ 1 h 1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"/>
                <a:gd name="T121" fmla="*/ 0 h 16"/>
                <a:gd name="T122" fmla="*/ 47 w 47"/>
                <a:gd name="T123" fmla="*/ 16 h 1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" h="16">
                  <a:moveTo>
                    <a:pt x="0" y="1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3"/>
                  </a:lnTo>
                  <a:lnTo>
                    <a:pt x="5" y="4"/>
                  </a:lnTo>
                  <a:lnTo>
                    <a:pt x="7" y="5"/>
                  </a:lnTo>
                  <a:lnTo>
                    <a:pt x="10" y="7"/>
                  </a:lnTo>
                  <a:lnTo>
                    <a:pt x="13" y="8"/>
                  </a:lnTo>
                  <a:lnTo>
                    <a:pt x="17" y="10"/>
                  </a:lnTo>
                  <a:lnTo>
                    <a:pt x="20" y="11"/>
                  </a:lnTo>
                  <a:lnTo>
                    <a:pt x="24" y="12"/>
                  </a:lnTo>
                  <a:lnTo>
                    <a:pt x="28" y="14"/>
                  </a:lnTo>
                  <a:lnTo>
                    <a:pt x="32" y="14"/>
                  </a:lnTo>
                  <a:lnTo>
                    <a:pt x="36" y="15"/>
                  </a:lnTo>
                  <a:lnTo>
                    <a:pt x="40" y="16"/>
                  </a:lnTo>
                  <a:lnTo>
                    <a:pt x="43" y="16"/>
                  </a:lnTo>
                  <a:lnTo>
                    <a:pt x="47" y="15"/>
                  </a:lnTo>
                  <a:lnTo>
                    <a:pt x="47" y="13"/>
                  </a:lnTo>
                  <a:lnTo>
                    <a:pt x="43" y="13"/>
                  </a:lnTo>
                  <a:lnTo>
                    <a:pt x="40" y="13"/>
                  </a:lnTo>
                  <a:lnTo>
                    <a:pt x="36" y="13"/>
                  </a:lnTo>
                  <a:lnTo>
                    <a:pt x="32" y="12"/>
                  </a:lnTo>
                  <a:lnTo>
                    <a:pt x="29" y="11"/>
                  </a:lnTo>
                  <a:lnTo>
                    <a:pt x="24" y="10"/>
                  </a:lnTo>
                  <a:lnTo>
                    <a:pt x="21" y="9"/>
                  </a:lnTo>
                  <a:lnTo>
                    <a:pt x="17" y="8"/>
                  </a:lnTo>
                  <a:lnTo>
                    <a:pt x="14" y="6"/>
                  </a:lnTo>
                  <a:lnTo>
                    <a:pt x="11" y="5"/>
                  </a:lnTo>
                  <a:lnTo>
                    <a:pt x="8" y="3"/>
                  </a:lnTo>
                  <a:lnTo>
                    <a:pt x="6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7" name="Freeform 225"/>
            <p:cNvSpPr>
              <a:spLocks/>
            </p:cNvSpPr>
            <p:nvPr/>
          </p:nvSpPr>
          <p:spPr bwMode="auto">
            <a:xfrm>
              <a:off x="2767" y="3905"/>
              <a:ext cx="12" cy="35"/>
            </a:xfrm>
            <a:custGeom>
              <a:avLst/>
              <a:gdLst>
                <a:gd name="T0" fmla="*/ 2 w 9"/>
                <a:gd name="T1" fmla="*/ 0 h 25"/>
                <a:gd name="T2" fmla="*/ 2 w 9"/>
                <a:gd name="T3" fmla="*/ 0 h 25"/>
                <a:gd name="T4" fmla="*/ 0 w 9"/>
                <a:gd name="T5" fmla="*/ 5 h 25"/>
                <a:gd name="T6" fmla="*/ 0 w 9"/>
                <a:gd name="T7" fmla="*/ 9 h 25"/>
                <a:gd name="T8" fmla="*/ 1 w 9"/>
                <a:gd name="T9" fmla="*/ 13 h 25"/>
                <a:gd name="T10" fmla="*/ 2 w 9"/>
                <a:gd name="T11" fmla="*/ 17 h 25"/>
                <a:gd name="T12" fmla="*/ 3 w 9"/>
                <a:gd name="T13" fmla="*/ 20 h 25"/>
                <a:gd name="T14" fmla="*/ 5 w 9"/>
                <a:gd name="T15" fmla="*/ 23 h 25"/>
                <a:gd name="T16" fmla="*/ 6 w 9"/>
                <a:gd name="T17" fmla="*/ 24 h 25"/>
                <a:gd name="T18" fmla="*/ 7 w 9"/>
                <a:gd name="T19" fmla="*/ 25 h 25"/>
                <a:gd name="T20" fmla="*/ 9 w 9"/>
                <a:gd name="T21" fmla="*/ 24 h 25"/>
                <a:gd name="T22" fmla="*/ 8 w 9"/>
                <a:gd name="T23" fmla="*/ 23 h 25"/>
                <a:gd name="T24" fmla="*/ 7 w 9"/>
                <a:gd name="T25" fmla="*/ 21 h 25"/>
                <a:gd name="T26" fmla="*/ 5 w 9"/>
                <a:gd name="T27" fmla="*/ 19 h 25"/>
                <a:gd name="T28" fmla="*/ 4 w 9"/>
                <a:gd name="T29" fmla="*/ 16 h 25"/>
                <a:gd name="T30" fmla="*/ 3 w 9"/>
                <a:gd name="T31" fmla="*/ 12 h 25"/>
                <a:gd name="T32" fmla="*/ 2 w 9"/>
                <a:gd name="T33" fmla="*/ 9 h 25"/>
                <a:gd name="T34" fmla="*/ 3 w 9"/>
                <a:gd name="T35" fmla="*/ 5 h 25"/>
                <a:gd name="T36" fmla="*/ 4 w 9"/>
                <a:gd name="T37" fmla="*/ 1 h 25"/>
                <a:gd name="T38" fmla="*/ 4 w 9"/>
                <a:gd name="T39" fmla="*/ 1 h 25"/>
                <a:gd name="T40" fmla="*/ 2 w 9"/>
                <a:gd name="T41" fmla="*/ 0 h 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"/>
                <a:gd name="T64" fmla="*/ 0 h 25"/>
                <a:gd name="T65" fmla="*/ 9 w 9"/>
                <a:gd name="T66" fmla="*/ 25 h 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" h="25">
                  <a:moveTo>
                    <a:pt x="2" y="0"/>
                  </a:moveTo>
                  <a:lnTo>
                    <a:pt x="2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3"/>
                  </a:lnTo>
                  <a:lnTo>
                    <a:pt x="2" y="17"/>
                  </a:lnTo>
                  <a:lnTo>
                    <a:pt x="3" y="20"/>
                  </a:lnTo>
                  <a:lnTo>
                    <a:pt x="5" y="23"/>
                  </a:lnTo>
                  <a:lnTo>
                    <a:pt x="6" y="24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8" y="23"/>
                  </a:lnTo>
                  <a:lnTo>
                    <a:pt x="7" y="21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3" y="12"/>
                  </a:lnTo>
                  <a:lnTo>
                    <a:pt x="2" y="9"/>
                  </a:lnTo>
                  <a:lnTo>
                    <a:pt x="3" y="5"/>
                  </a:lnTo>
                  <a:lnTo>
                    <a:pt x="4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8" name="Freeform 226"/>
            <p:cNvSpPr>
              <a:spLocks/>
            </p:cNvSpPr>
            <p:nvPr/>
          </p:nvSpPr>
          <p:spPr bwMode="auto">
            <a:xfrm>
              <a:off x="2769" y="3878"/>
              <a:ext cx="42" cy="28"/>
            </a:xfrm>
            <a:custGeom>
              <a:avLst/>
              <a:gdLst>
                <a:gd name="T0" fmla="*/ 29 w 30"/>
                <a:gd name="T1" fmla="*/ 0 h 20"/>
                <a:gd name="T2" fmla="*/ 29 w 30"/>
                <a:gd name="T3" fmla="*/ 0 h 20"/>
                <a:gd name="T4" fmla="*/ 29 w 30"/>
                <a:gd name="T5" fmla="*/ 0 h 20"/>
                <a:gd name="T6" fmla="*/ 28 w 30"/>
                <a:gd name="T7" fmla="*/ 0 h 20"/>
                <a:gd name="T8" fmla="*/ 27 w 30"/>
                <a:gd name="T9" fmla="*/ 1 h 20"/>
                <a:gd name="T10" fmla="*/ 25 w 30"/>
                <a:gd name="T11" fmla="*/ 1 h 20"/>
                <a:gd name="T12" fmla="*/ 24 w 30"/>
                <a:gd name="T13" fmla="*/ 2 h 20"/>
                <a:gd name="T14" fmla="*/ 22 w 30"/>
                <a:gd name="T15" fmla="*/ 3 h 20"/>
                <a:gd name="T16" fmla="*/ 19 w 30"/>
                <a:gd name="T17" fmla="*/ 4 h 20"/>
                <a:gd name="T18" fmla="*/ 17 w 30"/>
                <a:gd name="T19" fmla="*/ 6 h 20"/>
                <a:gd name="T20" fmla="*/ 15 w 30"/>
                <a:gd name="T21" fmla="*/ 7 h 20"/>
                <a:gd name="T22" fmla="*/ 12 w 30"/>
                <a:gd name="T23" fmla="*/ 8 h 20"/>
                <a:gd name="T24" fmla="*/ 10 w 30"/>
                <a:gd name="T25" fmla="*/ 10 h 20"/>
                <a:gd name="T26" fmla="*/ 8 w 30"/>
                <a:gd name="T27" fmla="*/ 12 h 20"/>
                <a:gd name="T28" fmla="*/ 5 w 30"/>
                <a:gd name="T29" fmla="*/ 14 h 20"/>
                <a:gd name="T30" fmla="*/ 3 w 30"/>
                <a:gd name="T31" fmla="*/ 15 h 20"/>
                <a:gd name="T32" fmla="*/ 2 w 30"/>
                <a:gd name="T33" fmla="*/ 17 h 20"/>
                <a:gd name="T34" fmla="*/ 0 w 30"/>
                <a:gd name="T35" fmla="*/ 19 h 20"/>
                <a:gd name="T36" fmla="*/ 2 w 30"/>
                <a:gd name="T37" fmla="*/ 20 h 20"/>
                <a:gd name="T38" fmla="*/ 3 w 30"/>
                <a:gd name="T39" fmla="*/ 19 h 20"/>
                <a:gd name="T40" fmla="*/ 5 w 30"/>
                <a:gd name="T41" fmla="*/ 17 h 20"/>
                <a:gd name="T42" fmla="*/ 7 w 30"/>
                <a:gd name="T43" fmla="*/ 15 h 20"/>
                <a:gd name="T44" fmla="*/ 9 w 30"/>
                <a:gd name="T45" fmla="*/ 14 h 20"/>
                <a:gd name="T46" fmla="*/ 11 w 30"/>
                <a:gd name="T47" fmla="*/ 12 h 20"/>
                <a:gd name="T48" fmla="*/ 14 w 30"/>
                <a:gd name="T49" fmla="*/ 10 h 20"/>
                <a:gd name="T50" fmla="*/ 16 w 30"/>
                <a:gd name="T51" fmla="*/ 9 h 20"/>
                <a:gd name="T52" fmla="*/ 18 w 30"/>
                <a:gd name="T53" fmla="*/ 8 h 20"/>
                <a:gd name="T54" fmla="*/ 21 w 30"/>
                <a:gd name="T55" fmla="*/ 6 h 20"/>
                <a:gd name="T56" fmla="*/ 22 w 30"/>
                <a:gd name="T57" fmla="*/ 5 h 20"/>
                <a:gd name="T58" fmla="*/ 25 w 30"/>
                <a:gd name="T59" fmla="*/ 4 h 20"/>
                <a:gd name="T60" fmla="*/ 26 w 30"/>
                <a:gd name="T61" fmla="*/ 3 h 20"/>
                <a:gd name="T62" fmla="*/ 28 w 30"/>
                <a:gd name="T63" fmla="*/ 3 h 20"/>
                <a:gd name="T64" fmla="*/ 29 w 30"/>
                <a:gd name="T65" fmla="*/ 3 h 20"/>
                <a:gd name="T66" fmla="*/ 30 w 30"/>
                <a:gd name="T67" fmla="*/ 2 h 20"/>
                <a:gd name="T68" fmla="*/ 30 w 30"/>
                <a:gd name="T69" fmla="*/ 2 h 20"/>
                <a:gd name="T70" fmla="*/ 30 w 30"/>
                <a:gd name="T71" fmla="*/ 2 h 20"/>
                <a:gd name="T72" fmla="*/ 30 w 30"/>
                <a:gd name="T73" fmla="*/ 2 h 20"/>
                <a:gd name="T74" fmla="*/ 30 w 30"/>
                <a:gd name="T75" fmla="*/ 2 h 20"/>
                <a:gd name="T76" fmla="*/ 30 w 30"/>
                <a:gd name="T77" fmla="*/ 2 h 20"/>
                <a:gd name="T78" fmla="*/ 29 w 30"/>
                <a:gd name="T79" fmla="*/ 0 h 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0"/>
                <a:gd name="T121" fmla="*/ 0 h 20"/>
                <a:gd name="T122" fmla="*/ 30 w 30"/>
                <a:gd name="T123" fmla="*/ 20 h 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0" h="20">
                  <a:moveTo>
                    <a:pt x="29" y="0"/>
                  </a:moveTo>
                  <a:lnTo>
                    <a:pt x="29" y="0"/>
                  </a:lnTo>
                  <a:lnTo>
                    <a:pt x="28" y="0"/>
                  </a:lnTo>
                  <a:lnTo>
                    <a:pt x="27" y="1"/>
                  </a:lnTo>
                  <a:lnTo>
                    <a:pt x="25" y="1"/>
                  </a:lnTo>
                  <a:lnTo>
                    <a:pt x="24" y="2"/>
                  </a:lnTo>
                  <a:lnTo>
                    <a:pt x="22" y="3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2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5" y="14"/>
                  </a:lnTo>
                  <a:lnTo>
                    <a:pt x="3" y="15"/>
                  </a:lnTo>
                  <a:lnTo>
                    <a:pt x="2" y="17"/>
                  </a:lnTo>
                  <a:lnTo>
                    <a:pt x="0" y="19"/>
                  </a:lnTo>
                  <a:lnTo>
                    <a:pt x="2" y="20"/>
                  </a:lnTo>
                  <a:lnTo>
                    <a:pt x="3" y="19"/>
                  </a:lnTo>
                  <a:lnTo>
                    <a:pt x="5" y="17"/>
                  </a:lnTo>
                  <a:lnTo>
                    <a:pt x="7" y="15"/>
                  </a:lnTo>
                  <a:lnTo>
                    <a:pt x="9" y="14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6" y="9"/>
                  </a:lnTo>
                  <a:lnTo>
                    <a:pt x="18" y="8"/>
                  </a:lnTo>
                  <a:lnTo>
                    <a:pt x="21" y="6"/>
                  </a:lnTo>
                  <a:lnTo>
                    <a:pt x="22" y="5"/>
                  </a:lnTo>
                  <a:lnTo>
                    <a:pt x="25" y="4"/>
                  </a:lnTo>
                  <a:lnTo>
                    <a:pt x="26" y="3"/>
                  </a:lnTo>
                  <a:lnTo>
                    <a:pt x="28" y="3"/>
                  </a:lnTo>
                  <a:lnTo>
                    <a:pt x="29" y="3"/>
                  </a:lnTo>
                  <a:lnTo>
                    <a:pt x="30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39" name="Freeform 227"/>
            <p:cNvSpPr>
              <a:spLocks/>
            </p:cNvSpPr>
            <p:nvPr/>
          </p:nvSpPr>
          <p:spPr bwMode="auto">
            <a:xfrm>
              <a:off x="2810" y="3812"/>
              <a:ext cx="59" cy="68"/>
            </a:xfrm>
            <a:custGeom>
              <a:avLst/>
              <a:gdLst>
                <a:gd name="T0" fmla="*/ 40 w 42"/>
                <a:gd name="T1" fmla="*/ 0 h 48"/>
                <a:gd name="T2" fmla="*/ 40 w 42"/>
                <a:gd name="T3" fmla="*/ 0 h 48"/>
                <a:gd name="T4" fmla="*/ 39 w 42"/>
                <a:gd name="T5" fmla="*/ 1 h 48"/>
                <a:gd name="T6" fmla="*/ 37 w 42"/>
                <a:gd name="T7" fmla="*/ 4 h 48"/>
                <a:gd name="T8" fmla="*/ 35 w 42"/>
                <a:gd name="T9" fmla="*/ 7 h 48"/>
                <a:gd name="T10" fmla="*/ 32 w 42"/>
                <a:gd name="T11" fmla="*/ 11 h 48"/>
                <a:gd name="T12" fmla="*/ 29 w 42"/>
                <a:gd name="T13" fmla="*/ 15 h 48"/>
                <a:gd name="T14" fmla="*/ 25 w 42"/>
                <a:gd name="T15" fmla="*/ 18 h 48"/>
                <a:gd name="T16" fmla="*/ 22 w 42"/>
                <a:gd name="T17" fmla="*/ 22 h 48"/>
                <a:gd name="T18" fmla="*/ 18 w 42"/>
                <a:gd name="T19" fmla="*/ 26 h 48"/>
                <a:gd name="T20" fmla="*/ 15 w 42"/>
                <a:gd name="T21" fmla="*/ 30 h 48"/>
                <a:gd name="T22" fmla="*/ 11 w 42"/>
                <a:gd name="T23" fmla="*/ 34 h 48"/>
                <a:gd name="T24" fmla="*/ 8 w 42"/>
                <a:gd name="T25" fmla="*/ 37 h 48"/>
                <a:gd name="T26" fmla="*/ 6 w 42"/>
                <a:gd name="T27" fmla="*/ 40 h 48"/>
                <a:gd name="T28" fmla="*/ 3 w 42"/>
                <a:gd name="T29" fmla="*/ 43 h 48"/>
                <a:gd name="T30" fmla="*/ 1 w 42"/>
                <a:gd name="T31" fmla="*/ 44 h 48"/>
                <a:gd name="T32" fmla="*/ 0 w 42"/>
                <a:gd name="T33" fmla="*/ 46 h 48"/>
                <a:gd name="T34" fmla="*/ 0 w 42"/>
                <a:gd name="T35" fmla="*/ 46 h 48"/>
                <a:gd name="T36" fmla="*/ 1 w 42"/>
                <a:gd name="T37" fmla="*/ 48 h 48"/>
                <a:gd name="T38" fmla="*/ 2 w 42"/>
                <a:gd name="T39" fmla="*/ 47 h 48"/>
                <a:gd name="T40" fmla="*/ 3 w 42"/>
                <a:gd name="T41" fmla="*/ 46 h 48"/>
                <a:gd name="T42" fmla="*/ 5 w 42"/>
                <a:gd name="T43" fmla="*/ 44 h 48"/>
                <a:gd name="T44" fmla="*/ 7 w 42"/>
                <a:gd name="T45" fmla="*/ 42 h 48"/>
                <a:gd name="T46" fmla="*/ 10 w 42"/>
                <a:gd name="T47" fmla="*/ 39 h 48"/>
                <a:gd name="T48" fmla="*/ 13 w 42"/>
                <a:gd name="T49" fmla="*/ 35 h 48"/>
                <a:gd name="T50" fmla="*/ 16 w 42"/>
                <a:gd name="T51" fmla="*/ 32 h 48"/>
                <a:gd name="T52" fmla="*/ 20 w 42"/>
                <a:gd name="T53" fmla="*/ 28 h 48"/>
                <a:gd name="T54" fmla="*/ 24 w 42"/>
                <a:gd name="T55" fmla="*/ 24 h 48"/>
                <a:gd name="T56" fmla="*/ 27 w 42"/>
                <a:gd name="T57" fmla="*/ 20 h 48"/>
                <a:gd name="T58" fmla="*/ 31 w 42"/>
                <a:gd name="T59" fmla="*/ 16 h 48"/>
                <a:gd name="T60" fmla="*/ 34 w 42"/>
                <a:gd name="T61" fmla="*/ 12 h 48"/>
                <a:gd name="T62" fmla="*/ 37 w 42"/>
                <a:gd name="T63" fmla="*/ 9 h 48"/>
                <a:gd name="T64" fmla="*/ 39 w 42"/>
                <a:gd name="T65" fmla="*/ 6 h 48"/>
                <a:gd name="T66" fmla="*/ 41 w 42"/>
                <a:gd name="T67" fmla="*/ 3 h 48"/>
                <a:gd name="T68" fmla="*/ 42 w 42"/>
                <a:gd name="T69" fmla="*/ 1 h 48"/>
                <a:gd name="T70" fmla="*/ 42 w 42"/>
                <a:gd name="T71" fmla="*/ 1 h 48"/>
                <a:gd name="T72" fmla="*/ 40 w 42"/>
                <a:gd name="T73" fmla="*/ 0 h 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2"/>
                <a:gd name="T112" fmla="*/ 0 h 48"/>
                <a:gd name="T113" fmla="*/ 42 w 42"/>
                <a:gd name="T114" fmla="*/ 48 h 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2" h="48">
                  <a:moveTo>
                    <a:pt x="40" y="0"/>
                  </a:moveTo>
                  <a:lnTo>
                    <a:pt x="40" y="0"/>
                  </a:lnTo>
                  <a:lnTo>
                    <a:pt x="39" y="1"/>
                  </a:lnTo>
                  <a:lnTo>
                    <a:pt x="37" y="4"/>
                  </a:lnTo>
                  <a:lnTo>
                    <a:pt x="35" y="7"/>
                  </a:lnTo>
                  <a:lnTo>
                    <a:pt x="32" y="11"/>
                  </a:lnTo>
                  <a:lnTo>
                    <a:pt x="29" y="15"/>
                  </a:lnTo>
                  <a:lnTo>
                    <a:pt x="25" y="18"/>
                  </a:lnTo>
                  <a:lnTo>
                    <a:pt x="22" y="22"/>
                  </a:lnTo>
                  <a:lnTo>
                    <a:pt x="18" y="26"/>
                  </a:lnTo>
                  <a:lnTo>
                    <a:pt x="15" y="30"/>
                  </a:lnTo>
                  <a:lnTo>
                    <a:pt x="11" y="34"/>
                  </a:lnTo>
                  <a:lnTo>
                    <a:pt x="8" y="37"/>
                  </a:lnTo>
                  <a:lnTo>
                    <a:pt x="6" y="40"/>
                  </a:lnTo>
                  <a:lnTo>
                    <a:pt x="3" y="43"/>
                  </a:lnTo>
                  <a:lnTo>
                    <a:pt x="1" y="44"/>
                  </a:lnTo>
                  <a:lnTo>
                    <a:pt x="0" y="46"/>
                  </a:lnTo>
                  <a:lnTo>
                    <a:pt x="1" y="48"/>
                  </a:lnTo>
                  <a:lnTo>
                    <a:pt x="2" y="47"/>
                  </a:lnTo>
                  <a:lnTo>
                    <a:pt x="3" y="46"/>
                  </a:lnTo>
                  <a:lnTo>
                    <a:pt x="5" y="44"/>
                  </a:lnTo>
                  <a:lnTo>
                    <a:pt x="7" y="42"/>
                  </a:lnTo>
                  <a:lnTo>
                    <a:pt x="10" y="39"/>
                  </a:lnTo>
                  <a:lnTo>
                    <a:pt x="13" y="35"/>
                  </a:lnTo>
                  <a:lnTo>
                    <a:pt x="16" y="32"/>
                  </a:lnTo>
                  <a:lnTo>
                    <a:pt x="20" y="28"/>
                  </a:lnTo>
                  <a:lnTo>
                    <a:pt x="24" y="24"/>
                  </a:lnTo>
                  <a:lnTo>
                    <a:pt x="27" y="20"/>
                  </a:lnTo>
                  <a:lnTo>
                    <a:pt x="31" y="16"/>
                  </a:lnTo>
                  <a:lnTo>
                    <a:pt x="34" y="12"/>
                  </a:lnTo>
                  <a:lnTo>
                    <a:pt x="37" y="9"/>
                  </a:lnTo>
                  <a:lnTo>
                    <a:pt x="39" y="6"/>
                  </a:lnTo>
                  <a:lnTo>
                    <a:pt x="41" y="3"/>
                  </a:lnTo>
                  <a:lnTo>
                    <a:pt x="42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0" name="Freeform 228"/>
            <p:cNvSpPr>
              <a:spLocks/>
            </p:cNvSpPr>
            <p:nvPr/>
          </p:nvSpPr>
          <p:spPr bwMode="auto">
            <a:xfrm>
              <a:off x="2866" y="3760"/>
              <a:ext cx="18" cy="54"/>
            </a:xfrm>
            <a:custGeom>
              <a:avLst/>
              <a:gdLst>
                <a:gd name="T0" fmla="*/ 11 w 13"/>
                <a:gd name="T1" fmla="*/ 0 h 38"/>
                <a:gd name="T2" fmla="*/ 10 w 13"/>
                <a:gd name="T3" fmla="*/ 1 h 38"/>
                <a:gd name="T4" fmla="*/ 10 w 13"/>
                <a:gd name="T5" fmla="*/ 1 h 38"/>
                <a:gd name="T6" fmla="*/ 10 w 13"/>
                <a:gd name="T7" fmla="*/ 2 h 38"/>
                <a:gd name="T8" fmla="*/ 10 w 13"/>
                <a:gd name="T9" fmla="*/ 3 h 38"/>
                <a:gd name="T10" fmla="*/ 9 w 13"/>
                <a:gd name="T11" fmla="*/ 5 h 38"/>
                <a:gd name="T12" fmla="*/ 9 w 13"/>
                <a:gd name="T13" fmla="*/ 7 h 38"/>
                <a:gd name="T14" fmla="*/ 8 w 13"/>
                <a:gd name="T15" fmla="*/ 10 h 38"/>
                <a:gd name="T16" fmla="*/ 7 w 13"/>
                <a:gd name="T17" fmla="*/ 13 h 38"/>
                <a:gd name="T18" fmla="*/ 7 w 13"/>
                <a:gd name="T19" fmla="*/ 15 h 38"/>
                <a:gd name="T20" fmla="*/ 6 w 13"/>
                <a:gd name="T21" fmla="*/ 19 h 38"/>
                <a:gd name="T22" fmla="*/ 5 w 13"/>
                <a:gd name="T23" fmla="*/ 21 h 38"/>
                <a:gd name="T24" fmla="*/ 4 w 13"/>
                <a:gd name="T25" fmla="*/ 24 h 38"/>
                <a:gd name="T26" fmla="*/ 3 w 13"/>
                <a:gd name="T27" fmla="*/ 27 h 38"/>
                <a:gd name="T28" fmla="*/ 2 w 13"/>
                <a:gd name="T29" fmla="*/ 30 h 38"/>
                <a:gd name="T30" fmla="*/ 1 w 13"/>
                <a:gd name="T31" fmla="*/ 33 h 38"/>
                <a:gd name="T32" fmla="*/ 1 w 13"/>
                <a:gd name="T33" fmla="*/ 35 h 38"/>
                <a:gd name="T34" fmla="*/ 0 w 13"/>
                <a:gd name="T35" fmla="*/ 37 h 38"/>
                <a:gd name="T36" fmla="*/ 2 w 13"/>
                <a:gd name="T37" fmla="*/ 38 h 38"/>
                <a:gd name="T38" fmla="*/ 3 w 13"/>
                <a:gd name="T39" fmla="*/ 36 h 38"/>
                <a:gd name="T40" fmla="*/ 4 w 13"/>
                <a:gd name="T41" fmla="*/ 33 h 38"/>
                <a:gd name="T42" fmla="*/ 4 w 13"/>
                <a:gd name="T43" fmla="*/ 30 h 38"/>
                <a:gd name="T44" fmla="*/ 5 w 13"/>
                <a:gd name="T45" fmla="*/ 28 h 38"/>
                <a:gd name="T46" fmla="*/ 6 w 13"/>
                <a:gd name="T47" fmla="*/ 25 h 38"/>
                <a:gd name="T48" fmla="*/ 7 w 13"/>
                <a:gd name="T49" fmla="*/ 22 h 38"/>
                <a:gd name="T50" fmla="*/ 8 w 13"/>
                <a:gd name="T51" fmla="*/ 19 h 38"/>
                <a:gd name="T52" fmla="*/ 9 w 13"/>
                <a:gd name="T53" fmla="*/ 16 h 38"/>
                <a:gd name="T54" fmla="*/ 10 w 13"/>
                <a:gd name="T55" fmla="*/ 13 h 38"/>
                <a:gd name="T56" fmla="*/ 10 w 13"/>
                <a:gd name="T57" fmla="*/ 10 h 38"/>
                <a:gd name="T58" fmla="*/ 11 w 13"/>
                <a:gd name="T59" fmla="*/ 8 h 38"/>
                <a:gd name="T60" fmla="*/ 11 w 13"/>
                <a:gd name="T61" fmla="*/ 6 h 38"/>
                <a:gd name="T62" fmla="*/ 12 w 13"/>
                <a:gd name="T63" fmla="*/ 4 h 38"/>
                <a:gd name="T64" fmla="*/ 12 w 13"/>
                <a:gd name="T65" fmla="*/ 3 h 38"/>
                <a:gd name="T66" fmla="*/ 13 w 13"/>
                <a:gd name="T67" fmla="*/ 2 h 38"/>
                <a:gd name="T68" fmla="*/ 13 w 13"/>
                <a:gd name="T69" fmla="*/ 2 h 38"/>
                <a:gd name="T70" fmla="*/ 12 w 13"/>
                <a:gd name="T71" fmla="*/ 2 h 38"/>
                <a:gd name="T72" fmla="*/ 11 w 13"/>
                <a:gd name="T73" fmla="*/ 0 h 38"/>
                <a:gd name="T74" fmla="*/ 10 w 13"/>
                <a:gd name="T75" fmla="*/ 0 h 38"/>
                <a:gd name="T76" fmla="*/ 10 w 13"/>
                <a:gd name="T77" fmla="*/ 1 h 38"/>
                <a:gd name="T78" fmla="*/ 11 w 13"/>
                <a:gd name="T79" fmla="*/ 0 h 3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"/>
                <a:gd name="T121" fmla="*/ 0 h 38"/>
                <a:gd name="T122" fmla="*/ 13 w 13"/>
                <a:gd name="T123" fmla="*/ 38 h 3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" h="38">
                  <a:moveTo>
                    <a:pt x="11" y="0"/>
                  </a:moveTo>
                  <a:lnTo>
                    <a:pt x="10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9" y="5"/>
                  </a:lnTo>
                  <a:lnTo>
                    <a:pt x="9" y="7"/>
                  </a:lnTo>
                  <a:lnTo>
                    <a:pt x="8" y="10"/>
                  </a:lnTo>
                  <a:lnTo>
                    <a:pt x="7" y="13"/>
                  </a:lnTo>
                  <a:lnTo>
                    <a:pt x="7" y="15"/>
                  </a:lnTo>
                  <a:lnTo>
                    <a:pt x="6" y="19"/>
                  </a:lnTo>
                  <a:lnTo>
                    <a:pt x="5" y="21"/>
                  </a:lnTo>
                  <a:lnTo>
                    <a:pt x="4" y="24"/>
                  </a:lnTo>
                  <a:lnTo>
                    <a:pt x="3" y="27"/>
                  </a:lnTo>
                  <a:lnTo>
                    <a:pt x="2" y="30"/>
                  </a:lnTo>
                  <a:lnTo>
                    <a:pt x="1" y="33"/>
                  </a:lnTo>
                  <a:lnTo>
                    <a:pt x="1" y="35"/>
                  </a:lnTo>
                  <a:lnTo>
                    <a:pt x="0" y="37"/>
                  </a:lnTo>
                  <a:lnTo>
                    <a:pt x="2" y="38"/>
                  </a:lnTo>
                  <a:lnTo>
                    <a:pt x="3" y="36"/>
                  </a:lnTo>
                  <a:lnTo>
                    <a:pt x="4" y="33"/>
                  </a:lnTo>
                  <a:lnTo>
                    <a:pt x="4" y="30"/>
                  </a:lnTo>
                  <a:lnTo>
                    <a:pt x="5" y="28"/>
                  </a:lnTo>
                  <a:lnTo>
                    <a:pt x="6" y="25"/>
                  </a:lnTo>
                  <a:lnTo>
                    <a:pt x="7" y="22"/>
                  </a:lnTo>
                  <a:lnTo>
                    <a:pt x="8" y="19"/>
                  </a:lnTo>
                  <a:lnTo>
                    <a:pt x="9" y="16"/>
                  </a:lnTo>
                  <a:lnTo>
                    <a:pt x="10" y="13"/>
                  </a:lnTo>
                  <a:lnTo>
                    <a:pt x="10" y="10"/>
                  </a:lnTo>
                  <a:lnTo>
                    <a:pt x="11" y="8"/>
                  </a:lnTo>
                  <a:lnTo>
                    <a:pt x="11" y="6"/>
                  </a:lnTo>
                  <a:lnTo>
                    <a:pt x="12" y="4"/>
                  </a:lnTo>
                  <a:lnTo>
                    <a:pt x="12" y="3"/>
                  </a:lnTo>
                  <a:lnTo>
                    <a:pt x="13" y="2"/>
                  </a:lnTo>
                  <a:lnTo>
                    <a:pt x="12" y="2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10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1" name="Freeform 229"/>
            <p:cNvSpPr>
              <a:spLocks/>
            </p:cNvSpPr>
            <p:nvPr/>
          </p:nvSpPr>
          <p:spPr bwMode="auto">
            <a:xfrm>
              <a:off x="2881" y="3723"/>
              <a:ext cx="153" cy="40"/>
            </a:xfrm>
            <a:custGeom>
              <a:avLst/>
              <a:gdLst>
                <a:gd name="T0" fmla="*/ 109 w 109"/>
                <a:gd name="T1" fmla="*/ 1 h 28"/>
                <a:gd name="T2" fmla="*/ 108 w 109"/>
                <a:gd name="T3" fmla="*/ 0 h 28"/>
                <a:gd name="T4" fmla="*/ 0 w 109"/>
                <a:gd name="T5" fmla="*/ 26 h 28"/>
                <a:gd name="T6" fmla="*/ 1 w 109"/>
                <a:gd name="T7" fmla="*/ 28 h 28"/>
                <a:gd name="T8" fmla="*/ 109 w 109"/>
                <a:gd name="T9" fmla="*/ 3 h 28"/>
                <a:gd name="T10" fmla="*/ 107 w 109"/>
                <a:gd name="T11" fmla="*/ 2 h 28"/>
                <a:gd name="T12" fmla="*/ 109 w 109"/>
                <a:gd name="T13" fmla="*/ 1 h 28"/>
                <a:gd name="T14" fmla="*/ 109 w 109"/>
                <a:gd name="T15" fmla="*/ 0 h 28"/>
                <a:gd name="T16" fmla="*/ 108 w 109"/>
                <a:gd name="T17" fmla="*/ 0 h 28"/>
                <a:gd name="T18" fmla="*/ 109 w 109"/>
                <a:gd name="T19" fmla="*/ 1 h 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9"/>
                <a:gd name="T31" fmla="*/ 0 h 28"/>
                <a:gd name="T32" fmla="*/ 109 w 109"/>
                <a:gd name="T33" fmla="*/ 28 h 2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9" h="28">
                  <a:moveTo>
                    <a:pt x="109" y="1"/>
                  </a:moveTo>
                  <a:lnTo>
                    <a:pt x="108" y="0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109" y="3"/>
                  </a:lnTo>
                  <a:lnTo>
                    <a:pt x="107" y="2"/>
                  </a:lnTo>
                  <a:lnTo>
                    <a:pt x="109" y="1"/>
                  </a:lnTo>
                  <a:lnTo>
                    <a:pt x="109" y="0"/>
                  </a:lnTo>
                  <a:lnTo>
                    <a:pt x="108" y="0"/>
                  </a:lnTo>
                  <a:lnTo>
                    <a:pt x="109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2" name="Freeform 230"/>
            <p:cNvSpPr>
              <a:spLocks/>
            </p:cNvSpPr>
            <p:nvPr/>
          </p:nvSpPr>
          <p:spPr bwMode="auto">
            <a:xfrm>
              <a:off x="2827" y="2778"/>
              <a:ext cx="221" cy="1037"/>
            </a:xfrm>
            <a:custGeom>
              <a:avLst/>
              <a:gdLst>
                <a:gd name="T0" fmla="*/ 15 w 158"/>
                <a:gd name="T1" fmla="*/ 322 h 731"/>
                <a:gd name="T2" fmla="*/ 16 w 158"/>
                <a:gd name="T3" fmla="*/ 323 h 731"/>
                <a:gd name="T4" fmla="*/ 16 w 158"/>
                <a:gd name="T5" fmla="*/ 329 h 731"/>
                <a:gd name="T6" fmla="*/ 16 w 158"/>
                <a:gd name="T7" fmla="*/ 339 h 731"/>
                <a:gd name="T8" fmla="*/ 17 w 158"/>
                <a:gd name="T9" fmla="*/ 351 h 731"/>
                <a:gd name="T10" fmla="*/ 19 w 158"/>
                <a:gd name="T11" fmla="*/ 367 h 731"/>
                <a:gd name="T12" fmla="*/ 20 w 158"/>
                <a:gd name="T13" fmla="*/ 385 h 731"/>
                <a:gd name="T14" fmla="*/ 21 w 158"/>
                <a:gd name="T15" fmla="*/ 406 h 731"/>
                <a:gd name="T16" fmla="*/ 23 w 158"/>
                <a:gd name="T17" fmla="*/ 429 h 731"/>
                <a:gd name="T18" fmla="*/ 24 w 158"/>
                <a:gd name="T19" fmla="*/ 454 h 731"/>
                <a:gd name="T20" fmla="*/ 26 w 158"/>
                <a:gd name="T21" fmla="*/ 482 h 731"/>
                <a:gd name="T22" fmla="*/ 28 w 158"/>
                <a:gd name="T23" fmla="*/ 510 h 731"/>
                <a:gd name="T24" fmla="*/ 29 w 158"/>
                <a:gd name="T25" fmla="*/ 540 h 731"/>
                <a:gd name="T26" fmla="*/ 31 w 158"/>
                <a:gd name="T27" fmla="*/ 570 h 731"/>
                <a:gd name="T28" fmla="*/ 33 w 158"/>
                <a:gd name="T29" fmla="*/ 602 h 731"/>
                <a:gd name="T30" fmla="*/ 35 w 158"/>
                <a:gd name="T31" fmla="*/ 634 h 731"/>
                <a:gd name="T32" fmla="*/ 36 w 158"/>
                <a:gd name="T33" fmla="*/ 666 h 731"/>
                <a:gd name="T34" fmla="*/ 36 w 158"/>
                <a:gd name="T35" fmla="*/ 671 h 731"/>
                <a:gd name="T36" fmla="*/ 36 w 158"/>
                <a:gd name="T37" fmla="*/ 676 h 731"/>
                <a:gd name="T38" fmla="*/ 35 w 158"/>
                <a:gd name="T39" fmla="*/ 683 h 731"/>
                <a:gd name="T40" fmla="*/ 35 w 158"/>
                <a:gd name="T41" fmla="*/ 690 h 731"/>
                <a:gd name="T42" fmla="*/ 34 w 158"/>
                <a:gd name="T43" fmla="*/ 697 h 731"/>
                <a:gd name="T44" fmla="*/ 33 w 158"/>
                <a:gd name="T45" fmla="*/ 703 h 731"/>
                <a:gd name="T46" fmla="*/ 33 w 158"/>
                <a:gd name="T47" fmla="*/ 709 h 731"/>
                <a:gd name="T48" fmla="*/ 33 w 158"/>
                <a:gd name="T49" fmla="*/ 714 h 731"/>
                <a:gd name="T50" fmla="*/ 45 w 158"/>
                <a:gd name="T51" fmla="*/ 722 h 731"/>
                <a:gd name="T52" fmla="*/ 58 w 158"/>
                <a:gd name="T53" fmla="*/ 728 h 731"/>
                <a:gd name="T54" fmla="*/ 69 w 158"/>
                <a:gd name="T55" fmla="*/ 730 h 731"/>
                <a:gd name="T56" fmla="*/ 81 w 158"/>
                <a:gd name="T57" fmla="*/ 731 h 731"/>
                <a:gd name="T58" fmla="*/ 92 w 158"/>
                <a:gd name="T59" fmla="*/ 730 h 731"/>
                <a:gd name="T60" fmla="*/ 102 w 158"/>
                <a:gd name="T61" fmla="*/ 728 h 731"/>
                <a:gd name="T62" fmla="*/ 112 w 158"/>
                <a:gd name="T63" fmla="*/ 724 h 731"/>
                <a:gd name="T64" fmla="*/ 121 w 158"/>
                <a:gd name="T65" fmla="*/ 719 h 731"/>
                <a:gd name="T66" fmla="*/ 129 w 158"/>
                <a:gd name="T67" fmla="*/ 714 h 731"/>
                <a:gd name="T68" fmla="*/ 136 w 158"/>
                <a:gd name="T69" fmla="*/ 709 h 731"/>
                <a:gd name="T70" fmla="*/ 142 w 158"/>
                <a:gd name="T71" fmla="*/ 703 h 731"/>
                <a:gd name="T72" fmla="*/ 148 w 158"/>
                <a:gd name="T73" fmla="*/ 698 h 731"/>
                <a:gd name="T74" fmla="*/ 152 w 158"/>
                <a:gd name="T75" fmla="*/ 694 h 731"/>
                <a:gd name="T76" fmla="*/ 155 w 158"/>
                <a:gd name="T77" fmla="*/ 690 h 731"/>
                <a:gd name="T78" fmla="*/ 157 w 158"/>
                <a:gd name="T79" fmla="*/ 688 h 731"/>
                <a:gd name="T80" fmla="*/ 158 w 158"/>
                <a:gd name="T81" fmla="*/ 687 h 731"/>
                <a:gd name="T82" fmla="*/ 146 w 158"/>
                <a:gd name="T83" fmla="*/ 352 h 731"/>
                <a:gd name="T84" fmla="*/ 0 w 158"/>
                <a:gd name="T85" fmla="*/ 0 h 7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58"/>
                <a:gd name="T130" fmla="*/ 0 h 731"/>
                <a:gd name="T131" fmla="*/ 158 w 158"/>
                <a:gd name="T132" fmla="*/ 731 h 7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58" h="731">
                  <a:moveTo>
                    <a:pt x="0" y="0"/>
                  </a:moveTo>
                  <a:lnTo>
                    <a:pt x="15" y="322"/>
                  </a:lnTo>
                  <a:lnTo>
                    <a:pt x="16" y="323"/>
                  </a:lnTo>
                  <a:lnTo>
                    <a:pt x="16" y="326"/>
                  </a:lnTo>
                  <a:lnTo>
                    <a:pt x="16" y="329"/>
                  </a:lnTo>
                  <a:lnTo>
                    <a:pt x="16" y="333"/>
                  </a:lnTo>
                  <a:lnTo>
                    <a:pt x="16" y="339"/>
                  </a:lnTo>
                  <a:lnTo>
                    <a:pt x="17" y="345"/>
                  </a:lnTo>
                  <a:lnTo>
                    <a:pt x="17" y="351"/>
                  </a:lnTo>
                  <a:lnTo>
                    <a:pt x="18" y="359"/>
                  </a:lnTo>
                  <a:lnTo>
                    <a:pt x="19" y="367"/>
                  </a:lnTo>
                  <a:lnTo>
                    <a:pt x="19" y="376"/>
                  </a:lnTo>
                  <a:lnTo>
                    <a:pt x="20" y="385"/>
                  </a:lnTo>
                  <a:lnTo>
                    <a:pt x="20" y="395"/>
                  </a:lnTo>
                  <a:lnTo>
                    <a:pt x="21" y="406"/>
                  </a:lnTo>
                  <a:lnTo>
                    <a:pt x="22" y="418"/>
                  </a:lnTo>
                  <a:lnTo>
                    <a:pt x="23" y="429"/>
                  </a:lnTo>
                  <a:lnTo>
                    <a:pt x="23" y="442"/>
                  </a:lnTo>
                  <a:lnTo>
                    <a:pt x="24" y="454"/>
                  </a:lnTo>
                  <a:lnTo>
                    <a:pt x="25" y="468"/>
                  </a:lnTo>
                  <a:lnTo>
                    <a:pt x="26" y="482"/>
                  </a:lnTo>
                  <a:lnTo>
                    <a:pt x="27" y="496"/>
                  </a:lnTo>
                  <a:lnTo>
                    <a:pt x="28" y="510"/>
                  </a:lnTo>
                  <a:lnTo>
                    <a:pt x="28" y="525"/>
                  </a:lnTo>
                  <a:lnTo>
                    <a:pt x="29" y="540"/>
                  </a:lnTo>
                  <a:lnTo>
                    <a:pt x="30" y="555"/>
                  </a:lnTo>
                  <a:lnTo>
                    <a:pt x="31" y="570"/>
                  </a:lnTo>
                  <a:lnTo>
                    <a:pt x="32" y="586"/>
                  </a:lnTo>
                  <a:lnTo>
                    <a:pt x="33" y="602"/>
                  </a:lnTo>
                  <a:lnTo>
                    <a:pt x="34" y="618"/>
                  </a:lnTo>
                  <a:lnTo>
                    <a:pt x="35" y="634"/>
                  </a:lnTo>
                  <a:lnTo>
                    <a:pt x="35" y="649"/>
                  </a:lnTo>
                  <a:lnTo>
                    <a:pt x="36" y="666"/>
                  </a:lnTo>
                  <a:lnTo>
                    <a:pt x="36" y="668"/>
                  </a:lnTo>
                  <a:lnTo>
                    <a:pt x="36" y="671"/>
                  </a:lnTo>
                  <a:lnTo>
                    <a:pt x="36" y="673"/>
                  </a:lnTo>
                  <a:lnTo>
                    <a:pt x="36" y="676"/>
                  </a:lnTo>
                  <a:lnTo>
                    <a:pt x="36" y="680"/>
                  </a:lnTo>
                  <a:lnTo>
                    <a:pt x="35" y="683"/>
                  </a:lnTo>
                  <a:lnTo>
                    <a:pt x="35" y="686"/>
                  </a:lnTo>
                  <a:lnTo>
                    <a:pt x="35" y="690"/>
                  </a:lnTo>
                  <a:lnTo>
                    <a:pt x="34" y="693"/>
                  </a:lnTo>
                  <a:lnTo>
                    <a:pt x="34" y="697"/>
                  </a:lnTo>
                  <a:lnTo>
                    <a:pt x="33" y="700"/>
                  </a:lnTo>
                  <a:lnTo>
                    <a:pt x="33" y="703"/>
                  </a:lnTo>
                  <a:lnTo>
                    <a:pt x="33" y="706"/>
                  </a:lnTo>
                  <a:lnTo>
                    <a:pt x="33" y="709"/>
                  </a:lnTo>
                  <a:lnTo>
                    <a:pt x="33" y="712"/>
                  </a:lnTo>
                  <a:lnTo>
                    <a:pt x="33" y="714"/>
                  </a:lnTo>
                  <a:lnTo>
                    <a:pt x="39" y="719"/>
                  </a:lnTo>
                  <a:lnTo>
                    <a:pt x="45" y="722"/>
                  </a:lnTo>
                  <a:lnTo>
                    <a:pt x="52" y="725"/>
                  </a:lnTo>
                  <a:lnTo>
                    <a:pt x="58" y="728"/>
                  </a:lnTo>
                  <a:lnTo>
                    <a:pt x="64" y="729"/>
                  </a:lnTo>
                  <a:lnTo>
                    <a:pt x="69" y="730"/>
                  </a:lnTo>
                  <a:lnTo>
                    <a:pt x="76" y="731"/>
                  </a:lnTo>
                  <a:lnTo>
                    <a:pt x="81" y="731"/>
                  </a:lnTo>
                  <a:lnTo>
                    <a:pt x="87" y="730"/>
                  </a:lnTo>
                  <a:lnTo>
                    <a:pt x="92" y="730"/>
                  </a:lnTo>
                  <a:lnTo>
                    <a:pt x="97" y="729"/>
                  </a:lnTo>
                  <a:lnTo>
                    <a:pt x="102" y="728"/>
                  </a:lnTo>
                  <a:lnTo>
                    <a:pt x="107" y="726"/>
                  </a:lnTo>
                  <a:lnTo>
                    <a:pt x="112" y="724"/>
                  </a:lnTo>
                  <a:lnTo>
                    <a:pt x="116" y="722"/>
                  </a:lnTo>
                  <a:lnTo>
                    <a:pt x="121" y="719"/>
                  </a:lnTo>
                  <a:lnTo>
                    <a:pt x="125" y="717"/>
                  </a:lnTo>
                  <a:lnTo>
                    <a:pt x="129" y="714"/>
                  </a:lnTo>
                  <a:lnTo>
                    <a:pt x="132" y="711"/>
                  </a:lnTo>
                  <a:lnTo>
                    <a:pt x="136" y="709"/>
                  </a:lnTo>
                  <a:lnTo>
                    <a:pt x="139" y="706"/>
                  </a:lnTo>
                  <a:lnTo>
                    <a:pt x="142" y="703"/>
                  </a:lnTo>
                  <a:lnTo>
                    <a:pt x="145" y="701"/>
                  </a:lnTo>
                  <a:lnTo>
                    <a:pt x="148" y="698"/>
                  </a:lnTo>
                  <a:lnTo>
                    <a:pt x="150" y="696"/>
                  </a:lnTo>
                  <a:lnTo>
                    <a:pt x="152" y="694"/>
                  </a:lnTo>
                  <a:lnTo>
                    <a:pt x="154" y="692"/>
                  </a:lnTo>
                  <a:lnTo>
                    <a:pt x="155" y="690"/>
                  </a:lnTo>
                  <a:lnTo>
                    <a:pt x="156" y="689"/>
                  </a:lnTo>
                  <a:lnTo>
                    <a:pt x="157" y="688"/>
                  </a:lnTo>
                  <a:lnTo>
                    <a:pt x="157" y="687"/>
                  </a:lnTo>
                  <a:lnTo>
                    <a:pt x="158" y="687"/>
                  </a:lnTo>
                  <a:lnTo>
                    <a:pt x="155" y="653"/>
                  </a:lnTo>
                  <a:lnTo>
                    <a:pt x="146" y="352"/>
                  </a:lnTo>
                  <a:lnTo>
                    <a:pt x="158" y="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3" name="Freeform 232"/>
            <p:cNvSpPr>
              <a:spLocks/>
            </p:cNvSpPr>
            <p:nvPr/>
          </p:nvSpPr>
          <p:spPr bwMode="auto">
            <a:xfrm>
              <a:off x="2845" y="3234"/>
              <a:ext cx="35" cy="489"/>
            </a:xfrm>
            <a:custGeom>
              <a:avLst/>
              <a:gdLst>
                <a:gd name="T0" fmla="*/ 25 w 25"/>
                <a:gd name="T1" fmla="*/ 345 h 345"/>
                <a:gd name="T2" fmla="*/ 24 w 25"/>
                <a:gd name="T3" fmla="*/ 312 h 345"/>
                <a:gd name="T4" fmla="*/ 22 w 25"/>
                <a:gd name="T5" fmla="*/ 281 h 345"/>
                <a:gd name="T6" fmla="*/ 20 w 25"/>
                <a:gd name="T7" fmla="*/ 249 h 345"/>
                <a:gd name="T8" fmla="*/ 19 w 25"/>
                <a:gd name="T9" fmla="*/ 218 h 345"/>
                <a:gd name="T10" fmla="*/ 17 w 25"/>
                <a:gd name="T11" fmla="*/ 189 h 345"/>
                <a:gd name="T12" fmla="*/ 15 w 25"/>
                <a:gd name="T13" fmla="*/ 160 h 345"/>
                <a:gd name="T14" fmla="*/ 14 w 25"/>
                <a:gd name="T15" fmla="*/ 133 h 345"/>
                <a:gd name="T16" fmla="*/ 12 w 25"/>
                <a:gd name="T17" fmla="*/ 108 h 345"/>
                <a:gd name="T18" fmla="*/ 11 w 25"/>
                <a:gd name="T19" fmla="*/ 85 h 345"/>
                <a:gd name="T20" fmla="*/ 9 w 25"/>
                <a:gd name="T21" fmla="*/ 64 h 345"/>
                <a:gd name="T22" fmla="*/ 8 w 25"/>
                <a:gd name="T23" fmla="*/ 46 h 345"/>
                <a:gd name="T24" fmla="*/ 7 w 25"/>
                <a:gd name="T25" fmla="*/ 30 h 345"/>
                <a:gd name="T26" fmla="*/ 6 w 25"/>
                <a:gd name="T27" fmla="*/ 18 h 345"/>
                <a:gd name="T28" fmla="*/ 5 w 25"/>
                <a:gd name="T29" fmla="*/ 8 h 345"/>
                <a:gd name="T30" fmla="*/ 5 w 25"/>
                <a:gd name="T31" fmla="*/ 2 h 345"/>
                <a:gd name="T32" fmla="*/ 5 w 25"/>
                <a:gd name="T33" fmla="*/ 0 h 345"/>
                <a:gd name="T34" fmla="*/ 0 w 25"/>
                <a:gd name="T35" fmla="*/ 1 h 345"/>
                <a:gd name="T36" fmla="*/ 0 w 25"/>
                <a:gd name="T37" fmla="*/ 5 h 345"/>
                <a:gd name="T38" fmla="*/ 1 w 25"/>
                <a:gd name="T39" fmla="*/ 12 h 345"/>
                <a:gd name="T40" fmla="*/ 1 w 25"/>
                <a:gd name="T41" fmla="*/ 24 h 345"/>
                <a:gd name="T42" fmla="*/ 3 w 25"/>
                <a:gd name="T43" fmla="*/ 38 h 345"/>
                <a:gd name="T44" fmla="*/ 4 w 25"/>
                <a:gd name="T45" fmla="*/ 55 h 345"/>
                <a:gd name="T46" fmla="*/ 5 w 25"/>
                <a:gd name="T47" fmla="*/ 74 h 345"/>
                <a:gd name="T48" fmla="*/ 6 w 25"/>
                <a:gd name="T49" fmla="*/ 97 h 345"/>
                <a:gd name="T50" fmla="*/ 8 w 25"/>
                <a:gd name="T51" fmla="*/ 121 h 345"/>
                <a:gd name="T52" fmla="*/ 10 w 25"/>
                <a:gd name="T53" fmla="*/ 147 h 345"/>
                <a:gd name="T54" fmla="*/ 12 w 25"/>
                <a:gd name="T55" fmla="*/ 175 h 345"/>
                <a:gd name="T56" fmla="*/ 13 w 25"/>
                <a:gd name="T57" fmla="*/ 204 h 345"/>
                <a:gd name="T58" fmla="*/ 15 w 25"/>
                <a:gd name="T59" fmla="*/ 234 h 345"/>
                <a:gd name="T60" fmla="*/ 16 w 25"/>
                <a:gd name="T61" fmla="*/ 265 h 345"/>
                <a:gd name="T62" fmla="*/ 18 w 25"/>
                <a:gd name="T63" fmla="*/ 297 h 345"/>
                <a:gd name="T64" fmla="*/ 20 w 25"/>
                <a:gd name="T65" fmla="*/ 329 h 345"/>
                <a:gd name="T66" fmla="*/ 21 w 25"/>
                <a:gd name="T67" fmla="*/ 345 h 345"/>
                <a:gd name="T68" fmla="*/ 21 w 25"/>
                <a:gd name="T69" fmla="*/ 345 h 345"/>
                <a:gd name="T70" fmla="*/ 25 w 25"/>
                <a:gd name="T71" fmla="*/ 345 h 3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"/>
                <a:gd name="T109" fmla="*/ 0 h 345"/>
                <a:gd name="T110" fmla="*/ 25 w 25"/>
                <a:gd name="T111" fmla="*/ 345 h 3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" h="345">
                  <a:moveTo>
                    <a:pt x="25" y="345"/>
                  </a:moveTo>
                  <a:lnTo>
                    <a:pt x="25" y="345"/>
                  </a:lnTo>
                  <a:lnTo>
                    <a:pt x="25" y="328"/>
                  </a:lnTo>
                  <a:lnTo>
                    <a:pt x="24" y="312"/>
                  </a:lnTo>
                  <a:lnTo>
                    <a:pt x="23" y="297"/>
                  </a:lnTo>
                  <a:lnTo>
                    <a:pt x="22" y="281"/>
                  </a:lnTo>
                  <a:lnTo>
                    <a:pt x="21" y="265"/>
                  </a:lnTo>
                  <a:lnTo>
                    <a:pt x="20" y="249"/>
                  </a:lnTo>
                  <a:lnTo>
                    <a:pt x="19" y="234"/>
                  </a:lnTo>
                  <a:lnTo>
                    <a:pt x="19" y="218"/>
                  </a:lnTo>
                  <a:lnTo>
                    <a:pt x="18" y="204"/>
                  </a:lnTo>
                  <a:lnTo>
                    <a:pt x="17" y="189"/>
                  </a:lnTo>
                  <a:lnTo>
                    <a:pt x="16" y="175"/>
                  </a:lnTo>
                  <a:lnTo>
                    <a:pt x="15" y="160"/>
                  </a:lnTo>
                  <a:lnTo>
                    <a:pt x="15" y="147"/>
                  </a:lnTo>
                  <a:lnTo>
                    <a:pt x="14" y="133"/>
                  </a:lnTo>
                  <a:lnTo>
                    <a:pt x="13" y="120"/>
                  </a:lnTo>
                  <a:lnTo>
                    <a:pt x="12" y="108"/>
                  </a:lnTo>
                  <a:lnTo>
                    <a:pt x="11" y="96"/>
                  </a:lnTo>
                  <a:lnTo>
                    <a:pt x="11" y="85"/>
                  </a:lnTo>
                  <a:lnTo>
                    <a:pt x="10" y="74"/>
                  </a:lnTo>
                  <a:lnTo>
                    <a:pt x="9" y="64"/>
                  </a:lnTo>
                  <a:lnTo>
                    <a:pt x="9" y="55"/>
                  </a:lnTo>
                  <a:lnTo>
                    <a:pt x="8" y="46"/>
                  </a:lnTo>
                  <a:lnTo>
                    <a:pt x="7" y="38"/>
                  </a:lnTo>
                  <a:lnTo>
                    <a:pt x="7" y="30"/>
                  </a:lnTo>
                  <a:lnTo>
                    <a:pt x="6" y="24"/>
                  </a:lnTo>
                  <a:lnTo>
                    <a:pt x="6" y="18"/>
                  </a:lnTo>
                  <a:lnTo>
                    <a:pt x="6" y="12"/>
                  </a:lnTo>
                  <a:lnTo>
                    <a:pt x="5" y="8"/>
                  </a:lnTo>
                  <a:lnTo>
                    <a:pt x="5" y="5"/>
                  </a:lnTo>
                  <a:lnTo>
                    <a:pt x="5" y="2"/>
                  </a:lnTo>
                  <a:lnTo>
                    <a:pt x="5" y="1"/>
                  </a:lnTo>
                  <a:lnTo>
                    <a:pt x="5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2"/>
                  </a:lnTo>
                  <a:lnTo>
                    <a:pt x="1" y="18"/>
                  </a:lnTo>
                  <a:lnTo>
                    <a:pt x="1" y="24"/>
                  </a:lnTo>
                  <a:lnTo>
                    <a:pt x="2" y="30"/>
                  </a:lnTo>
                  <a:lnTo>
                    <a:pt x="3" y="38"/>
                  </a:lnTo>
                  <a:lnTo>
                    <a:pt x="3" y="46"/>
                  </a:lnTo>
                  <a:lnTo>
                    <a:pt x="4" y="55"/>
                  </a:lnTo>
                  <a:lnTo>
                    <a:pt x="4" y="64"/>
                  </a:lnTo>
                  <a:lnTo>
                    <a:pt x="5" y="74"/>
                  </a:lnTo>
                  <a:lnTo>
                    <a:pt x="6" y="85"/>
                  </a:lnTo>
                  <a:lnTo>
                    <a:pt x="6" y="97"/>
                  </a:lnTo>
                  <a:lnTo>
                    <a:pt x="7" y="108"/>
                  </a:lnTo>
                  <a:lnTo>
                    <a:pt x="8" y="121"/>
                  </a:lnTo>
                  <a:lnTo>
                    <a:pt x="9" y="134"/>
                  </a:lnTo>
                  <a:lnTo>
                    <a:pt x="10" y="147"/>
                  </a:lnTo>
                  <a:lnTo>
                    <a:pt x="11" y="161"/>
                  </a:lnTo>
                  <a:lnTo>
                    <a:pt x="12" y="175"/>
                  </a:lnTo>
                  <a:lnTo>
                    <a:pt x="12" y="189"/>
                  </a:lnTo>
                  <a:lnTo>
                    <a:pt x="13" y="204"/>
                  </a:lnTo>
                  <a:lnTo>
                    <a:pt x="14" y="219"/>
                  </a:lnTo>
                  <a:lnTo>
                    <a:pt x="15" y="234"/>
                  </a:lnTo>
                  <a:lnTo>
                    <a:pt x="16" y="249"/>
                  </a:lnTo>
                  <a:lnTo>
                    <a:pt x="16" y="265"/>
                  </a:lnTo>
                  <a:lnTo>
                    <a:pt x="17" y="281"/>
                  </a:lnTo>
                  <a:lnTo>
                    <a:pt x="18" y="297"/>
                  </a:lnTo>
                  <a:lnTo>
                    <a:pt x="19" y="313"/>
                  </a:lnTo>
                  <a:lnTo>
                    <a:pt x="20" y="329"/>
                  </a:lnTo>
                  <a:lnTo>
                    <a:pt x="21" y="345"/>
                  </a:lnTo>
                  <a:lnTo>
                    <a:pt x="25" y="3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4" name="Freeform 233"/>
            <p:cNvSpPr>
              <a:spLocks/>
            </p:cNvSpPr>
            <p:nvPr/>
          </p:nvSpPr>
          <p:spPr bwMode="auto">
            <a:xfrm>
              <a:off x="2870" y="3723"/>
              <a:ext cx="10" cy="71"/>
            </a:xfrm>
            <a:custGeom>
              <a:avLst/>
              <a:gdLst>
                <a:gd name="T0" fmla="*/ 3 w 7"/>
                <a:gd name="T1" fmla="*/ 47 h 50"/>
                <a:gd name="T2" fmla="*/ 4 w 7"/>
                <a:gd name="T3" fmla="*/ 48 h 50"/>
                <a:gd name="T4" fmla="*/ 4 w 7"/>
                <a:gd name="T5" fmla="*/ 46 h 50"/>
                <a:gd name="T6" fmla="*/ 4 w 7"/>
                <a:gd name="T7" fmla="*/ 43 h 50"/>
                <a:gd name="T8" fmla="*/ 4 w 7"/>
                <a:gd name="T9" fmla="*/ 41 h 50"/>
                <a:gd name="T10" fmla="*/ 5 w 7"/>
                <a:gd name="T11" fmla="*/ 38 h 50"/>
                <a:gd name="T12" fmla="*/ 5 w 7"/>
                <a:gd name="T13" fmla="*/ 34 h 50"/>
                <a:gd name="T14" fmla="*/ 5 w 7"/>
                <a:gd name="T15" fmla="*/ 31 h 50"/>
                <a:gd name="T16" fmla="*/ 6 w 7"/>
                <a:gd name="T17" fmla="*/ 28 h 50"/>
                <a:gd name="T18" fmla="*/ 6 w 7"/>
                <a:gd name="T19" fmla="*/ 24 h 50"/>
                <a:gd name="T20" fmla="*/ 7 w 7"/>
                <a:gd name="T21" fmla="*/ 20 h 50"/>
                <a:gd name="T22" fmla="*/ 7 w 7"/>
                <a:gd name="T23" fmla="*/ 17 h 50"/>
                <a:gd name="T24" fmla="*/ 7 w 7"/>
                <a:gd name="T25" fmla="*/ 14 h 50"/>
                <a:gd name="T26" fmla="*/ 7 w 7"/>
                <a:gd name="T27" fmla="*/ 11 h 50"/>
                <a:gd name="T28" fmla="*/ 7 w 7"/>
                <a:gd name="T29" fmla="*/ 7 h 50"/>
                <a:gd name="T30" fmla="*/ 7 w 7"/>
                <a:gd name="T31" fmla="*/ 5 h 50"/>
                <a:gd name="T32" fmla="*/ 7 w 7"/>
                <a:gd name="T33" fmla="*/ 2 h 50"/>
                <a:gd name="T34" fmla="*/ 7 w 7"/>
                <a:gd name="T35" fmla="*/ 0 h 50"/>
                <a:gd name="T36" fmla="*/ 3 w 7"/>
                <a:gd name="T37" fmla="*/ 0 h 50"/>
                <a:gd name="T38" fmla="*/ 3 w 7"/>
                <a:gd name="T39" fmla="*/ 2 h 50"/>
                <a:gd name="T40" fmla="*/ 3 w 7"/>
                <a:gd name="T41" fmla="*/ 5 h 50"/>
                <a:gd name="T42" fmla="*/ 3 w 7"/>
                <a:gd name="T43" fmla="*/ 7 h 50"/>
                <a:gd name="T44" fmla="*/ 2 w 7"/>
                <a:gd name="T45" fmla="*/ 10 h 50"/>
                <a:gd name="T46" fmla="*/ 2 w 7"/>
                <a:gd name="T47" fmla="*/ 13 h 50"/>
                <a:gd name="T48" fmla="*/ 2 w 7"/>
                <a:gd name="T49" fmla="*/ 16 h 50"/>
                <a:gd name="T50" fmla="*/ 1 w 7"/>
                <a:gd name="T51" fmla="*/ 20 h 50"/>
                <a:gd name="T52" fmla="*/ 1 w 7"/>
                <a:gd name="T53" fmla="*/ 23 h 50"/>
                <a:gd name="T54" fmla="*/ 1 w 7"/>
                <a:gd name="T55" fmla="*/ 27 h 50"/>
                <a:gd name="T56" fmla="*/ 1 w 7"/>
                <a:gd name="T57" fmla="*/ 31 h 50"/>
                <a:gd name="T58" fmla="*/ 0 w 7"/>
                <a:gd name="T59" fmla="*/ 34 h 50"/>
                <a:gd name="T60" fmla="*/ 0 w 7"/>
                <a:gd name="T61" fmla="*/ 37 h 50"/>
                <a:gd name="T62" fmla="*/ 0 w 7"/>
                <a:gd name="T63" fmla="*/ 40 h 50"/>
                <a:gd name="T64" fmla="*/ 0 w 7"/>
                <a:gd name="T65" fmla="*/ 43 h 50"/>
                <a:gd name="T66" fmla="*/ 0 w 7"/>
                <a:gd name="T67" fmla="*/ 46 h 50"/>
                <a:gd name="T68" fmla="*/ 0 w 7"/>
                <a:gd name="T69" fmla="*/ 49 h 50"/>
                <a:gd name="T70" fmla="*/ 1 w 7"/>
                <a:gd name="T71" fmla="*/ 50 h 50"/>
                <a:gd name="T72" fmla="*/ 0 w 7"/>
                <a:gd name="T73" fmla="*/ 49 h 50"/>
                <a:gd name="T74" fmla="*/ 0 w 7"/>
                <a:gd name="T75" fmla="*/ 50 h 50"/>
                <a:gd name="T76" fmla="*/ 1 w 7"/>
                <a:gd name="T77" fmla="*/ 50 h 50"/>
                <a:gd name="T78" fmla="*/ 3 w 7"/>
                <a:gd name="T79" fmla="*/ 47 h 5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"/>
                <a:gd name="T121" fmla="*/ 0 h 50"/>
                <a:gd name="T122" fmla="*/ 7 w 7"/>
                <a:gd name="T123" fmla="*/ 50 h 5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" h="50">
                  <a:moveTo>
                    <a:pt x="3" y="47"/>
                  </a:moveTo>
                  <a:lnTo>
                    <a:pt x="4" y="48"/>
                  </a:lnTo>
                  <a:lnTo>
                    <a:pt x="4" y="46"/>
                  </a:lnTo>
                  <a:lnTo>
                    <a:pt x="4" y="43"/>
                  </a:lnTo>
                  <a:lnTo>
                    <a:pt x="4" y="41"/>
                  </a:lnTo>
                  <a:lnTo>
                    <a:pt x="5" y="38"/>
                  </a:lnTo>
                  <a:lnTo>
                    <a:pt x="5" y="34"/>
                  </a:lnTo>
                  <a:lnTo>
                    <a:pt x="5" y="31"/>
                  </a:lnTo>
                  <a:lnTo>
                    <a:pt x="6" y="28"/>
                  </a:lnTo>
                  <a:lnTo>
                    <a:pt x="6" y="24"/>
                  </a:lnTo>
                  <a:lnTo>
                    <a:pt x="7" y="20"/>
                  </a:lnTo>
                  <a:lnTo>
                    <a:pt x="7" y="17"/>
                  </a:lnTo>
                  <a:lnTo>
                    <a:pt x="7" y="14"/>
                  </a:lnTo>
                  <a:lnTo>
                    <a:pt x="7" y="11"/>
                  </a:lnTo>
                  <a:lnTo>
                    <a:pt x="7" y="7"/>
                  </a:lnTo>
                  <a:lnTo>
                    <a:pt x="7" y="5"/>
                  </a:lnTo>
                  <a:lnTo>
                    <a:pt x="7" y="2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3" y="7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1" y="20"/>
                  </a:lnTo>
                  <a:lnTo>
                    <a:pt x="1" y="23"/>
                  </a:lnTo>
                  <a:lnTo>
                    <a:pt x="1" y="27"/>
                  </a:lnTo>
                  <a:lnTo>
                    <a:pt x="1" y="31"/>
                  </a:lnTo>
                  <a:lnTo>
                    <a:pt x="0" y="34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1" y="50"/>
                  </a:lnTo>
                  <a:lnTo>
                    <a:pt x="0" y="49"/>
                  </a:lnTo>
                  <a:lnTo>
                    <a:pt x="0" y="50"/>
                  </a:lnTo>
                  <a:lnTo>
                    <a:pt x="1" y="50"/>
                  </a:lnTo>
                  <a:lnTo>
                    <a:pt x="3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5" name="Freeform 234"/>
            <p:cNvSpPr>
              <a:spLocks/>
            </p:cNvSpPr>
            <p:nvPr/>
          </p:nvSpPr>
          <p:spPr bwMode="auto">
            <a:xfrm>
              <a:off x="2871" y="3750"/>
              <a:ext cx="180" cy="68"/>
            </a:xfrm>
            <a:custGeom>
              <a:avLst/>
              <a:gdLst>
                <a:gd name="T0" fmla="*/ 124 w 128"/>
                <a:gd name="T1" fmla="*/ 0 h 48"/>
                <a:gd name="T2" fmla="*/ 123 w 128"/>
                <a:gd name="T3" fmla="*/ 1 h 48"/>
                <a:gd name="T4" fmla="*/ 121 w 128"/>
                <a:gd name="T5" fmla="*/ 3 h 48"/>
                <a:gd name="T6" fmla="*/ 119 w 128"/>
                <a:gd name="T7" fmla="*/ 7 h 48"/>
                <a:gd name="T8" fmla="*/ 114 w 128"/>
                <a:gd name="T9" fmla="*/ 12 h 48"/>
                <a:gd name="T10" fmla="*/ 109 w 128"/>
                <a:gd name="T11" fmla="*/ 17 h 48"/>
                <a:gd name="T12" fmla="*/ 103 w 128"/>
                <a:gd name="T13" fmla="*/ 22 h 48"/>
                <a:gd name="T14" fmla="*/ 95 w 128"/>
                <a:gd name="T15" fmla="*/ 27 h 48"/>
                <a:gd name="T16" fmla="*/ 88 w 128"/>
                <a:gd name="T17" fmla="*/ 32 h 48"/>
                <a:gd name="T18" fmla="*/ 79 w 128"/>
                <a:gd name="T19" fmla="*/ 37 h 48"/>
                <a:gd name="T20" fmla="*/ 69 w 128"/>
                <a:gd name="T21" fmla="*/ 40 h 48"/>
                <a:gd name="T22" fmla="*/ 59 w 128"/>
                <a:gd name="T23" fmla="*/ 43 h 48"/>
                <a:gd name="T24" fmla="*/ 49 w 128"/>
                <a:gd name="T25" fmla="*/ 43 h 48"/>
                <a:gd name="T26" fmla="*/ 38 w 128"/>
                <a:gd name="T27" fmla="*/ 43 h 48"/>
                <a:gd name="T28" fmla="*/ 26 w 128"/>
                <a:gd name="T29" fmla="*/ 40 h 48"/>
                <a:gd name="T30" fmla="*/ 15 w 128"/>
                <a:gd name="T31" fmla="*/ 35 h 48"/>
                <a:gd name="T32" fmla="*/ 2 w 128"/>
                <a:gd name="T33" fmla="*/ 28 h 48"/>
                <a:gd name="T34" fmla="*/ 6 w 128"/>
                <a:gd name="T35" fmla="*/ 36 h 48"/>
                <a:gd name="T36" fmla="*/ 18 w 128"/>
                <a:gd name="T37" fmla="*/ 43 h 48"/>
                <a:gd name="T38" fmla="*/ 31 w 128"/>
                <a:gd name="T39" fmla="*/ 46 h 48"/>
                <a:gd name="T40" fmla="*/ 43 w 128"/>
                <a:gd name="T41" fmla="*/ 48 h 48"/>
                <a:gd name="T42" fmla="*/ 55 w 128"/>
                <a:gd name="T43" fmla="*/ 48 h 48"/>
                <a:gd name="T44" fmla="*/ 66 w 128"/>
                <a:gd name="T45" fmla="*/ 46 h 48"/>
                <a:gd name="T46" fmla="*/ 76 w 128"/>
                <a:gd name="T47" fmla="*/ 43 h 48"/>
                <a:gd name="T48" fmla="*/ 86 w 128"/>
                <a:gd name="T49" fmla="*/ 39 h 48"/>
                <a:gd name="T50" fmla="*/ 94 w 128"/>
                <a:gd name="T51" fmla="*/ 34 h 48"/>
                <a:gd name="T52" fmla="*/ 102 w 128"/>
                <a:gd name="T53" fmla="*/ 28 h 48"/>
                <a:gd name="T54" fmla="*/ 109 w 128"/>
                <a:gd name="T55" fmla="*/ 23 h 48"/>
                <a:gd name="T56" fmla="*/ 115 w 128"/>
                <a:gd name="T57" fmla="*/ 17 h 48"/>
                <a:gd name="T58" fmla="*/ 120 w 128"/>
                <a:gd name="T59" fmla="*/ 12 h 48"/>
                <a:gd name="T60" fmla="*/ 124 w 128"/>
                <a:gd name="T61" fmla="*/ 9 h 48"/>
                <a:gd name="T62" fmla="*/ 126 w 128"/>
                <a:gd name="T63" fmla="*/ 5 h 48"/>
                <a:gd name="T64" fmla="*/ 128 w 128"/>
                <a:gd name="T65" fmla="*/ 3 h 48"/>
                <a:gd name="T66" fmla="*/ 128 w 128"/>
                <a:gd name="T67" fmla="*/ 2 h 48"/>
                <a:gd name="T68" fmla="*/ 128 w 128"/>
                <a:gd name="T69" fmla="*/ 3 h 48"/>
                <a:gd name="T70" fmla="*/ 123 w 128"/>
                <a:gd name="T71" fmla="*/ 2 h 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28"/>
                <a:gd name="T109" fmla="*/ 0 h 48"/>
                <a:gd name="T110" fmla="*/ 128 w 128"/>
                <a:gd name="T111" fmla="*/ 48 h 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28" h="48">
                  <a:moveTo>
                    <a:pt x="123" y="2"/>
                  </a:moveTo>
                  <a:lnTo>
                    <a:pt x="124" y="0"/>
                  </a:lnTo>
                  <a:lnTo>
                    <a:pt x="123" y="1"/>
                  </a:lnTo>
                  <a:lnTo>
                    <a:pt x="122" y="2"/>
                  </a:lnTo>
                  <a:lnTo>
                    <a:pt x="121" y="3"/>
                  </a:lnTo>
                  <a:lnTo>
                    <a:pt x="120" y="5"/>
                  </a:lnTo>
                  <a:lnTo>
                    <a:pt x="119" y="7"/>
                  </a:lnTo>
                  <a:lnTo>
                    <a:pt x="116" y="9"/>
                  </a:lnTo>
                  <a:lnTo>
                    <a:pt x="114" y="12"/>
                  </a:lnTo>
                  <a:lnTo>
                    <a:pt x="112" y="14"/>
                  </a:lnTo>
                  <a:lnTo>
                    <a:pt x="109" y="17"/>
                  </a:lnTo>
                  <a:lnTo>
                    <a:pt x="106" y="19"/>
                  </a:lnTo>
                  <a:lnTo>
                    <a:pt x="103" y="22"/>
                  </a:lnTo>
                  <a:lnTo>
                    <a:pt x="99" y="25"/>
                  </a:lnTo>
                  <a:lnTo>
                    <a:pt x="95" y="27"/>
                  </a:lnTo>
                  <a:lnTo>
                    <a:pt x="92" y="30"/>
                  </a:lnTo>
                  <a:lnTo>
                    <a:pt x="88" y="32"/>
                  </a:lnTo>
                  <a:lnTo>
                    <a:pt x="83" y="35"/>
                  </a:lnTo>
                  <a:lnTo>
                    <a:pt x="79" y="37"/>
                  </a:lnTo>
                  <a:lnTo>
                    <a:pt x="74" y="38"/>
                  </a:lnTo>
                  <a:lnTo>
                    <a:pt x="69" y="40"/>
                  </a:lnTo>
                  <a:lnTo>
                    <a:pt x="65" y="42"/>
                  </a:lnTo>
                  <a:lnTo>
                    <a:pt x="59" y="43"/>
                  </a:lnTo>
                  <a:lnTo>
                    <a:pt x="54" y="43"/>
                  </a:lnTo>
                  <a:lnTo>
                    <a:pt x="49" y="43"/>
                  </a:lnTo>
                  <a:lnTo>
                    <a:pt x="44" y="43"/>
                  </a:lnTo>
                  <a:lnTo>
                    <a:pt x="38" y="43"/>
                  </a:lnTo>
                  <a:lnTo>
                    <a:pt x="32" y="42"/>
                  </a:lnTo>
                  <a:lnTo>
                    <a:pt x="26" y="40"/>
                  </a:lnTo>
                  <a:lnTo>
                    <a:pt x="21" y="38"/>
                  </a:lnTo>
                  <a:lnTo>
                    <a:pt x="15" y="35"/>
                  </a:lnTo>
                  <a:lnTo>
                    <a:pt x="9" y="31"/>
                  </a:lnTo>
                  <a:lnTo>
                    <a:pt x="2" y="28"/>
                  </a:lnTo>
                  <a:lnTo>
                    <a:pt x="0" y="31"/>
                  </a:lnTo>
                  <a:lnTo>
                    <a:pt x="6" y="36"/>
                  </a:lnTo>
                  <a:lnTo>
                    <a:pt x="12" y="39"/>
                  </a:lnTo>
                  <a:lnTo>
                    <a:pt x="18" y="43"/>
                  </a:lnTo>
                  <a:lnTo>
                    <a:pt x="25" y="45"/>
                  </a:lnTo>
                  <a:lnTo>
                    <a:pt x="31" y="46"/>
                  </a:lnTo>
                  <a:lnTo>
                    <a:pt x="37" y="48"/>
                  </a:lnTo>
                  <a:lnTo>
                    <a:pt x="43" y="48"/>
                  </a:lnTo>
                  <a:lnTo>
                    <a:pt x="49" y="48"/>
                  </a:lnTo>
                  <a:lnTo>
                    <a:pt x="55" y="48"/>
                  </a:lnTo>
                  <a:lnTo>
                    <a:pt x="60" y="47"/>
                  </a:lnTo>
                  <a:lnTo>
                    <a:pt x="66" y="46"/>
                  </a:lnTo>
                  <a:lnTo>
                    <a:pt x="71" y="45"/>
                  </a:lnTo>
                  <a:lnTo>
                    <a:pt x="76" y="43"/>
                  </a:lnTo>
                  <a:lnTo>
                    <a:pt x="81" y="41"/>
                  </a:lnTo>
                  <a:lnTo>
                    <a:pt x="86" y="39"/>
                  </a:lnTo>
                  <a:lnTo>
                    <a:pt x="90" y="36"/>
                  </a:lnTo>
                  <a:lnTo>
                    <a:pt x="94" y="34"/>
                  </a:lnTo>
                  <a:lnTo>
                    <a:pt x="98" y="31"/>
                  </a:lnTo>
                  <a:lnTo>
                    <a:pt x="102" y="28"/>
                  </a:lnTo>
                  <a:lnTo>
                    <a:pt x="106" y="26"/>
                  </a:lnTo>
                  <a:lnTo>
                    <a:pt x="109" y="23"/>
                  </a:lnTo>
                  <a:lnTo>
                    <a:pt x="112" y="20"/>
                  </a:lnTo>
                  <a:lnTo>
                    <a:pt x="115" y="17"/>
                  </a:lnTo>
                  <a:lnTo>
                    <a:pt x="118" y="15"/>
                  </a:lnTo>
                  <a:lnTo>
                    <a:pt x="120" y="12"/>
                  </a:lnTo>
                  <a:lnTo>
                    <a:pt x="122" y="10"/>
                  </a:lnTo>
                  <a:lnTo>
                    <a:pt x="124" y="9"/>
                  </a:lnTo>
                  <a:lnTo>
                    <a:pt x="125" y="7"/>
                  </a:lnTo>
                  <a:lnTo>
                    <a:pt x="126" y="5"/>
                  </a:lnTo>
                  <a:lnTo>
                    <a:pt x="127" y="4"/>
                  </a:lnTo>
                  <a:lnTo>
                    <a:pt x="128" y="3"/>
                  </a:lnTo>
                  <a:lnTo>
                    <a:pt x="128" y="2"/>
                  </a:lnTo>
                  <a:lnTo>
                    <a:pt x="128" y="3"/>
                  </a:lnTo>
                  <a:lnTo>
                    <a:pt x="128" y="2"/>
                  </a:lnTo>
                  <a:lnTo>
                    <a:pt x="123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sp>
          <p:nvSpPr>
            <p:cNvPr id="46" name="Freeform 235"/>
            <p:cNvSpPr>
              <a:spLocks/>
            </p:cNvSpPr>
            <p:nvPr/>
          </p:nvSpPr>
          <p:spPr bwMode="auto">
            <a:xfrm>
              <a:off x="3041" y="3705"/>
              <a:ext cx="10" cy="48"/>
            </a:xfrm>
            <a:custGeom>
              <a:avLst/>
              <a:gdLst>
                <a:gd name="T0" fmla="*/ 0 w 7"/>
                <a:gd name="T1" fmla="*/ 0 h 34"/>
                <a:gd name="T2" fmla="*/ 0 w 7"/>
                <a:gd name="T3" fmla="*/ 0 h 34"/>
                <a:gd name="T4" fmla="*/ 2 w 7"/>
                <a:gd name="T5" fmla="*/ 34 h 34"/>
                <a:gd name="T6" fmla="*/ 7 w 7"/>
                <a:gd name="T7" fmla="*/ 34 h 34"/>
                <a:gd name="T8" fmla="*/ 4 w 7"/>
                <a:gd name="T9" fmla="*/ 0 h 34"/>
                <a:gd name="T10" fmla="*/ 4 w 7"/>
                <a:gd name="T11" fmla="*/ 0 h 34"/>
                <a:gd name="T12" fmla="*/ 0 w 7"/>
                <a:gd name="T13" fmla="*/ 0 h 34"/>
                <a:gd name="T14" fmla="*/ 0 w 7"/>
                <a:gd name="T15" fmla="*/ 0 h 34"/>
                <a:gd name="T16" fmla="*/ 0 w 7"/>
                <a:gd name="T17" fmla="*/ 0 h 34"/>
                <a:gd name="T18" fmla="*/ 0 w 7"/>
                <a:gd name="T19" fmla="*/ 0 h 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"/>
                <a:gd name="T31" fmla="*/ 0 h 34"/>
                <a:gd name="T32" fmla="*/ 7 w 7"/>
                <a:gd name="T33" fmla="*/ 34 h 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" h="34">
                  <a:moveTo>
                    <a:pt x="0" y="0"/>
                  </a:moveTo>
                  <a:lnTo>
                    <a:pt x="0" y="0"/>
                  </a:lnTo>
                  <a:lnTo>
                    <a:pt x="2" y="34"/>
                  </a:lnTo>
                  <a:lnTo>
                    <a:pt x="7" y="34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Georgia" pitchFamily="18" charset="0"/>
              </a:endParaRPr>
            </a:p>
          </p:txBody>
        </p:sp>
        <p:grpSp>
          <p:nvGrpSpPr>
            <p:cNvPr id="47" name="Group 531"/>
            <p:cNvGrpSpPr>
              <a:grpSpLocks/>
            </p:cNvGrpSpPr>
            <p:nvPr/>
          </p:nvGrpSpPr>
          <p:grpSpPr bwMode="auto">
            <a:xfrm>
              <a:off x="1973" y="1570"/>
              <a:ext cx="1769" cy="2149"/>
              <a:chOff x="1973" y="1570"/>
              <a:chExt cx="1769" cy="2149"/>
            </a:xfrm>
          </p:grpSpPr>
          <p:sp>
            <p:nvSpPr>
              <p:cNvPr id="48" name="Rectangle 174"/>
              <p:cNvSpPr>
                <a:spLocks noChangeArrowheads="1"/>
              </p:cNvSpPr>
              <p:nvPr/>
            </p:nvSpPr>
            <p:spPr bwMode="auto">
              <a:xfrm>
                <a:off x="2004" y="1571"/>
                <a:ext cx="1707" cy="113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49" name="Freeform 175"/>
              <p:cNvSpPr>
                <a:spLocks/>
              </p:cNvSpPr>
              <p:nvPr/>
            </p:nvSpPr>
            <p:spPr bwMode="auto">
              <a:xfrm>
                <a:off x="3710" y="1570"/>
                <a:ext cx="3" cy="1132"/>
              </a:xfrm>
              <a:custGeom>
                <a:avLst/>
                <a:gdLst>
                  <a:gd name="T0" fmla="*/ 1 w 2"/>
                  <a:gd name="T1" fmla="*/ 2 h 798"/>
                  <a:gd name="T2" fmla="*/ 0 w 2"/>
                  <a:gd name="T3" fmla="*/ 1 h 798"/>
                  <a:gd name="T4" fmla="*/ 0 w 2"/>
                  <a:gd name="T5" fmla="*/ 798 h 798"/>
                  <a:gd name="T6" fmla="*/ 2 w 2"/>
                  <a:gd name="T7" fmla="*/ 798 h 798"/>
                  <a:gd name="T8" fmla="*/ 2 w 2"/>
                  <a:gd name="T9" fmla="*/ 1 h 798"/>
                  <a:gd name="T10" fmla="*/ 1 w 2"/>
                  <a:gd name="T11" fmla="*/ 0 h 798"/>
                  <a:gd name="T12" fmla="*/ 2 w 2"/>
                  <a:gd name="T13" fmla="*/ 1 h 798"/>
                  <a:gd name="T14" fmla="*/ 2 w 2"/>
                  <a:gd name="T15" fmla="*/ 0 h 798"/>
                  <a:gd name="T16" fmla="*/ 1 w 2"/>
                  <a:gd name="T17" fmla="*/ 0 h 798"/>
                  <a:gd name="T18" fmla="*/ 1 w 2"/>
                  <a:gd name="T19" fmla="*/ 2 h 79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798"/>
                  <a:gd name="T32" fmla="*/ 2 w 2"/>
                  <a:gd name="T33" fmla="*/ 798 h 79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798">
                    <a:moveTo>
                      <a:pt x="1" y="2"/>
                    </a:moveTo>
                    <a:lnTo>
                      <a:pt x="0" y="1"/>
                    </a:lnTo>
                    <a:lnTo>
                      <a:pt x="0" y="798"/>
                    </a:lnTo>
                    <a:lnTo>
                      <a:pt x="2" y="798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0" name="Freeform 176"/>
              <p:cNvSpPr>
                <a:spLocks/>
              </p:cNvSpPr>
              <p:nvPr/>
            </p:nvSpPr>
            <p:spPr bwMode="auto">
              <a:xfrm>
                <a:off x="2002" y="1570"/>
                <a:ext cx="1709" cy="3"/>
              </a:xfrm>
              <a:custGeom>
                <a:avLst/>
                <a:gdLst>
                  <a:gd name="T0" fmla="*/ 2 w 1221"/>
                  <a:gd name="T1" fmla="*/ 1 h 2"/>
                  <a:gd name="T2" fmla="*/ 1 w 1221"/>
                  <a:gd name="T3" fmla="*/ 2 h 2"/>
                  <a:gd name="T4" fmla="*/ 1221 w 1221"/>
                  <a:gd name="T5" fmla="*/ 2 h 2"/>
                  <a:gd name="T6" fmla="*/ 1221 w 1221"/>
                  <a:gd name="T7" fmla="*/ 0 h 2"/>
                  <a:gd name="T8" fmla="*/ 1 w 1221"/>
                  <a:gd name="T9" fmla="*/ 0 h 2"/>
                  <a:gd name="T10" fmla="*/ 0 w 1221"/>
                  <a:gd name="T11" fmla="*/ 1 h 2"/>
                  <a:gd name="T12" fmla="*/ 1 w 1221"/>
                  <a:gd name="T13" fmla="*/ 0 h 2"/>
                  <a:gd name="T14" fmla="*/ 0 w 1221"/>
                  <a:gd name="T15" fmla="*/ 0 h 2"/>
                  <a:gd name="T16" fmla="*/ 0 w 1221"/>
                  <a:gd name="T17" fmla="*/ 1 h 2"/>
                  <a:gd name="T18" fmla="*/ 2 w 1221"/>
                  <a:gd name="T19" fmla="*/ 1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21"/>
                  <a:gd name="T31" fmla="*/ 0 h 2"/>
                  <a:gd name="T32" fmla="*/ 1221 w 1221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21" h="2">
                    <a:moveTo>
                      <a:pt x="2" y="1"/>
                    </a:moveTo>
                    <a:lnTo>
                      <a:pt x="1" y="2"/>
                    </a:lnTo>
                    <a:lnTo>
                      <a:pt x="1221" y="2"/>
                    </a:lnTo>
                    <a:lnTo>
                      <a:pt x="1221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1" name="Freeform 177"/>
              <p:cNvSpPr>
                <a:spLocks/>
              </p:cNvSpPr>
              <p:nvPr/>
            </p:nvSpPr>
            <p:spPr bwMode="auto">
              <a:xfrm>
                <a:off x="2002" y="1571"/>
                <a:ext cx="3" cy="1132"/>
              </a:xfrm>
              <a:custGeom>
                <a:avLst/>
                <a:gdLst>
                  <a:gd name="T0" fmla="*/ 1 w 2"/>
                  <a:gd name="T1" fmla="*/ 796 h 798"/>
                  <a:gd name="T2" fmla="*/ 2 w 2"/>
                  <a:gd name="T3" fmla="*/ 797 h 798"/>
                  <a:gd name="T4" fmla="*/ 2 w 2"/>
                  <a:gd name="T5" fmla="*/ 0 h 798"/>
                  <a:gd name="T6" fmla="*/ 0 w 2"/>
                  <a:gd name="T7" fmla="*/ 0 h 798"/>
                  <a:gd name="T8" fmla="*/ 0 w 2"/>
                  <a:gd name="T9" fmla="*/ 797 h 798"/>
                  <a:gd name="T10" fmla="*/ 1 w 2"/>
                  <a:gd name="T11" fmla="*/ 798 h 798"/>
                  <a:gd name="T12" fmla="*/ 0 w 2"/>
                  <a:gd name="T13" fmla="*/ 797 h 798"/>
                  <a:gd name="T14" fmla="*/ 0 w 2"/>
                  <a:gd name="T15" fmla="*/ 798 h 798"/>
                  <a:gd name="T16" fmla="*/ 1 w 2"/>
                  <a:gd name="T17" fmla="*/ 798 h 798"/>
                  <a:gd name="T18" fmla="*/ 1 w 2"/>
                  <a:gd name="T19" fmla="*/ 796 h 79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798"/>
                  <a:gd name="T32" fmla="*/ 2 w 2"/>
                  <a:gd name="T33" fmla="*/ 798 h 79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798">
                    <a:moveTo>
                      <a:pt x="1" y="796"/>
                    </a:moveTo>
                    <a:lnTo>
                      <a:pt x="2" y="797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797"/>
                    </a:lnTo>
                    <a:lnTo>
                      <a:pt x="1" y="798"/>
                    </a:lnTo>
                    <a:lnTo>
                      <a:pt x="0" y="797"/>
                    </a:lnTo>
                    <a:lnTo>
                      <a:pt x="0" y="798"/>
                    </a:lnTo>
                    <a:lnTo>
                      <a:pt x="1" y="798"/>
                    </a:lnTo>
                    <a:lnTo>
                      <a:pt x="1" y="79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2" name="Freeform 178"/>
              <p:cNvSpPr>
                <a:spLocks/>
              </p:cNvSpPr>
              <p:nvPr/>
            </p:nvSpPr>
            <p:spPr bwMode="auto">
              <a:xfrm>
                <a:off x="2004" y="2700"/>
                <a:ext cx="1709" cy="3"/>
              </a:xfrm>
              <a:custGeom>
                <a:avLst/>
                <a:gdLst>
                  <a:gd name="T0" fmla="*/ 1219 w 1221"/>
                  <a:gd name="T1" fmla="*/ 1 h 2"/>
                  <a:gd name="T2" fmla="*/ 1220 w 1221"/>
                  <a:gd name="T3" fmla="*/ 0 h 2"/>
                  <a:gd name="T4" fmla="*/ 0 w 1221"/>
                  <a:gd name="T5" fmla="*/ 0 h 2"/>
                  <a:gd name="T6" fmla="*/ 0 w 1221"/>
                  <a:gd name="T7" fmla="*/ 2 h 2"/>
                  <a:gd name="T8" fmla="*/ 1220 w 1221"/>
                  <a:gd name="T9" fmla="*/ 2 h 2"/>
                  <a:gd name="T10" fmla="*/ 1221 w 1221"/>
                  <a:gd name="T11" fmla="*/ 1 h 2"/>
                  <a:gd name="T12" fmla="*/ 1220 w 1221"/>
                  <a:gd name="T13" fmla="*/ 2 h 2"/>
                  <a:gd name="T14" fmla="*/ 1221 w 1221"/>
                  <a:gd name="T15" fmla="*/ 2 h 2"/>
                  <a:gd name="T16" fmla="*/ 1221 w 1221"/>
                  <a:gd name="T17" fmla="*/ 1 h 2"/>
                  <a:gd name="T18" fmla="*/ 1219 w 1221"/>
                  <a:gd name="T19" fmla="*/ 1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21"/>
                  <a:gd name="T31" fmla="*/ 0 h 2"/>
                  <a:gd name="T32" fmla="*/ 1221 w 1221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21" h="2">
                    <a:moveTo>
                      <a:pt x="1219" y="1"/>
                    </a:moveTo>
                    <a:lnTo>
                      <a:pt x="122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1220" y="2"/>
                    </a:lnTo>
                    <a:lnTo>
                      <a:pt x="1221" y="1"/>
                    </a:lnTo>
                    <a:lnTo>
                      <a:pt x="1220" y="2"/>
                    </a:lnTo>
                    <a:lnTo>
                      <a:pt x="1221" y="2"/>
                    </a:lnTo>
                    <a:lnTo>
                      <a:pt x="1221" y="1"/>
                    </a:lnTo>
                    <a:lnTo>
                      <a:pt x="1219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3" name="Rectangle 179"/>
              <p:cNvSpPr>
                <a:spLocks noChangeArrowheads="1"/>
              </p:cNvSpPr>
              <p:nvPr/>
            </p:nvSpPr>
            <p:spPr bwMode="auto">
              <a:xfrm>
                <a:off x="2029" y="1590"/>
                <a:ext cx="1658" cy="114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4" name="Freeform 180"/>
              <p:cNvSpPr>
                <a:spLocks/>
              </p:cNvSpPr>
              <p:nvPr/>
            </p:nvSpPr>
            <p:spPr bwMode="auto">
              <a:xfrm>
                <a:off x="3686" y="1588"/>
                <a:ext cx="3" cy="1149"/>
              </a:xfrm>
              <a:custGeom>
                <a:avLst/>
                <a:gdLst>
                  <a:gd name="T0" fmla="*/ 1 w 2"/>
                  <a:gd name="T1" fmla="*/ 1 h 810"/>
                  <a:gd name="T2" fmla="*/ 0 w 2"/>
                  <a:gd name="T3" fmla="*/ 1 h 810"/>
                  <a:gd name="T4" fmla="*/ 0 w 2"/>
                  <a:gd name="T5" fmla="*/ 810 h 810"/>
                  <a:gd name="T6" fmla="*/ 2 w 2"/>
                  <a:gd name="T7" fmla="*/ 810 h 810"/>
                  <a:gd name="T8" fmla="*/ 2 w 2"/>
                  <a:gd name="T9" fmla="*/ 1 h 810"/>
                  <a:gd name="T10" fmla="*/ 1 w 2"/>
                  <a:gd name="T11" fmla="*/ 0 h 810"/>
                  <a:gd name="T12" fmla="*/ 2 w 2"/>
                  <a:gd name="T13" fmla="*/ 1 h 810"/>
                  <a:gd name="T14" fmla="*/ 2 w 2"/>
                  <a:gd name="T15" fmla="*/ 0 h 810"/>
                  <a:gd name="T16" fmla="*/ 1 w 2"/>
                  <a:gd name="T17" fmla="*/ 0 h 810"/>
                  <a:gd name="T18" fmla="*/ 1 w 2"/>
                  <a:gd name="T19" fmla="*/ 1 h 8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810"/>
                  <a:gd name="T32" fmla="*/ 2 w 2"/>
                  <a:gd name="T33" fmla="*/ 810 h 81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810">
                    <a:moveTo>
                      <a:pt x="1" y="1"/>
                    </a:moveTo>
                    <a:lnTo>
                      <a:pt x="0" y="1"/>
                    </a:lnTo>
                    <a:lnTo>
                      <a:pt x="0" y="810"/>
                    </a:lnTo>
                    <a:lnTo>
                      <a:pt x="2" y="810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5" name="Freeform 181"/>
              <p:cNvSpPr>
                <a:spLocks/>
              </p:cNvSpPr>
              <p:nvPr/>
            </p:nvSpPr>
            <p:spPr bwMode="auto">
              <a:xfrm>
                <a:off x="2026" y="1588"/>
                <a:ext cx="1661" cy="2"/>
              </a:xfrm>
              <a:custGeom>
                <a:avLst/>
                <a:gdLst>
                  <a:gd name="T0" fmla="*/ 3 w 1187"/>
                  <a:gd name="T1" fmla="*/ 1 h 1"/>
                  <a:gd name="T2" fmla="*/ 2 w 1187"/>
                  <a:gd name="T3" fmla="*/ 1 h 1"/>
                  <a:gd name="T4" fmla="*/ 1187 w 1187"/>
                  <a:gd name="T5" fmla="*/ 1 h 1"/>
                  <a:gd name="T6" fmla="*/ 1187 w 1187"/>
                  <a:gd name="T7" fmla="*/ 0 h 1"/>
                  <a:gd name="T8" fmla="*/ 2 w 1187"/>
                  <a:gd name="T9" fmla="*/ 0 h 1"/>
                  <a:gd name="T10" fmla="*/ 0 w 1187"/>
                  <a:gd name="T11" fmla="*/ 1 h 1"/>
                  <a:gd name="T12" fmla="*/ 2 w 1187"/>
                  <a:gd name="T13" fmla="*/ 0 h 1"/>
                  <a:gd name="T14" fmla="*/ 0 w 1187"/>
                  <a:gd name="T15" fmla="*/ 0 h 1"/>
                  <a:gd name="T16" fmla="*/ 0 w 1187"/>
                  <a:gd name="T17" fmla="*/ 1 h 1"/>
                  <a:gd name="T18" fmla="*/ 3 w 1187"/>
                  <a:gd name="T19" fmla="*/ 1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87"/>
                  <a:gd name="T31" fmla="*/ 0 h 1"/>
                  <a:gd name="T32" fmla="*/ 1187 w 1187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87" h="1">
                    <a:moveTo>
                      <a:pt x="3" y="1"/>
                    </a:moveTo>
                    <a:lnTo>
                      <a:pt x="2" y="1"/>
                    </a:lnTo>
                    <a:lnTo>
                      <a:pt x="1187" y="1"/>
                    </a:lnTo>
                    <a:lnTo>
                      <a:pt x="1187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6" name="Freeform 182"/>
              <p:cNvSpPr>
                <a:spLocks/>
              </p:cNvSpPr>
              <p:nvPr/>
            </p:nvSpPr>
            <p:spPr bwMode="auto">
              <a:xfrm>
                <a:off x="2026" y="1590"/>
                <a:ext cx="4" cy="1150"/>
              </a:xfrm>
              <a:custGeom>
                <a:avLst/>
                <a:gdLst>
                  <a:gd name="T0" fmla="*/ 2 w 3"/>
                  <a:gd name="T1" fmla="*/ 808 h 811"/>
                  <a:gd name="T2" fmla="*/ 3 w 3"/>
                  <a:gd name="T3" fmla="*/ 809 h 811"/>
                  <a:gd name="T4" fmla="*/ 3 w 3"/>
                  <a:gd name="T5" fmla="*/ 0 h 811"/>
                  <a:gd name="T6" fmla="*/ 0 w 3"/>
                  <a:gd name="T7" fmla="*/ 0 h 811"/>
                  <a:gd name="T8" fmla="*/ 0 w 3"/>
                  <a:gd name="T9" fmla="*/ 809 h 811"/>
                  <a:gd name="T10" fmla="*/ 2 w 3"/>
                  <a:gd name="T11" fmla="*/ 811 h 811"/>
                  <a:gd name="T12" fmla="*/ 0 w 3"/>
                  <a:gd name="T13" fmla="*/ 809 h 811"/>
                  <a:gd name="T14" fmla="*/ 0 w 3"/>
                  <a:gd name="T15" fmla="*/ 811 h 811"/>
                  <a:gd name="T16" fmla="*/ 2 w 3"/>
                  <a:gd name="T17" fmla="*/ 811 h 811"/>
                  <a:gd name="T18" fmla="*/ 2 w 3"/>
                  <a:gd name="T19" fmla="*/ 808 h 8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"/>
                  <a:gd name="T31" fmla="*/ 0 h 811"/>
                  <a:gd name="T32" fmla="*/ 3 w 3"/>
                  <a:gd name="T33" fmla="*/ 811 h 8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" h="811">
                    <a:moveTo>
                      <a:pt x="2" y="808"/>
                    </a:moveTo>
                    <a:lnTo>
                      <a:pt x="3" y="809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809"/>
                    </a:lnTo>
                    <a:lnTo>
                      <a:pt x="2" y="811"/>
                    </a:lnTo>
                    <a:lnTo>
                      <a:pt x="0" y="809"/>
                    </a:lnTo>
                    <a:lnTo>
                      <a:pt x="0" y="811"/>
                    </a:lnTo>
                    <a:lnTo>
                      <a:pt x="2" y="811"/>
                    </a:lnTo>
                    <a:lnTo>
                      <a:pt x="2" y="8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7" name="Freeform 183"/>
              <p:cNvSpPr>
                <a:spLocks/>
              </p:cNvSpPr>
              <p:nvPr/>
            </p:nvSpPr>
            <p:spPr bwMode="auto">
              <a:xfrm>
                <a:off x="2029" y="2736"/>
                <a:ext cx="1660" cy="4"/>
              </a:xfrm>
              <a:custGeom>
                <a:avLst/>
                <a:gdLst>
                  <a:gd name="T0" fmla="*/ 1184 w 1186"/>
                  <a:gd name="T1" fmla="*/ 1 h 3"/>
                  <a:gd name="T2" fmla="*/ 1185 w 1186"/>
                  <a:gd name="T3" fmla="*/ 0 h 3"/>
                  <a:gd name="T4" fmla="*/ 0 w 1186"/>
                  <a:gd name="T5" fmla="*/ 0 h 3"/>
                  <a:gd name="T6" fmla="*/ 0 w 1186"/>
                  <a:gd name="T7" fmla="*/ 3 h 3"/>
                  <a:gd name="T8" fmla="*/ 1185 w 1186"/>
                  <a:gd name="T9" fmla="*/ 3 h 3"/>
                  <a:gd name="T10" fmla="*/ 1186 w 1186"/>
                  <a:gd name="T11" fmla="*/ 1 h 3"/>
                  <a:gd name="T12" fmla="*/ 1185 w 1186"/>
                  <a:gd name="T13" fmla="*/ 3 h 3"/>
                  <a:gd name="T14" fmla="*/ 1186 w 1186"/>
                  <a:gd name="T15" fmla="*/ 3 h 3"/>
                  <a:gd name="T16" fmla="*/ 1186 w 1186"/>
                  <a:gd name="T17" fmla="*/ 1 h 3"/>
                  <a:gd name="T18" fmla="*/ 1184 w 1186"/>
                  <a:gd name="T19" fmla="*/ 1 h 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86"/>
                  <a:gd name="T31" fmla="*/ 0 h 3"/>
                  <a:gd name="T32" fmla="*/ 1186 w 1186"/>
                  <a:gd name="T33" fmla="*/ 3 h 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86" h="3">
                    <a:moveTo>
                      <a:pt x="1184" y="1"/>
                    </a:moveTo>
                    <a:lnTo>
                      <a:pt x="1185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185" y="3"/>
                    </a:lnTo>
                    <a:lnTo>
                      <a:pt x="1186" y="1"/>
                    </a:lnTo>
                    <a:lnTo>
                      <a:pt x="1185" y="3"/>
                    </a:lnTo>
                    <a:lnTo>
                      <a:pt x="1186" y="3"/>
                    </a:lnTo>
                    <a:lnTo>
                      <a:pt x="1186" y="1"/>
                    </a:lnTo>
                    <a:lnTo>
                      <a:pt x="118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8" name="Rectangle 184"/>
              <p:cNvSpPr>
                <a:spLocks noChangeArrowheads="1"/>
              </p:cNvSpPr>
              <p:nvPr/>
            </p:nvSpPr>
            <p:spPr bwMode="auto">
              <a:xfrm>
                <a:off x="1977" y="2702"/>
                <a:ext cx="1761" cy="59"/>
              </a:xfrm>
              <a:prstGeom prst="rect">
                <a:avLst/>
              </a:prstGeom>
              <a:solidFill>
                <a:srgbClr val="D1A37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59" name="Freeform 185"/>
              <p:cNvSpPr>
                <a:spLocks/>
              </p:cNvSpPr>
              <p:nvPr/>
            </p:nvSpPr>
            <p:spPr bwMode="auto">
              <a:xfrm>
                <a:off x="3732" y="2696"/>
                <a:ext cx="10" cy="65"/>
              </a:xfrm>
              <a:custGeom>
                <a:avLst/>
                <a:gdLst>
                  <a:gd name="T0" fmla="*/ 4 w 7"/>
                  <a:gd name="T1" fmla="*/ 8 h 46"/>
                  <a:gd name="T2" fmla="*/ 0 w 7"/>
                  <a:gd name="T3" fmla="*/ 4 h 46"/>
                  <a:gd name="T4" fmla="*/ 0 w 7"/>
                  <a:gd name="T5" fmla="*/ 46 h 46"/>
                  <a:gd name="T6" fmla="*/ 7 w 7"/>
                  <a:gd name="T7" fmla="*/ 46 h 46"/>
                  <a:gd name="T8" fmla="*/ 7 w 7"/>
                  <a:gd name="T9" fmla="*/ 4 h 46"/>
                  <a:gd name="T10" fmla="*/ 4 w 7"/>
                  <a:gd name="T11" fmla="*/ 0 h 46"/>
                  <a:gd name="T12" fmla="*/ 7 w 7"/>
                  <a:gd name="T13" fmla="*/ 4 h 46"/>
                  <a:gd name="T14" fmla="*/ 7 w 7"/>
                  <a:gd name="T15" fmla="*/ 0 h 46"/>
                  <a:gd name="T16" fmla="*/ 4 w 7"/>
                  <a:gd name="T17" fmla="*/ 0 h 46"/>
                  <a:gd name="T18" fmla="*/ 4 w 7"/>
                  <a:gd name="T19" fmla="*/ 8 h 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46"/>
                  <a:gd name="T32" fmla="*/ 7 w 7"/>
                  <a:gd name="T33" fmla="*/ 46 h 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46">
                    <a:moveTo>
                      <a:pt x="4" y="8"/>
                    </a:moveTo>
                    <a:lnTo>
                      <a:pt x="0" y="4"/>
                    </a:lnTo>
                    <a:lnTo>
                      <a:pt x="0" y="46"/>
                    </a:lnTo>
                    <a:lnTo>
                      <a:pt x="7" y="46"/>
                    </a:lnTo>
                    <a:lnTo>
                      <a:pt x="7" y="4"/>
                    </a:lnTo>
                    <a:lnTo>
                      <a:pt x="4" y="0"/>
                    </a:lnTo>
                    <a:lnTo>
                      <a:pt x="7" y="4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0" name="Freeform 186"/>
              <p:cNvSpPr>
                <a:spLocks/>
              </p:cNvSpPr>
              <p:nvPr/>
            </p:nvSpPr>
            <p:spPr bwMode="auto">
              <a:xfrm>
                <a:off x="1973" y="2696"/>
                <a:ext cx="1765" cy="11"/>
              </a:xfrm>
              <a:custGeom>
                <a:avLst/>
                <a:gdLst>
                  <a:gd name="T0" fmla="*/ 7 w 1261"/>
                  <a:gd name="T1" fmla="*/ 4 h 8"/>
                  <a:gd name="T2" fmla="*/ 3 w 1261"/>
                  <a:gd name="T3" fmla="*/ 8 h 8"/>
                  <a:gd name="T4" fmla="*/ 1261 w 1261"/>
                  <a:gd name="T5" fmla="*/ 8 h 8"/>
                  <a:gd name="T6" fmla="*/ 1261 w 1261"/>
                  <a:gd name="T7" fmla="*/ 0 h 8"/>
                  <a:gd name="T8" fmla="*/ 3 w 1261"/>
                  <a:gd name="T9" fmla="*/ 0 h 8"/>
                  <a:gd name="T10" fmla="*/ 0 w 1261"/>
                  <a:gd name="T11" fmla="*/ 4 h 8"/>
                  <a:gd name="T12" fmla="*/ 3 w 1261"/>
                  <a:gd name="T13" fmla="*/ 0 h 8"/>
                  <a:gd name="T14" fmla="*/ 0 w 1261"/>
                  <a:gd name="T15" fmla="*/ 0 h 8"/>
                  <a:gd name="T16" fmla="*/ 0 w 1261"/>
                  <a:gd name="T17" fmla="*/ 4 h 8"/>
                  <a:gd name="T18" fmla="*/ 7 w 1261"/>
                  <a:gd name="T19" fmla="*/ 4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1"/>
                  <a:gd name="T31" fmla="*/ 0 h 8"/>
                  <a:gd name="T32" fmla="*/ 1261 w 1261"/>
                  <a:gd name="T33" fmla="*/ 8 h 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1" h="8">
                    <a:moveTo>
                      <a:pt x="7" y="4"/>
                    </a:moveTo>
                    <a:lnTo>
                      <a:pt x="3" y="8"/>
                    </a:lnTo>
                    <a:lnTo>
                      <a:pt x="1261" y="8"/>
                    </a:lnTo>
                    <a:lnTo>
                      <a:pt x="1261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7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1" name="Freeform 187"/>
              <p:cNvSpPr>
                <a:spLocks/>
              </p:cNvSpPr>
              <p:nvPr/>
            </p:nvSpPr>
            <p:spPr bwMode="auto">
              <a:xfrm>
                <a:off x="1973" y="2702"/>
                <a:ext cx="10" cy="65"/>
              </a:xfrm>
              <a:custGeom>
                <a:avLst/>
                <a:gdLst>
                  <a:gd name="T0" fmla="*/ 3 w 7"/>
                  <a:gd name="T1" fmla="*/ 39 h 46"/>
                  <a:gd name="T2" fmla="*/ 7 w 7"/>
                  <a:gd name="T3" fmla="*/ 42 h 46"/>
                  <a:gd name="T4" fmla="*/ 7 w 7"/>
                  <a:gd name="T5" fmla="*/ 0 h 46"/>
                  <a:gd name="T6" fmla="*/ 0 w 7"/>
                  <a:gd name="T7" fmla="*/ 0 h 46"/>
                  <a:gd name="T8" fmla="*/ 0 w 7"/>
                  <a:gd name="T9" fmla="*/ 42 h 46"/>
                  <a:gd name="T10" fmla="*/ 3 w 7"/>
                  <a:gd name="T11" fmla="*/ 46 h 46"/>
                  <a:gd name="T12" fmla="*/ 0 w 7"/>
                  <a:gd name="T13" fmla="*/ 42 h 46"/>
                  <a:gd name="T14" fmla="*/ 0 w 7"/>
                  <a:gd name="T15" fmla="*/ 46 h 46"/>
                  <a:gd name="T16" fmla="*/ 3 w 7"/>
                  <a:gd name="T17" fmla="*/ 46 h 46"/>
                  <a:gd name="T18" fmla="*/ 3 w 7"/>
                  <a:gd name="T19" fmla="*/ 39 h 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46"/>
                  <a:gd name="T32" fmla="*/ 7 w 7"/>
                  <a:gd name="T33" fmla="*/ 46 h 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46">
                    <a:moveTo>
                      <a:pt x="3" y="39"/>
                    </a:moveTo>
                    <a:lnTo>
                      <a:pt x="7" y="42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3" y="46"/>
                    </a:lnTo>
                    <a:lnTo>
                      <a:pt x="0" y="42"/>
                    </a:lnTo>
                    <a:lnTo>
                      <a:pt x="0" y="46"/>
                    </a:lnTo>
                    <a:lnTo>
                      <a:pt x="3" y="46"/>
                    </a:lnTo>
                    <a:lnTo>
                      <a:pt x="3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2" name="Freeform 188"/>
              <p:cNvSpPr>
                <a:spLocks/>
              </p:cNvSpPr>
              <p:nvPr/>
            </p:nvSpPr>
            <p:spPr bwMode="auto">
              <a:xfrm>
                <a:off x="1977" y="2757"/>
                <a:ext cx="1765" cy="10"/>
              </a:xfrm>
              <a:custGeom>
                <a:avLst/>
                <a:gdLst>
                  <a:gd name="T0" fmla="*/ 1254 w 1261"/>
                  <a:gd name="T1" fmla="*/ 3 h 7"/>
                  <a:gd name="T2" fmla="*/ 1258 w 1261"/>
                  <a:gd name="T3" fmla="*/ 0 h 7"/>
                  <a:gd name="T4" fmla="*/ 0 w 1261"/>
                  <a:gd name="T5" fmla="*/ 0 h 7"/>
                  <a:gd name="T6" fmla="*/ 0 w 1261"/>
                  <a:gd name="T7" fmla="*/ 7 h 7"/>
                  <a:gd name="T8" fmla="*/ 1258 w 1261"/>
                  <a:gd name="T9" fmla="*/ 7 h 7"/>
                  <a:gd name="T10" fmla="*/ 1261 w 1261"/>
                  <a:gd name="T11" fmla="*/ 3 h 7"/>
                  <a:gd name="T12" fmla="*/ 1258 w 1261"/>
                  <a:gd name="T13" fmla="*/ 7 h 7"/>
                  <a:gd name="T14" fmla="*/ 1261 w 1261"/>
                  <a:gd name="T15" fmla="*/ 7 h 7"/>
                  <a:gd name="T16" fmla="*/ 1261 w 1261"/>
                  <a:gd name="T17" fmla="*/ 3 h 7"/>
                  <a:gd name="T18" fmla="*/ 1254 w 1261"/>
                  <a:gd name="T19" fmla="*/ 3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1"/>
                  <a:gd name="T31" fmla="*/ 0 h 7"/>
                  <a:gd name="T32" fmla="*/ 1261 w 1261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1" h="7">
                    <a:moveTo>
                      <a:pt x="1254" y="3"/>
                    </a:moveTo>
                    <a:lnTo>
                      <a:pt x="1258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1258" y="7"/>
                    </a:lnTo>
                    <a:lnTo>
                      <a:pt x="1261" y="3"/>
                    </a:lnTo>
                    <a:lnTo>
                      <a:pt x="1258" y="7"/>
                    </a:lnTo>
                    <a:lnTo>
                      <a:pt x="1261" y="7"/>
                    </a:lnTo>
                    <a:lnTo>
                      <a:pt x="1261" y="3"/>
                    </a:lnTo>
                    <a:lnTo>
                      <a:pt x="1254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3" name="Freeform 189"/>
              <p:cNvSpPr>
                <a:spLocks/>
              </p:cNvSpPr>
              <p:nvPr/>
            </p:nvSpPr>
            <p:spPr bwMode="auto">
              <a:xfrm>
                <a:off x="2920" y="2047"/>
                <a:ext cx="215" cy="319"/>
              </a:xfrm>
              <a:custGeom>
                <a:avLst/>
                <a:gdLst>
                  <a:gd name="T0" fmla="*/ 142 w 153"/>
                  <a:gd name="T1" fmla="*/ 152 h 225"/>
                  <a:gd name="T2" fmla="*/ 147 w 153"/>
                  <a:gd name="T3" fmla="*/ 129 h 225"/>
                  <a:gd name="T4" fmla="*/ 150 w 153"/>
                  <a:gd name="T5" fmla="*/ 109 h 225"/>
                  <a:gd name="T6" fmla="*/ 152 w 153"/>
                  <a:gd name="T7" fmla="*/ 90 h 225"/>
                  <a:gd name="T8" fmla="*/ 153 w 153"/>
                  <a:gd name="T9" fmla="*/ 73 h 225"/>
                  <a:gd name="T10" fmla="*/ 153 w 153"/>
                  <a:gd name="T11" fmla="*/ 59 h 225"/>
                  <a:gd name="T12" fmla="*/ 153 w 153"/>
                  <a:gd name="T13" fmla="*/ 47 h 225"/>
                  <a:gd name="T14" fmla="*/ 152 w 153"/>
                  <a:gd name="T15" fmla="*/ 36 h 225"/>
                  <a:gd name="T16" fmla="*/ 150 w 153"/>
                  <a:gd name="T17" fmla="*/ 27 h 225"/>
                  <a:gd name="T18" fmla="*/ 148 w 153"/>
                  <a:gd name="T19" fmla="*/ 19 h 225"/>
                  <a:gd name="T20" fmla="*/ 147 w 153"/>
                  <a:gd name="T21" fmla="*/ 13 h 225"/>
                  <a:gd name="T22" fmla="*/ 145 w 153"/>
                  <a:gd name="T23" fmla="*/ 8 h 225"/>
                  <a:gd name="T24" fmla="*/ 143 w 153"/>
                  <a:gd name="T25" fmla="*/ 4 h 225"/>
                  <a:gd name="T26" fmla="*/ 141 w 153"/>
                  <a:gd name="T27" fmla="*/ 2 h 225"/>
                  <a:gd name="T28" fmla="*/ 140 w 153"/>
                  <a:gd name="T29" fmla="*/ 1 h 225"/>
                  <a:gd name="T30" fmla="*/ 139 w 153"/>
                  <a:gd name="T31" fmla="*/ 0 h 225"/>
                  <a:gd name="T32" fmla="*/ 0 w 153"/>
                  <a:gd name="T33" fmla="*/ 0 h 225"/>
                  <a:gd name="T34" fmla="*/ 1 w 153"/>
                  <a:gd name="T35" fmla="*/ 165 h 225"/>
                  <a:gd name="T36" fmla="*/ 3 w 153"/>
                  <a:gd name="T37" fmla="*/ 168 h 225"/>
                  <a:gd name="T38" fmla="*/ 7 w 153"/>
                  <a:gd name="T39" fmla="*/ 173 h 225"/>
                  <a:gd name="T40" fmla="*/ 14 w 153"/>
                  <a:gd name="T41" fmla="*/ 180 h 225"/>
                  <a:gd name="T42" fmla="*/ 21 w 153"/>
                  <a:gd name="T43" fmla="*/ 188 h 225"/>
                  <a:gd name="T44" fmla="*/ 31 w 153"/>
                  <a:gd name="T45" fmla="*/ 196 h 225"/>
                  <a:gd name="T46" fmla="*/ 41 w 153"/>
                  <a:gd name="T47" fmla="*/ 205 h 225"/>
                  <a:gd name="T48" fmla="*/ 52 w 153"/>
                  <a:gd name="T49" fmla="*/ 213 h 225"/>
                  <a:gd name="T50" fmla="*/ 64 w 153"/>
                  <a:gd name="T51" fmla="*/ 219 h 225"/>
                  <a:gd name="T52" fmla="*/ 75 w 153"/>
                  <a:gd name="T53" fmla="*/ 224 h 225"/>
                  <a:gd name="T54" fmla="*/ 87 w 153"/>
                  <a:gd name="T55" fmla="*/ 225 h 225"/>
                  <a:gd name="T56" fmla="*/ 98 w 153"/>
                  <a:gd name="T57" fmla="*/ 224 h 225"/>
                  <a:gd name="T58" fmla="*/ 109 w 153"/>
                  <a:gd name="T59" fmla="*/ 219 h 225"/>
                  <a:gd name="T60" fmla="*/ 119 w 153"/>
                  <a:gd name="T61" fmla="*/ 210 h 225"/>
                  <a:gd name="T62" fmla="*/ 128 w 153"/>
                  <a:gd name="T63" fmla="*/ 196 h 225"/>
                  <a:gd name="T64" fmla="*/ 136 w 153"/>
                  <a:gd name="T65" fmla="*/ 177 h 22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3"/>
                  <a:gd name="T100" fmla="*/ 0 h 225"/>
                  <a:gd name="T101" fmla="*/ 153 w 153"/>
                  <a:gd name="T102" fmla="*/ 225 h 22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3" h="225">
                    <a:moveTo>
                      <a:pt x="139" y="165"/>
                    </a:moveTo>
                    <a:lnTo>
                      <a:pt x="142" y="152"/>
                    </a:lnTo>
                    <a:lnTo>
                      <a:pt x="144" y="140"/>
                    </a:lnTo>
                    <a:lnTo>
                      <a:pt x="147" y="129"/>
                    </a:lnTo>
                    <a:lnTo>
                      <a:pt x="148" y="118"/>
                    </a:lnTo>
                    <a:lnTo>
                      <a:pt x="150" y="109"/>
                    </a:lnTo>
                    <a:lnTo>
                      <a:pt x="151" y="99"/>
                    </a:lnTo>
                    <a:lnTo>
                      <a:pt x="152" y="90"/>
                    </a:lnTo>
                    <a:lnTo>
                      <a:pt x="153" y="81"/>
                    </a:lnTo>
                    <a:lnTo>
                      <a:pt x="153" y="73"/>
                    </a:lnTo>
                    <a:lnTo>
                      <a:pt x="153" y="66"/>
                    </a:lnTo>
                    <a:lnTo>
                      <a:pt x="153" y="59"/>
                    </a:lnTo>
                    <a:lnTo>
                      <a:pt x="153" y="52"/>
                    </a:lnTo>
                    <a:lnTo>
                      <a:pt x="153" y="47"/>
                    </a:lnTo>
                    <a:lnTo>
                      <a:pt x="153" y="41"/>
                    </a:lnTo>
                    <a:lnTo>
                      <a:pt x="152" y="36"/>
                    </a:lnTo>
                    <a:lnTo>
                      <a:pt x="151" y="31"/>
                    </a:lnTo>
                    <a:lnTo>
                      <a:pt x="150" y="27"/>
                    </a:lnTo>
                    <a:lnTo>
                      <a:pt x="150" y="23"/>
                    </a:lnTo>
                    <a:lnTo>
                      <a:pt x="148" y="19"/>
                    </a:lnTo>
                    <a:lnTo>
                      <a:pt x="147" y="16"/>
                    </a:lnTo>
                    <a:lnTo>
                      <a:pt x="147" y="13"/>
                    </a:lnTo>
                    <a:lnTo>
                      <a:pt x="146" y="10"/>
                    </a:lnTo>
                    <a:lnTo>
                      <a:pt x="145" y="8"/>
                    </a:lnTo>
                    <a:lnTo>
                      <a:pt x="144" y="6"/>
                    </a:lnTo>
                    <a:lnTo>
                      <a:pt x="143" y="4"/>
                    </a:lnTo>
                    <a:lnTo>
                      <a:pt x="142" y="3"/>
                    </a:lnTo>
                    <a:lnTo>
                      <a:pt x="141" y="2"/>
                    </a:lnTo>
                    <a:lnTo>
                      <a:pt x="140" y="1"/>
                    </a:lnTo>
                    <a:lnTo>
                      <a:pt x="140" y="0"/>
                    </a:lnTo>
                    <a:lnTo>
                      <a:pt x="139" y="0"/>
                    </a:lnTo>
                    <a:lnTo>
                      <a:pt x="0" y="0"/>
                    </a:lnTo>
                    <a:lnTo>
                      <a:pt x="0" y="165"/>
                    </a:lnTo>
                    <a:lnTo>
                      <a:pt x="1" y="165"/>
                    </a:lnTo>
                    <a:lnTo>
                      <a:pt x="2" y="166"/>
                    </a:lnTo>
                    <a:lnTo>
                      <a:pt x="3" y="168"/>
                    </a:lnTo>
                    <a:lnTo>
                      <a:pt x="5" y="170"/>
                    </a:lnTo>
                    <a:lnTo>
                      <a:pt x="7" y="173"/>
                    </a:lnTo>
                    <a:lnTo>
                      <a:pt x="10" y="176"/>
                    </a:lnTo>
                    <a:lnTo>
                      <a:pt x="14" y="180"/>
                    </a:lnTo>
                    <a:lnTo>
                      <a:pt x="18" y="184"/>
                    </a:lnTo>
                    <a:lnTo>
                      <a:pt x="21" y="188"/>
                    </a:lnTo>
                    <a:lnTo>
                      <a:pt x="26" y="192"/>
                    </a:lnTo>
                    <a:lnTo>
                      <a:pt x="31" y="196"/>
                    </a:lnTo>
                    <a:lnTo>
                      <a:pt x="36" y="201"/>
                    </a:lnTo>
                    <a:lnTo>
                      <a:pt x="41" y="205"/>
                    </a:lnTo>
                    <a:lnTo>
                      <a:pt x="46" y="209"/>
                    </a:lnTo>
                    <a:lnTo>
                      <a:pt x="52" y="213"/>
                    </a:lnTo>
                    <a:lnTo>
                      <a:pt x="58" y="216"/>
                    </a:lnTo>
                    <a:lnTo>
                      <a:pt x="64" y="219"/>
                    </a:lnTo>
                    <a:lnTo>
                      <a:pt x="69" y="221"/>
                    </a:lnTo>
                    <a:lnTo>
                      <a:pt x="75" y="224"/>
                    </a:lnTo>
                    <a:lnTo>
                      <a:pt x="81" y="225"/>
                    </a:lnTo>
                    <a:lnTo>
                      <a:pt x="87" y="225"/>
                    </a:lnTo>
                    <a:lnTo>
                      <a:pt x="93" y="225"/>
                    </a:lnTo>
                    <a:lnTo>
                      <a:pt x="98" y="224"/>
                    </a:lnTo>
                    <a:lnTo>
                      <a:pt x="104" y="222"/>
                    </a:lnTo>
                    <a:lnTo>
                      <a:pt x="109" y="219"/>
                    </a:lnTo>
                    <a:lnTo>
                      <a:pt x="115" y="216"/>
                    </a:lnTo>
                    <a:lnTo>
                      <a:pt x="119" y="210"/>
                    </a:lnTo>
                    <a:lnTo>
                      <a:pt x="124" y="204"/>
                    </a:lnTo>
                    <a:lnTo>
                      <a:pt x="128" y="196"/>
                    </a:lnTo>
                    <a:lnTo>
                      <a:pt x="132" y="187"/>
                    </a:lnTo>
                    <a:lnTo>
                      <a:pt x="136" y="177"/>
                    </a:lnTo>
                    <a:lnTo>
                      <a:pt x="139" y="16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4" name="Freeform 190"/>
              <p:cNvSpPr>
                <a:spLocks/>
              </p:cNvSpPr>
              <p:nvPr/>
            </p:nvSpPr>
            <p:spPr bwMode="auto">
              <a:xfrm>
                <a:off x="3114" y="2045"/>
                <a:ext cx="22" cy="236"/>
              </a:xfrm>
              <a:custGeom>
                <a:avLst/>
                <a:gdLst>
                  <a:gd name="T0" fmla="*/ 0 w 16"/>
                  <a:gd name="T1" fmla="*/ 2 h 166"/>
                  <a:gd name="T2" fmla="*/ 0 w 16"/>
                  <a:gd name="T3" fmla="*/ 2 h 166"/>
                  <a:gd name="T4" fmla="*/ 2 w 16"/>
                  <a:gd name="T5" fmla="*/ 3 h 166"/>
                  <a:gd name="T6" fmla="*/ 3 w 16"/>
                  <a:gd name="T7" fmla="*/ 5 h 166"/>
                  <a:gd name="T8" fmla="*/ 5 w 16"/>
                  <a:gd name="T9" fmla="*/ 8 h 166"/>
                  <a:gd name="T10" fmla="*/ 6 w 16"/>
                  <a:gd name="T11" fmla="*/ 12 h 166"/>
                  <a:gd name="T12" fmla="*/ 9 w 16"/>
                  <a:gd name="T13" fmla="*/ 17 h 166"/>
                  <a:gd name="T14" fmla="*/ 10 w 16"/>
                  <a:gd name="T15" fmla="*/ 24 h 166"/>
                  <a:gd name="T16" fmla="*/ 12 w 16"/>
                  <a:gd name="T17" fmla="*/ 32 h 166"/>
                  <a:gd name="T18" fmla="*/ 13 w 16"/>
                  <a:gd name="T19" fmla="*/ 42 h 166"/>
                  <a:gd name="T20" fmla="*/ 14 w 16"/>
                  <a:gd name="T21" fmla="*/ 53 h 166"/>
                  <a:gd name="T22" fmla="*/ 14 w 16"/>
                  <a:gd name="T23" fmla="*/ 67 h 166"/>
                  <a:gd name="T24" fmla="*/ 13 w 16"/>
                  <a:gd name="T25" fmla="*/ 82 h 166"/>
                  <a:gd name="T26" fmla="*/ 12 w 16"/>
                  <a:gd name="T27" fmla="*/ 100 h 166"/>
                  <a:gd name="T28" fmla="*/ 9 w 16"/>
                  <a:gd name="T29" fmla="*/ 119 h 166"/>
                  <a:gd name="T30" fmla="*/ 5 w 16"/>
                  <a:gd name="T31" fmla="*/ 141 h 166"/>
                  <a:gd name="T32" fmla="*/ 0 w 16"/>
                  <a:gd name="T33" fmla="*/ 165 h 166"/>
                  <a:gd name="T34" fmla="*/ 5 w 16"/>
                  <a:gd name="T35" fmla="*/ 153 h 166"/>
                  <a:gd name="T36" fmla="*/ 10 w 16"/>
                  <a:gd name="T37" fmla="*/ 130 h 166"/>
                  <a:gd name="T38" fmla="*/ 13 w 16"/>
                  <a:gd name="T39" fmla="*/ 110 h 166"/>
                  <a:gd name="T40" fmla="*/ 15 w 16"/>
                  <a:gd name="T41" fmla="*/ 91 h 166"/>
                  <a:gd name="T42" fmla="*/ 16 w 16"/>
                  <a:gd name="T43" fmla="*/ 74 h 166"/>
                  <a:gd name="T44" fmla="*/ 16 w 16"/>
                  <a:gd name="T45" fmla="*/ 60 h 166"/>
                  <a:gd name="T46" fmla="*/ 16 w 16"/>
                  <a:gd name="T47" fmla="*/ 48 h 166"/>
                  <a:gd name="T48" fmla="*/ 15 w 16"/>
                  <a:gd name="T49" fmla="*/ 36 h 166"/>
                  <a:gd name="T50" fmla="*/ 14 w 16"/>
                  <a:gd name="T51" fmla="*/ 28 h 166"/>
                  <a:gd name="T52" fmla="*/ 12 w 16"/>
                  <a:gd name="T53" fmla="*/ 20 h 166"/>
                  <a:gd name="T54" fmla="*/ 10 w 16"/>
                  <a:gd name="T55" fmla="*/ 14 h 166"/>
                  <a:gd name="T56" fmla="*/ 8 w 16"/>
                  <a:gd name="T57" fmla="*/ 9 h 166"/>
                  <a:gd name="T58" fmla="*/ 6 w 16"/>
                  <a:gd name="T59" fmla="*/ 5 h 166"/>
                  <a:gd name="T60" fmla="*/ 4 w 16"/>
                  <a:gd name="T61" fmla="*/ 3 h 166"/>
                  <a:gd name="T62" fmla="*/ 3 w 16"/>
                  <a:gd name="T63" fmla="*/ 1 h 166"/>
                  <a:gd name="T64" fmla="*/ 2 w 16"/>
                  <a:gd name="T65" fmla="*/ 0 h 166"/>
                  <a:gd name="T66" fmla="*/ 1 w 16"/>
                  <a:gd name="T67" fmla="*/ 0 h 166"/>
                  <a:gd name="T68" fmla="*/ 2 w 16"/>
                  <a:gd name="T69" fmla="*/ 0 h 166"/>
                  <a:gd name="T70" fmla="*/ 1 w 16"/>
                  <a:gd name="T71" fmla="*/ 2 h 1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6"/>
                  <a:gd name="T109" fmla="*/ 0 h 166"/>
                  <a:gd name="T110" fmla="*/ 16 w 16"/>
                  <a:gd name="T111" fmla="*/ 166 h 1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6" h="166">
                    <a:moveTo>
                      <a:pt x="1" y="2"/>
                    </a:moveTo>
                    <a:lnTo>
                      <a:pt x="0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5" y="8"/>
                    </a:lnTo>
                    <a:lnTo>
                      <a:pt x="6" y="10"/>
                    </a:lnTo>
                    <a:lnTo>
                      <a:pt x="6" y="12"/>
                    </a:lnTo>
                    <a:lnTo>
                      <a:pt x="7" y="14"/>
                    </a:lnTo>
                    <a:lnTo>
                      <a:pt x="9" y="17"/>
                    </a:lnTo>
                    <a:lnTo>
                      <a:pt x="9" y="20"/>
                    </a:lnTo>
                    <a:lnTo>
                      <a:pt x="10" y="24"/>
                    </a:lnTo>
                    <a:lnTo>
                      <a:pt x="11" y="28"/>
                    </a:lnTo>
                    <a:lnTo>
                      <a:pt x="12" y="32"/>
                    </a:lnTo>
                    <a:lnTo>
                      <a:pt x="12" y="37"/>
                    </a:lnTo>
                    <a:lnTo>
                      <a:pt x="13" y="42"/>
                    </a:lnTo>
                    <a:lnTo>
                      <a:pt x="14" y="48"/>
                    </a:lnTo>
                    <a:lnTo>
                      <a:pt x="14" y="53"/>
                    </a:lnTo>
                    <a:lnTo>
                      <a:pt x="14" y="60"/>
                    </a:lnTo>
                    <a:lnTo>
                      <a:pt x="14" y="67"/>
                    </a:lnTo>
                    <a:lnTo>
                      <a:pt x="14" y="74"/>
                    </a:lnTo>
                    <a:lnTo>
                      <a:pt x="13" y="82"/>
                    </a:lnTo>
                    <a:lnTo>
                      <a:pt x="13" y="90"/>
                    </a:lnTo>
                    <a:lnTo>
                      <a:pt x="12" y="100"/>
                    </a:lnTo>
                    <a:lnTo>
                      <a:pt x="11" y="109"/>
                    </a:lnTo>
                    <a:lnTo>
                      <a:pt x="9" y="119"/>
                    </a:lnTo>
                    <a:lnTo>
                      <a:pt x="7" y="130"/>
                    </a:lnTo>
                    <a:lnTo>
                      <a:pt x="5" y="141"/>
                    </a:lnTo>
                    <a:lnTo>
                      <a:pt x="3" y="153"/>
                    </a:lnTo>
                    <a:lnTo>
                      <a:pt x="0" y="165"/>
                    </a:lnTo>
                    <a:lnTo>
                      <a:pt x="3" y="166"/>
                    </a:lnTo>
                    <a:lnTo>
                      <a:pt x="5" y="153"/>
                    </a:lnTo>
                    <a:lnTo>
                      <a:pt x="8" y="141"/>
                    </a:lnTo>
                    <a:lnTo>
                      <a:pt x="10" y="130"/>
                    </a:lnTo>
                    <a:lnTo>
                      <a:pt x="12" y="119"/>
                    </a:lnTo>
                    <a:lnTo>
                      <a:pt x="13" y="110"/>
                    </a:lnTo>
                    <a:lnTo>
                      <a:pt x="14" y="100"/>
                    </a:lnTo>
                    <a:lnTo>
                      <a:pt x="15" y="91"/>
                    </a:lnTo>
                    <a:lnTo>
                      <a:pt x="16" y="82"/>
                    </a:lnTo>
                    <a:lnTo>
                      <a:pt x="16" y="74"/>
                    </a:lnTo>
                    <a:lnTo>
                      <a:pt x="16" y="67"/>
                    </a:lnTo>
                    <a:lnTo>
                      <a:pt x="16" y="60"/>
                    </a:lnTo>
                    <a:lnTo>
                      <a:pt x="16" y="53"/>
                    </a:lnTo>
                    <a:lnTo>
                      <a:pt x="16" y="48"/>
                    </a:lnTo>
                    <a:lnTo>
                      <a:pt x="15" y="42"/>
                    </a:lnTo>
                    <a:lnTo>
                      <a:pt x="15" y="36"/>
                    </a:lnTo>
                    <a:lnTo>
                      <a:pt x="14" y="32"/>
                    </a:lnTo>
                    <a:lnTo>
                      <a:pt x="14" y="28"/>
                    </a:lnTo>
                    <a:lnTo>
                      <a:pt x="13" y="23"/>
                    </a:lnTo>
                    <a:lnTo>
                      <a:pt x="12" y="20"/>
                    </a:lnTo>
                    <a:lnTo>
                      <a:pt x="11" y="17"/>
                    </a:lnTo>
                    <a:lnTo>
                      <a:pt x="10" y="14"/>
                    </a:lnTo>
                    <a:lnTo>
                      <a:pt x="9" y="11"/>
                    </a:lnTo>
                    <a:lnTo>
                      <a:pt x="8" y="9"/>
                    </a:lnTo>
                    <a:lnTo>
                      <a:pt x="7" y="7"/>
                    </a:lnTo>
                    <a:lnTo>
                      <a:pt x="6" y="5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5" name="Freeform 191"/>
              <p:cNvSpPr>
                <a:spLocks/>
              </p:cNvSpPr>
              <p:nvPr/>
            </p:nvSpPr>
            <p:spPr bwMode="auto">
              <a:xfrm>
                <a:off x="2919" y="2045"/>
                <a:ext cx="196" cy="3"/>
              </a:xfrm>
              <a:custGeom>
                <a:avLst/>
                <a:gdLst>
                  <a:gd name="T0" fmla="*/ 3 w 140"/>
                  <a:gd name="T1" fmla="*/ 1 h 2"/>
                  <a:gd name="T2" fmla="*/ 1 w 140"/>
                  <a:gd name="T3" fmla="*/ 2 h 2"/>
                  <a:gd name="T4" fmla="*/ 140 w 140"/>
                  <a:gd name="T5" fmla="*/ 2 h 2"/>
                  <a:gd name="T6" fmla="*/ 140 w 140"/>
                  <a:gd name="T7" fmla="*/ 0 h 2"/>
                  <a:gd name="T8" fmla="*/ 1 w 140"/>
                  <a:gd name="T9" fmla="*/ 0 h 2"/>
                  <a:gd name="T10" fmla="*/ 0 w 140"/>
                  <a:gd name="T11" fmla="*/ 1 h 2"/>
                  <a:gd name="T12" fmla="*/ 1 w 140"/>
                  <a:gd name="T13" fmla="*/ 0 h 2"/>
                  <a:gd name="T14" fmla="*/ 0 w 140"/>
                  <a:gd name="T15" fmla="*/ 0 h 2"/>
                  <a:gd name="T16" fmla="*/ 0 w 140"/>
                  <a:gd name="T17" fmla="*/ 1 h 2"/>
                  <a:gd name="T18" fmla="*/ 3 w 140"/>
                  <a:gd name="T19" fmla="*/ 1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0"/>
                  <a:gd name="T31" fmla="*/ 0 h 2"/>
                  <a:gd name="T32" fmla="*/ 140 w 140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0" h="2">
                    <a:moveTo>
                      <a:pt x="3" y="1"/>
                    </a:moveTo>
                    <a:lnTo>
                      <a:pt x="1" y="2"/>
                    </a:lnTo>
                    <a:lnTo>
                      <a:pt x="140" y="2"/>
                    </a:lnTo>
                    <a:lnTo>
                      <a:pt x="140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6" name="Freeform 192"/>
              <p:cNvSpPr>
                <a:spLocks/>
              </p:cNvSpPr>
              <p:nvPr/>
            </p:nvSpPr>
            <p:spPr bwMode="auto">
              <a:xfrm>
                <a:off x="2919" y="2047"/>
                <a:ext cx="4" cy="234"/>
              </a:xfrm>
              <a:custGeom>
                <a:avLst/>
                <a:gdLst>
                  <a:gd name="T0" fmla="*/ 2 w 3"/>
                  <a:gd name="T1" fmla="*/ 164 h 165"/>
                  <a:gd name="T2" fmla="*/ 3 w 3"/>
                  <a:gd name="T3" fmla="*/ 165 h 165"/>
                  <a:gd name="T4" fmla="*/ 3 w 3"/>
                  <a:gd name="T5" fmla="*/ 0 h 165"/>
                  <a:gd name="T6" fmla="*/ 0 w 3"/>
                  <a:gd name="T7" fmla="*/ 0 h 165"/>
                  <a:gd name="T8" fmla="*/ 0 w 3"/>
                  <a:gd name="T9" fmla="*/ 165 h 165"/>
                  <a:gd name="T10" fmla="*/ 0 w 3"/>
                  <a:gd name="T11" fmla="*/ 165 h 165"/>
                  <a:gd name="T12" fmla="*/ 0 w 3"/>
                  <a:gd name="T13" fmla="*/ 165 h 165"/>
                  <a:gd name="T14" fmla="*/ 0 w 3"/>
                  <a:gd name="T15" fmla="*/ 165 h 165"/>
                  <a:gd name="T16" fmla="*/ 0 w 3"/>
                  <a:gd name="T17" fmla="*/ 165 h 165"/>
                  <a:gd name="T18" fmla="*/ 2 w 3"/>
                  <a:gd name="T19" fmla="*/ 164 h 1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"/>
                  <a:gd name="T31" fmla="*/ 0 h 165"/>
                  <a:gd name="T32" fmla="*/ 3 w 3"/>
                  <a:gd name="T33" fmla="*/ 165 h 1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" h="165">
                    <a:moveTo>
                      <a:pt x="2" y="164"/>
                    </a:moveTo>
                    <a:lnTo>
                      <a:pt x="3" y="165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65"/>
                    </a:lnTo>
                    <a:lnTo>
                      <a:pt x="2" y="1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7" name="Freeform 193"/>
              <p:cNvSpPr>
                <a:spLocks/>
              </p:cNvSpPr>
              <p:nvPr/>
            </p:nvSpPr>
            <p:spPr bwMode="auto">
              <a:xfrm>
                <a:off x="2919" y="2279"/>
                <a:ext cx="199" cy="89"/>
              </a:xfrm>
              <a:custGeom>
                <a:avLst/>
                <a:gdLst>
                  <a:gd name="T0" fmla="*/ 139 w 142"/>
                  <a:gd name="T1" fmla="*/ 0 h 63"/>
                  <a:gd name="T2" fmla="*/ 132 w 142"/>
                  <a:gd name="T3" fmla="*/ 23 h 63"/>
                  <a:gd name="T4" fmla="*/ 124 w 142"/>
                  <a:gd name="T5" fmla="*/ 39 h 63"/>
                  <a:gd name="T6" fmla="*/ 115 w 142"/>
                  <a:gd name="T7" fmla="*/ 51 h 63"/>
                  <a:gd name="T8" fmla="*/ 104 w 142"/>
                  <a:gd name="T9" fmla="*/ 57 h 63"/>
                  <a:gd name="T10" fmla="*/ 94 w 142"/>
                  <a:gd name="T11" fmla="*/ 60 h 63"/>
                  <a:gd name="T12" fmla="*/ 82 w 142"/>
                  <a:gd name="T13" fmla="*/ 60 h 63"/>
                  <a:gd name="T14" fmla="*/ 71 w 142"/>
                  <a:gd name="T15" fmla="*/ 56 h 63"/>
                  <a:gd name="T16" fmla="*/ 59 w 142"/>
                  <a:gd name="T17" fmla="*/ 51 h 63"/>
                  <a:gd name="T18" fmla="*/ 48 w 142"/>
                  <a:gd name="T19" fmla="*/ 44 h 63"/>
                  <a:gd name="T20" fmla="*/ 38 w 142"/>
                  <a:gd name="T21" fmla="*/ 36 h 63"/>
                  <a:gd name="T22" fmla="*/ 28 w 142"/>
                  <a:gd name="T23" fmla="*/ 27 h 63"/>
                  <a:gd name="T24" fmla="*/ 19 w 142"/>
                  <a:gd name="T25" fmla="*/ 19 h 63"/>
                  <a:gd name="T26" fmla="*/ 12 w 142"/>
                  <a:gd name="T27" fmla="*/ 12 h 63"/>
                  <a:gd name="T28" fmla="*/ 7 w 142"/>
                  <a:gd name="T29" fmla="*/ 6 h 63"/>
                  <a:gd name="T30" fmla="*/ 3 w 142"/>
                  <a:gd name="T31" fmla="*/ 1 h 63"/>
                  <a:gd name="T32" fmla="*/ 2 w 142"/>
                  <a:gd name="T33" fmla="*/ 0 h 63"/>
                  <a:gd name="T34" fmla="*/ 0 w 142"/>
                  <a:gd name="T35" fmla="*/ 2 h 63"/>
                  <a:gd name="T36" fmla="*/ 3 w 142"/>
                  <a:gd name="T37" fmla="*/ 4 h 63"/>
                  <a:gd name="T38" fmla="*/ 7 w 142"/>
                  <a:gd name="T39" fmla="*/ 10 h 63"/>
                  <a:gd name="T40" fmla="*/ 14 w 142"/>
                  <a:gd name="T41" fmla="*/ 17 h 63"/>
                  <a:gd name="T42" fmla="*/ 22 w 142"/>
                  <a:gd name="T43" fmla="*/ 25 h 63"/>
                  <a:gd name="T44" fmla="*/ 31 w 142"/>
                  <a:gd name="T45" fmla="*/ 33 h 63"/>
                  <a:gd name="T46" fmla="*/ 41 w 142"/>
                  <a:gd name="T47" fmla="*/ 42 h 63"/>
                  <a:gd name="T48" fmla="*/ 52 w 142"/>
                  <a:gd name="T49" fmla="*/ 49 h 63"/>
                  <a:gd name="T50" fmla="*/ 64 w 142"/>
                  <a:gd name="T51" fmla="*/ 56 h 63"/>
                  <a:gd name="T52" fmla="*/ 76 w 142"/>
                  <a:gd name="T53" fmla="*/ 60 h 63"/>
                  <a:gd name="T54" fmla="*/ 88 w 142"/>
                  <a:gd name="T55" fmla="*/ 63 h 63"/>
                  <a:gd name="T56" fmla="*/ 100 w 142"/>
                  <a:gd name="T57" fmla="*/ 61 h 63"/>
                  <a:gd name="T58" fmla="*/ 111 w 142"/>
                  <a:gd name="T59" fmla="*/ 57 h 63"/>
                  <a:gd name="T60" fmla="*/ 121 w 142"/>
                  <a:gd name="T61" fmla="*/ 47 h 63"/>
                  <a:gd name="T62" fmla="*/ 130 w 142"/>
                  <a:gd name="T63" fmla="*/ 33 h 63"/>
                  <a:gd name="T64" fmla="*/ 138 w 142"/>
                  <a:gd name="T65" fmla="*/ 13 h 63"/>
                  <a:gd name="T66" fmla="*/ 142 w 142"/>
                  <a:gd name="T67" fmla="*/ 1 h 6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42"/>
                  <a:gd name="T103" fmla="*/ 0 h 63"/>
                  <a:gd name="T104" fmla="*/ 142 w 142"/>
                  <a:gd name="T105" fmla="*/ 63 h 63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42" h="63">
                    <a:moveTo>
                      <a:pt x="139" y="0"/>
                    </a:moveTo>
                    <a:lnTo>
                      <a:pt x="139" y="0"/>
                    </a:lnTo>
                    <a:lnTo>
                      <a:pt x="135" y="12"/>
                    </a:lnTo>
                    <a:lnTo>
                      <a:pt x="132" y="23"/>
                    </a:lnTo>
                    <a:lnTo>
                      <a:pt x="128" y="32"/>
                    </a:lnTo>
                    <a:lnTo>
                      <a:pt x="124" y="39"/>
                    </a:lnTo>
                    <a:lnTo>
                      <a:pt x="120" y="46"/>
                    </a:lnTo>
                    <a:lnTo>
                      <a:pt x="115" y="51"/>
                    </a:lnTo>
                    <a:lnTo>
                      <a:pt x="110" y="54"/>
                    </a:lnTo>
                    <a:lnTo>
                      <a:pt x="104" y="57"/>
                    </a:lnTo>
                    <a:lnTo>
                      <a:pt x="99" y="59"/>
                    </a:lnTo>
                    <a:lnTo>
                      <a:pt x="94" y="60"/>
                    </a:lnTo>
                    <a:lnTo>
                      <a:pt x="88" y="60"/>
                    </a:lnTo>
                    <a:lnTo>
                      <a:pt x="82" y="60"/>
                    </a:lnTo>
                    <a:lnTo>
                      <a:pt x="77" y="58"/>
                    </a:lnTo>
                    <a:lnTo>
                      <a:pt x="71" y="56"/>
                    </a:lnTo>
                    <a:lnTo>
                      <a:pt x="65" y="54"/>
                    </a:lnTo>
                    <a:lnTo>
                      <a:pt x="59" y="51"/>
                    </a:lnTo>
                    <a:lnTo>
                      <a:pt x="54" y="48"/>
                    </a:lnTo>
                    <a:lnTo>
                      <a:pt x="48" y="44"/>
                    </a:lnTo>
                    <a:lnTo>
                      <a:pt x="43" y="40"/>
                    </a:lnTo>
                    <a:lnTo>
                      <a:pt x="38" y="36"/>
                    </a:lnTo>
                    <a:lnTo>
                      <a:pt x="33" y="32"/>
                    </a:lnTo>
                    <a:lnTo>
                      <a:pt x="28" y="27"/>
                    </a:lnTo>
                    <a:lnTo>
                      <a:pt x="23" y="23"/>
                    </a:lnTo>
                    <a:lnTo>
                      <a:pt x="19" y="19"/>
                    </a:lnTo>
                    <a:lnTo>
                      <a:pt x="16" y="15"/>
                    </a:lnTo>
                    <a:lnTo>
                      <a:pt x="12" y="12"/>
                    </a:lnTo>
                    <a:lnTo>
                      <a:pt x="9" y="8"/>
                    </a:lnTo>
                    <a:lnTo>
                      <a:pt x="7" y="6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5" y="7"/>
                    </a:lnTo>
                    <a:lnTo>
                      <a:pt x="7" y="10"/>
                    </a:lnTo>
                    <a:lnTo>
                      <a:pt x="10" y="13"/>
                    </a:lnTo>
                    <a:lnTo>
                      <a:pt x="14" y="17"/>
                    </a:lnTo>
                    <a:lnTo>
                      <a:pt x="18" y="21"/>
                    </a:lnTo>
                    <a:lnTo>
                      <a:pt x="22" y="25"/>
                    </a:lnTo>
                    <a:lnTo>
                      <a:pt x="26" y="29"/>
                    </a:lnTo>
                    <a:lnTo>
                      <a:pt x="31" y="33"/>
                    </a:lnTo>
                    <a:lnTo>
                      <a:pt x="36" y="38"/>
                    </a:lnTo>
                    <a:lnTo>
                      <a:pt x="41" y="42"/>
                    </a:lnTo>
                    <a:lnTo>
                      <a:pt x="47" y="46"/>
                    </a:lnTo>
                    <a:lnTo>
                      <a:pt x="52" y="49"/>
                    </a:lnTo>
                    <a:lnTo>
                      <a:pt x="58" y="53"/>
                    </a:lnTo>
                    <a:lnTo>
                      <a:pt x="64" y="56"/>
                    </a:lnTo>
                    <a:lnTo>
                      <a:pt x="70" y="59"/>
                    </a:lnTo>
                    <a:lnTo>
                      <a:pt x="76" y="60"/>
                    </a:lnTo>
                    <a:lnTo>
                      <a:pt x="82" y="62"/>
                    </a:lnTo>
                    <a:lnTo>
                      <a:pt x="88" y="63"/>
                    </a:lnTo>
                    <a:lnTo>
                      <a:pt x="94" y="62"/>
                    </a:lnTo>
                    <a:lnTo>
                      <a:pt x="100" y="61"/>
                    </a:lnTo>
                    <a:lnTo>
                      <a:pt x="105" y="60"/>
                    </a:lnTo>
                    <a:lnTo>
                      <a:pt x="111" y="57"/>
                    </a:lnTo>
                    <a:lnTo>
                      <a:pt x="116" y="52"/>
                    </a:lnTo>
                    <a:lnTo>
                      <a:pt x="121" y="47"/>
                    </a:lnTo>
                    <a:lnTo>
                      <a:pt x="126" y="40"/>
                    </a:lnTo>
                    <a:lnTo>
                      <a:pt x="130" y="33"/>
                    </a:lnTo>
                    <a:lnTo>
                      <a:pt x="135" y="24"/>
                    </a:lnTo>
                    <a:lnTo>
                      <a:pt x="138" y="13"/>
                    </a:lnTo>
                    <a:lnTo>
                      <a:pt x="142" y="1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8" name="Freeform 209"/>
              <p:cNvSpPr>
                <a:spLocks/>
              </p:cNvSpPr>
              <p:nvPr/>
            </p:nvSpPr>
            <p:spPr bwMode="auto">
              <a:xfrm>
                <a:off x="3042" y="3290"/>
                <a:ext cx="20" cy="429"/>
              </a:xfrm>
              <a:custGeom>
                <a:avLst/>
                <a:gdLst>
                  <a:gd name="T0" fmla="*/ 9 w 14"/>
                  <a:gd name="T1" fmla="*/ 1 h 302"/>
                  <a:gd name="T2" fmla="*/ 9 w 14"/>
                  <a:gd name="T3" fmla="*/ 1 h 302"/>
                  <a:gd name="T4" fmla="*/ 0 w 14"/>
                  <a:gd name="T5" fmla="*/ 302 h 302"/>
                  <a:gd name="T6" fmla="*/ 5 w 14"/>
                  <a:gd name="T7" fmla="*/ 302 h 302"/>
                  <a:gd name="T8" fmla="*/ 14 w 14"/>
                  <a:gd name="T9" fmla="*/ 1 h 302"/>
                  <a:gd name="T10" fmla="*/ 14 w 14"/>
                  <a:gd name="T11" fmla="*/ 0 h 302"/>
                  <a:gd name="T12" fmla="*/ 14 w 14"/>
                  <a:gd name="T13" fmla="*/ 1 h 302"/>
                  <a:gd name="T14" fmla="*/ 14 w 14"/>
                  <a:gd name="T15" fmla="*/ 1 h 302"/>
                  <a:gd name="T16" fmla="*/ 14 w 14"/>
                  <a:gd name="T17" fmla="*/ 0 h 302"/>
                  <a:gd name="T18" fmla="*/ 9 w 14"/>
                  <a:gd name="T19" fmla="*/ 1 h 30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302"/>
                  <a:gd name="T32" fmla="*/ 14 w 14"/>
                  <a:gd name="T33" fmla="*/ 302 h 30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302">
                    <a:moveTo>
                      <a:pt x="9" y="1"/>
                    </a:moveTo>
                    <a:lnTo>
                      <a:pt x="9" y="1"/>
                    </a:lnTo>
                    <a:lnTo>
                      <a:pt x="0" y="302"/>
                    </a:lnTo>
                    <a:lnTo>
                      <a:pt x="5" y="302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69" name="Freeform 210"/>
              <p:cNvSpPr>
                <a:spLocks/>
              </p:cNvSpPr>
              <p:nvPr/>
            </p:nvSpPr>
            <p:spPr bwMode="auto">
              <a:xfrm>
                <a:off x="3016" y="2859"/>
                <a:ext cx="46" cy="433"/>
              </a:xfrm>
              <a:custGeom>
                <a:avLst/>
                <a:gdLst>
                  <a:gd name="T0" fmla="*/ 0 w 33"/>
                  <a:gd name="T1" fmla="*/ 0 h 305"/>
                  <a:gd name="T2" fmla="*/ 0 w 33"/>
                  <a:gd name="T3" fmla="*/ 1 h 305"/>
                  <a:gd name="T4" fmla="*/ 28 w 33"/>
                  <a:gd name="T5" fmla="*/ 305 h 305"/>
                  <a:gd name="T6" fmla="*/ 33 w 33"/>
                  <a:gd name="T7" fmla="*/ 304 h 305"/>
                  <a:gd name="T8" fmla="*/ 4 w 33"/>
                  <a:gd name="T9" fmla="*/ 0 h 305"/>
                  <a:gd name="T10" fmla="*/ 4 w 33"/>
                  <a:gd name="T11" fmla="*/ 1 h 305"/>
                  <a:gd name="T12" fmla="*/ 0 w 33"/>
                  <a:gd name="T13" fmla="*/ 0 h 305"/>
                  <a:gd name="T14" fmla="*/ 0 w 33"/>
                  <a:gd name="T15" fmla="*/ 0 h 305"/>
                  <a:gd name="T16" fmla="*/ 0 w 33"/>
                  <a:gd name="T17" fmla="*/ 1 h 305"/>
                  <a:gd name="T18" fmla="*/ 0 w 33"/>
                  <a:gd name="T19" fmla="*/ 0 h 30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305"/>
                  <a:gd name="T32" fmla="*/ 33 w 33"/>
                  <a:gd name="T33" fmla="*/ 305 h 30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305">
                    <a:moveTo>
                      <a:pt x="0" y="0"/>
                    </a:moveTo>
                    <a:lnTo>
                      <a:pt x="0" y="1"/>
                    </a:lnTo>
                    <a:lnTo>
                      <a:pt x="28" y="305"/>
                    </a:lnTo>
                    <a:lnTo>
                      <a:pt x="33" y="304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0" name="Freeform 211"/>
              <p:cNvSpPr>
                <a:spLocks/>
              </p:cNvSpPr>
              <p:nvPr/>
            </p:nvSpPr>
            <p:spPr bwMode="auto">
              <a:xfrm>
                <a:off x="3016" y="2777"/>
                <a:ext cx="16" cy="84"/>
              </a:xfrm>
              <a:custGeom>
                <a:avLst/>
                <a:gdLst>
                  <a:gd name="T0" fmla="*/ 10 w 12"/>
                  <a:gd name="T1" fmla="*/ 0 h 59"/>
                  <a:gd name="T2" fmla="*/ 7 w 12"/>
                  <a:gd name="T3" fmla="*/ 2 h 59"/>
                  <a:gd name="T4" fmla="*/ 0 w 12"/>
                  <a:gd name="T5" fmla="*/ 58 h 59"/>
                  <a:gd name="T6" fmla="*/ 4 w 12"/>
                  <a:gd name="T7" fmla="*/ 59 h 59"/>
                  <a:gd name="T8" fmla="*/ 12 w 12"/>
                  <a:gd name="T9" fmla="*/ 3 h 59"/>
                  <a:gd name="T10" fmla="*/ 9 w 12"/>
                  <a:gd name="T11" fmla="*/ 5 h 59"/>
                  <a:gd name="T12" fmla="*/ 10 w 12"/>
                  <a:gd name="T13" fmla="*/ 0 h 59"/>
                  <a:gd name="T14" fmla="*/ 7 w 12"/>
                  <a:gd name="T15" fmla="*/ 0 h 59"/>
                  <a:gd name="T16" fmla="*/ 7 w 12"/>
                  <a:gd name="T17" fmla="*/ 2 h 59"/>
                  <a:gd name="T18" fmla="*/ 10 w 12"/>
                  <a:gd name="T19" fmla="*/ 0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59"/>
                  <a:gd name="T32" fmla="*/ 12 w 12"/>
                  <a:gd name="T33" fmla="*/ 59 h 5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59">
                    <a:moveTo>
                      <a:pt x="10" y="0"/>
                    </a:moveTo>
                    <a:lnTo>
                      <a:pt x="7" y="2"/>
                    </a:lnTo>
                    <a:lnTo>
                      <a:pt x="0" y="58"/>
                    </a:lnTo>
                    <a:lnTo>
                      <a:pt x="4" y="59"/>
                    </a:lnTo>
                    <a:lnTo>
                      <a:pt x="12" y="3"/>
                    </a:lnTo>
                    <a:lnTo>
                      <a:pt x="9" y="5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1" name="Freeform 212"/>
              <p:cNvSpPr>
                <a:spLocks/>
              </p:cNvSpPr>
              <p:nvPr/>
            </p:nvSpPr>
            <p:spPr bwMode="auto">
              <a:xfrm>
                <a:off x="3028" y="2777"/>
                <a:ext cx="240" cy="17"/>
              </a:xfrm>
              <a:custGeom>
                <a:avLst/>
                <a:gdLst>
                  <a:gd name="T0" fmla="*/ 171 w 171"/>
                  <a:gd name="T1" fmla="*/ 10 h 12"/>
                  <a:gd name="T2" fmla="*/ 169 w 171"/>
                  <a:gd name="T3" fmla="*/ 8 h 12"/>
                  <a:gd name="T4" fmla="*/ 1 w 171"/>
                  <a:gd name="T5" fmla="*/ 0 h 12"/>
                  <a:gd name="T6" fmla="*/ 0 w 171"/>
                  <a:gd name="T7" fmla="*/ 5 h 12"/>
                  <a:gd name="T8" fmla="*/ 169 w 171"/>
                  <a:gd name="T9" fmla="*/ 12 h 12"/>
                  <a:gd name="T10" fmla="*/ 166 w 171"/>
                  <a:gd name="T11" fmla="*/ 10 h 12"/>
                  <a:gd name="T12" fmla="*/ 171 w 171"/>
                  <a:gd name="T13" fmla="*/ 10 h 12"/>
                  <a:gd name="T14" fmla="*/ 171 w 171"/>
                  <a:gd name="T15" fmla="*/ 8 h 12"/>
                  <a:gd name="T16" fmla="*/ 169 w 171"/>
                  <a:gd name="T17" fmla="*/ 8 h 12"/>
                  <a:gd name="T18" fmla="*/ 171 w 171"/>
                  <a:gd name="T19" fmla="*/ 10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1"/>
                  <a:gd name="T31" fmla="*/ 0 h 12"/>
                  <a:gd name="T32" fmla="*/ 171 w 171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1" h="12">
                    <a:moveTo>
                      <a:pt x="171" y="10"/>
                    </a:moveTo>
                    <a:lnTo>
                      <a:pt x="169" y="8"/>
                    </a:lnTo>
                    <a:lnTo>
                      <a:pt x="1" y="0"/>
                    </a:lnTo>
                    <a:lnTo>
                      <a:pt x="0" y="5"/>
                    </a:lnTo>
                    <a:lnTo>
                      <a:pt x="169" y="12"/>
                    </a:lnTo>
                    <a:lnTo>
                      <a:pt x="166" y="10"/>
                    </a:lnTo>
                    <a:lnTo>
                      <a:pt x="171" y="10"/>
                    </a:lnTo>
                    <a:lnTo>
                      <a:pt x="171" y="8"/>
                    </a:lnTo>
                    <a:lnTo>
                      <a:pt x="169" y="8"/>
                    </a:lnTo>
                    <a:lnTo>
                      <a:pt x="171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2" name="Freeform 213"/>
              <p:cNvSpPr>
                <a:spLocks/>
              </p:cNvSpPr>
              <p:nvPr/>
            </p:nvSpPr>
            <p:spPr bwMode="auto">
              <a:xfrm>
                <a:off x="3240" y="2791"/>
                <a:ext cx="28" cy="457"/>
              </a:xfrm>
              <a:custGeom>
                <a:avLst/>
                <a:gdLst>
                  <a:gd name="T0" fmla="*/ 5 w 20"/>
                  <a:gd name="T1" fmla="*/ 322 h 322"/>
                  <a:gd name="T2" fmla="*/ 5 w 20"/>
                  <a:gd name="T3" fmla="*/ 322 h 322"/>
                  <a:gd name="T4" fmla="*/ 20 w 20"/>
                  <a:gd name="T5" fmla="*/ 0 h 322"/>
                  <a:gd name="T6" fmla="*/ 15 w 20"/>
                  <a:gd name="T7" fmla="*/ 0 h 322"/>
                  <a:gd name="T8" fmla="*/ 0 w 20"/>
                  <a:gd name="T9" fmla="*/ 322 h 322"/>
                  <a:gd name="T10" fmla="*/ 0 w 20"/>
                  <a:gd name="T11" fmla="*/ 322 h 322"/>
                  <a:gd name="T12" fmla="*/ 5 w 20"/>
                  <a:gd name="T13" fmla="*/ 322 h 322"/>
                  <a:gd name="T14" fmla="*/ 5 w 20"/>
                  <a:gd name="T15" fmla="*/ 322 h 322"/>
                  <a:gd name="T16" fmla="*/ 5 w 20"/>
                  <a:gd name="T17" fmla="*/ 322 h 32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0"/>
                  <a:gd name="T28" fmla="*/ 0 h 322"/>
                  <a:gd name="T29" fmla="*/ 20 w 20"/>
                  <a:gd name="T30" fmla="*/ 322 h 32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0" h="322">
                    <a:moveTo>
                      <a:pt x="5" y="322"/>
                    </a:moveTo>
                    <a:lnTo>
                      <a:pt x="5" y="322"/>
                    </a:lnTo>
                    <a:lnTo>
                      <a:pt x="20" y="0"/>
                    </a:lnTo>
                    <a:lnTo>
                      <a:pt x="15" y="0"/>
                    </a:lnTo>
                    <a:lnTo>
                      <a:pt x="0" y="322"/>
                    </a:lnTo>
                    <a:lnTo>
                      <a:pt x="5" y="3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3" name="Freeform 231"/>
              <p:cNvSpPr>
                <a:spLocks/>
              </p:cNvSpPr>
              <p:nvPr/>
            </p:nvSpPr>
            <p:spPr bwMode="auto">
              <a:xfrm>
                <a:off x="2824" y="2778"/>
                <a:ext cx="28" cy="457"/>
              </a:xfrm>
              <a:custGeom>
                <a:avLst/>
                <a:gdLst>
                  <a:gd name="T0" fmla="*/ 20 w 20"/>
                  <a:gd name="T1" fmla="*/ 321 h 322"/>
                  <a:gd name="T2" fmla="*/ 20 w 20"/>
                  <a:gd name="T3" fmla="*/ 321 h 322"/>
                  <a:gd name="T4" fmla="*/ 5 w 20"/>
                  <a:gd name="T5" fmla="*/ 0 h 322"/>
                  <a:gd name="T6" fmla="*/ 0 w 20"/>
                  <a:gd name="T7" fmla="*/ 0 h 322"/>
                  <a:gd name="T8" fmla="*/ 15 w 20"/>
                  <a:gd name="T9" fmla="*/ 322 h 322"/>
                  <a:gd name="T10" fmla="*/ 15 w 20"/>
                  <a:gd name="T11" fmla="*/ 322 h 322"/>
                  <a:gd name="T12" fmla="*/ 15 w 20"/>
                  <a:gd name="T13" fmla="*/ 322 h 322"/>
                  <a:gd name="T14" fmla="*/ 15 w 20"/>
                  <a:gd name="T15" fmla="*/ 322 h 322"/>
                  <a:gd name="T16" fmla="*/ 15 w 20"/>
                  <a:gd name="T17" fmla="*/ 322 h 322"/>
                  <a:gd name="T18" fmla="*/ 20 w 20"/>
                  <a:gd name="T19" fmla="*/ 321 h 3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322"/>
                  <a:gd name="T32" fmla="*/ 20 w 20"/>
                  <a:gd name="T33" fmla="*/ 322 h 3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322">
                    <a:moveTo>
                      <a:pt x="20" y="321"/>
                    </a:moveTo>
                    <a:lnTo>
                      <a:pt x="20" y="32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15" y="322"/>
                    </a:lnTo>
                    <a:lnTo>
                      <a:pt x="2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4" name="Freeform 236"/>
              <p:cNvSpPr>
                <a:spLocks/>
              </p:cNvSpPr>
              <p:nvPr/>
            </p:nvSpPr>
            <p:spPr bwMode="auto">
              <a:xfrm>
                <a:off x="3028" y="3278"/>
                <a:ext cx="18" cy="427"/>
              </a:xfrm>
              <a:custGeom>
                <a:avLst/>
                <a:gdLst>
                  <a:gd name="T0" fmla="*/ 0 w 13"/>
                  <a:gd name="T1" fmla="*/ 0 h 301"/>
                  <a:gd name="T2" fmla="*/ 0 w 13"/>
                  <a:gd name="T3" fmla="*/ 0 h 301"/>
                  <a:gd name="T4" fmla="*/ 9 w 13"/>
                  <a:gd name="T5" fmla="*/ 301 h 301"/>
                  <a:gd name="T6" fmla="*/ 13 w 13"/>
                  <a:gd name="T7" fmla="*/ 301 h 301"/>
                  <a:gd name="T8" fmla="*/ 5 w 13"/>
                  <a:gd name="T9" fmla="*/ 0 h 301"/>
                  <a:gd name="T10" fmla="*/ 5 w 13"/>
                  <a:gd name="T11" fmla="*/ 0 h 301"/>
                  <a:gd name="T12" fmla="*/ 0 w 13"/>
                  <a:gd name="T13" fmla="*/ 0 h 301"/>
                  <a:gd name="T14" fmla="*/ 0 w 13"/>
                  <a:gd name="T15" fmla="*/ 0 h 301"/>
                  <a:gd name="T16" fmla="*/ 0 w 13"/>
                  <a:gd name="T17" fmla="*/ 0 h 301"/>
                  <a:gd name="T18" fmla="*/ 0 w 13"/>
                  <a:gd name="T19" fmla="*/ 0 h 30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"/>
                  <a:gd name="T31" fmla="*/ 0 h 301"/>
                  <a:gd name="T32" fmla="*/ 13 w 13"/>
                  <a:gd name="T33" fmla="*/ 301 h 30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" h="301">
                    <a:moveTo>
                      <a:pt x="0" y="0"/>
                    </a:moveTo>
                    <a:lnTo>
                      <a:pt x="0" y="0"/>
                    </a:lnTo>
                    <a:lnTo>
                      <a:pt x="9" y="301"/>
                    </a:lnTo>
                    <a:lnTo>
                      <a:pt x="13" y="301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5" name="Freeform 237"/>
              <p:cNvSpPr>
                <a:spLocks/>
              </p:cNvSpPr>
              <p:nvPr/>
            </p:nvSpPr>
            <p:spPr bwMode="auto">
              <a:xfrm>
                <a:off x="3028" y="2940"/>
                <a:ext cx="24" cy="338"/>
              </a:xfrm>
              <a:custGeom>
                <a:avLst/>
                <a:gdLst>
                  <a:gd name="T0" fmla="*/ 14 w 17"/>
                  <a:gd name="T1" fmla="*/ 0 h 238"/>
                  <a:gd name="T2" fmla="*/ 12 w 17"/>
                  <a:gd name="T3" fmla="*/ 0 h 238"/>
                  <a:gd name="T4" fmla="*/ 0 w 17"/>
                  <a:gd name="T5" fmla="*/ 238 h 238"/>
                  <a:gd name="T6" fmla="*/ 5 w 17"/>
                  <a:gd name="T7" fmla="*/ 238 h 238"/>
                  <a:gd name="T8" fmla="*/ 17 w 17"/>
                  <a:gd name="T9" fmla="*/ 0 h 238"/>
                  <a:gd name="T10" fmla="*/ 14 w 17"/>
                  <a:gd name="T11" fmla="*/ 0 h 23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238"/>
                  <a:gd name="T20" fmla="*/ 17 w 17"/>
                  <a:gd name="T21" fmla="*/ 238 h 23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238">
                    <a:moveTo>
                      <a:pt x="14" y="0"/>
                    </a:moveTo>
                    <a:lnTo>
                      <a:pt x="12" y="0"/>
                    </a:lnTo>
                    <a:lnTo>
                      <a:pt x="0" y="238"/>
                    </a:lnTo>
                    <a:lnTo>
                      <a:pt x="5" y="238"/>
                    </a:lnTo>
                    <a:lnTo>
                      <a:pt x="17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6" name="Freeform 238"/>
              <p:cNvSpPr>
                <a:spLocks/>
              </p:cNvSpPr>
              <p:nvPr/>
            </p:nvSpPr>
            <p:spPr bwMode="auto">
              <a:xfrm>
                <a:off x="2428" y="2149"/>
                <a:ext cx="192" cy="208"/>
              </a:xfrm>
              <a:custGeom>
                <a:avLst/>
                <a:gdLst>
                  <a:gd name="T0" fmla="*/ 74 w 137"/>
                  <a:gd name="T1" fmla="*/ 134 h 147"/>
                  <a:gd name="T2" fmla="*/ 76 w 137"/>
                  <a:gd name="T3" fmla="*/ 139 h 147"/>
                  <a:gd name="T4" fmla="*/ 81 w 137"/>
                  <a:gd name="T5" fmla="*/ 147 h 147"/>
                  <a:gd name="T6" fmla="*/ 87 w 137"/>
                  <a:gd name="T7" fmla="*/ 146 h 147"/>
                  <a:gd name="T8" fmla="*/ 96 w 137"/>
                  <a:gd name="T9" fmla="*/ 138 h 147"/>
                  <a:gd name="T10" fmla="*/ 109 w 137"/>
                  <a:gd name="T11" fmla="*/ 129 h 147"/>
                  <a:gd name="T12" fmla="*/ 122 w 137"/>
                  <a:gd name="T13" fmla="*/ 119 h 147"/>
                  <a:gd name="T14" fmla="*/ 132 w 137"/>
                  <a:gd name="T15" fmla="*/ 111 h 147"/>
                  <a:gd name="T16" fmla="*/ 137 w 137"/>
                  <a:gd name="T17" fmla="*/ 108 h 147"/>
                  <a:gd name="T18" fmla="*/ 131 w 137"/>
                  <a:gd name="T19" fmla="*/ 106 h 147"/>
                  <a:gd name="T20" fmla="*/ 123 w 137"/>
                  <a:gd name="T21" fmla="*/ 99 h 147"/>
                  <a:gd name="T22" fmla="*/ 123 w 137"/>
                  <a:gd name="T23" fmla="*/ 88 h 147"/>
                  <a:gd name="T24" fmla="*/ 120 w 137"/>
                  <a:gd name="T25" fmla="*/ 77 h 147"/>
                  <a:gd name="T26" fmla="*/ 115 w 137"/>
                  <a:gd name="T27" fmla="*/ 64 h 147"/>
                  <a:gd name="T28" fmla="*/ 111 w 137"/>
                  <a:gd name="T29" fmla="*/ 51 h 147"/>
                  <a:gd name="T30" fmla="*/ 111 w 137"/>
                  <a:gd name="T31" fmla="*/ 38 h 147"/>
                  <a:gd name="T32" fmla="*/ 118 w 137"/>
                  <a:gd name="T33" fmla="*/ 28 h 147"/>
                  <a:gd name="T34" fmla="*/ 125 w 137"/>
                  <a:gd name="T35" fmla="*/ 17 h 147"/>
                  <a:gd name="T36" fmla="*/ 127 w 137"/>
                  <a:gd name="T37" fmla="*/ 13 h 147"/>
                  <a:gd name="T38" fmla="*/ 127 w 137"/>
                  <a:gd name="T39" fmla="*/ 12 h 147"/>
                  <a:gd name="T40" fmla="*/ 127 w 137"/>
                  <a:gd name="T41" fmla="*/ 7 h 147"/>
                  <a:gd name="T42" fmla="*/ 121 w 137"/>
                  <a:gd name="T43" fmla="*/ 1 h 147"/>
                  <a:gd name="T44" fmla="*/ 105 w 137"/>
                  <a:gd name="T45" fmla="*/ 1 h 147"/>
                  <a:gd name="T46" fmla="*/ 96 w 137"/>
                  <a:gd name="T47" fmla="*/ 11 h 147"/>
                  <a:gd name="T48" fmla="*/ 94 w 137"/>
                  <a:gd name="T49" fmla="*/ 24 h 147"/>
                  <a:gd name="T50" fmla="*/ 94 w 137"/>
                  <a:gd name="T51" fmla="*/ 37 h 147"/>
                  <a:gd name="T52" fmla="*/ 91 w 137"/>
                  <a:gd name="T53" fmla="*/ 44 h 147"/>
                  <a:gd name="T54" fmla="*/ 78 w 137"/>
                  <a:gd name="T55" fmla="*/ 35 h 147"/>
                  <a:gd name="T56" fmla="*/ 61 w 137"/>
                  <a:gd name="T57" fmla="*/ 17 h 147"/>
                  <a:gd name="T58" fmla="*/ 48 w 137"/>
                  <a:gd name="T59" fmla="*/ 6 h 147"/>
                  <a:gd name="T60" fmla="*/ 41 w 137"/>
                  <a:gd name="T61" fmla="*/ 3 h 147"/>
                  <a:gd name="T62" fmla="*/ 39 w 137"/>
                  <a:gd name="T63" fmla="*/ 8 h 147"/>
                  <a:gd name="T64" fmla="*/ 40 w 137"/>
                  <a:gd name="T65" fmla="*/ 22 h 147"/>
                  <a:gd name="T66" fmla="*/ 31 w 137"/>
                  <a:gd name="T67" fmla="*/ 22 h 147"/>
                  <a:gd name="T68" fmla="*/ 28 w 137"/>
                  <a:gd name="T69" fmla="*/ 28 h 147"/>
                  <a:gd name="T70" fmla="*/ 27 w 137"/>
                  <a:gd name="T71" fmla="*/ 35 h 147"/>
                  <a:gd name="T72" fmla="*/ 12 w 137"/>
                  <a:gd name="T73" fmla="*/ 54 h 147"/>
                  <a:gd name="T74" fmla="*/ 8 w 137"/>
                  <a:gd name="T75" fmla="*/ 56 h 147"/>
                  <a:gd name="T76" fmla="*/ 4 w 137"/>
                  <a:gd name="T77" fmla="*/ 61 h 147"/>
                  <a:gd name="T78" fmla="*/ 1 w 137"/>
                  <a:gd name="T79" fmla="*/ 69 h 147"/>
                  <a:gd name="T80" fmla="*/ 1 w 137"/>
                  <a:gd name="T81" fmla="*/ 78 h 147"/>
                  <a:gd name="T82" fmla="*/ 5 w 137"/>
                  <a:gd name="T83" fmla="*/ 87 h 147"/>
                  <a:gd name="T84" fmla="*/ 8 w 137"/>
                  <a:gd name="T85" fmla="*/ 94 h 147"/>
                  <a:gd name="T86" fmla="*/ 11 w 137"/>
                  <a:gd name="T87" fmla="*/ 99 h 14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37"/>
                  <a:gd name="T133" fmla="*/ 0 h 147"/>
                  <a:gd name="T134" fmla="*/ 137 w 137"/>
                  <a:gd name="T135" fmla="*/ 147 h 14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37" h="147">
                    <a:moveTo>
                      <a:pt x="12" y="100"/>
                    </a:moveTo>
                    <a:lnTo>
                      <a:pt x="30" y="115"/>
                    </a:lnTo>
                    <a:lnTo>
                      <a:pt x="74" y="134"/>
                    </a:lnTo>
                    <a:lnTo>
                      <a:pt x="74" y="135"/>
                    </a:lnTo>
                    <a:lnTo>
                      <a:pt x="75" y="137"/>
                    </a:lnTo>
                    <a:lnTo>
                      <a:pt x="76" y="139"/>
                    </a:lnTo>
                    <a:lnTo>
                      <a:pt x="78" y="142"/>
                    </a:lnTo>
                    <a:lnTo>
                      <a:pt x="79" y="145"/>
                    </a:lnTo>
                    <a:lnTo>
                      <a:pt x="81" y="147"/>
                    </a:lnTo>
                    <a:lnTo>
                      <a:pt x="83" y="147"/>
                    </a:lnTo>
                    <a:lnTo>
                      <a:pt x="85" y="146"/>
                    </a:lnTo>
                    <a:lnTo>
                      <a:pt x="87" y="146"/>
                    </a:lnTo>
                    <a:lnTo>
                      <a:pt x="89" y="144"/>
                    </a:lnTo>
                    <a:lnTo>
                      <a:pt x="92" y="141"/>
                    </a:lnTo>
                    <a:lnTo>
                      <a:pt x="96" y="138"/>
                    </a:lnTo>
                    <a:lnTo>
                      <a:pt x="100" y="135"/>
                    </a:lnTo>
                    <a:lnTo>
                      <a:pt x="104" y="132"/>
                    </a:lnTo>
                    <a:lnTo>
                      <a:pt x="109" y="129"/>
                    </a:lnTo>
                    <a:lnTo>
                      <a:pt x="113" y="126"/>
                    </a:lnTo>
                    <a:lnTo>
                      <a:pt x="118" y="122"/>
                    </a:lnTo>
                    <a:lnTo>
                      <a:pt x="122" y="119"/>
                    </a:lnTo>
                    <a:lnTo>
                      <a:pt x="126" y="116"/>
                    </a:lnTo>
                    <a:lnTo>
                      <a:pt x="129" y="113"/>
                    </a:lnTo>
                    <a:lnTo>
                      <a:pt x="132" y="111"/>
                    </a:lnTo>
                    <a:lnTo>
                      <a:pt x="134" y="110"/>
                    </a:lnTo>
                    <a:lnTo>
                      <a:pt x="136" y="109"/>
                    </a:lnTo>
                    <a:lnTo>
                      <a:pt x="137" y="108"/>
                    </a:lnTo>
                    <a:lnTo>
                      <a:pt x="136" y="108"/>
                    </a:lnTo>
                    <a:lnTo>
                      <a:pt x="134" y="107"/>
                    </a:lnTo>
                    <a:lnTo>
                      <a:pt x="131" y="106"/>
                    </a:lnTo>
                    <a:lnTo>
                      <a:pt x="128" y="104"/>
                    </a:lnTo>
                    <a:lnTo>
                      <a:pt x="125" y="102"/>
                    </a:lnTo>
                    <a:lnTo>
                      <a:pt x="123" y="99"/>
                    </a:lnTo>
                    <a:lnTo>
                      <a:pt x="122" y="95"/>
                    </a:lnTo>
                    <a:lnTo>
                      <a:pt x="122" y="90"/>
                    </a:lnTo>
                    <a:lnTo>
                      <a:pt x="123" y="88"/>
                    </a:lnTo>
                    <a:lnTo>
                      <a:pt x="122" y="85"/>
                    </a:lnTo>
                    <a:lnTo>
                      <a:pt x="122" y="81"/>
                    </a:lnTo>
                    <a:lnTo>
                      <a:pt x="120" y="77"/>
                    </a:lnTo>
                    <a:lnTo>
                      <a:pt x="119" y="73"/>
                    </a:lnTo>
                    <a:lnTo>
                      <a:pt x="117" y="69"/>
                    </a:lnTo>
                    <a:lnTo>
                      <a:pt x="115" y="64"/>
                    </a:lnTo>
                    <a:lnTo>
                      <a:pt x="114" y="59"/>
                    </a:lnTo>
                    <a:lnTo>
                      <a:pt x="112" y="55"/>
                    </a:lnTo>
                    <a:lnTo>
                      <a:pt x="111" y="51"/>
                    </a:lnTo>
                    <a:lnTo>
                      <a:pt x="111" y="46"/>
                    </a:lnTo>
                    <a:lnTo>
                      <a:pt x="110" y="42"/>
                    </a:lnTo>
                    <a:lnTo>
                      <a:pt x="111" y="38"/>
                    </a:lnTo>
                    <a:lnTo>
                      <a:pt x="112" y="34"/>
                    </a:lnTo>
                    <a:lnTo>
                      <a:pt x="115" y="31"/>
                    </a:lnTo>
                    <a:lnTo>
                      <a:pt x="118" y="28"/>
                    </a:lnTo>
                    <a:lnTo>
                      <a:pt x="121" y="23"/>
                    </a:lnTo>
                    <a:lnTo>
                      <a:pt x="123" y="19"/>
                    </a:lnTo>
                    <a:lnTo>
                      <a:pt x="125" y="17"/>
                    </a:lnTo>
                    <a:lnTo>
                      <a:pt x="126" y="15"/>
                    </a:lnTo>
                    <a:lnTo>
                      <a:pt x="126" y="14"/>
                    </a:lnTo>
                    <a:lnTo>
                      <a:pt x="127" y="13"/>
                    </a:lnTo>
                    <a:lnTo>
                      <a:pt x="127" y="12"/>
                    </a:lnTo>
                    <a:lnTo>
                      <a:pt x="127" y="11"/>
                    </a:lnTo>
                    <a:lnTo>
                      <a:pt x="127" y="9"/>
                    </a:lnTo>
                    <a:lnTo>
                      <a:pt x="127" y="7"/>
                    </a:lnTo>
                    <a:lnTo>
                      <a:pt x="126" y="5"/>
                    </a:lnTo>
                    <a:lnTo>
                      <a:pt x="124" y="3"/>
                    </a:lnTo>
                    <a:lnTo>
                      <a:pt x="121" y="1"/>
                    </a:lnTo>
                    <a:lnTo>
                      <a:pt x="117" y="0"/>
                    </a:lnTo>
                    <a:lnTo>
                      <a:pt x="110" y="0"/>
                    </a:lnTo>
                    <a:lnTo>
                      <a:pt x="105" y="1"/>
                    </a:lnTo>
                    <a:lnTo>
                      <a:pt x="101" y="4"/>
                    </a:lnTo>
                    <a:lnTo>
                      <a:pt x="98" y="7"/>
                    </a:lnTo>
                    <a:lnTo>
                      <a:pt x="96" y="11"/>
                    </a:lnTo>
                    <a:lnTo>
                      <a:pt x="95" y="15"/>
                    </a:lnTo>
                    <a:lnTo>
                      <a:pt x="94" y="20"/>
                    </a:lnTo>
                    <a:lnTo>
                      <a:pt x="94" y="24"/>
                    </a:lnTo>
                    <a:lnTo>
                      <a:pt x="94" y="29"/>
                    </a:lnTo>
                    <a:lnTo>
                      <a:pt x="94" y="33"/>
                    </a:lnTo>
                    <a:lnTo>
                      <a:pt x="94" y="37"/>
                    </a:lnTo>
                    <a:lnTo>
                      <a:pt x="93" y="40"/>
                    </a:lnTo>
                    <a:lnTo>
                      <a:pt x="92" y="42"/>
                    </a:lnTo>
                    <a:lnTo>
                      <a:pt x="91" y="44"/>
                    </a:lnTo>
                    <a:lnTo>
                      <a:pt x="89" y="44"/>
                    </a:lnTo>
                    <a:lnTo>
                      <a:pt x="86" y="42"/>
                    </a:lnTo>
                    <a:lnTo>
                      <a:pt x="78" y="35"/>
                    </a:lnTo>
                    <a:lnTo>
                      <a:pt x="72" y="28"/>
                    </a:lnTo>
                    <a:lnTo>
                      <a:pt x="66" y="22"/>
                    </a:lnTo>
                    <a:lnTo>
                      <a:pt x="61" y="17"/>
                    </a:lnTo>
                    <a:lnTo>
                      <a:pt x="56" y="12"/>
                    </a:lnTo>
                    <a:lnTo>
                      <a:pt x="52" y="8"/>
                    </a:lnTo>
                    <a:lnTo>
                      <a:pt x="48" y="6"/>
                    </a:lnTo>
                    <a:lnTo>
                      <a:pt x="46" y="3"/>
                    </a:lnTo>
                    <a:lnTo>
                      <a:pt x="43" y="3"/>
                    </a:lnTo>
                    <a:lnTo>
                      <a:pt x="41" y="3"/>
                    </a:lnTo>
                    <a:lnTo>
                      <a:pt x="40" y="3"/>
                    </a:lnTo>
                    <a:lnTo>
                      <a:pt x="39" y="5"/>
                    </a:lnTo>
                    <a:lnTo>
                      <a:pt x="39" y="8"/>
                    </a:lnTo>
                    <a:lnTo>
                      <a:pt x="39" y="11"/>
                    </a:lnTo>
                    <a:lnTo>
                      <a:pt x="39" y="17"/>
                    </a:lnTo>
                    <a:lnTo>
                      <a:pt x="40" y="22"/>
                    </a:lnTo>
                    <a:lnTo>
                      <a:pt x="37" y="21"/>
                    </a:lnTo>
                    <a:lnTo>
                      <a:pt x="34" y="21"/>
                    </a:lnTo>
                    <a:lnTo>
                      <a:pt x="31" y="22"/>
                    </a:lnTo>
                    <a:lnTo>
                      <a:pt x="30" y="24"/>
                    </a:lnTo>
                    <a:lnTo>
                      <a:pt x="29" y="26"/>
                    </a:lnTo>
                    <a:lnTo>
                      <a:pt x="28" y="28"/>
                    </a:lnTo>
                    <a:lnTo>
                      <a:pt x="28" y="29"/>
                    </a:lnTo>
                    <a:lnTo>
                      <a:pt x="27" y="35"/>
                    </a:lnTo>
                    <a:lnTo>
                      <a:pt x="19" y="38"/>
                    </a:lnTo>
                    <a:lnTo>
                      <a:pt x="12" y="54"/>
                    </a:lnTo>
                    <a:lnTo>
                      <a:pt x="11" y="54"/>
                    </a:lnTo>
                    <a:lnTo>
                      <a:pt x="10" y="55"/>
                    </a:lnTo>
                    <a:lnTo>
                      <a:pt x="8" y="56"/>
                    </a:lnTo>
                    <a:lnTo>
                      <a:pt x="7" y="57"/>
                    </a:lnTo>
                    <a:lnTo>
                      <a:pt x="5" y="59"/>
                    </a:lnTo>
                    <a:lnTo>
                      <a:pt x="4" y="61"/>
                    </a:lnTo>
                    <a:lnTo>
                      <a:pt x="2" y="64"/>
                    </a:lnTo>
                    <a:lnTo>
                      <a:pt x="1" y="66"/>
                    </a:lnTo>
                    <a:lnTo>
                      <a:pt x="1" y="69"/>
                    </a:lnTo>
                    <a:lnTo>
                      <a:pt x="0" y="72"/>
                    </a:lnTo>
                    <a:lnTo>
                      <a:pt x="1" y="75"/>
                    </a:lnTo>
                    <a:lnTo>
                      <a:pt x="1" y="78"/>
                    </a:lnTo>
                    <a:lnTo>
                      <a:pt x="2" y="81"/>
                    </a:lnTo>
                    <a:lnTo>
                      <a:pt x="3" y="84"/>
                    </a:lnTo>
                    <a:lnTo>
                      <a:pt x="5" y="87"/>
                    </a:lnTo>
                    <a:lnTo>
                      <a:pt x="6" y="90"/>
                    </a:lnTo>
                    <a:lnTo>
                      <a:pt x="7" y="92"/>
                    </a:lnTo>
                    <a:lnTo>
                      <a:pt x="8" y="94"/>
                    </a:lnTo>
                    <a:lnTo>
                      <a:pt x="9" y="96"/>
                    </a:lnTo>
                    <a:lnTo>
                      <a:pt x="10" y="98"/>
                    </a:lnTo>
                    <a:lnTo>
                      <a:pt x="11" y="99"/>
                    </a:lnTo>
                    <a:lnTo>
                      <a:pt x="12" y="100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7" name="Freeform 239"/>
              <p:cNvSpPr>
                <a:spLocks/>
              </p:cNvSpPr>
              <p:nvPr/>
            </p:nvSpPr>
            <p:spPr bwMode="auto">
              <a:xfrm>
                <a:off x="2442" y="2288"/>
                <a:ext cx="29" cy="27"/>
              </a:xfrm>
              <a:custGeom>
                <a:avLst/>
                <a:gdLst>
                  <a:gd name="T0" fmla="*/ 21 w 21"/>
                  <a:gd name="T1" fmla="*/ 15 h 19"/>
                  <a:gd name="T2" fmla="*/ 21 w 21"/>
                  <a:gd name="T3" fmla="*/ 15 h 19"/>
                  <a:gd name="T4" fmla="*/ 4 w 21"/>
                  <a:gd name="T5" fmla="*/ 0 h 19"/>
                  <a:gd name="T6" fmla="*/ 0 w 21"/>
                  <a:gd name="T7" fmla="*/ 4 h 19"/>
                  <a:gd name="T8" fmla="*/ 18 w 21"/>
                  <a:gd name="T9" fmla="*/ 19 h 19"/>
                  <a:gd name="T10" fmla="*/ 19 w 21"/>
                  <a:gd name="T11" fmla="*/ 19 h 19"/>
                  <a:gd name="T12" fmla="*/ 18 w 21"/>
                  <a:gd name="T13" fmla="*/ 19 h 19"/>
                  <a:gd name="T14" fmla="*/ 19 w 21"/>
                  <a:gd name="T15" fmla="*/ 19 h 19"/>
                  <a:gd name="T16" fmla="*/ 19 w 21"/>
                  <a:gd name="T17" fmla="*/ 19 h 19"/>
                  <a:gd name="T18" fmla="*/ 21 w 21"/>
                  <a:gd name="T19" fmla="*/ 15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19"/>
                  <a:gd name="T32" fmla="*/ 21 w 21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19">
                    <a:moveTo>
                      <a:pt x="21" y="15"/>
                    </a:moveTo>
                    <a:lnTo>
                      <a:pt x="21" y="15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18" y="19"/>
                    </a:lnTo>
                    <a:lnTo>
                      <a:pt x="19" y="19"/>
                    </a:lnTo>
                    <a:lnTo>
                      <a:pt x="21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8" name="Freeform 240"/>
              <p:cNvSpPr>
                <a:spLocks/>
              </p:cNvSpPr>
              <p:nvPr/>
            </p:nvSpPr>
            <p:spPr bwMode="auto">
              <a:xfrm>
                <a:off x="2468" y="2309"/>
                <a:ext cx="66" cy="33"/>
              </a:xfrm>
              <a:custGeom>
                <a:avLst/>
                <a:gdLst>
                  <a:gd name="T0" fmla="*/ 47 w 47"/>
                  <a:gd name="T1" fmla="*/ 20 h 23"/>
                  <a:gd name="T2" fmla="*/ 46 w 47"/>
                  <a:gd name="T3" fmla="*/ 19 h 23"/>
                  <a:gd name="T4" fmla="*/ 2 w 47"/>
                  <a:gd name="T5" fmla="*/ 0 h 23"/>
                  <a:gd name="T6" fmla="*/ 0 w 47"/>
                  <a:gd name="T7" fmla="*/ 4 h 23"/>
                  <a:gd name="T8" fmla="*/ 44 w 47"/>
                  <a:gd name="T9" fmla="*/ 23 h 23"/>
                  <a:gd name="T10" fmla="*/ 43 w 47"/>
                  <a:gd name="T11" fmla="*/ 22 h 23"/>
                  <a:gd name="T12" fmla="*/ 47 w 47"/>
                  <a:gd name="T13" fmla="*/ 20 h 23"/>
                  <a:gd name="T14" fmla="*/ 47 w 47"/>
                  <a:gd name="T15" fmla="*/ 19 h 23"/>
                  <a:gd name="T16" fmla="*/ 46 w 47"/>
                  <a:gd name="T17" fmla="*/ 19 h 23"/>
                  <a:gd name="T18" fmla="*/ 47 w 47"/>
                  <a:gd name="T19" fmla="*/ 20 h 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7"/>
                  <a:gd name="T31" fmla="*/ 0 h 23"/>
                  <a:gd name="T32" fmla="*/ 47 w 47"/>
                  <a:gd name="T33" fmla="*/ 23 h 2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7" h="23">
                    <a:moveTo>
                      <a:pt x="47" y="20"/>
                    </a:moveTo>
                    <a:lnTo>
                      <a:pt x="46" y="19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44" y="23"/>
                    </a:lnTo>
                    <a:lnTo>
                      <a:pt x="43" y="22"/>
                    </a:lnTo>
                    <a:lnTo>
                      <a:pt x="47" y="20"/>
                    </a:lnTo>
                    <a:lnTo>
                      <a:pt x="47" y="19"/>
                    </a:lnTo>
                    <a:lnTo>
                      <a:pt x="46" y="19"/>
                    </a:lnTo>
                    <a:lnTo>
                      <a:pt x="47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79" name="Freeform 241"/>
              <p:cNvSpPr>
                <a:spLocks/>
              </p:cNvSpPr>
              <p:nvPr/>
            </p:nvSpPr>
            <p:spPr bwMode="auto">
              <a:xfrm>
                <a:off x="2529" y="2337"/>
                <a:ext cx="21" cy="24"/>
              </a:xfrm>
              <a:custGeom>
                <a:avLst/>
                <a:gdLst>
                  <a:gd name="T0" fmla="*/ 12 w 15"/>
                  <a:gd name="T1" fmla="*/ 12 h 17"/>
                  <a:gd name="T2" fmla="*/ 12 w 15"/>
                  <a:gd name="T3" fmla="*/ 12 h 17"/>
                  <a:gd name="T4" fmla="*/ 11 w 15"/>
                  <a:gd name="T5" fmla="*/ 12 h 17"/>
                  <a:gd name="T6" fmla="*/ 11 w 15"/>
                  <a:gd name="T7" fmla="*/ 12 h 17"/>
                  <a:gd name="T8" fmla="*/ 9 w 15"/>
                  <a:gd name="T9" fmla="*/ 11 h 17"/>
                  <a:gd name="T10" fmla="*/ 8 w 15"/>
                  <a:gd name="T11" fmla="*/ 8 h 17"/>
                  <a:gd name="T12" fmla="*/ 6 w 15"/>
                  <a:gd name="T13" fmla="*/ 5 h 17"/>
                  <a:gd name="T14" fmla="*/ 6 w 15"/>
                  <a:gd name="T15" fmla="*/ 3 h 17"/>
                  <a:gd name="T16" fmla="*/ 5 w 15"/>
                  <a:gd name="T17" fmla="*/ 1 h 17"/>
                  <a:gd name="T18" fmla="*/ 4 w 15"/>
                  <a:gd name="T19" fmla="*/ 0 h 17"/>
                  <a:gd name="T20" fmla="*/ 0 w 15"/>
                  <a:gd name="T21" fmla="*/ 2 h 17"/>
                  <a:gd name="T22" fmla="*/ 0 w 15"/>
                  <a:gd name="T23" fmla="*/ 2 h 17"/>
                  <a:gd name="T24" fmla="*/ 1 w 15"/>
                  <a:gd name="T25" fmla="*/ 5 h 17"/>
                  <a:gd name="T26" fmla="*/ 2 w 15"/>
                  <a:gd name="T27" fmla="*/ 8 h 17"/>
                  <a:gd name="T28" fmla="*/ 4 w 15"/>
                  <a:gd name="T29" fmla="*/ 11 h 17"/>
                  <a:gd name="T30" fmla="*/ 6 w 15"/>
                  <a:gd name="T31" fmla="*/ 13 h 17"/>
                  <a:gd name="T32" fmla="*/ 8 w 15"/>
                  <a:gd name="T33" fmla="*/ 16 h 17"/>
                  <a:gd name="T34" fmla="*/ 12 w 15"/>
                  <a:gd name="T35" fmla="*/ 17 h 17"/>
                  <a:gd name="T36" fmla="*/ 15 w 15"/>
                  <a:gd name="T37" fmla="*/ 15 h 17"/>
                  <a:gd name="T38" fmla="*/ 15 w 15"/>
                  <a:gd name="T39" fmla="*/ 15 h 17"/>
                  <a:gd name="T40" fmla="*/ 12 w 15"/>
                  <a:gd name="T41" fmla="*/ 12 h 1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"/>
                  <a:gd name="T64" fmla="*/ 0 h 17"/>
                  <a:gd name="T65" fmla="*/ 15 w 15"/>
                  <a:gd name="T66" fmla="*/ 17 h 1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" h="17">
                    <a:moveTo>
                      <a:pt x="12" y="12"/>
                    </a:moveTo>
                    <a:lnTo>
                      <a:pt x="12" y="12"/>
                    </a:lnTo>
                    <a:lnTo>
                      <a:pt x="11" y="12"/>
                    </a:lnTo>
                    <a:lnTo>
                      <a:pt x="9" y="11"/>
                    </a:lnTo>
                    <a:lnTo>
                      <a:pt x="8" y="8"/>
                    </a:lnTo>
                    <a:lnTo>
                      <a:pt x="6" y="5"/>
                    </a:lnTo>
                    <a:lnTo>
                      <a:pt x="6" y="3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2" y="8"/>
                    </a:lnTo>
                    <a:lnTo>
                      <a:pt x="4" y="11"/>
                    </a:lnTo>
                    <a:lnTo>
                      <a:pt x="6" y="13"/>
                    </a:lnTo>
                    <a:lnTo>
                      <a:pt x="8" y="16"/>
                    </a:lnTo>
                    <a:lnTo>
                      <a:pt x="12" y="17"/>
                    </a:lnTo>
                    <a:lnTo>
                      <a:pt x="15" y="15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0" name="Freeform 242"/>
              <p:cNvSpPr>
                <a:spLocks/>
              </p:cNvSpPr>
              <p:nvPr/>
            </p:nvSpPr>
            <p:spPr bwMode="auto">
              <a:xfrm>
                <a:off x="2545" y="2299"/>
                <a:ext cx="82" cy="60"/>
              </a:xfrm>
              <a:custGeom>
                <a:avLst/>
                <a:gdLst>
                  <a:gd name="T0" fmla="*/ 52 w 58"/>
                  <a:gd name="T1" fmla="*/ 5 h 42"/>
                  <a:gd name="T2" fmla="*/ 51 w 58"/>
                  <a:gd name="T3" fmla="*/ 1 h 42"/>
                  <a:gd name="T4" fmla="*/ 50 w 58"/>
                  <a:gd name="T5" fmla="*/ 1 h 42"/>
                  <a:gd name="T6" fmla="*/ 49 w 58"/>
                  <a:gd name="T7" fmla="*/ 2 h 42"/>
                  <a:gd name="T8" fmla="*/ 47 w 58"/>
                  <a:gd name="T9" fmla="*/ 4 h 42"/>
                  <a:gd name="T10" fmla="*/ 44 w 58"/>
                  <a:gd name="T11" fmla="*/ 6 h 42"/>
                  <a:gd name="T12" fmla="*/ 41 w 58"/>
                  <a:gd name="T13" fmla="*/ 8 h 42"/>
                  <a:gd name="T14" fmla="*/ 36 w 58"/>
                  <a:gd name="T15" fmla="*/ 11 h 42"/>
                  <a:gd name="T16" fmla="*/ 32 w 58"/>
                  <a:gd name="T17" fmla="*/ 14 h 42"/>
                  <a:gd name="T18" fmla="*/ 28 w 58"/>
                  <a:gd name="T19" fmla="*/ 18 h 42"/>
                  <a:gd name="T20" fmla="*/ 23 w 58"/>
                  <a:gd name="T21" fmla="*/ 21 h 42"/>
                  <a:gd name="T22" fmla="*/ 19 w 58"/>
                  <a:gd name="T23" fmla="*/ 24 h 42"/>
                  <a:gd name="T24" fmla="*/ 14 w 58"/>
                  <a:gd name="T25" fmla="*/ 28 h 42"/>
                  <a:gd name="T26" fmla="*/ 10 w 58"/>
                  <a:gd name="T27" fmla="*/ 31 h 42"/>
                  <a:gd name="T28" fmla="*/ 6 w 58"/>
                  <a:gd name="T29" fmla="*/ 33 h 42"/>
                  <a:gd name="T30" fmla="*/ 3 w 58"/>
                  <a:gd name="T31" fmla="*/ 36 h 42"/>
                  <a:gd name="T32" fmla="*/ 1 w 58"/>
                  <a:gd name="T33" fmla="*/ 38 h 42"/>
                  <a:gd name="T34" fmla="*/ 0 w 58"/>
                  <a:gd name="T35" fmla="*/ 39 h 42"/>
                  <a:gd name="T36" fmla="*/ 3 w 58"/>
                  <a:gd name="T37" fmla="*/ 42 h 42"/>
                  <a:gd name="T38" fmla="*/ 4 w 58"/>
                  <a:gd name="T39" fmla="*/ 41 h 42"/>
                  <a:gd name="T40" fmla="*/ 6 w 58"/>
                  <a:gd name="T41" fmla="*/ 40 h 42"/>
                  <a:gd name="T42" fmla="*/ 9 w 58"/>
                  <a:gd name="T43" fmla="*/ 37 h 42"/>
                  <a:gd name="T44" fmla="*/ 13 w 58"/>
                  <a:gd name="T45" fmla="*/ 35 h 42"/>
                  <a:gd name="T46" fmla="*/ 17 w 58"/>
                  <a:gd name="T47" fmla="*/ 31 h 42"/>
                  <a:gd name="T48" fmla="*/ 21 w 58"/>
                  <a:gd name="T49" fmla="*/ 28 h 42"/>
                  <a:gd name="T50" fmla="*/ 26 w 58"/>
                  <a:gd name="T51" fmla="*/ 25 h 42"/>
                  <a:gd name="T52" fmla="*/ 31 w 58"/>
                  <a:gd name="T53" fmla="*/ 21 h 42"/>
                  <a:gd name="T54" fmla="*/ 35 w 58"/>
                  <a:gd name="T55" fmla="*/ 18 h 42"/>
                  <a:gd name="T56" fmla="*/ 39 w 58"/>
                  <a:gd name="T57" fmla="*/ 15 h 42"/>
                  <a:gd name="T58" fmla="*/ 43 w 58"/>
                  <a:gd name="T59" fmla="*/ 12 h 42"/>
                  <a:gd name="T60" fmla="*/ 47 w 58"/>
                  <a:gd name="T61" fmla="*/ 10 h 42"/>
                  <a:gd name="T62" fmla="*/ 50 w 58"/>
                  <a:gd name="T63" fmla="*/ 7 h 42"/>
                  <a:gd name="T64" fmla="*/ 52 w 58"/>
                  <a:gd name="T65" fmla="*/ 6 h 42"/>
                  <a:gd name="T66" fmla="*/ 53 w 58"/>
                  <a:gd name="T67" fmla="*/ 4 h 42"/>
                  <a:gd name="T68" fmla="*/ 54 w 58"/>
                  <a:gd name="T69" fmla="*/ 4 h 42"/>
                  <a:gd name="T70" fmla="*/ 53 w 58"/>
                  <a:gd name="T71" fmla="*/ 0 h 42"/>
                  <a:gd name="T72" fmla="*/ 54 w 58"/>
                  <a:gd name="T73" fmla="*/ 4 h 42"/>
                  <a:gd name="T74" fmla="*/ 58 w 58"/>
                  <a:gd name="T75" fmla="*/ 1 h 42"/>
                  <a:gd name="T76" fmla="*/ 53 w 58"/>
                  <a:gd name="T77" fmla="*/ 0 h 42"/>
                  <a:gd name="T78" fmla="*/ 52 w 58"/>
                  <a:gd name="T79" fmla="*/ 5 h 42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8"/>
                  <a:gd name="T121" fmla="*/ 0 h 42"/>
                  <a:gd name="T122" fmla="*/ 58 w 58"/>
                  <a:gd name="T123" fmla="*/ 42 h 42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8" h="42">
                    <a:moveTo>
                      <a:pt x="52" y="5"/>
                    </a:moveTo>
                    <a:lnTo>
                      <a:pt x="51" y="1"/>
                    </a:lnTo>
                    <a:lnTo>
                      <a:pt x="50" y="1"/>
                    </a:lnTo>
                    <a:lnTo>
                      <a:pt x="49" y="2"/>
                    </a:lnTo>
                    <a:lnTo>
                      <a:pt x="47" y="4"/>
                    </a:lnTo>
                    <a:lnTo>
                      <a:pt x="44" y="6"/>
                    </a:lnTo>
                    <a:lnTo>
                      <a:pt x="41" y="8"/>
                    </a:lnTo>
                    <a:lnTo>
                      <a:pt x="36" y="11"/>
                    </a:lnTo>
                    <a:lnTo>
                      <a:pt x="32" y="14"/>
                    </a:lnTo>
                    <a:lnTo>
                      <a:pt x="28" y="18"/>
                    </a:lnTo>
                    <a:lnTo>
                      <a:pt x="23" y="21"/>
                    </a:lnTo>
                    <a:lnTo>
                      <a:pt x="19" y="24"/>
                    </a:lnTo>
                    <a:lnTo>
                      <a:pt x="14" y="28"/>
                    </a:lnTo>
                    <a:lnTo>
                      <a:pt x="10" y="31"/>
                    </a:lnTo>
                    <a:lnTo>
                      <a:pt x="6" y="33"/>
                    </a:lnTo>
                    <a:lnTo>
                      <a:pt x="3" y="36"/>
                    </a:lnTo>
                    <a:lnTo>
                      <a:pt x="1" y="38"/>
                    </a:lnTo>
                    <a:lnTo>
                      <a:pt x="0" y="39"/>
                    </a:lnTo>
                    <a:lnTo>
                      <a:pt x="3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9" y="37"/>
                    </a:lnTo>
                    <a:lnTo>
                      <a:pt x="13" y="35"/>
                    </a:lnTo>
                    <a:lnTo>
                      <a:pt x="17" y="31"/>
                    </a:lnTo>
                    <a:lnTo>
                      <a:pt x="21" y="28"/>
                    </a:lnTo>
                    <a:lnTo>
                      <a:pt x="26" y="25"/>
                    </a:lnTo>
                    <a:lnTo>
                      <a:pt x="31" y="21"/>
                    </a:lnTo>
                    <a:lnTo>
                      <a:pt x="35" y="18"/>
                    </a:lnTo>
                    <a:lnTo>
                      <a:pt x="39" y="15"/>
                    </a:lnTo>
                    <a:lnTo>
                      <a:pt x="43" y="12"/>
                    </a:lnTo>
                    <a:lnTo>
                      <a:pt x="47" y="10"/>
                    </a:lnTo>
                    <a:lnTo>
                      <a:pt x="50" y="7"/>
                    </a:lnTo>
                    <a:lnTo>
                      <a:pt x="52" y="6"/>
                    </a:lnTo>
                    <a:lnTo>
                      <a:pt x="53" y="4"/>
                    </a:lnTo>
                    <a:lnTo>
                      <a:pt x="54" y="4"/>
                    </a:lnTo>
                    <a:lnTo>
                      <a:pt x="53" y="0"/>
                    </a:lnTo>
                    <a:lnTo>
                      <a:pt x="54" y="4"/>
                    </a:lnTo>
                    <a:lnTo>
                      <a:pt x="58" y="1"/>
                    </a:lnTo>
                    <a:lnTo>
                      <a:pt x="53" y="0"/>
                    </a:lnTo>
                    <a:lnTo>
                      <a:pt x="52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1" name="Freeform 243"/>
              <p:cNvSpPr>
                <a:spLocks/>
              </p:cNvSpPr>
              <p:nvPr/>
            </p:nvSpPr>
            <p:spPr bwMode="auto">
              <a:xfrm>
                <a:off x="2596" y="2276"/>
                <a:ext cx="24" cy="30"/>
              </a:xfrm>
              <a:custGeom>
                <a:avLst/>
                <a:gdLst>
                  <a:gd name="T0" fmla="*/ 0 w 17"/>
                  <a:gd name="T1" fmla="*/ 0 h 21"/>
                  <a:gd name="T2" fmla="*/ 0 w 17"/>
                  <a:gd name="T3" fmla="*/ 0 h 21"/>
                  <a:gd name="T4" fmla="*/ 0 w 17"/>
                  <a:gd name="T5" fmla="*/ 6 h 21"/>
                  <a:gd name="T6" fmla="*/ 1 w 17"/>
                  <a:gd name="T7" fmla="*/ 10 h 21"/>
                  <a:gd name="T8" fmla="*/ 4 w 17"/>
                  <a:gd name="T9" fmla="*/ 14 h 21"/>
                  <a:gd name="T10" fmla="*/ 7 w 17"/>
                  <a:gd name="T11" fmla="*/ 16 h 21"/>
                  <a:gd name="T12" fmla="*/ 10 w 17"/>
                  <a:gd name="T13" fmla="*/ 18 h 21"/>
                  <a:gd name="T14" fmla="*/ 13 w 17"/>
                  <a:gd name="T15" fmla="*/ 20 h 21"/>
                  <a:gd name="T16" fmla="*/ 15 w 17"/>
                  <a:gd name="T17" fmla="*/ 20 h 21"/>
                  <a:gd name="T18" fmla="*/ 16 w 17"/>
                  <a:gd name="T19" fmla="*/ 21 h 21"/>
                  <a:gd name="T20" fmla="*/ 17 w 17"/>
                  <a:gd name="T21" fmla="*/ 16 h 21"/>
                  <a:gd name="T22" fmla="*/ 17 w 17"/>
                  <a:gd name="T23" fmla="*/ 16 h 21"/>
                  <a:gd name="T24" fmla="*/ 15 w 17"/>
                  <a:gd name="T25" fmla="*/ 15 h 21"/>
                  <a:gd name="T26" fmla="*/ 12 w 17"/>
                  <a:gd name="T27" fmla="*/ 14 h 21"/>
                  <a:gd name="T28" fmla="*/ 10 w 17"/>
                  <a:gd name="T29" fmla="*/ 12 h 21"/>
                  <a:gd name="T30" fmla="*/ 7 w 17"/>
                  <a:gd name="T31" fmla="*/ 11 h 21"/>
                  <a:gd name="T32" fmla="*/ 5 w 17"/>
                  <a:gd name="T33" fmla="*/ 8 h 21"/>
                  <a:gd name="T34" fmla="*/ 5 w 17"/>
                  <a:gd name="T35" fmla="*/ 5 h 21"/>
                  <a:gd name="T36" fmla="*/ 5 w 17"/>
                  <a:gd name="T37" fmla="*/ 1 h 21"/>
                  <a:gd name="T38" fmla="*/ 5 w 17"/>
                  <a:gd name="T39" fmla="*/ 1 h 21"/>
                  <a:gd name="T40" fmla="*/ 0 w 17"/>
                  <a:gd name="T41" fmla="*/ 0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7"/>
                  <a:gd name="T64" fmla="*/ 0 h 21"/>
                  <a:gd name="T65" fmla="*/ 17 w 17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7" h="21">
                    <a:moveTo>
                      <a:pt x="0" y="0"/>
                    </a:moveTo>
                    <a:lnTo>
                      <a:pt x="0" y="0"/>
                    </a:lnTo>
                    <a:lnTo>
                      <a:pt x="0" y="6"/>
                    </a:lnTo>
                    <a:lnTo>
                      <a:pt x="1" y="10"/>
                    </a:lnTo>
                    <a:lnTo>
                      <a:pt x="4" y="14"/>
                    </a:lnTo>
                    <a:lnTo>
                      <a:pt x="7" y="16"/>
                    </a:lnTo>
                    <a:lnTo>
                      <a:pt x="10" y="18"/>
                    </a:lnTo>
                    <a:lnTo>
                      <a:pt x="13" y="20"/>
                    </a:lnTo>
                    <a:lnTo>
                      <a:pt x="15" y="20"/>
                    </a:lnTo>
                    <a:lnTo>
                      <a:pt x="16" y="21"/>
                    </a:lnTo>
                    <a:lnTo>
                      <a:pt x="17" y="16"/>
                    </a:lnTo>
                    <a:lnTo>
                      <a:pt x="15" y="15"/>
                    </a:lnTo>
                    <a:lnTo>
                      <a:pt x="12" y="14"/>
                    </a:lnTo>
                    <a:lnTo>
                      <a:pt x="10" y="12"/>
                    </a:lnTo>
                    <a:lnTo>
                      <a:pt x="7" y="11"/>
                    </a:lnTo>
                    <a:lnTo>
                      <a:pt x="5" y="8"/>
                    </a:lnTo>
                    <a:lnTo>
                      <a:pt x="5" y="5"/>
                    </a:lnTo>
                    <a:lnTo>
                      <a:pt x="5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2" name="Freeform 244"/>
              <p:cNvSpPr>
                <a:spLocks/>
              </p:cNvSpPr>
              <p:nvPr/>
            </p:nvSpPr>
            <p:spPr bwMode="auto">
              <a:xfrm>
                <a:off x="2579" y="2184"/>
                <a:ext cx="24" cy="94"/>
              </a:xfrm>
              <a:custGeom>
                <a:avLst/>
                <a:gdLst>
                  <a:gd name="T0" fmla="*/ 8 w 17"/>
                  <a:gd name="T1" fmla="*/ 1 h 66"/>
                  <a:gd name="T2" fmla="*/ 9 w 17"/>
                  <a:gd name="T3" fmla="*/ 0 h 66"/>
                  <a:gd name="T4" fmla="*/ 5 w 17"/>
                  <a:gd name="T5" fmla="*/ 4 h 66"/>
                  <a:gd name="T6" fmla="*/ 2 w 17"/>
                  <a:gd name="T7" fmla="*/ 8 h 66"/>
                  <a:gd name="T8" fmla="*/ 1 w 17"/>
                  <a:gd name="T9" fmla="*/ 12 h 66"/>
                  <a:gd name="T10" fmla="*/ 0 w 17"/>
                  <a:gd name="T11" fmla="*/ 17 h 66"/>
                  <a:gd name="T12" fmla="*/ 0 w 17"/>
                  <a:gd name="T13" fmla="*/ 21 h 66"/>
                  <a:gd name="T14" fmla="*/ 1 w 17"/>
                  <a:gd name="T15" fmla="*/ 26 h 66"/>
                  <a:gd name="T16" fmla="*/ 2 w 17"/>
                  <a:gd name="T17" fmla="*/ 31 h 66"/>
                  <a:gd name="T18" fmla="*/ 4 w 17"/>
                  <a:gd name="T19" fmla="*/ 35 h 66"/>
                  <a:gd name="T20" fmla="*/ 5 w 17"/>
                  <a:gd name="T21" fmla="*/ 40 h 66"/>
                  <a:gd name="T22" fmla="*/ 7 w 17"/>
                  <a:gd name="T23" fmla="*/ 45 h 66"/>
                  <a:gd name="T24" fmla="*/ 8 w 17"/>
                  <a:gd name="T25" fmla="*/ 49 h 66"/>
                  <a:gd name="T26" fmla="*/ 10 w 17"/>
                  <a:gd name="T27" fmla="*/ 53 h 66"/>
                  <a:gd name="T28" fmla="*/ 11 w 17"/>
                  <a:gd name="T29" fmla="*/ 57 h 66"/>
                  <a:gd name="T30" fmla="*/ 12 w 17"/>
                  <a:gd name="T31" fmla="*/ 60 h 66"/>
                  <a:gd name="T32" fmla="*/ 12 w 17"/>
                  <a:gd name="T33" fmla="*/ 63 h 66"/>
                  <a:gd name="T34" fmla="*/ 12 w 17"/>
                  <a:gd name="T35" fmla="*/ 65 h 66"/>
                  <a:gd name="T36" fmla="*/ 17 w 17"/>
                  <a:gd name="T37" fmla="*/ 66 h 66"/>
                  <a:gd name="T38" fmla="*/ 17 w 17"/>
                  <a:gd name="T39" fmla="*/ 63 h 66"/>
                  <a:gd name="T40" fmla="*/ 17 w 17"/>
                  <a:gd name="T41" fmla="*/ 60 h 66"/>
                  <a:gd name="T42" fmla="*/ 16 w 17"/>
                  <a:gd name="T43" fmla="*/ 55 h 66"/>
                  <a:gd name="T44" fmla="*/ 14 w 17"/>
                  <a:gd name="T45" fmla="*/ 51 h 66"/>
                  <a:gd name="T46" fmla="*/ 13 w 17"/>
                  <a:gd name="T47" fmla="*/ 47 h 66"/>
                  <a:gd name="T48" fmla="*/ 11 w 17"/>
                  <a:gd name="T49" fmla="*/ 43 h 66"/>
                  <a:gd name="T50" fmla="*/ 10 w 17"/>
                  <a:gd name="T51" fmla="*/ 38 h 66"/>
                  <a:gd name="T52" fmla="*/ 8 w 17"/>
                  <a:gd name="T53" fmla="*/ 34 h 66"/>
                  <a:gd name="T54" fmla="*/ 7 w 17"/>
                  <a:gd name="T55" fmla="*/ 29 h 66"/>
                  <a:gd name="T56" fmla="*/ 6 w 17"/>
                  <a:gd name="T57" fmla="*/ 25 h 66"/>
                  <a:gd name="T58" fmla="*/ 5 w 17"/>
                  <a:gd name="T59" fmla="*/ 21 h 66"/>
                  <a:gd name="T60" fmla="*/ 5 w 17"/>
                  <a:gd name="T61" fmla="*/ 17 h 66"/>
                  <a:gd name="T62" fmla="*/ 6 w 17"/>
                  <a:gd name="T63" fmla="*/ 13 h 66"/>
                  <a:gd name="T64" fmla="*/ 7 w 17"/>
                  <a:gd name="T65" fmla="*/ 10 h 66"/>
                  <a:gd name="T66" fmla="*/ 9 w 17"/>
                  <a:gd name="T67" fmla="*/ 7 h 66"/>
                  <a:gd name="T68" fmla="*/ 11 w 17"/>
                  <a:gd name="T69" fmla="*/ 4 h 66"/>
                  <a:gd name="T70" fmla="*/ 12 w 17"/>
                  <a:gd name="T71" fmla="*/ 3 h 66"/>
                  <a:gd name="T72" fmla="*/ 11 w 17"/>
                  <a:gd name="T73" fmla="*/ 4 h 66"/>
                  <a:gd name="T74" fmla="*/ 12 w 17"/>
                  <a:gd name="T75" fmla="*/ 4 h 66"/>
                  <a:gd name="T76" fmla="*/ 12 w 17"/>
                  <a:gd name="T77" fmla="*/ 3 h 66"/>
                  <a:gd name="T78" fmla="*/ 8 w 17"/>
                  <a:gd name="T79" fmla="*/ 1 h 6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7"/>
                  <a:gd name="T121" fmla="*/ 0 h 66"/>
                  <a:gd name="T122" fmla="*/ 17 w 17"/>
                  <a:gd name="T123" fmla="*/ 66 h 6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7" h="66">
                    <a:moveTo>
                      <a:pt x="8" y="1"/>
                    </a:moveTo>
                    <a:lnTo>
                      <a:pt x="9" y="0"/>
                    </a:lnTo>
                    <a:lnTo>
                      <a:pt x="5" y="4"/>
                    </a:lnTo>
                    <a:lnTo>
                      <a:pt x="2" y="8"/>
                    </a:lnTo>
                    <a:lnTo>
                      <a:pt x="1" y="12"/>
                    </a:lnTo>
                    <a:lnTo>
                      <a:pt x="0" y="17"/>
                    </a:lnTo>
                    <a:lnTo>
                      <a:pt x="0" y="21"/>
                    </a:lnTo>
                    <a:lnTo>
                      <a:pt x="1" y="26"/>
                    </a:lnTo>
                    <a:lnTo>
                      <a:pt x="2" y="31"/>
                    </a:lnTo>
                    <a:lnTo>
                      <a:pt x="4" y="35"/>
                    </a:lnTo>
                    <a:lnTo>
                      <a:pt x="5" y="40"/>
                    </a:lnTo>
                    <a:lnTo>
                      <a:pt x="7" y="45"/>
                    </a:lnTo>
                    <a:lnTo>
                      <a:pt x="8" y="49"/>
                    </a:lnTo>
                    <a:lnTo>
                      <a:pt x="10" y="53"/>
                    </a:lnTo>
                    <a:lnTo>
                      <a:pt x="11" y="57"/>
                    </a:lnTo>
                    <a:lnTo>
                      <a:pt x="12" y="60"/>
                    </a:lnTo>
                    <a:lnTo>
                      <a:pt x="12" y="63"/>
                    </a:lnTo>
                    <a:lnTo>
                      <a:pt x="12" y="65"/>
                    </a:lnTo>
                    <a:lnTo>
                      <a:pt x="17" y="66"/>
                    </a:lnTo>
                    <a:lnTo>
                      <a:pt x="17" y="63"/>
                    </a:lnTo>
                    <a:lnTo>
                      <a:pt x="17" y="60"/>
                    </a:lnTo>
                    <a:lnTo>
                      <a:pt x="16" y="55"/>
                    </a:lnTo>
                    <a:lnTo>
                      <a:pt x="14" y="51"/>
                    </a:lnTo>
                    <a:lnTo>
                      <a:pt x="13" y="47"/>
                    </a:lnTo>
                    <a:lnTo>
                      <a:pt x="11" y="43"/>
                    </a:lnTo>
                    <a:lnTo>
                      <a:pt x="10" y="38"/>
                    </a:lnTo>
                    <a:lnTo>
                      <a:pt x="8" y="34"/>
                    </a:lnTo>
                    <a:lnTo>
                      <a:pt x="7" y="29"/>
                    </a:lnTo>
                    <a:lnTo>
                      <a:pt x="6" y="25"/>
                    </a:lnTo>
                    <a:lnTo>
                      <a:pt x="5" y="21"/>
                    </a:lnTo>
                    <a:lnTo>
                      <a:pt x="5" y="17"/>
                    </a:lnTo>
                    <a:lnTo>
                      <a:pt x="6" y="13"/>
                    </a:lnTo>
                    <a:lnTo>
                      <a:pt x="7" y="10"/>
                    </a:lnTo>
                    <a:lnTo>
                      <a:pt x="9" y="7"/>
                    </a:lnTo>
                    <a:lnTo>
                      <a:pt x="11" y="4"/>
                    </a:lnTo>
                    <a:lnTo>
                      <a:pt x="12" y="3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3" name="Freeform 245"/>
              <p:cNvSpPr>
                <a:spLocks/>
              </p:cNvSpPr>
              <p:nvPr/>
            </p:nvSpPr>
            <p:spPr bwMode="auto">
              <a:xfrm>
                <a:off x="2590" y="2164"/>
                <a:ext cx="18" cy="24"/>
              </a:xfrm>
              <a:custGeom>
                <a:avLst/>
                <a:gdLst>
                  <a:gd name="T0" fmla="*/ 9 w 13"/>
                  <a:gd name="T1" fmla="*/ 1 h 17"/>
                  <a:gd name="T2" fmla="*/ 11 w 13"/>
                  <a:gd name="T3" fmla="*/ 2 h 17"/>
                  <a:gd name="T4" fmla="*/ 9 w 13"/>
                  <a:gd name="T5" fmla="*/ 0 h 17"/>
                  <a:gd name="T6" fmla="*/ 9 w 13"/>
                  <a:gd name="T7" fmla="*/ 1 h 17"/>
                  <a:gd name="T8" fmla="*/ 8 w 13"/>
                  <a:gd name="T9" fmla="*/ 2 h 17"/>
                  <a:gd name="T10" fmla="*/ 8 w 13"/>
                  <a:gd name="T11" fmla="*/ 3 h 17"/>
                  <a:gd name="T12" fmla="*/ 6 w 13"/>
                  <a:gd name="T13" fmla="*/ 4 h 17"/>
                  <a:gd name="T14" fmla="*/ 5 w 13"/>
                  <a:gd name="T15" fmla="*/ 7 h 17"/>
                  <a:gd name="T16" fmla="*/ 3 w 13"/>
                  <a:gd name="T17" fmla="*/ 11 h 17"/>
                  <a:gd name="T18" fmla="*/ 0 w 13"/>
                  <a:gd name="T19" fmla="*/ 15 h 17"/>
                  <a:gd name="T20" fmla="*/ 4 w 13"/>
                  <a:gd name="T21" fmla="*/ 17 h 17"/>
                  <a:gd name="T22" fmla="*/ 7 w 13"/>
                  <a:gd name="T23" fmla="*/ 13 h 17"/>
                  <a:gd name="T24" fmla="*/ 9 w 13"/>
                  <a:gd name="T25" fmla="*/ 9 h 17"/>
                  <a:gd name="T26" fmla="*/ 11 w 13"/>
                  <a:gd name="T27" fmla="*/ 6 h 17"/>
                  <a:gd name="T28" fmla="*/ 12 w 13"/>
                  <a:gd name="T29" fmla="*/ 5 h 17"/>
                  <a:gd name="T30" fmla="*/ 12 w 13"/>
                  <a:gd name="T31" fmla="*/ 4 h 17"/>
                  <a:gd name="T32" fmla="*/ 12 w 13"/>
                  <a:gd name="T33" fmla="*/ 3 h 17"/>
                  <a:gd name="T34" fmla="*/ 12 w 13"/>
                  <a:gd name="T35" fmla="*/ 3 h 17"/>
                  <a:gd name="T36" fmla="*/ 11 w 13"/>
                  <a:gd name="T37" fmla="*/ 2 h 17"/>
                  <a:gd name="T38" fmla="*/ 13 w 13"/>
                  <a:gd name="T39" fmla="*/ 3 h 17"/>
                  <a:gd name="T40" fmla="*/ 13 w 13"/>
                  <a:gd name="T41" fmla="*/ 3 h 17"/>
                  <a:gd name="T42" fmla="*/ 13 w 13"/>
                  <a:gd name="T43" fmla="*/ 3 h 17"/>
                  <a:gd name="T44" fmla="*/ 13 w 13"/>
                  <a:gd name="T45" fmla="*/ 3 h 17"/>
                  <a:gd name="T46" fmla="*/ 9 w 13"/>
                  <a:gd name="T47" fmla="*/ 1 h 1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3"/>
                  <a:gd name="T73" fmla="*/ 0 h 17"/>
                  <a:gd name="T74" fmla="*/ 13 w 13"/>
                  <a:gd name="T75" fmla="*/ 17 h 1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3" h="17">
                    <a:moveTo>
                      <a:pt x="9" y="1"/>
                    </a:moveTo>
                    <a:lnTo>
                      <a:pt x="11" y="2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8" y="2"/>
                    </a:lnTo>
                    <a:lnTo>
                      <a:pt x="8" y="3"/>
                    </a:lnTo>
                    <a:lnTo>
                      <a:pt x="6" y="4"/>
                    </a:lnTo>
                    <a:lnTo>
                      <a:pt x="5" y="7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4" y="17"/>
                    </a:lnTo>
                    <a:lnTo>
                      <a:pt x="7" y="13"/>
                    </a:lnTo>
                    <a:lnTo>
                      <a:pt x="9" y="9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2" y="4"/>
                    </a:lnTo>
                    <a:lnTo>
                      <a:pt x="12" y="3"/>
                    </a:lnTo>
                    <a:lnTo>
                      <a:pt x="11" y="2"/>
                    </a:lnTo>
                    <a:lnTo>
                      <a:pt x="13" y="3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4" name="Freeform 246"/>
              <p:cNvSpPr>
                <a:spLocks/>
              </p:cNvSpPr>
              <p:nvPr/>
            </p:nvSpPr>
            <p:spPr bwMode="auto">
              <a:xfrm>
                <a:off x="2590" y="2146"/>
                <a:ext cx="18" cy="23"/>
              </a:xfrm>
              <a:custGeom>
                <a:avLst/>
                <a:gdLst>
                  <a:gd name="T0" fmla="*/ 0 w 13"/>
                  <a:gd name="T1" fmla="*/ 5 h 16"/>
                  <a:gd name="T2" fmla="*/ 0 w 13"/>
                  <a:gd name="T3" fmla="*/ 5 h 16"/>
                  <a:gd name="T4" fmla="*/ 4 w 13"/>
                  <a:gd name="T5" fmla="*/ 6 h 16"/>
                  <a:gd name="T6" fmla="*/ 6 w 13"/>
                  <a:gd name="T7" fmla="*/ 7 h 16"/>
                  <a:gd name="T8" fmla="*/ 8 w 13"/>
                  <a:gd name="T9" fmla="*/ 8 h 16"/>
                  <a:gd name="T10" fmla="*/ 9 w 13"/>
                  <a:gd name="T11" fmla="*/ 10 h 16"/>
                  <a:gd name="T12" fmla="*/ 9 w 13"/>
                  <a:gd name="T13" fmla="*/ 12 h 16"/>
                  <a:gd name="T14" fmla="*/ 9 w 13"/>
                  <a:gd name="T15" fmla="*/ 13 h 16"/>
                  <a:gd name="T16" fmla="*/ 9 w 13"/>
                  <a:gd name="T17" fmla="*/ 14 h 16"/>
                  <a:gd name="T18" fmla="*/ 9 w 13"/>
                  <a:gd name="T19" fmla="*/ 14 h 16"/>
                  <a:gd name="T20" fmla="*/ 13 w 13"/>
                  <a:gd name="T21" fmla="*/ 16 h 16"/>
                  <a:gd name="T22" fmla="*/ 13 w 13"/>
                  <a:gd name="T23" fmla="*/ 15 h 16"/>
                  <a:gd name="T24" fmla="*/ 13 w 13"/>
                  <a:gd name="T25" fmla="*/ 13 h 16"/>
                  <a:gd name="T26" fmla="*/ 13 w 13"/>
                  <a:gd name="T27" fmla="*/ 11 h 16"/>
                  <a:gd name="T28" fmla="*/ 13 w 13"/>
                  <a:gd name="T29" fmla="*/ 8 h 16"/>
                  <a:gd name="T30" fmla="*/ 12 w 13"/>
                  <a:gd name="T31" fmla="*/ 6 h 16"/>
                  <a:gd name="T32" fmla="*/ 9 w 13"/>
                  <a:gd name="T33" fmla="*/ 3 h 16"/>
                  <a:gd name="T34" fmla="*/ 6 w 13"/>
                  <a:gd name="T35" fmla="*/ 1 h 16"/>
                  <a:gd name="T36" fmla="*/ 1 w 13"/>
                  <a:gd name="T37" fmla="*/ 0 h 16"/>
                  <a:gd name="T38" fmla="*/ 1 w 13"/>
                  <a:gd name="T39" fmla="*/ 0 h 16"/>
                  <a:gd name="T40" fmla="*/ 0 w 13"/>
                  <a:gd name="T41" fmla="*/ 5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3"/>
                  <a:gd name="T64" fmla="*/ 0 h 16"/>
                  <a:gd name="T65" fmla="*/ 13 w 13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3" h="16">
                    <a:moveTo>
                      <a:pt x="0" y="5"/>
                    </a:moveTo>
                    <a:lnTo>
                      <a:pt x="0" y="5"/>
                    </a:lnTo>
                    <a:lnTo>
                      <a:pt x="4" y="6"/>
                    </a:lnTo>
                    <a:lnTo>
                      <a:pt x="6" y="7"/>
                    </a:lnTo>
                    <a:lnTo>
                      <a:pt x="8" y="8"/>
                    </a:lnTo>
                    <a:lnTo>
                      <a:pt x="9" y="10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4"/>
                    </a:lnTo>
                    <a:lnTo>
                      <a:pt x="13" y="16"/>
                    </a:lnTo>
                    <a:lnTo>
                      <a:pt x="13" y="15"/>
                    </a:lnTo>
                    <a:lnTo>
                      <a:pt x="13" y="13"/>
                    </a:lnTo>
                    <a:lnTo>
                      <a:pt x="13" y="11"/>
                    </a:lnTo>
                    <a:lnTo>
                      <a:pt x="13" y="8"/>
                    </a:lnTo>
                    <a:lnTo>
                      <a:pt x="12" y="6"/>
                    </a:lnTo>
                    <a:lnTo>
                      <a:pt x="9" y="3"/>
                    </a:lnTo>
                    <a:lnTo>
                      <a:pt x="6" y="1"/>
                    </a:lnTo>
                    <a:lnTo>
                      <a:pt x="1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5" name="Freeform 247"/>
              <p:cNvSpPr>
                <a:spLocks/>
              </p:cNvSpPr>
              <p:nvPr/>
            </p:nvSpPr>
            <p:spPr bwMode="auto">
              <a:xfrm>
                <a:off x="2545" y="2146"/>
                <a:ext cx="47" cy="68"/>
              </a:xfrm>
              <a:custGeom>
                <a:avLst/>
                <a:gdLst>
                  <a:gd name="T0" fmla="*/ 0 w 33"/>
                  <a:gd name="T1" fmla="*/ 46 h 48"/>
                  <a:gd name="T2" fmla="*/ 0 w 33"/>
                  <a:gd name="T3" fmla="*/ 46 h 48"/>
                  <a:gd name="T4" fmla="*/ 4 w 33"/>
                  <a:gd name="T5" fmla="*/ 48 h 48"/>
                  <a:gd name="T6" fmla="*/ 8 w 33"/>
                  <a:gd name="T7" fmla="*/ 48 h 48"/>
                  <a:gd name="T8" fmla="*/ 10 w 33"/>
                  <a:gd name="T9" fmla="*/ 46 h 48"/>
                  <a:gd name="T10" fmla="*/ 12 w 33"/>
                  <a:gd name="T11" fmla="*/ 43 h 48"/>
                  <a:gd name="T12" fmla="*/ 12 w 33"/>
                  <a:gd name="T13" fmla="*/ 39 h 48"/>
                  <a:gd name="T14" fmla="*/ 12 w 33"/>
                  <a:gd name="T15" fmla="*/ 35 h 48"/>
                  <a:gd name="T16" fmla="*/ 12 w 33"/>
                  <a:gd name="T17" fmla="*/ 31 h 48"/>
                  <a:gd name="T18" fmla="*/ 12 w 33"/>
                  <a:gd name="T19" fmla="*/ 26 h 48"/>
                  <a:gd name="T20" fmla="*/ 13 w 33"/>
                  <a:gd name="T21" fmla="*/ 22 h 48"/>
                  <a:gd name="T22" fmla="*/ 13 w 33"/>
                  <a:gd name="T23" fmla="*/ 17 h 48"/>
                  <a:gd name="T24" fmla="*/ 15 w 33"/>
                  <a:gd name="T25" fmla="*/ 13 h 48"/>
                  <a:gd name="T26" fmla="*/ 16 w 33"/>
                  <a:gd name="T27" fmla="*/ 10 h 48"/>
                  <a:gd name="T28" fmla="*/ 19 w 33"/>
                  <a:gd name="T29" fmla="*/ 8 h 48"/>
                  <a:gd name="T30" fmla="*/ 22 w 33"/>
                  <a:gd name="T31" fmla="*/ 6 h 48"/>
                  <a:gd name="T32" fmla="*/ 26 w 33"/>
                  <a:gd name="T33" fmla="*/ 5 h 48"/>
                  <a:gd name="T34" fmla="*/ 32 w 33"/>
                  <a:gd name="T35" fmla="*/ 5 h 48"/>
                  <a:gd name="T36" fmla="*/ 33 w 33"/>
                  <a:gd name="T37" fmla="*/ 0 h 48"/>
                  <a:gd name="T38" fmla="*/ 26 w 33"/>
                  <a:gd name="T39" fmla="*/ 0 h 48"/>
                  <a:gd name="T40" fmla="*/ 20 w 33"/>
                  <a:gd name="T41" fmla="*/ 1 h 48"/>
                  <a:gd name="T42" fmla="*/ 16 w 33"/>
                  <a:gd name="T43" fmla="*/ 4 h 48"/>
                  <a:gd name="T44" fmla="*/ 12 w 33"/>
                  <a:gd name="T45" fmla="*/ 8 h 48"/>
                  <a:gd name="T46" fmla="*/ 10 w 33"/>
                  <a:gd name="T47" fmla="*/ 12 h 48"/>
                  <a:gd name="T48" fmla="*/ 9 w 33"/>
                  <a:gd name="T49" fmla="*/ 16 h 48"/>
                  <a:gd name="T50" fmla="*/ 8 w 33"/>
                  <a:gd name="T51" fmla="*/ 21 h 48"/>
                  <a:gd name="T52" fmla="*/ 8 w 33"/>
                  <a:gd name="T53" fmla="*/ 26 h 48"/>
                  <a:gd name="T54" fmla="*/ 7 w 33"/>
                  <a:gd name="T55" fmla="*/ 31 h 48"/>
                  <a:gd name="T56" fmla="*/ 7 w 33"/>
                  <a:gd name="T57" fmla="*/ 35 h 48"/>
                  <a:gd name="T58" fmla="*/ 7 w 33"/>
                  <a:gd name="T59" fmla="*/ 39 h 48"/>
                  <a:gd name="T60" fmla="*/ 7 w 33"/>
                  <a:gd name="T61" fmla="*/ 41 h 48"/>
                  <a:gd name="T62" fmla="*/ 6 w 33"/>
                  <a:gd name="T63" fmla="*/ 43 h 48"/>
                  <a:gd name="T64" fmla="*/ 6 w 33"/>
                  <a:gd name="T65" fmla="*/ 44 h 48"/>
                  <a:gd name="T66" fmla="*/ 6 w 33"/>
                  <a:gd name="T67" fmla="*/ 43 h 48"/>
                  <a:gd name="T68" fmla="*/ 3 w 33"/>
                  <a:gd name="T69" fmla="*/ 42 h 48"/>
                  <a:gd name="T70" fmla="*/ 3 w 33"/>
                  <a:gd name="T71" fmla="*/ 43 h 48"/>
                  <a:gd name="T72" fmla="*/ 0 w 33"/>
                  <a:gd name="T73" fmla="*/ 46 h 48"/>
                  <a:gd name="T74" fmla="*/ 0 w 33"/>
                  <a:gd name="T75" fmla="*/ 46 h 48"/>
                  <a:gd name="T76" fmla="*/ 0 w 33"/>
                  <a:gd name="T77" fmla="*/ 46 h 48"/>
                  <a:gd name="T78" fmla="*/ 0 w 33"/>
                  <a:gd name="T79" fmla="*/ 46 h 4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3"/>
                  <a:gd name="T121" fmla="*/ 0 h 48"/>
                  <a:gd name="T122" fmla="*/ 33 w 33"/>
                  <a:gd name="T123" fmla="*/ 48 h 4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3" h="48">
                    <a:moveTo>
                      <a:pt x="0" y="46"/>
                    </a:moveTo>
                    <a:lnTo>
                      <a:pt x="0" y="46"/>
                    </a:lnTo>
                    <a:lnTo>
                      <a:pt x="4" y="48"/>
                    </a:lnTo>
                    <a:lnTo>
                      <a:pt x="8" y="48"/>
                    </a:lnTo>
                    <a:lnTo>
                      <a:pt x="10" y="46"/>
                    </a:lnTo>
                    <a:lnTo>
                      <a:pt x="12" y="43"/>
                    </a:lnTo>
                    <a:lnTo>
                      <a:pt x="12" y="39"/>
                    </a:lnTo>
                    <a:lnTo>
                      <a:pt x="12" y="35"/>
                    </a:lnTo>
                    <a:lnTo>
                      <a:pt x="12" y="31"/>
                    </a:lnTo>
                    <a:lnTo>
                      <a:pt x="12" y="26"/>
                    </a:lnTo>
                    <a:lnTo>
                      <a:pt x="13" y="22"/>
                    </a:lnTo>
                    <a:lnTo>
                      <a:pt x="13" y="17"/>
                    </a:lnTo>
                    <a:lnTo>
                      <a:pt x="15" y="13"/>
                    </a:lnTo>
                    <a:lnTo>
                      <a:pt x="16" y="10"/>
                    </a:lnTo>
                    <a:lnTo>
                      <a:pt x="19" y="8"/>
                    </a:lnTo>
                    <a:lnTo>
                      <a:pt x="22" y="6"/>
                    </a:lnTo>
                    <a:lnTo>
                      <a:pt x="26" y="5"/>
                    </a:lnTo>
                    <a:lnTo>
                      <a:pt x="32" y="5"/>
                    </a:lnTo>
                    <a:lnTo>
                      <a:pt x="33" y="0"/>
                    </a:lnTo>
                    <a:lnTo>
                      <a:pt x="26" y="0"/>
                    </a:lnTo>
                    <a:lnTo>
                      <a:pt x="20" y="1"/>
                    </a:lnTo>
                    <a:lnTo>
                      <a:pt x="16" y="4"/>
                    </a:lnTo>
                    <a:lnTo>
                      <a:pt x="12" y="8"/>
                    </a:lnTo>
                    <a:lnTo>
                      <a:pt x="10" y="12"/>
                    </a:lnTo>
                    <a:lnTo>
                      <a:pt x="9" y="16"/>
                    </a:lnTo>
                    <a:lnTo>
                      <a:pt x="8" y="21"/>
                    </a:lnTo>
                    <a:lnTo>
                      <a:pt x="8" y="26"/>
                    </a:lnTo>
                    <a:lnTo>
                      <a:pt x="7" y="31"/>
                    </a:lnTo>
                    <a:lnTo>
                      <a:pt x="7" y="35"/>
                    </a:lnTo>
                    <a:lnTo>
                      <a:pt x="7" y="39"/>
                    </a:lnTo>
                    <a:lnTo>
                      <a:pt x="7" y="41"/>
                    </a:lnTo>
                    <a:lnTo>
                      <a:pt x="6" y="43"/>
                    </a:lnTo>
                    <a:lnTo>
                      <a:pt x="6" y="44"/>
                    </a:lnTo>
                    <a:lnTo>
                      <a:pt x="6" y="43"/>
                    </a:lnTo>
                    <a:lnTo>
                      <a:pt x="3" y="42"/>
                    </a:lnTo>
                    <a:lnTo>
                      <a:pt x="3" y="43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6" name="Freeform 248"/>
              <p:cNvSpPr>
                <a:spLocks/>
              </p:cNvSpPr>
              <p:nvPr/>
            </p:nvSpPr>
            <p:spPr bwMode="auto">
              <a:xfrm>
                <a:off x="2478" y="2149"/>
                <a:ext cx="72" cy="62"/>
              </a:xfrm>
              <a:custGeom>
                <a:avLst/>
                <a:gdLst>
                  <a:gd name="T0" fmla="*/ 4 w 51"/>
                  <a:gd name="T1" fmla="*/ 24 h 44"/>
                  <a:gd name="T2" fmla="*/ 7 w 51"/>
                  <a:gd name="T3" fmla="*/ 22 h 44"/>
                  <a:gd name="T4" fmla="*/ 6 w 51"/>
                  <a:gd name="T5" fmla="*/ 16 h 44"/>
                  <a:gd name="T6" fmla="*/ 5 w 51"/>
                  <a:gd name="T7" fmla="*/ 11 h 44"/>
                  <a:gd name="T8" fmla="*/ 5 w 51"/>
                  <a:gd name="T9" fmla="*/ 8 h 44"/>
                  <a:gd name="T10" fmla="*/ 5 w 51"/>
                  <a:gd name="T11" fmla="*/ 6 h 44"/>
                  <a:gd name="T12" fmla="*/ 5 w 51"/>
                  <a:gd name="T13" fmla="*/ 5 h 44"/>
                  <a:gd name="T14" fmla="*/ 6 w 51"/>
                  <a:gd name="T15" fmla="*/ 5 h 44"/>
                  <a:gd name="T16" fmla="*/ 6 w 51"/>
                  <a:gd name="T17" fmla="*/ 5 h 44"/>
                  <a:gd name="T18" fmla="*/ 8 w 51"/>
                  <a:gd name="T19" fmla="*/ 6 h 44"/>
                  <a:gd name="T20" fmla="*/ 11 w 51"/>
                  <a:gd name="T21" fmla="*/ 7 h 44"/>
                  <a:gd name="T22" fmla="*/ 14 w 51"/>
                  <a:gd name="T23" fmla="*/ 10 h 44"/>
                  <a:gd name="T24" fmla="*/ 18 w 51"/>
                  <a:gd name="T25" fmla="*/ 14 h 44"/>
                  <a:gd name="T26" fmla="*/ 23 w 51"/>
                  <a:gd name="T27" fmla="*/ 18 h 44"/>
                  <a:gd name="T28" fmla="*/ 29 w 51"/>
                  <a:gd name="T29" fmla="*/ 23 h 44"/>
                  <a:gd name="T30" fmla="*/ 34 w 51"/>
                  <a:gd name="T31" fmla="*/ 29 h 44"/>
                  <a:gd name="T32" fmla="*/ 41 w 51"/>
                  <a:gd name="T33" fmla="*/ 36 h 44"/>
                  <a:gd name="T34" fmla="*/ 48 w 51"/>
                  <a:gd name="T35" fmla="*/ 44 h 44"/>
                  <a:gd name="T36" fmla="*/ 51 w 51"/>
                  <a:gd name="T37" fmla="*/ 41 h 44"/>
                  <a:gd name="T38" fmla="*/ 44 w 51"/>
                  <a:gd name="T39" fmla="*/ 33 h 44"/>
                  <a:gd name="T40" fmla="*/ 38 w 51"/>
                  <a:gd name="T41" fmla="*/ 26 h 44"/>
                  <a:gd name="T42" fmla="*/ 32 w 51"/>
                  <a:gd name="T43" fmla="*/ 20 h 44"/>
                  <a:gd name="T44" fmla="*/ 26 w 51"/>
                  <a:gd name="T45" fmla="*/ 15 h 44"/>
                  <a:gd name="T46" fmla="*/ 22 w 51"/>
                  <a:gd name="T47" fmla="*/ 10 h 44"/>
                  <a:gd name="T48" fmla="*/ 17 w 51"/>
                  <a:gd name="T49" fmla="*/ 6 h 44"/>
                  <a:gd name="T50" fmla="*/ 14 w 51"/>
                  <a:gd name="T51" fmla="*/ 4 h 44"/>
                  <a:gd name="T52" fmla="*/ 10 w 51"/>
                  <a:gd name="T53" fmla="*/ 1 h 44"/>
                  <a:gd name="T54" fmla="*/ 7 w 51"/>
                  <a:gd name="T55" fmla="*/ 0 h 44"/>
                  <a:gd name="T56" fmla="*/ 4 w 51"/>
                  <a:gd name="T57" fmla="*/ 0 h 44"/>
                  <a:gd name="T58" fmla="*/ 2 w 51"/>
                  <a:gd name="T59" fmla="*/ 2 h 44"/>
                  <a:gd name="T60" fmla="*/ 0 w 51"/>
                  <a:gd name="T61" fmla="*/ 5 h 44"/>
                  <a:gd name="T62" fmla="*/ 0 w 51"/>
                  <a:gd name="T63" fmla="*/ 8 h 44"/>
                  <a:gd name="T64" fmla="*/ 0 w 51"/>
                  <a:gd name="T65" fmla="*/ 12 h 44"/>
                  <a:gd name="T66" fmla="*/ 1 w 51"/>
                  <a:gd name="T67" fmla="*/ 17 h 44"/>
                  <a:gd name="T68" fmla="*/ 2 w 51"/>
                  <a:gd name="T69" fmla="*/ 23 h 44"/>
                  <a:gd name="T70" fmla="*/ 5 w 51"/>
                  <a:gd name="T71" fmla="*/ 20 h 44"/>
                  <a:gd name="T72" fmla="*/ 4 w 51"/>
                  <a:gd name="T73" fmla="*/ 24 h 44"/>
                  <a:gd name="T74" fmla="*/ 8 w 51"/>
                  <a:gd name="T75" fmla="*/ 26 h 44"/>
                  <a:gd name="T76" fmla="*/ 7 w 51"/>
                  <a:gd name="T77" fmla="*/ 22 h 44"/>
                  <a:gd name="T78" fmla="*/ 4 w 51"/>
                  <a:gd name="T79" fmla="*/ 24 h 4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1"/>
                  <a:gd name="T121" fmla="*/ 0 h 44"/>
                  <a:gd name="T122" fmla="*/ 51 w 51"/>
                  <a:gd name="T123" fmla="*/ 44 h 4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1" h="44">
                    <a:moveTo>
                      <a:pt x="4" y="24"/>
                    </a:moveTo>
                    <a:lnTo>
                      <a:pt x="7" y="22"/>
                    </a:lnTo>
                    <a:lnTo>
                      <a:pt x="6" y="16"/>
                    </a:lnTo>
                    <a:lnTo>
                      <a:pt x="5" y="11"/>
                    </a:lnTo>
                    <a:lnTo>
                      <a:pt x="5" y="8"/>
                    </a:lnTo>
                    <a:lnTo>
                      <a:pt x="5" y="6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8" y="6"/>
                    </a:lnTo>
                    <a:lnTo>
                      <a:pt x="11" y="7"/>
                    </a:lnTo>
                    <a:lnTo>
                      <a:pt x="14" y="10"/>
                    </a:lnTo>
                    <a:lnTo>
                      <a:pt x="18" y="14"/>
                    </a:lnTo>
                    <a:lnTo>
                      <a:pt x="23" y="18"/>
                    </a:lnTo>
                    <a:lnTo>
                      <a:pt x="29" y="23"/>
                    </a:lnTo>
                    <a:lnTo>
                      <a:pt x="34" y="29"/>
                    </a:lnTo>
                    <a:lnTo>
                      <a:pt x="41" y="36"/>
                    </a:lnTo>
                    <a:lnTo>
                      <a:pt x="48" y="44"/>
                    </a:lnTo>
                    <a:lnTo>
                      <a:pt x="51" y="41"/>
                    </a:lnTo>
                    <a:lnTo>
                      <a:pt x="44" y="33"/>
                    </a:lnTo>
                    <a:lnTo>
                      <a:pt x="38" y="26"/>
                    </a:lnTo>
                    <a:lnTo>
                      <a:pt x="32" y="20"/>
                    </a:lnTo>
                    <a:lnTo>
                      <a:pt x="26" y="15"/>
                    </a:lnTo>
                    <a:lnTo>
                      <a:pt x="22" y="10"/>
                    </a:lnTo>
                    <a:lnTo>
                      <a:pt x="17" y="6"/>
                    </a:lnTo>
                    <a:lnTo>
                      <a:pt x="14" y="4"/>
                    </a:lnTo>
                    <a:lnTo>
                      <a:pt x="10" y="1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2" y="23"/>
                    </a:lnTo>
                    <a:lnTo>
                      <a:pt x="5" y="20"/>
                    </a:lnTo>
                    <a:lnTo>
                      <a:pt x="4" y="24"/>
                    </a:lnTo>
                    <a:lnTo>
                      <a:pt x="8" y="26"/>
                    </a:lnTo>
                    <a:lnTo>
                      <a:pt x="7" y="22"/>
                    </a:lnTo>
                    <a:lnTo>
                      <a:pt x="4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7" name="Freeform 249"/>
              <p:cNvSpPr>
                <a:spLocks/>
              </p:cNvSpPr>
              <p:nvPr/>
            </p:nvSpPr>
            <p:spPr bwMode="auto">
              <a:xfrm>
                <a:off x="2464" y="2176"/>
                <a:ext cx="21" cy="15"/>
              </a:xfrm>
              <a:custGeom>
                <a:avLst/>
                <a:gdLst>
                  <a:gd name="T0" fmla="*/ 4 w 15"/>
                  <a:gd name="T1" fmla="*/ 11 h 11"/>
                  <a:gd name="T2" fmla="*/ 5 w 15"/>
                  <a:gd name="T3" fmla="*/ 10 h 11"/>
                  <a:gd name="T4" fmla="*/ 5 w 15"/>
                  <a:gd name="T5" fmla="*/ 10 h 11"/>
                  <a:gd name="T6" fmla="*/ 5 w 15"/>
                  <a:gd name="T7" fmla="*/ 9 h 11"/>
                  <a:gd name="T8" fmla="*/ 5 w 15"/>
                  <a:gd name="T9" fmla="*/ 7 h 11"/>
                  <a:gd name="T10" fmla="*/ 6 w 15"/>
                  <a:gd name="T11" fmla="*/ 6 h 11"/>
                  <a:gd name="T12" fmla="*/ 7 w 15"/>
                  <a:gd name="T13" fmla="*/ 5 h 11"/>
                  <a:gd name="T14" fmla="*/ 8 w 15"/>
                  <a:gd name="T15" fmla="*/ 4 h 11"/>
                  <a:gd name="T16" fmla="*/ 10 w 15"/>
                  <a:gd name="T17" fmla="*/ 4 h 11"/>
                  <a:gd name="T18" fmla="*/ 14 w 15"/>
                  <a:gd name="T19" fmla="*/ 5 h 11"/>
                  <a:gd name="T20" fmla="*/ 15 w 15"/>
                  <a:gd name="T21" fmla="*/ 1 h 11"/>
                  <a:gd name="T22" fmla="*/ 11 w 15"/>
                  <a:gd name="T23" fmla="*/ 0 h 11"/>
                  <a:gd name="T24" fmla="*/ 7 w 15"/>
                  <a:gd name="T25" fmla="*/ 0 h 11"/>
                  <a:gd name="T26" fmla="*/ 4 w 15"/>
                  <a:gd name="T27" fmla="*/ 1 h 11"/>
                  <a:gd name="T28" fmla="*/ 1 w 15"/>
                  <a:gd name="T29" fmla="*/ 4 h 11"/>
                  <a:gd name="T30" fmla="*/ 1 w 15"/>
                  <a:gd name="T31" fmla="*/ 6 h 11"/>
                  <a:gd name="T32" fmla="*/ 0 w 15"/>
                  <a:gd name="T33" fmla="*/ 8 h 11"/>
                  <a:gd name="T34" fmla="*/ 0 w 15"/>
                  <a:gd name="T35" fmla="*/ 9 h 11"/>
                  <a:gd name="T36" fmla="*/ 0 w 15"/>
                  <a:gd name="T37" fmla="*/ 10 h 11"/>
                  <a:gd name="T38" fmla="*/ 0 w 15"/>
                  <a:gd name="T39" fmla="*/ 9 h 11"/>
                  <a:gd name="T40" fmla="*/ 4 w 15"/>
                  <a:gd name="T41" fmla="*/ 11 h 11"/>
                  <a:gd name="T42" fmla="*/ 5 w 15"/>
                  <a:gd name="T43" fmla="*/ 11 h 11"/>
                  <a:gd name="T44" fmla="*/ 5 w 15"/>
                  <a:gd name="T45" fmla="*/ 10 h 11"/>
                  <a:gd name="T46" fmla="*/ 4 w 15"/>
                  <a:gd name="T47" fmla="*/ 11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5"/>
                  <a:gd name="T73" fmla="*/ 0 h 11"/>
                  <a:gd name="T74" fmla="*/ 15 w 15"/>
                  <a:gd name="T75" fmla="*/ 11 h 1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5" h="11">
                    <a:moveTo>
                      <a:pt x="4" y="11"/>
                    </a:moveTo>
                    <a:lnTo>
                      <a:pt x="5" y="10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4" y="5"/>
                    </a:lnTo>
                    <a:lnTo>
                      <a:pt x="15" y="1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4" y="11"/>
                    </a:lnTo>
                    <a:lnTo>
                      <a:pt x="5" y="11"/>
                    </a:lnTo>
                    <a:lnTo>
                      <a:pt x="5" y="10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8" name="Freeform 250"/>
              <p:cNvSpPr>
                <a:spLocks/>
              </p:cNvSpPr>
              <p:nvPr/>
            </p:nvSpPr>
            <p:spPr bwMode="auto">
              <a:xfrm>
                <a:off x="2461" y="2188"/>
                <a:ext cx="9" cy="13"/>
              </a:xfrm>
              <a:custGeom>
                <a:avLst/>
                <a:gdLst>
                  <a:gd name="T0" fmla="*/ 3 w 6"/>
                  <a:gd name="T1" fmla="*/ 9 h 9"/>
                  <a:gd name="T2" fmla="*/ 5 w 6"/>
                  <a:gd name="T3" fmla="*/ 8 h 9"/>
                  <a:gd name="T4" fmla="*/ 6 w 6"/>
                  <a:gd name="T5" fmla="*/ 2 h 9"/>
                  <a:gd name="T6" fmla="*/ 2 w 6"/>
                  <a:gd name="T7" fmla="*/ 0 h 9"/>
                  <a:gd name="T8" fmla="*/ 0 w 6"/>
                  <a:gd name="T9" fmla="*/ 6 h 9"/>
                  <a:gd name="T10" fmla="*/ 2 w 6"/>
                  <a:gd name="T11" fmla="*/ 5 h 9"/>
                  <a:gd name="T12" fmla="*/ 3 w 6"/>
                  <a:gd name="T13" fmla="*/ 9 h 9"/>
                  <a:gd name="T14" fmla="*/ 4 w 6"/>
                  <a:gd name="T15" fmla="*/ 9 h 9"/>
                  <a:gd name="T16" fmla="*/ 5 w 6"/>
                  <a:gd name="T17" fmla="*/ 8 h 9"/>
                  <a:gd name="T18" fmla="*/ 3 w 6"/>
                  <a:gd name="T19" fmla="*/ 9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"/>
                  <a:gd name="T31" fmla="*/ 0 h 9"/>
                  <a:gd name="T32" fmla="*/ 6 w 6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" h="9">
                    <a:moveTo>
                      <a:pt x="3" y="9"/>
                    </a:moveTo>
                    <a:lnTo>
                      <a:pt x="5" y="8"/>
                    </a:lnTo>
                    <a:lnTo>
                      <a:pt x="6" y="2"/>
                    </a:lnTo>
                    <a:lnTo>
                      <a:pt x="2" y="0"/>
                    </a:lnTo>
                    <a:lnTo>
                      <a:pt x="0" y="6"/>
                    </a:lnTo>
                    <a:lnTo>
                      <a:pt x="2" y="5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5" y="8"/>
                    </a:lnTo>
                    <a:lnTo>
                      <a:pt x="3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89" name="Freeform 251"/>
              <p:cNvSpPr>
                <a:spLocks/>
              </p:cNvSpPr>
              <p:nvPr/>
            </p:nvSpPr>
            <p:spPr bwMode="auto">
              <a:xfrm>
                <a:off x="2452" y="2195"/>
                <a:ext cx="14" cy="10"/>
              </a:xfrm>
              <a:custGeom>
                <a:avLst/>
                <a:gdLst>
                  <a:gd name="T0" fmla="*/ 4 w 10"/>
                  <a:gd name="T1" fmla="*/ 6 h 7"/>
                  <a:gd name="T2" fmla="*/ 3 w 10"/>
                  <a:gd name="T3" fmla="*/ 7 h 7"/>
                  <a:gd name="T4" fmla="*/ 10 w 10"/>
                  <a:gd name="T5" fmla="*/ 4 h 7"/>
                  <a:gd name="T6" fmla="*/ 9 w 10"/>
                  <a:gd name="T7" fmla="*/ 0 h 7"/>
                  <a:gd name="T8" fmla="*/ 1 w 10"/>
                  <a:gd name="T9" fmla="*/ 3 h 7"/>
                  <a:gd name="T10" fmla="*/ 0 w 10"/>
                  <a:gd name="T11" fmla="*/ 4 h 7"/>
                  <a:gd name="T12" fmla="*/ 1 w 10"/>
                  <a:gd name="T13" fmla="*/ 3 h 7"/>
                  <a:gd name="T14" fmla="*/ 1 w 10"/>
                  <a:gd name="T15" fmla="*/ 3 h 7"/>
                  <a:gd name="T16" fmla="*/ 0 w 10"/>
                  <a:gd name="T17" fmla="*/ 4 h 7"/>
                  <a:gd name="T18" fmla="*/ 4 w 10"/>
                  <a:gd name="T19" fmla="*/ 6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7"/>
                  <a:gd name="T32" fmla="*/ 10 w 10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7">
                    <a:moveTo>
                      <a:pt x="4" y="6"/>
                    </a:moveTo>
                    <a:lnTo>
                      <a:pt x="3" y="7"/>
                    </a:lnTo>
                    <a:lnTo>
                      <a:pt x="10" y="4"/>
                    </a:lnTo>
                    <a:lnTo>
                      <a:pt x="9" y="0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0" name="Freeform 252"/>
              <p:cNvSpPr>
                <a:spLocks/>
              </p:cNvSpPr>
              <p:nvPr/>
            </p:nvSpPr>
            <p:spPr bwMode="auto">
              <a:xfrm>
                <a:off x="2440" y="2201"/>
                <a:ext cx="17" cy="27"/>
              </a:xfrm>
              <a:custGeom>
                <a:avLst/>
                <a:gdLst>
                  <a:gd name="T0" fmla="*/ 3 w 12"/>
                  <a:gd name="T1" fmla="*/ 19 h 19"/>
                  <a:gd name="T2" fmla="*/ 5 w 12"/>
                  <a:gd name="T3" fmla="*/ 18 h 19"/>
                  <a:gd name="T4" fmla="*/ 12 w 12"/>
                  <a:gd name="T5" fmla="*/ 2 h 19"/>
                  <a:gd name="T6" fmla="*/ 8 w 12"/>
                  <a:gd name="T7" fmla="*/ 0 h 19"/>
                  <a:gd name="T8" fmla="*/ 0 w 12"/>
                  <a:gd name="T9" fmla="*/ 16 h 19"/>
                  <a:gd name="T10" fmla="*/ 2 w 12"/>
                  <a:gd name="T11" fmla="*/ 15 h 19"/>
                  <a:gd name="T12" fmla="*/ 3 w 12"/>
                  <a:gd name="T13" fmla="*/ 19 h 19"/>
                  <a:gd name="T14" fmla="*/ 5 w 12"/>
                  <a:gd name="T15" fmla="*/ 19 h 19"/>
                  <a:gd name="T16" fmla="*/ 5 w 12"/>
                  <a:gd name="T17" fmla="*/ 18 h 19"/>
                  <a:gd name="T18" fmla="*/ 3 w 12"/>
                  <a:gd name="T19" fmla="*/ 19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19"/>
                  <a:gd name="T32" fmla="*/ 12 w 12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19">
                    <a:moveTo>
                      <a:pt x="3" y="19"/>
                    </a:moveTo>
                    <a:lnTo>
                      <a:pt x="5" y="18"/>
                    </a:lnTo>
                    <a:lnTo>
                      <a:pt x="12" y="2"/>
                    </a:lnTo>
                    <a:lnTo>
                      <a:pt x="8" y="0"/>
                    </a:lnTo>
                    <a:lnTo>
                      <a:pt x="0" y="16"/>
                    </a:lnTo>
                    <a:lnTo>
                      <a:pt x="2" y="15"/>
                    </a:lnTo>
                    <a:lnTo>
                      <a:pt x="3" y="19"/>
                    </a:lnTo>
                    <a:lnTo>
                      <a:pt x="5" y="19"/>
                    </a:lnTo>
                    <a:lnTo>
                      <a:pt x="5" y="18"/>
                    </a:lnTo>
                    <a:lnTo>
                      <a:pt x="3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1" name="Freeform 253"/>
              <p:cNvSpPr>
                <a:spLocks/>
              </p:cNvSpPr>
              <p:nvPr/>
            </p:nvSpPr>
            <p:spPr bwMode="auto">
              <a:xfrm>
                <a:off x="2428" y="2222"/>
                <a:ext cx="17" cy="19"/>
              </a:xfrm>
              <a:custGeom>
                <a:avLst/>
                <a:gdLst>
                  <a:gd name="T0" fmla="*/ 4 w 12"/>
                  <a:gd name="T1" fmla="*/ 13 h 13"/>
                  <a:gd name="T2" fmla="*/ 4 w 12"/>
                  <a:gd name="T3" fmla="*/ 13 h 13"/>
                  <a:gd name="T4" fmla="*/ 6 w 12"/>
                  <a:gd name="T5" fmla="*/ 10 h 13"/>
                  <a:gd name="T6" fmla="*/ 8 w 12"/>
                  <a:gd name="T7" fmla="*/ 8 h 13"/>
                  <a:gd name="T8" fmla="*/ 9 w 12"/>
                  <a:gd name="T9" fmla="*/ 7 h 13"/>
                  <a:gd name="T10" fmla="*/ 10 w 12"/>
                  <a:gd name="T11" fmla="*/ 6 h 13"/>
                  <a:gd name="T12" fmla="*/ 11 w 12"/>
                  <a:gd name="T13" fmla="*/ 5 h 13"/>
                  <a:gd name="T14" fmla="*/ 12 w 12"/>
                  <a:gd name="T15" fmla="*/ 4 h 13"/>
                  <a:gd name="T16" fmla="*/ 12 w 12"/>
                  <a:gd name="T17" fmla="*/ 4 h 13"/>
                  <a:gd name="T18" fmla="*/ 12 w 12"/>
                  <a:gd name="T19" fmla="*/ 4 h 13"/>
                  <a:gd name="T20" fmla="*/ 11 w 12"/>
                  <a:gd name="T21" fmla="*/ 0 h 13"/>
                  <a:gd name="T22" fmla="*/ 11 w 12"/>
                  <a:gd name="T23" fmla="*/ 0 h 13"/>
                  <a:gd name="T24" fmla="*/ 10 w 12"/>
                  <a:gd name="T25" fmla="*/ 0 h 13"/>
                  <a:gd name="T26" fmla="*/ 8 w 12"/>
                  <a:gd name="T27" fmla="*/ 1 h 13"/>
                  <a:gd name="T28" fmla="*/ 7 w 12"/>
                  <a:gd name="T29" fmla="*/ 2 h 13"/>
                  <a:gd name="T30" fmla="*/ 5 w 12"/>
                  <a:gd name="T31" fmla="*/ 4 h 13"/>
                  <a:gd name="T32" fmla="*/ 4 w 12"/>
                  <a:gd name="T33" fmla="*/ 5 h 13"/>
                  <a:gd name="T34" fmla="*/ 2 w 12"/>
                  <a:gd name="T35" fmla="*/ 7 h 13"/>
                  <a:gd name="T36" fmla="*/ 0 w 12"/>
                  <a:gd name="T37" fmla="*/ 10 h 13"/>
                  <a:gd name="T38" fmla="*/ 0 w 12"/>
                  <a:gd name="T39" fmla="*/ 10 h 13"/>
                  <a:gd name="T40" fmla="*/ 4 w 12"/>
                  <a:gd name="T41" fmla="*/ 13 h 1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"/>
                  <a:gd name="T64" fmla="*/ 0 h 13"/>
                  <a:gd name="T65" fmla="*/ 12 w 12"/>
                  <a:gd name="T66" fmla="*/ 13 h 1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" h="13">
                    <a:moveTo>
                      <a:pt x="4" y="13"/>
                    </a:moveTo>
                    <a:lnTo>
                      <a:pt x="4" y="13"/>
                    </a:lnTo>
                    <a:lnTo>
                      <a:pt x="6" y="10"/>
                    </a:lnTo>
                    <a:lnTo>
                      <a:pt x="8" y="8"/>
                    </a:lnTo>
                    <a:lnTo>
                      <a:pt x="9" y="7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2" y="4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0" y="10"/>
                    </a:lnTo>
                    <a:lnTo>
                      <a:pt x="4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2" name="Freeform 254"/>
              <p:cNvSpPr>
                <a:spLocks/>
              </p:cNvSpPr>
              <p:nvPr/>
            </p:nvSpPr>
            <p:spPr bwMode="auto">
              <a:xfrm>
                <a:off x="2425" y="2237"/>
                <a:ext cx="22" cy="56"/>
              </a:xfrm>
              <a:custGeom>
                <a:avLst/>
                <a:gdLst>
                  <a:gd name="T0" fmla="*/ 16 w 16"/>
                  <a:gd name="T1" fmla="*/ 36 h 40"/>
                  <a:gd name="T2" fmla="*/ 16 w 16"/>
                  <a:gd name="T3" fmla="*/ 37 h 40"/>
                  <a:gd name="T4" fmla="*/ 16 w 16"/>
                  <a:gd name="T5" fmla="*/ 37 h 40"/>
                  <a:gd name="T6" fmla="*/ 15 w 16"/>
                  <a:gd name="T7" fmla="*/ 36 h 40"/>
                  <a:gd name="T8" fmla="*/ 14 w 16"/>
                  <a:gd name="T9" fmla="*/ 34 h 40"/>
                  <a:gd name="T10" fmla="*/ 14 w 16"/>
                  <a:gd name="T11" fmla="*/ 33 h 40"/>
                  <a:gd name="T12" fmla="*/ 12 w 16"/>
                  <a:gd name="T13" fmla="*/ 31 h 40"/>
                  <a:gd name="T14" fmla="*/ 11 w 16"/>
                  <a:gd name="T15" fmla="*/ 29 h 40"/>
                  <a:gd name="T16" fmla="*/ 10 w 16"/>
                  <a:gd name="T17" fmla="*/ 26 h 40"/>
                  <a:gd name="T18" fmla="*/ 9 w 16"/>
                  <a:gd name="T19" fmla="*/ 24 h 40"/>
                  <a:gd name="T20" fmla="*/ 7 w 16"/>
                  <a:gd name="T21" fmla="*/ 21 h 40"/>
                  <a:gd name="T22" fmla="*/ 6 w 16"/>
                  <a:gd name="T23" fmla="*/ 18 h 40"/>
                  <a:gd name="T24" fmla="*/ 6 w 16"/>
                  <a:gd name="T25" fmla="*/ 15 h 40"/>
                  <a:gd name="T26" fmla="*/ 5 w 16"/>
                  <a:gd name="T27" fmla="*/ 12 h 40"/>
                  <a:gd name="T28" fmla="*/ 5 w 16"/>
                  <a:gd name="T29" fmla="*/ 10 h 40"/>
                  <a:gd name="T30" fmla="*/ 5 w 16"/>
                  <a:gd name="T31" fmla="*/ 7 h 40"/>
                  <a:gd name="T32" fmla="*/ 5 w 16"/>
                  <a:gd name="T33" fmla="*/ 5 h 40"/>
                  <a:gd name="T34" fmla="*/ 6 w 16"/>
                  <a:gd name="T35" fmla="*/ 3 h 40"/>
                  <a:gd name="T36" fmla="*/ 2 w 16"/>
                  <a:gd name="T37" fmla="*/ 0 h 40"/>
                  <a:gd name="T38" fmla="*/ 1 w 16"/>
                  <a:gd name="T39" fmla="*/ 3 h 40"/>
                  <a:gd name="T40" fmla="*/ 0 w 16"/>
                  <a:gd name="T41" fmla="*/ 6 h 40"/>
                  <a:gd name="T42" fmla="*/ 0 w 16"/>
                  <a:gd name="T43" fmla="*/ 10 h 40"/>
                  <a:gd name="T44" fmla="*/ 0 w 16"/>
                  <a:gd name="T45" fmla="*/ 13 h 40"/>
                  <a:gd name="T46" fmla="*/ 1 w 16"/>
                  <a:gd name="T47" fmla="*/ 16 h 40"/>
                  <a:gd name="T48" fmla="*/ 2 w 16"/>
                  <a:gd name="T49" fmla="*/ 20 h 40"/>
                  <a:gd name="T50" fmla="*/ 3 w 16"/>
                  <a:gd name="T51" fmla="*/ 23 h 40"/>
                  <a:gd name="T52" fmla="*/ 4 w 16"/>
                  <a:gd name="T53" fmla="*/ 25 h 40"/>
                  <a:gd name="T54" fmla="*/ 5 w 16"/>
                  <a:gd name="T55" fmla="*/ 28 h 40"/>
                  <a:gd name="T56" fmla="*/ 7 w 16"/>
                  <a:gd name="T57" fmla="*/ 31 h 40"/>
                  <a:gd name="T58" fmla="*/ 8 w 16"/>
                  <a:gd name="T59" fmla="*/ 34 h 40"/>
                  <a:gd name="T60" fmla="*/ 9 w 16"/>
                  <a:gd name="T61" fmla="*/ 35 h 40"/>
                  <a:gd name="T62" fmla="*/ 10 w 16"/>
                  <a:gd name="T63" fmla="*/ 37 h 40"/>
                  <a:gd name="T64" fmla="*/ 11 w 16"/>
                  <a:gd name="T65" fmla="*/ 39 h 40"/>
                  <a:gd name="T66" fmla="*/ 12 w 16"/>
                  <a:gd name="T67" fmla="*/ 39 h 40"/>
                  <a:gd name="T68" fmla="*/ 12 w 16"/>
                  <a:gd name="T69" fmla="*/ 39 h 40"/>
                  <a:gd name="T70" fmla="*/ 12 w 16"/>
                  <a:gd name="T71" fmla="*/ 40 h 40"/>
                  <a:gd name="T72" fmla="*/ 12 w 16"/>
                  <a:gd name="T73" fmla="*/ 39 h 40"/>
                  <a:gd name="T74" fmla="*/ 12 w 16"/>
                  <a:gd name="T75" fmla="*/ 39 h 40"/>
                  <a:gd name="T76" fmla="*/ 12 w 16"/>
                  <a:gd name="T77" fmla="*/ 40 h 40"/>
                  <a:gd name="T78" fmla="*/ 16 w 16"/>
                  <a:gd name="T79" fmla="*/ 36 h 4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6"/>
                  <a:gd name="T121" fmla="*/ 0 h 40"/>
                  <a:gd name="T122" fmla="*/ 16 w 16"/>
                  <a:gd name="T123" fmla="*/ 40 h 4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6" h="40">
                    <a:moveTo>
                      <a:pt x="16" y="36"/>
                    </a:moveTo>
                    <a:lnTo>
                      <a:pt x="16" y="37"/>
                    </a:lnTo>
                    <a:lnTo>
                      <a:pt x="15" y="36"/>
                    </a:lnTo>
                    <a:lnTo>
                      <a:pt x="14" y="34"/>
                    </a:lnTo>
                    <a:lnTo>
                      <a:pt x="14" y="33"/>
                    </a:lnTo>
                    <a:lnTo>
                      <a:pt x="12" y="31"/>
                    </a:lnTo>
                    <a:lnTo>
                      <a:pt x="11" y="29"/>
                    </a:lnTo>
                    <a:lnTo>
                      <a:pt x="10" y="26"/>
                    </a:lnTo>
                    <a:lnTo>
                      <a:pt x="9" y="24"/>
                    </a:lnTo>
                    <a:lnTo>
                      <a:pt x="7" y="21"/>
                    </a:lnTo>
                    <a:lnTo>
                      <a:pt x="6" y="18"/>
                    </a:lnTo>
                    <a:lnTo>
                      <a:pt x="6" y="15"/>
                    </a:lnTo>
                    <a:lnTo>
                      <a:pt x="5" y="12"/>
                    </a:lnTo>
                    <a:lnTo>
                      <a:pt x="5" y="10"/>
                    </a:lnTo>
                    <a:lnTo>
                      <a:pt x="5" y="7"/>
                    </a:lnTo>
                    <a:lnTo>
                      <a:pt x="5" y="5"/>
                    </a:lnTo>
                    <a:lnTo>
                      <a:pt x="6" y="3"/>
                    </a:lnTo>
                    <a:lnTo>
                      <a:pt x="2" y="0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2" y="20"/>
                    </a:lnTo>
                    <a:lnTo>
                      <a:pt x="3" y="23"/>
                    </a:lnTo>
                    <a:lnTo>
                      <a:pt x="4" y="25"/>
                    </a:lnTo>
                    <a:lnTo>
                      <a:pt x="5" y="28"/>
                    </a:lnTo>
                    <a:lnTo>
                      <a:pt x="7" y="31"/>
                    </a:lnTo>
                    <a:lnTo>
                      <a:pt x="8" y="34"/>
                    </a:lnTo>
                    <a:lnTo>
                      <a:pt x="9" y="35"/>
                    </a:lnTo>
                    <a:lnTo>
                      <a:pt x="10" y="37"/>
                    </a:lnTo>
                    <a:lnTo>
                      <a:pt x="11" y="39"/>
                    </a:lnTo>
                    <a:lnTo>
                      <a:pt x="12" y="39"/>
                    </a:lnTo>
                    <a:lnTo>
                      <a:pt x="12" y="40"/>
                    </a:lnTo>
                    <a:lnTo>
                      <a:pt x="12" y="39"/>
                    </a:lnTo>
                    <a:lnTo>
                      <a:pt x="12" y="40"/>
                    </a:lnTo>
                    <a:lnTo>
                      <a:pt x="1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3" name="Freeform 255"/>
              <p:cNvSpPr>
                <a:spLocks/>
              </p:cNvSpPr>
              <p:nvPr/>
            </p:nvSpPr>
            <p:spPr bwMode="auto">
              <a:xfrm>
                <a:off x="2510" y="2264"/>
                <a:ext cx="42" cy="15"/>
              </a:xfrm>
              <a:custGeom>
                <a:avLst/>
                <a:gdLst>
                  <a:gd name="T0" fmla="*/ 0 w 30"/>
                  <a:gd name="T1" fmla="*/ 0 h 11"/>
                  <a:gd name="T2" fmla="*/ 0 w 30"/>
                  <a:gd name="T3" fmla="*/ 0 h 11"/>
                  <a:gd name="T4" fmla="*/ 1 w 30"/>
                  <a:gd name="T5" fmla="*/ 0 h 11"/>
                  <a:gd name="T6" fmla="*/ 2 w 30"/>
                  <a:gd name="T7" fmla="*/ 0 h 11"/>
                  <a:gd name="T8" fmla="*/ 4 w 30"/>
                  <a:gd name="T9" fmla="*/ 0 h 11"/>
                  <a:gd name="T10" fmla="*/ 6 w 30"/>
                  <a:gd name="T11" fmla="*/ 0 h 11"/>
                  <a:gd name="T12" fmla="*/ 8 w 30"/>
                  <a:gd name="T13" fmla="*/ 0 h 11"/>
                  <a:gd name="T14" fmla="*/ 11 w 30"/>
                  <a:gd name="T15" fmla="*/ 0 h 11"/>
                  <a:gd name="T16" fmla="*/ 13 w 30"/>
                  <a:gd name="T17" fmla="*/ 0 h 11"/>
                  <a:gd name="T18" fmla="*/ 16 w 30"/>
                  <a:gd name="T19" fmla="*/ 0 h 11"/>
                  <a:gd name="T20" fmla="*/ 19 w 30"/>
                  <a:gd name="T21" fmla="*/ 1 h 11"/>
                  <a:gd name="T22" fmla="*/ 21 w 30"/>
                  <a:gd name="T23" fmla="*/ 1 h 11"/>
                  <a:gd name="T24" fmla="*/ 23 w 30"/>
                  <a:gd name="T25" fmla="*/ 3 h 11"/>
                  <a:gd name="T26" fmla="*/ 25 w 30"/>
                  <a:gd name="T27" fmla="*/ 4 h 11"/>
                  <a:gd name="T28" fmla="*/ 27 w 30"/>
                  <a:gd name="T29" fmla="*/ 6 h 11"/>
                  <a:gd name="T30" fmla="*/ 28 w 30"/>
                  <a:gd name="T31" fmla="*/ 8 h 11"/>
                  <a:gd name="T32" fmla="*/ 30 w 30"/>
                  <a:gd name="T33" fmla="*/ 11 h 11"/>
                  <a:gd name="T34" fmla="*/ 0 w 30"/>
                  <a:gd name="T35" fmla="*/ 0 h 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0"/>
                  <a:gd name="T55" fmla="*/ 0 h 11"/>
                  <a:gd name="T56" fmla="*/ 30 w 30"/>
                  <a:gd name="T57" fmla="*/ 11 h 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0" h="11">
                    <a:moveTo>
                      <a:pt x="0" y="0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1"/>
                    </a:lnTo>
                    <a:lnTo>
                      <a:pt x="21" y="1"/>
                    </a:lnTo>
                    <a:lnTo>
                      <a:pt x="23" y="3"/>
                    </a:lnTo>
                    <a:lnTo>
                      <a:pt x="25" y="4"/>
                    </a:lnTo>
                    <a:lnTo>
                      <a:pt x="27" y="6"/>
                    </a:lnTo>
                    <a:lnTo>
                      <a:pt x="28" y="8"/>
                    </a:lnTo>
                    <a:lnTo>
                      <a:pt x="30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4" name="Freeform 256"/>
              <p:cNvSpPr>
                <a:spLocks/>
              </p:cNvSpPr>
              <p:nvPr/>
            </p:nvSpPr>
            <p:spPr bwMode="auto">
              <a:xfrm>
                <a:off x="2510" y="2261"/>
                <a:ext cx="44" cy="18"/>
              </a:xfrm>
              <a:custGeom>
                <a:avLst/>
                <a:gdLst>
                  <a:gd name="T0" fmla="*/ 31 w 31"/>
                  <a:gd name="T1" fmla="*/ 12 h 13"/>
                  <a:gd name="T2" fmla="*/ 30 w 31"/>
                  <a:gd name="T3" fmla="*/ 10 h 13"/>
                  <a:gd name="T4" fmla="*/ 28 w 31"/>
                  <a:gd name="T5" fmla="*/ 7 h 13"/>
                  <a:gd name="T6" fmla="*/ 26 w 31"/>
                  <a:gd name="T7" fmla="*/ 5 h 13"/>
                  <a:gd name="T8" fmla="*/ 24 w 31"/>
                  <a:gd name="T9" fmla="*/ 4 h 13"/>
                  <a:gd name="T10" fmla="*/ 22 w 31"/>
                  <a:gd name="T11" fmla="*/ 3 h 13"/>
                  <a:gd name="T12" fmla="*/ 19 w 31"/>
                  <a:gd name="T13" fmla="*/ 1 h 13"/>
                  <a:gd name="T14" fmla="*/ 16 w 31"/>
                  <a:gd name="T15" fmla="*/ 1 h 13"/>
                  <a:gd name="T16" fmla="*/ 13 w 31"/>
                  <a:gd name="T17" fmla="*/ 0 h 13"/>
                  <a:gd name="T18" fmla="*/ 11 w 31"/>
                  <a:gd name="T19" fmla="*/ 0 h 13"/>
                  <a:gd name="T20" fmla="*/ 8 w 31"/>
                  <a:gd name="T21" fmla="*/ 0 h 13"/>
                  <a:gd name="T22" fmla="*/ 6 w 31"/>
                  <a:gd name="T23" fmla="*/ 0 h 13"/>
                  <a:gd name="T24" fmla="*/ 4 w 31"/>
                  <a:gd name="T25" fmla="*/ 0 h 13"/>
                  <a:gd name="T26" fmla="*/ 2 w 31"/>
                  <a:gd name="T27" fmla="*/ 1 h 13"/>
                  <a:gd name="T28" fmla="*/ 1 w 31"/>
                  <a:gd name="T29" fmla="*/ 1 h 13"/>
                  <a:gd name="T30" fmla="*/ 0 w 31"/>
                  <a:gd name="T31" fmla="*/ 1 h 13"/>
                  <a:gd name="T32" fmla="*/ 0 w 31"/>
                  <a:gd name="T33" fmla="*/ 1 h 13"/>
                  <a:gd name="T34" fmla="*/ 0 w 31"/>
                  <a:gd name="T35" fmla="*/ 3 h 13"/>
                  <a:gd name="T36" fmla="*/ 0 w 31"/>
                  <a:gd name="T37" fmla="*/ 3 h 13"/>
                  <a:gd name="T38" fmla="*/ 1 w 31"/>
                  <a:gd name="T39" fmla="*/ 3 h 13"/>
                  <a:gd name="T40" fmla="*/ 2 w 31"/>
                  <a:gd name="T41" fmla="*/ 3 h 13"/>
                  <a:gd name="T42" fmla="*/ 4 w 31"/>
                  <a:gd name="T43" fmla="*/ 3 h 13"/>
                  <a:gd name="T44" fmla="*/ 6 w 31"/>
                  <a:gd name="T45" fmla="*/ 3 h 13"/>
                  <a:gd name="T46" fmla="*/ 8 w 31"/>
                  <a:gd name="T47" fmla="*/ 3 h 13"/>
                  <a:gd name="T48" fmla="*/ 11 w 31"/>
                  <a:gd name="T49" fmla="*/ 3 h 13"/>
                  <a:gd name="T50" fmla="*/ 13 w 31"/>
                  <a:gd name="T51" fmla="*/ 3 h 13"/>
                  <a:gd name="T52" fmla="*/ 15 w 31"/>
                  <a:gd name="T53" fmla="*/ 3 h 13"/>
                  <a:gd name="T54" fmla="*/ 18 w 31"/>
                  <a:gd name="T55" fmla="*/ 4 h 13"/>
                  <a:gd name="T56" fmla="*/ 20 w 31"/>
                  <a:gd name="T57" fmla="*/ 5 h 13"/>
                  <a:gd name="T58" fmla="*/ 23 w 31"/>
                  <a:gd name="T59" fmla="*/ 6 h 13"/>
                  <a:gd name="T60" fmla="*/ 25 w 31"/>
                  <a:gd name="T61" fmla="*/ 7 h 13"/>
                  <a:gd name="T62" fmla="*/ 26 w 31"/>
                  <a:gd name="T63" fmla="*/ 8 h 13"/>
                  <a:gd name="T64" fmla="*/ 28 w 31"/>
                  <a:gd name="T65" fmla="*/ 11 h 13"/>
                  <a:gd name="T66" fmla="*/ 28 w 31"/>
                  <a:gd name="T67" fmla="*/ 13 h 13"/>
                  <a:gd name="T68" fmla="*/ 31 w 31"/>
                  <a:gd name="T69" fmla="*/ 12 h 1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1"/>
                  <a:gd name="T106" fmla="*/ 0 h 13"/>
                  <a:gd name="T107" fmla="*/ 31 w 31"/>
                  <a:gd name="T108" fmla="*/ 13 h 1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1" h="13">
                    <a:moveTo>
                      <a:pt x="31" y="12"/>
                    </a:moveTo>
                    <a:lnTo>
                      <a:pt x="30" y="10"/>
                    </a:lnTo>
                    <a:lnTo>
                      <a:pt x="28" y="7"/>
                    </a:lnTo>
                    <a:lnTo>
                      <a:pt x="26" y="5"/>
                    </a:lnTo>
                    <a:lnTo>
                      <a:pt x="24" y="4"/>
                    </a:lnTo>
                    <a:lnTo>
                      <a:pt x="22" y="3"/>
                    </a:lnTo>
                    <a:lnTo>
                      <a:pt x="19" y="1"/>
                    </a:lnTo>
                    <a:lnTo>
                      <a:pt x="16" y="1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5" y="3"/>
                    </a:lnTo>
                    <a:lnTo>
                      <a:pt x="18" y="4"/>
                    </a:lnTo>
                    <a:lnTo>
                      <a:pt x="20" y="5"/>
                    </a:lnTo>
                    <a:lnTo>
                      <a:pt x="23" y="6"/>
                    </a:lnTo>
                    <a:lnTo>
                      <a:pt x="25" y="7"/>
                    </a:lnTo>
                    <a:lnTo>
                      <a:pt x="26" y="8"/>
                    </a:lnTo>
                    <a:lnTo>
                      <a:pt x="28" y="11"/>
                    </a:lnTo>
                    <a:lnTo>
                      <a:pt x="28" y="13"/>
                    </a:lnTo>
                    <a:lnTo>
                      <a:pt x="31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5" name="Freeform 257"/>
              <p:cNvSpPr>
                <a:spLocks/>
              </p:cNvSpPr>
              <p:nvPr/>
            </p:nvSpPr>
            <p:spPr bwMode="auto">
              <a:xfrm>
                <a:off x="2520" y="2163"/>
                <a:ext cx="7" cy="8"/>
              </a:xfrm>
              <a:custGeom>
                <a:avLst/>
                <a:gdLst>
                  <a:gd name="T0" fmla="*/ 5 w 5"/>
                  <a:gd name="T1" fmla="*/ 0 h 6"/>
                  <a:gd name="T2" fmla="*/ 0 w 5"/>
                  <a:gd name="T3" fmla="*/ 6 h 6"/>
                  <a:gd name="T4" fmla="*/ 5 w 5"/>
                  <a:gd name="T5" fmla="*/ 0 h 6"/>
                  <a:gd name="T6" fmla="*/ 0 60000 65536"/>
                  <a:gd name="T7" fmla="*/ 0 60000 65536"/>
                  <a:gd name="T8" fmla="*/ 0 60000 65536"/>
                  <a:gd name="T9" fmla="*/ 0 w 5"/>
                  <a:gd name="T10" fmla="*/ 0 h 6"/>
                  <a:gd name="T11" fmla="*/ 5 w 5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" h="6">
                    <a:moveTo>
                      <a:pt x="5" y="0"/>
                    </a:moveTo>
                    <a:lnTo>
                      <a:pt x="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6" name="Freeform 258"/>
              <p:cNvSpPr>
                <a:spLocks/>
              </p:cNvSpPr>
              <p:nvPr/>
            </p:nvSpPr>
            <p:spPr bwMode="auto">
              <a:xfrm>
                <a:off x="2519" y="2161"/>
                <a:ext cx="10" cy="12"/>
              </a:xfrm>
              <a:custGeom>
                <a:avLst/>
                <a:gdLst>
                  <a:gd name="T0" fmla="*/ 1 w 7"/>
                  <a:gd name="T1" fmla="*/ 7 h 8"/>
                  <a:gd name="T2" fmla="*/ 2 w 7"/>
                  <a:gd name="T3" fmla="*/ 8 h 8"/>
                  <a:gd name="T4" fmla="*/ 7 w 7"/>
                  <a:gd name="T5" fmla="*/ 2 h 8"/>
                  <a:gd name="T6" fmla="*/ 5 w 7"/>
                  <a:gd name="T7" fmla="*/ 0 h 8"/>
                  <a:gd name="T8" fmla="*/ 0 w 7"/>
                  <a:gd name="T9" fmla="*/ 6 h 8"/>
                  <a:gd name="T10" fmla="*/ 1 w 7"/>
                  <a:gd name="T11" fmla="*/ 7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8"/>
                  <a:gd name="T20" fmla="*/ 7 w 7"/>
                  <a:gd name="T21" fmla="*/ 8 h 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8">
                    <a:moveTo>
                      <a:pt x="1" y="7"/>
                    </a:moveTo>
                    <a:lnTo>
                      <a:pt x="2" y="8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7" name="Freeform 259"/>
              <p:cNvSpPr>
                <a:spLocks/>
              </p:cNvSpPr>
              <p:nvPr/>
            </p:nvSpPr>
            <p:spPr bwMode="auto">
              <a:xfrm>
                <a:off x="2990" y="2042"/>
                <a:ext cx="49" cy="57"/>
              </a:xfrm>
              <a:custGeom>
                <a:avLst/>
                <a:gdLst>
                  <a:gd name="T0" fmla="*/ 29 w 35"/>
                  <a:gd name="T1" fmla="*/ 40 h 40"/>
                  <a:gd name="T2" fmla="*/ 35 w 35"/>
                  <a:gd name="T3" fmla="*/ 0 h 40"/>
                  <a:gd name="T4" fmla="*/ 0 w 35"/>
                  <a:gd name="T5" fmla="*/ 0 h 40"/>
                  <a:gd name="T6" fmla="*/ 7 w 35"/>
                  <a:gd name="T7" fmla="*/ 40 h 40"/>
                  <a:gd name="T8" fmla="*/ 29 w 35"/>
                  <a:gd name="T9" fmla="*/ 40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"/>
                  <a:gd name="T16" fmla="*/ 0 h 40"/>
                  <a:gd name="T17" fmla="*/ 35 w 35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" h="40">
                    <a:moveTo>
                      <a:pt x="29" y="40"/>
                    </a:moveTo>
                    <a:lnTo>
                      <a:pt x="35" y="0"/>
                    </a:lnTo>
                    <a:lnTo>
                      <a:pt x="0" y="0"/>
                    </a:lnTo>
                    <a:lnTo>
                      <a:pt x="7" y="40"/>
                    </a:lnTo>
                    <a:lnTo>
                      <a:pt x="29" y="4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8" name="Freeform 260"/>
              <p:cNvSpPr>
                <a:spLocks/>
              </p:cNvSpPr>
              <p:nvPr/>
            </p:nvSpPr>
            <p:spPr bwMode="auto">
              <a:xfrm>
                <a:off x="3030" y="2041"/>
                <a:ext cx="11" cy="58"/>
              </a:xfrm>
              <a:custGeom>
                <a:avLst/>
                <a:gdLst>
                  <a:gd name="T0" fmla="*/ 7 w 8"/>
                  <a:gd name="T1" fmla="*/ 2 h 41"/>
                  <a:gd name="T2" fmla="*/ 6 w 8"/>
                  <a:gd name="T3" fmla="*/ 0 h 41"/>
                  <a:gd name="T4" fmla="*/ 0 w 8"/>
                  <a:gd name="T5" fmla="*/ 40 h 41"/>
                  <a:gd name="T6" fmla="*/ 2 w 8"/>
                  <a:gd name="T7" fmla="*/ 41 h 41"/>
                  <a:gd name="T8" fmla="*/ 8 w 8"/>
                  <a:gd name="T9" fmla="*/ 1 h 41"/>
                  <a:gd name="T10" fmla="*/ 7 w 8"/>
                  <a:gd name="T11" fmla="*/ 0 h 41"/>
                  <a:gd name="T12" fmla="*/ 8 w 8"/>
                  <a:gd name="T13" fmla="*/ 1 h 41"/>
                  <a:gd name="T14" fmla="*/ 8 w 8"/>
                  <a:gd name="T15" fmla="*/ 0 h 41"/>
                  <a:gd name="T16" fmla="*/ 7 w 8"/>
                  <a:gd name="T17" fmla="*/ 0 h 41"/>
                  <a:gd name="T18" fmla="*/ 7 w 8"/>
                  <a:gd name="T19" fmla="*/ 2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41"/>
                  <a:gd name="T32" fmla="*/ 8 w 8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41">
                    <a:moveTo>
                      <a:pt x="7" y="2"/>
                    </a:moveTo>
                    <a:lnTo>
                      <a:pt x="6" y="0"/>
                    </a:lnTo>
                    <a:lnTo>
                      <a:pt x="0" y="40"/>
                    </a:lnTo>
                    <a:lnTo>
                      <a:pt x="2" y="41"/>
                    </a:lnTo>
                    <a:lnTo>
                      <a:pt x="8" y="1"/>
                    </a:lnTo>
                    <a:lnTo>
                      <a:pt x="7" y="0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99" name="Freeform 261"/>
              <p:cNvSpPr>
                <a:spLocks/>
              </p:cNvSpPr>
              <p:nvPr/>
            </p:nvSpPr>
            <p:spPr bwMode="auto">
              <a:xfrm>
                <a:off x="2989" y="2041"/>
                <a:ext cx="50" cy="3"/>
              </a:xfrm>
              <a:custGeom>
                <a:avLst/>
                <a:gdLst>
                  <a:gd name="T0" fmla="*/ 2 w 36"/>
                  <a:gd name="T1" fmla="*/ 0 h 2"/>
                  <a:gd name="T2" fmla="*/ 1 w 36"/>
                  <a:gd name="T3" fmla="*/ 2 h 2"/>
                  <a:gd name="T4" fmla="*/ 36 w 36"/>
                  <a:gd name="T5" fmla="*/ 2 h 2"/>
                  <a:gd name="T6" fmla="*/ 36 w 36"/>
                  <a:gd name="T7" fmla="*/ 0 h 2"/>
                  <a:gd name="T8" fmla="*/ 1 w 36"/>
                  <a:gd name="T9" fmla="*/ 0 h 2"/>
                  <a:gd name="T10" fmla="*/ 0 w 36"/>
                  <a:gd name="T11" fmla="*/ 1 h 2"/>
                  <a:gd name="T12" fmla="*/ 1 w 36"/>
                  <a:gd name="T13" fmla="*/ 0 h 2"/>
                  <a:gd name="T14" fmla="*/ 0 w 36"/>
                  <a:gd name="T15" fmla="*/ 0 h 2"/>
                  <a:gd name="T16" fmla="*/ 0 w 36"/>
                  <a:gd name="T17" fmla="*/ 1 h 2"/>
                  <a:gd name="T18" fmla="*/ 2 w 36"/>
                  <a:gd name="T19" fmla="*/ 0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6"/>
                  <a:gd name="T31" fmla="*/ 0 h 2"/>
                  <a:gd name="T32" fmla="*/ 36 w 3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6" h="2">
                    <a:moveTo>
                      <a:pt x="2" y="0"/>
                    </a:moveTo>
                    <a:lnTo>
                      <a:pt x="1" y="2"/>
                    </a:lnTo>
                    <a:lnTo>
                      <a:pt x="36" y="2"/>
                    </a:lnTo>
                    <a:lnTo>
                      <a:pt x="36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0" name="Freeform 262"/>
              <p:cNvSpPr>
                <a:spLocks/>
              </p:cNvSpPr>
              <p:nvPr/>
            </p:nvSpPr>
            <p:spPr bwMode="auto">
              <a:xfrm>
                <a:off x="2989" y="2041"/>
                <a:ext cx="14" cy="59"/>
              </a:xfrm>
              <a:custGeom>
                <a:avLst/>
                <a:gdLst>
                  <a:gd name="T0" fmla="*/ 8 w 10"/>
                  <a:gd name="T1" fmla="*/ 39 h 42"/>
                  <a:gd name="T2" fmla="*/ 10 w 10"/>
                  <a:gd name="T3" fmla="*/ 40 h 42"/>
                  <a:gd name="T4" fmla="*/ 2 w 10"/>
                  <a:gd name="T5" fmla="*/ 0 h 42"/>
                  <a:gd name="T6" fmla="*/ 0 w 10"/>
                  <a:gd name="T7" fmla="*/ 1 h 42"/>
                  <a:gd name="T8" fmla="*/ 7 w 10"/>
                  <a:gd name="T9" fmla="*/ 41 h 42"/>
                  <a:gd name="T10" fmla="*/ 8 w 10"/>
                  <a:gd name="T11" fmla="*/ 42 h 42"/>
                  <a:gd name="T12" fmla="*/ 7 w 10"/>
                  <a:gd name="T13" fmla="*/ 41 h 42"/>
                  <a:gd name="T14" fmla="*/ 7 w 10"/>
                  <a:gd name="T15" fmla="*/ 42 h 42"/>
                  <a:gd name="T16" fmla="*/ 8 w 10"/>
                  <a:gd name="T17" fmla="*/ 42 h 42"/>
                  <a:gd name="T18" fmla="*/ 8 w 10"/>
                  <a:gd name="T19" fmla="*/ 39 h 4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42"/>
                  <a:gd name="T32" fmla="*/ 10 w 10"/>
                  <a:gd name="T33" fmla="*/ 42 h 4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42">
                    <a:moveTo>
                      <a:pt x="8" y="39"/>
                    </a:moveTo>
                    <a:lnTo>
                      <a:pt x="10" y="40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7" y="41"/>
                    </a:lnTo>
                    <a:lnTo>
                      <a:pt x="8" y="42"/>
                    </a:lnTo>
                    <a:lnTo>
                      <a:pt x="7" y="41"/>
                    </a:lnTo>
                    <a:lnTo>
                      <a:pt x="7" y="42"/>
                    </a:lnTo>
                    <a:lnTo>
                      <a:pt x="8" y="42"/>
                    </a:lnTo>
                    <a:lnTo>
                      <a:pt x="8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1" name="Freeform 263"/>
              <p:cNvSpPr>
                <a:spLocks/>
              </p:cNvSpPr>
              <p:nvPr/>
            </p:nvSpPr>
            <p:spPr bwMode="auto">
              <a:xfrm>
                <a:off x="3000" y="2096"/>
                <a:ext cx="32" cy="4"/>
              </a:xfrm>
              <a:custGeom>
                <a:avLst/>
                <a:gdLst>
                  <a:gd name="T0" fmla="*/ 21 w 23"/>
                  <a:gd name="T1" fmla="*/ 1 h 3"/>
                  <a:gd name="T2" fmla="*/ 22 w 23"/>
                  <a:gd name="T3" fmla="*/ 0 h 3"/>
                  <a:gd name="T4" fmla="*/ 0 w 23"/>
                  <a:gd name="T5" fmla="*/ 0 h 3"/>
                  <a:gd name="T6" fmla="*/ 0 w 23"/>
                  <a:gd name="T7" fmla="*/ 3 h 3"/>
                  <a:gd name="T8" fmla="*/ 22 w 23"/>
                  <a:gd name="T9" fmla="*/ 3 h 3"/>
                  <a:gd name="T10" fmla="*/ 23 w 23"/>
                  <a:gd name="T11" fmla="*/ 2 h 3"/>
                  <a:gd name="T12" fmla="*/ 22 w 23"/>
                  <a:gd name="T13" fmla="*/ 3 h 3"/>
                  <a:gd name="T14" fmla="*/ 23 w 23"/>
                  <a:gd name="T15" fmla="*/ 3 h 3"/>
                  <a:gd name="T16" fmla="*/ 23 w 23"/>
                  <a:gd name="T17" fmla="*/ 2 h 3"/>
                  <a:gd name="T18" fmla="*/ 21 w 23"/>
                  <a:gd name="T19" fmla="*/ 1 h 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3"/>
                  <a:gd name="T31" fmla="*/ 0 h 3"/>
                  <a:gd name="T32" fmla="*/ 23 w 23"/>
                  <a:gd name="T33" fmla="*/ 3 h 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3" h="3">
                    <a:moveTo>
                      <a:pt x="21" y="1"/>
                    </a:moveTo>
                    <a:lnTo>
                      <a:pt x="22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22" y="3"/>
                    </a:lnTo>
                    <a:lnTo>
                      <a:pt x="23" y="2"/>
                    </a:lnTo>
                    <a:lnTo>
                      <a:pt x="22" y="3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2" name="Freeform 264"/>
              <p:cNvSpPr>
                <a:spLocks/>
              </p:cNvSpPr>
              <p:nvPr/>
            </p:nvSpPr>
            <p:spPr bwMode="auto">
              <a:xfrm>
                <a:off x="3093" y="1813"/>
                <a:ext cx="33" cy="82"/>
              </a:xfrm>
              <a:custGeom>
                <a:avLst/>
                <a:gdLst>
                  <a:gd name="T0" fmla="*/ 9 w 24"/>
                  <a:gd name="T1" fmla="*/ 58 h 58"/>
                  <a:gd name="T2" fmla="*/ 7 w 24"/>
                  <a:gd name="T3" fmla="*/ 57 h 58"/>
                  <a:gd name="T4" fmla="*/ 5 w 24"/>
                  <a:gd name="T5" fmla="*/ 54 h 58"/>
                  <a:gd name="T6" fmla="*/ 3 w 24"/>
                  <a:gd name="T7" fmla="*/ 51 h 58"/>
                  <a:gd name="T8" fmla="*/ 2 w 24"/>
                  <a:gd name="T9" fmla="*/ 48 h 58"/>
                  <a:gd name="T10" fmla="*/ 1 w 24"/>
                  <a:gd name="T11" fmla="*/ 43 h 58"/>
                  <a:gd name="T12" fmla="*/ 0 w 24"/>
                  <a:gd name="T13" fmla="*/ 38 h 58"/>
                  <a:gd name="T14" fmla="*/ 0 w 24"/>
                  <a:gd name="T15" fmla="*/ 32 h 58"/>
                  <a:gd name="T16" fmla="*/ 0 w 24"/>
                  <a:gd name="T17" fmla="*/ 26 h 58"/>
                  <a:gd name="T18" fmla="*/ 1 w 24"/>
                  <a:gd name="T19" fmla="*/ 20 h 58"/>
                  <a:gd name="T20" fmla="*/ 2 w 24"/>
                  <a:gd name="T21" fmla="*/ 15 h 58"/>
                  <a:gd name="T22" fmla="*/ 3 w 24"/>
                  <a:gd name="T23" fmla="*/ 10 h 58"/>
                  <a:gd name="T24" fmla="*/ 5 w 24"/>
                  <a:gd name="T25" fmla="*/ 6 h 58"/>
                  <a:gd name="T26" fmla="*/ 7 w 24"/>
                  <a:gd name="T27" fmla="*/ 3 h 58"/>
                  <a:gd name="T28" fmla="*/ 9 w 24"/>
                  <a:gd name="T29" fmla="*/ 1 h 58"/>
                  <a:gd name="T30" fmla="*/ 11 w 24"/>
                  <a:gd name="T31" fmla="*/ 0 h 58"/>
                  <a:gd name="T32" fmla="*/ 14 w 24"/>
                  <a:gd name="T33" fmla="*/ 0 h 58"/>
                  <a:gd name="T34" fmla="*/ 16 w 24"/>
                  <a:gd name="T35" fmla="*/ 1 h 58"/>
                  <a:gd name="T36" fmla="*/ 18 w 24"/>
                  <a:gd name="T37" fmla="*/ 3 h 58"/>
                  <a:gd name="T38" fmla="*/ 20 w 24"/>
                  <a:gd name="T39" fmla="*/ 6 h 58"/>
                  <a:gd name="T40" fmla="*/ 21 w 24"/>
                  <a:gd name="T41" fmla="*/ 10 h 58"/>
                  <a:gd name="T42" fmla="*/ 23 w 24"/>
                  <a:gd name="T43" fmla="*/ 15 h 58"/>
                  <a:gd name="T44" fmla="*/ 24 w 24"/>
                  <a:gd name="T45" fmla="*/ 20 h 58"/>
                  <a:gd name="T46" fmla="*/ 24 w 24"/>
                  <a:gd name="T47" fmla="*/ 26 h 58"/>
                  <a:gd name="T48" fmla="*/ 24 w 24"/>
                  <a:gd name="T49" fmla="*/ 31 h 58"/>
                  <a:gd name="T50" fmla="*/ 23 w 24"/>
                  <a:gd name="T51" fmla="*/ 37 h 58"/>
                  <a:gd name="T52" fmla="*/ 22 w 24"/>
                  <a:gd name="T53" fmla="*/ 43 h 58"/>
                  <a:gd name="T54" fmla="*/ 20 w 24"/>
                  <a:gd name="T55" fmla="*/ 47 h 58"/>
                  <a:gd name="T56" fmla="*/ 18 w 24"/>
                  <a:gd name="T57" fmla="*/ 51 h 58"/>
                  <a:gd name="T58" fmla="*/ 17 w 24"/>
                  <a:gd name="T59" fmla="*/ 54 h 58"/>
                  <a:gd name="T60" fmla="*/ 14 w 24"/>
                  <a:gd name="T61" fmla="*/ 57 h 58"/>
                  <a:gd name="T62" fmla="*/ 12 w 24"/>
                  <a:gd name="T63" fmla="*/ 58 h 5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24"/>
                  <a:gd name="T97" fmla="*/ 0 h 58"/>
                  <a:gd name="T98" fmla="*/ 24 w 24"/>
                  <a:gd name="T99" fmla="*/ 58 h 5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24" h="58">
                    <a:moveTo>
                      <a:pt x="11" y="58"/>
                    </a:moveTo>
                    <a:lnTo>
                      <a:pt x="9" y="58"/>
                    </a:lnTo>
                    <a:lnTo>
                      <a:pt x="8" y="57"/>
                    </a:lnTo>
                    <a:lnTo>
                      <a:pt x="7" y="57"/>
                    </a:lnTo>
                    <a:lnTo>
                      <a:pt x="6" y="56"/>
                    </a:lnTo>
                    <a:lnTo>
                      <a:pt x="5" y="54"/>
                    </a:lnTo>
                    <a:lnTo>
                      <a:pt x="4" y="53"/>
                    </a:lnTo>
                    <a:lnTo>
                      <a:pt x="3" y="51"/>
                    </a:lnTo>
                    <a:lnTo>
                      <a:pt x="2" y="50"/>
                    </a:lnTo>
                    <a:lnTo>
                      <a:pt x="2" y="48"/>
                    </a:lnTo>
                    <a:lnTo>
                      <a:pt x="1" y="46"/>
                    </a:lnTo>
                    <a:lnTo>
                      <a:pt x="1" y="43"/>
                    </a:lnTo>
                    <a:lnTo>
                      <a:pt x="0" y="40"/>
                    </a:lnTo>
                    <a:lnTo>
                      <a:pt x="0" y="38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6"/>
                    </a:lnTo>
                    <a:lnTo>
                      <a:pt x="0" y="23"/>
                    </a:lnTo>
                    <a:lnTo>
                      <a:pt x="1" y="20"/>
                    </a:lnTo>
                    <a:lnTo>
                      <a:pt x="1" y="17"/>
                    </a:lnTo>
                    <a:lnTo>
                      <a:pt x="2" y="15"/>
                    </a:lnTo>
                    <a:lnTo>
                      <a:pt x="2" y="12"/>
                    </a:lnTo>
                    <a:lnTo>
                      <a:pt x="3" y="10"/>
                    </a:lnTo>
                    <a:lnTo>
                      <a:pt x="4" y="8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9" y="1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5" y="0"/>
                    </a:lnTo>
                    <a:lnTo>
                      <a:pt x="16" y="1"/>
                    </a:lnTo>
                    <a:lnTo>
                      <a:pt x="17" y="2"/>
                    </a:lnTo>
                    <a:lnTo>
                      <a:pt x="18" y="3"/>
                    </a:lnTo>
                    <a:lnTo>
                      <a:pt x="19" y="4"/>
                    </a:lnTo>
                    <a:lnTo>
                      <a:pt x="20" y="6"/>
                    </a:lnTo>
                    <a:lnTo>
                      <a:pt x="21" y="8"/>
                    </a:lnTo>
                    <a:lnTo>
                      <a:pt x="21" y="10"/>
                    </a:lnTo>
                    <a:lnTo>
                      <a:pt x="22" y="12"/>
                    </a:lnTo>
                    <a:lnTo>
                      <a:pt x="23" y="15"/>
                    </a:lnTo>
                    <a:lnTo>
                      <a:pt x="23" y="17"/>
                    </a:lnTo>
                    <a:lnTo>
                      <a:pt x="24" y="20"/>
                    </a:lnTo>
                    <a:lnTo>
                      <a:pt x="24" y="23"/>
                    </a:lnTo>
                    <a:lnTo>
                      <a:pt x="24" y="26"/>
                    </a:lnTo>
                    <a:lnTo>
                      <a:pt x="24" y="29"/>
                    </a:lnTo>
                    <a:lnTo>
                      <a:pt x="24" y="31"/>
                    </a:lnTo>
                    <a:lnTo>
                      <a:pt x="23" y="34"/>
                    </a:lnTo>
                    <a:lnTo>
                      <a:pt x="23" y="37"/>
                    </a:lnTo>
                    <a:lnTo>
                      <a:pt x="22" y="40"/>
                    </a:lnTo>
                    <a:lnTo>
                      <a:pt x="22" y="43"/>
                    </a:lnTo>
                    <a:lnTo>
                      <a:pt x="21" y="45"/>
                    </a:lnTo>
                    <a:lnTo>
                      <a:pt x="20" y="47"/>
                    </a:lnTo>
                    <a:lnTo>
                      <a:pt x="19" y="49"/>
                    </a:lnTo>
                    <a:lnTo>
                      <a:pt x="18" y="51"/>
                    </a:lnTo>
                    <a:lnTo>
                      <a:pt x="18" y="53"/>
                    </a:lnTo>
                    <a:lnTo>
                      <a:pt x="17" y="54"/>
                    </a:lnTo>
                    <a:lnTo>
                      <a:pt x="15" y="56"/>
                    </a:lnTo>
                    <a:lnTo>
                      <a:pt x="14" y="57"/>
                    </a:lnTo>
                    <a:lnTo>
                      <a:pt x="13" y="57"/>
                    </a:lnTo>
                    <a:lnTo>
                      <a:pt x="12" y="58"/>
                    </a:lnTo>
                    <a:lnTo>
                      <a:pt x="11" y="58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3" name="Freeform 265"/>
              <p:cNvSpPr>
                <a:spLocks/>
              </p:cNvSpPr>
              <p:nvPr/>
            </p:nvSpPr>
            <p:spPr bwMode="auto">
              <a:xfrm>
                <a:off x="3088" y="1854"/>
                <a:ext cx="20" cy="44"/>
              </a:xfrm>
              <a:custGeom>
                <a:avLst/>
                <a:gdLst>
                  <a:gd name="T0" fmla="*/ 0 w 14"/>
                  <a:gd name="T1" fmla="*/ 0 h 31"/>
                  <a:gd name="T2" fmla="*/ 0 w 14"/>
                  <a:gd name="T3" fmla="*/ 0 h 31"/>
                  <a:gd name="T4" fmla="*/ 0 w 14"/>
                  <a:gd name="T5" fmla="*/ 3 h 31"/>
                  <a:gd name="T6" fmla="*/ 0 w 14"/>
                  <a:gd name="T7" fmla="*/ 6 h 31"/>
                  <a:gd name="T8" fmla="*/ 1 w 14"/>
                  <a:gd name="T9" fmla="*/ 9 h 31"/>
                  <a:gd name="T10" fmla="*/ 1 w 14"/>
                  <a:gd name="T11" fmla="*/ 12 h 31"/>
                  <a:gd name="T12" fmla="*/ 2 w 14"/>
                  <a:gd name="T13" fmla="*/ 14 h 31"/>
                  <a:gd name="T14" fmla="*/ 2 w 14"/>
                  <a:gd name="T15" fmla="*/ 17 h 31"/>
                  <a:gd name="T16" fmla="*/ 2 w 14"/>
                  <a:gd name="T17" fmla="*/ 19 h 31"/>
                  <a:gd name="T18" fmla="*/ 3 w 14"/>
                  <a:gd name="T19" fmla="*/ 22 h 31"/>
                  <a:gd name="T20" fmla="*/ 4 w 14"/>
                  <a:gd name="T21" fmla="*/ 24 h 31"/>
                  <a:gd name="T22" fmla="*/ 5 w 14"/>
                  <a:gd name="T23" fmla="*/ 25 h 31"/>
                  <a:gd name="T24" fmla="*/ 6 w 14"/>
                  <a:gd name="T25" fmla="*/ 27 h 31"/>
                  <a:gd name="T26" fmla="*/ 8 w 14"/>
                  <a:gd name="T27" fmla="*/ 28 h 31"/>
                  <a:gd name="T28" fmla="*/ 8 w 14"/>
                  <a:gd name="T29" fmla="*/ 30 h 31"/>
                  <a:gd name="T30" fmla="*/ 10 w 14"/>
                  <a:gd name="T31" fmla="*/ 31 h 31"/>
                  <a:gd name="T32" fmla="*/ 12 w 14"/>
                  <a:gd name="T33" fmla="*/ 31 h 31"/>
                  <a:gd name="T34" fmla="*/ 14 w 14"/>
                  <a:gd name="T35" fmla="*/ 31 h 31"/>
                  <a:gd name="T36" fmla="*/ 14 w 14"/>
                  <a:gd name="T37" fmla="*/ 27 h 31"/>
                  <a:gd name="T38" fmla="*/ 13 w 14"/>
                  <a:gd name="T39" fmla="*/ 26 h 31"/>
                  <a:gd name="T40" fmla="*/ 12 w 14"/>
                  <a:gd name="T41" fmla="*/ 26 h 31"/>
                  <a:gd name="T42" fmla="*/ 12 w 14"/>
                  <a:gd name="T43" fmla="*/ 26 h 31"/>
                  <a:gd name="T44" fmla="*/ 11 w 14"/>
                  <a:gd name="T45" fmla="*/ 25 h 31"/>
                  <a:gd name="T46" fmla="*/ 10 w 14"/>
                  <a:gd name="T47" fmla="*/ 24 h 31"/>
                  <a:gd name="T48" fmla="*/ 9 w 14"/>
                  <a:gd name="T49" fmla="*/ 23 h 31"/>
                  <a:gd name="T50" fmla="*/ 8 w 14"/>
                  <a:gd name="T51" fmla="*/ 22 h 31"/>
                  <a:gd name="T52" fmla="*/ 8 w 14"/>
                  <a:gd name="T53" fmla="*/ 20 h 31"/>
                  <a:gd name="T54" fmla="*/ 7 w 14"/>
                  <a:gd name="T55" fmla="*/ 18 h 31"/>
                  <a:gd name="T56" fmla="*/ 7 w 14"/>
                  <a:gd name="T57" fmla="*/ 16 h 31"/>
                  <a:gd name="T58" fmla="*/ 6 w 14"/>
                  <a:gd name="T59" fmla="*/ 14 h 31"/>
                  <a:gd name="T60" fmla="*/ 6 w 14"/>
                  <a:gd name="T61" fmla="*/ 11 h 31"/>
                  <a:gd name="T62" fmla="*/ 5 w 14"/>
                  <a:gd name="T63" fmla="*/ 8 h 31"/>
                  <a:gd name="T64" fmla="*/ 5 w 14"/>
                  <a:gd name="T65" fmla="*/ 6 h 31"/>
                  <a:gd name="T66" fmla="*/ 5 w 14"/>
                  <a:gd name="T67" fmla="*/ 3 h 31"/>
                  <a:gd name="T68" fmla="*/ 5 w 14"/>
                  <a:gd name="T69" fmla="*/ 0 h 31"/>
                  <a:gd name="T70" fmla="*/ 5 w 14"/>
                  <a:gd name="T71" fmla="*/ 0 h 31"/>
                  <a:gd name="T72" fmla="*/ 0 w 14"/>
                  <a:gd name="T73" fmla="*/ 0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4"/>
                  <a:gd name="T112" fmla="*/ 0 h 31"/>
                  <a:gd name="T113" fmla="*/ 14 w 14"/>
                  <a:gd name="T114" fmla="*/ 31 h 3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4" h="31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19"/>
                    </a:lnTo>
                    <a:lnTo>
                      <a:pt x="3" y="22"/>
                    </a:lnTo>
                    <a:lnTo>
                      <a:pt x="4" y="24"/>
                    </a:lnTo>
                    <a:lnTo>
                      <a:pt x="5" y="25"/>
                    </a:lnTo>
                    <a:lnTo>
                      <a:pt x="6" y="27"/>
                    </a:lnTo>
                    <a:lnTo>
                      <a:pt x="8" y="28"/>
                    </a:lnTo>
                    <a:lnTo>
                      <a:pt x="8" y="30"/>
                    </a:lnTo>
                    <a:lnTo>
                      <a:pt x="10" y="31"/>
                    </a:lnTo>
                    <a:lnTo>
                      <a:pt x="12" y="31"/>
                    </a:lnTo>
                    <a:lnTo>
                      <a:pt x="14" y="31"/>
                    </a:lnTo>
                    <a:lnTo>
                      <a:pt x="14" y="27"/>
                    </a:lnTo>
                    <a:lnTo>
                      <a:pt x="13" y="26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4"/>
                    </a:lnTo>
                    <a:lnTo>
                      <a:pt x="9" y="23"/>
                    </a:lnTo>
                    <a:lnTo>
                      <a:pt x="8" y="22"/>
                    </a:lnTo>
                    <a:lnTo>
                      <a:pt x="8" y="20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6" y="14"/>
                    </a:lnTo>
                    <a:lnTo>
                      <a:pt x="6" y="11"/>
                    </a:lnTo>
                    <a:lnTo>
                      <a:pt x="5" y="8"/>
                    </a:lnTo>
                    <a:lnTo>
                      <a:pt x="5" y="6"/>
                    </a:lnTo>
                    <a:lnTo>
                      <a:pt x="5" y="3"/>
                    </a:lnTo>
                    <a:lnTo>
                      <a:pt x="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4" name="Freeform 266"/>
              <p:cNvSpPr>
                <a:spLocks/>
              </p:cNvSpPr>
              <p:nvPr/>
            </p:nvSpPr>
            <p:spPr bwMode="auto">
              <a:xfrm>
                <a:off x="3088" y="1808"/>
                <a:ext cx="23" cy="46"/>
              </a:xfrm>
              <a:custGeom>
                <a:avLst/>
                <a:gdLst>
                  <a:gd name="T0" fmla="*/ 16 w 16"/>
                  <a:gd name="T1" fmla="*/ 0 h 32"/>
                  <a:gd name="T2" fmla="*/ 16 w 16"/>
                  <a:gd name="T3" fmla="*/ 0 h 32"/>
                  <a:gd name="T4" fmla="*/ 14 w 16"/>
                  <a:gd name="T5" fmla="*/ 1 h 32"/>
                  <a:gd name="T6" fmla="*/ 12 w 16"/>
                  <a:gd name="T7" fmla="*/ 1 h 32"/>
                  <a:gd name="T8" fmla="*/ 11 w 16"/>
                  <a:gd name="T9" fmla="*/ 2 h 32"/>
                  <a:gd name="T10" fmla="*/ 9 w 16"/>
                  <a:gd name="T11" fmla="*/ 3 h 32"/>
                  <a:gd name="T12" fmla="*/ 8 w 16"/>
                  <a:gd name="T13" fmla="*/ 5 h 32"/>
                  <a:gd name="T14" fmla="*/ 7 w 16"/>
                  <a:gd name="T15" fmla="*/ 6 h 32"/>
                  <a:gd name="T16" fmla="*/ 6 w 16"/>
                  <a:gd name="T17" fmla="*/ 9 h 32"/>
                  <a:gd name="T18" fmla="*/ 5 w 16"/>
                  <a:gd name="T19" fmla="*/ 10 h 32"/>
                  <a:gd name="T20" fmla="*/ 4 w 16"/>
                  <a:gd name="T21" fmla="*/ 12 h 32"/>
                  <a:gd name="T22" fmla="*/ 3 w 16"/>
                  <a:gd name="T23" fmla="*/ 15 h 32"/>
                  <a:gd name="T24" fmla="*/ 2 w 16"/>
                  <a:gd name="T25" fmla="*/ 18 h 32"/>
                  <a:gd name="T26" fmla="*/ 2 w 16"/>
                  <a:gd name="T27" fmla="*/ 20 h 32"/>
                  <a:gd name="T28" fmla="*/ 1 w 16"/>
                  <a:gd name="T29" fmla="*/ 23 h 32"/>
                  <a:gd name="T30" fmla="*/ 1 w 16"/>
                  <a:gd name="T31" fmla="*/ 26 h 32"/>
                  <a:gd name="T32" fmla="*/ 1 w 16"/>
                  <a:gd name="T33" fmla="*/ 29 h 32"/>
                  <a:gd name="T34" fmla="*/ 0 w 16"/>
                  <a:gd name="T35" fmla="*/ 32 h 32"/>
                  <a:gd name="T36" fmla="*/ 5 w 16"/>
                  <a:gd name="T37" fmla="*/ 32 h 32"/>
                  <a:gd name="T38" fmla="*/ 5 w 16"/>
                  <a:gd name="T39" fmla="*/ 29 h 32"/>
                  <a:gd name="T40" fmla="*/ 5 w 16"/>
                  <a:gd name="T41" fmla="*/ 26 h 32"/>
                  <a:gd name="T42" fmla="*/ 6 w 16"/>
                  <a:gd name="T43" fmla="*/ 24 h 32"/>
                  <a:gd name="T44" fmla="*/ 7 w 16"/>
                  <a:gd name="T45" fmla="*/ 21 h 32"/>
                  <a:gd name="T46" fmla="*/ 7 w 16"/>
                  <a:gd name="T47" fmla="*/ 19 h 32"/>
                  <a:gd name="T48" fmla="*/ 8 w 16"/>
                  <a:gd name="T49" fmla="*/ 16 h 32"/>
                  <a:gd name="T50" fmla="*/ 8 w 16"/>
                  <a:gd name="T51" fmla="*/ 14 h 32"/>
                  <a:gd name="T52" fmla="*/ 9 w 16"/>
                  <a:gd name="T53" fmla="*/ 12 h 32"/>
                  <a:gd name="T54" fmla="*/ 10 w 16"/>
                  <a:gd name="T55" fmla="*/ 10 h 32"/>
                  <a:gd name="T56" fmla="*/ 11 w 16"/>
                  <a:gd name="T57" fmla="*/ 9 h 32"/>
                  <a:gd name="T58" fmla="*/ 12 w 16"/>
                  <a:gd name="T59" fmla="*/ 8 h 32"/>
                  <a:gd name="T60" fmla="*/ 13 w 16"/>
                  <a:gd name="T61" fmla="*/ 6 h 32"/>
                  <a:gd name="T62" fmla="*/ 14 w 16"/>
                  <a:gd name="T63" fmla="*/ 6 h 32"/>
                  <a:gd name="T64" fmla="*/ 14 w 16"/>
                  <a:gd name="T65" fmla="*/ 5 h 32"/>
                  <a:gd name="T66" fmla="*/ 15 w 16"/>
                  <a:gd name="T67" fmla="*/ 5 h 32"/>
                  <a:gd name="T68" fmla="*/ 16 w 16"/>
                  <a:gd name="T69" fmla="*/ 5 h 32"/>
                  <a:gd name="T70" fmla="*/ 16 w 16"/>
                  <a:gd name="T71" fmla="*/ 5 h 32"/>
                  <a:gd name="T72" fmla="*/ 16 w 16"/>
                  <a:gd name="T73" fmla="*/ 0 h 3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32"/>
                  <a:gd name="T113" fmla="*/ 16 w 16"/>
                  <a:gd name="T114" fmla="*/ 32 h 3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32">
                    <a:moveTo>
                      <a:pt x="16" y="0"/>
                    </a:moveTo>
                    <a:lnTo>
                      <a:pt x="16" y="0"/>
                    </a:lnTo>
                    <a:lnTo>
                      <a:pt x="14" y="1"/>
                    </a:lnTo>
                    <a:lnTo>
                      <a:pt x="12" y="1"/>
                    </a:lnTo>
                    <a:lnTo>
                      <a:pt x="11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6" y="9"/>
                    </a:lnTo>
                    <a:lnTo>
                      <a:pt x="5" y="10"/>
                    </a:lnTo>
                    <a:lnTo>
                      <a:pt x="4" y="12"/>
                    </a:lnTo>
                    <a:lnTo>
                      <a:pt x="3" y="15"/>
                    </a:lnTo>
                    <a:lnTo>
                      <a:pt x="2" y="18"/>
                    </a:lnTo>
                    <a:lnTo>
                      <a:pt x="2" y="20"/>
                    </a:lnTo>
                    <a:lnTo>
                      <a:pt x="1" y="23"/>
                    </a:lnTo>
                    <a:lnTo>
                      <a:pt x="1" y="26"/>
                    </a:lnTo>
                    <a:lnTo>
                      <a:pt x="1" y="29"/>
                    </a:lnTo>
                    <a:lnTo>
                      <a:pt x="0" y="32"/>
                    </a:lnTo>
                    <a:lnTo>
                      <a:pt x="5" y="32"/>
                    </a:lnTo>
                    <a:lnTo>
                      <a:pt x="5" y="29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1"/>
                    </a:lnTo>
                    <a:lnTo>
                      <a:pt x="7" y="19"/>
                    </a:lnTo>
                    <a:lnTo>
                      <a:pt x="8" y="16"/>
                    </a:lnTo>
                    <a:lnTo>
                      <a:pt x="8" y="14"/>
                    </a:lnTo>
                    <a:lnTo>
                      <a:pt x="9" y="12"/>
                    </a:lnTo>
                    <a:lnTo>
                      <a:pt x="10" y="10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3" y="6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6" y="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5" name="Freeform 267"/>
              <p:cNvSpPr>
                <a:spLocks/>
              </p:cNvSpPr>
              <p:nvPr/>
            </p:nvSpPr>
            <p:spPr bwMode="auto">
              <a:xfrm>
                <a:off x="3111" y="1808"/>
                <a:ext cx="18" cy="46"/>
              </a:xfrm>
              <a:custGeom>
                <a:avLst/>
                <a:gdLst>
                  <a:gd name="T0" fmla="*/ 13 w 13"/>
                  <a:gd name="T1" fmla="*/ 32 h 32"/>
                  <a:gd name="T2" fmla="*/ 13 w 13"/>
                  <a:gd name="T3" fmla="*/ 32 h 32"/>
                  <a:gd name="T4" fmla="*/ 13 w 13"/>
                  <a:gd name="T5" fmla="*/ 29 h 32"/>
                  <a:gd name="T6" fmla="*/ 13 w 13"/>
                  <a:gd name="T7" fmla="*/ 26 h 32"/>
                  <a:gd name="T8" fmla="*/ 13 w 13"/>
                  <a:gd name="T9" fmla="*/ 23 h 32"/>
                  <a:gd name="T10" fmla="*/ 12 w 13"/>
                  <a:gd name="T11" fmla="*/ 20 h 32"/>
                  <a:gd name="T12" fmla="*/ 12 w 13"/>
                  <a:gd name="T13" fmla="*/ 17 h 32"/>
                  <a:gd name="T14" fmla="*/ 11 w 13"/>
                  <a:gd name="T15" fmla="*/ 15 h 32"/>
                  <a:gd name="T16" fmla="*/ 11 w 13"/>
                  <a:gd name="T17" fmla="*/ 12 h 32"/>
                  <a:gd name="T18" fmla="*/ 10 w 13"/>
                  <a:gd name="T19" fmla="*/ 10 h 32"/>
                  <a:gd name="T20" fmla="*/ 9 w 13"/>
                  <a:gd name="T21" fmla="*/ 8 h 32"/>
                  <a:gd name="T22" fmla="*/ 8 w 13"/>
                  <a:gd name="T23" fmla="*/ 6 h 32"/>
                  <a:gd name="T24" fmla="*/ 7 w 13"/>
                  <a:gd name="T25" fmla="*/ 4 h 32"/>
                  <a:gd name="T26" fmla="*/ 6 w 13"/>
                  <a:gd name="T27" fmla="*/ 3 h 32"/>
                  <a:gd name="T28" fmla="*/ 5 w 13"/>
                  <a:gd name="T29" fmla="*/ 2 h 32"/>
                  <a:gd name="T30" fmla="*/ 3 w 13"/>
                  <a:gd name="T31" fmla="*/ 1 h 32"/>
                  <a:gd name="T32" fmla="*/ 1 w 13"/>
                  <a:gd name="T33" fmla="*/ 0 h 32"/>
                  <a:gd name="T34" fmla="*/ 0 w 13"/>
                  <a:gd name="T35" fmla="*/ 0 h 32"/>
                  <a:gd name="T36" fmla="*/ 0 w 13"/>
                  <a:gd name="T37" fmla="*/ 5 h 32"/>
                  <a:gd name="T38" fmla="*/ 0 w 13"/>
                  <a:gd name="T39" fmla="*/ 5 h 32"/>
                  <a:gd name="T40" fmla="*/ 1 w 13"/>
                  <a:gd name="T41" fmla="*/ 5 h 32"/>
                  <a:gd name="T42" fmla="*/ 1 w 13"/>
                  <a:gd name="T43" fmla="*/ 6 h 32"/>
                  <a:gd name="T44" fmla="*/ 2 w 13"/>
                  <a:gd name="T45" fmla="*/ 6 h 32"/>
                  <a:gd name="T46" fmla="*/ 3 w 13"/>
                  <a:gd name="T47" fmla="*/ 7 h 32"/>
                  <a:gd name="T48" fmla="*/ 4 w 13"/>
                  <a:gd name="T49" fmla="*/ 9 h 32"/>
                  <a:gd name="T50" fmla="*/ 5 w 13"/>
                  <a:gd name="T51" fmla="*/ 10 h 32"/>
                  <a:gd name="T52" fmla="*/ 5 w 13"/>
                  <a:gd name="T53" fmla="*/ 12 h 32"/>
                  <a:gd name="T54" fmla="*/ 6 w 13"/>
                  <a:gd name="T55" fmla="*/ 14 h 32"/>
                  <a:gd name="T56" fmla="*/ 7 w 13"/>
                  <a:gd name="T57" fmla="*/ 15 h 32"/>
                  <a:gd name="T58" fmla="*/ 7 w 13"/>
                  <a:gd name="T59" fmla="*/ 18 h 32"/>
                  <a:gd name="T60" fmla="*/ 8 w 13"/>
                  <a:gd name="T61" fmla="*/ 20 h 32"/>
                  <a:gd name="T62" fmla="*/ 8 w 13"/>
                  <a:gd name="T63" fmla="*/ 23 h 32"/>
                  <a:gd name="T64" fmla="*/ 8 w 13"/>
                  <a:gd name="T65" fmla="*/ 26 h 32"/>
                  <a:gd name="T66" fmla="*/ 8 w 13"/>
                  <a:gd name="T67" fmla="*/ 29 h 32"/>
                  <a:gd name="T68" fmla="*/ 8 w 13"/>
                  <a:gd name="T69" fmla="*/ 32 h 32"/>
                  <a:gd name="T70" fmla="*/ 8 w 13"/>
                  <a:gd name="T71" fmla="*/ 32 h 32"/>
                  <a:gd name="T72" fmla="*/ 13 w 13"/>
                  <a:gd name="T73" fmla="*/ 32 h 3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"/>
                  <a:gd name="T112" fmla="*/ 0 h 32"/>
                  <a:gd name="T113" fmla="*/ 13 w 13"/>
                  <a:gd name="T114" fmla="*/ 32 h 3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" h="32">
                    <a:moveTo>
                      <a:pt x="13" y="32"/>
                    </a:moveTo>
                    <a:lnTo>
                      <a:pt x="13" y="32"/>
                    </a:lnTo>
                    <a:lnTo>
                      <a:pt x="13" y="29"/>
                    </a:lnTo>
                    <a:lnTo>
                      <a:pt x="13" y="26"/>
                    </a:lnTo>
                    <a:lnTo>
                      <a:pt x="13" y="23"/>
                    </a:lnTo>
                    <a:lnTo>
                      <a:pt x="12" y="20"/>
                    </a:lnTo>
                    <a:lnTo>
                      <a:pt x="12" y="17"/>
                    </a:lnTo>
                    <a:lnTo>
                      <a:pt x="11" y="15"/>
                    </a:lnTo>
                    <a:lnTo>
                      <a:pt x="11" y="12"/>
                    </a:lnTo>
                    <a:lnTo>
                      <a:pt x="10" y="10"/>
                    </a:lnTo>
                    <a:lnTo>
                      <a:pt x="9" y="8"/>
                    </a:lnTo>
                    <a:lnTo>
                      <a:pt x="8" y="6"/>
                    </a:lnTo>
                    <a:lnTo>
                      <a:pt x="7" y="4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2" y="6"/>
                    </a:lnTo>
                    <a:lnTo>
                      <a:pt x="3" y="7"/>
                    </a:lnTo>
                    <a:lnTo>
                      <a:pt x="4" y="9"/>
                    </a:lnTo>
                    <a:lnTo>
                      <a:pt x="5" y="10"/>
                    </a:lnTo>
                    <a:lnTo>
                      <a:pt x="5" y="12"/>
                    </a:lnTo>
                    <a:lnTo>
                      <a:pt x="6" y="14"/>
                    </a:lnTo>
                    <a:lnTo>
                      <a:pt x="7" y="15"/>
                    </a:lnTo>
                    <a:lnTo>
                      <a:pt x="7" y="18"/>
                    </a:lnTo>
                    <a:lnTo>
                      <a:pt x="8" y="20"/>
                    </a:lnTo>
                    <a:lnTo>
                      <a:pt x="8" y="23"/>
                    </a:lnTo>
                    <a:lnTo>
                      <a:pt x="8" y="26"/>
                    </a:lnTo>
                    <a:lnTo>
                      <a:pt x="8" y="29"/>
                    </a:lnTo>
                    <a:lnTo>
                      <a:pt x="8" y="32"/>
                    </a:lnTo>
                    <a:lnTo>
                      <a:pt x="13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6" name="Freeform 268"/>
              <p:cNvSpPr>
                <a:spLocks/>
              </p:cNvSpPr>
              <p:nvPr/>
            </p:nvSpPr>
            <p:spPr bwMode="auto">
              <a:xfrm>
                <a:off x="3108" y="1854"/>
                <a:ext cx="21" cy="44"/>
              </a:xfrm>
              <a:custGeom>
                <a:avLst/>
                <a:gdLst>
                  <a:gd name="T0" fmla="*/ 0 w 15"/>
                  <a:gd name="T1" fmla="*/ 31 h 31"/>
                  <a:gd name="T2" fmla="*/ 0 w 15"/>
                  <a:gd name="T3" fmla="*/ 31 h 31"/>
                  <a:gd name="T4" fmla="*/ 1 w 15"/>
                  <a:gd name="T5" fmla="*/ 31 h 31"/>
                  <a:gd name="T6" fmla="*/ 3 w 15"/>
                  <a:gd name="T7" fmla="*/ 31 h 31"/>
                  <a:gd name="T8" fmla="*/ 5 w 15"/>
                  <a:gd name="T9" fmla="*/ 29 h 31"/>
                  <a:gd name="T10" fmla="*/ 6 w 15"/>
                  <a:gd name="T11" fmla="*/ 28 h 31"/>
                  <a:gd name="T12" fmla="*/ 7 w 15"/>
                  <a:gd name="T13" fmla="*/ 27 h 31"/>
                  <a:gd name="T14" fmla="*/ 9 w 15"/>
                  <a:gd name="T15" fmla="*/ 25 h 31"/>
                  <a:gd name="T16" fmla="*/ 10 w 15"/>
                  <a:gd name="T17" fmla="*/ 23 h 31"/>
                  <a:gd name="T18" fmla="*/ 11 w 15"/>
                  <a:gd name="T19" fmla="*/ 21 h 31"/>
                  <a:gd name="T20" fmla="*/ 12 w 15"/>
                  <a:gd name="T21" fmla="*/ 19 h 31"/>
                  <a:gd name="T22" fmla="*/ 12 w 15"/>
                  <a:gd name="T23" fmla="*/ 17 h 31"/>
                  <a:gd name="T24" fmla="*/ 13 w 15"/>
                  <a:gd name="T25" fmla="*/ 14 h 31"/>
                  <a:gd name="T26" fmla="*/ 13 w 15"/>
                  <a:gd name="T27" fmla="*/ 11 h 31"/>
                  <a:gd name="T28" fmla="*/ 14 w 15"/>
                  <a:gd name="T29" fmla="*/ 8 h 31"/>
                  <a:gd name="T30" fmla="*/ 14 w 15"/>
                  <a:gd name="T31" fmla="*/ 6 h 31"/>
                  <a:gd name="T32" fmla="*/ 15 w 15"/>
                  <a:gd name="T33" fmla="*/ 3 h 31"/>
                  <a:gd name="T34" fmla="*/ 15 w 15"/>
                  <a:gd name="T35" fmla="*/ 0 h 31"/>
                  <a:gd name="T36" fmla="*/ 10 w 15"/>
                  <a:gd name="T37" fmla="*/ 0 h 31"/>
                  <a:gd name="T38" fmla="*/ 10 w 15"/>
                  <a:gd name="T39" fmla="*/ 2 h 31"/>
                  <a:gd name="T40" fmla="*/ 10 w 15"/>
                  <a:gd name="T41" fmla="*/ 5 h 31"/>
                  <a:gd name="T42" fmla="*/ 9 w 15"/>
                  <a:gd name="T43" fmla="*/ 8 h 31"/>
                  <a:gd name="T44" fmla="*/ 9 w 15"/>
                  <a:gd name="T45" fmla="*/ 11 h 31"/>
                  <a:gd name="T46" fmla="*/ 8 w 15"/>
                  <a:gd name="T47" fmla="*/ 13 h 31"/>
                  <a:gd name="T48" fmla="*/ 8 w 15"/>
                  <a:gd name="T49" fmla="*/ 15 h 31"/>
                  <a:gd name="T50" fmla="*/ 7 w 15"/>
                  <a:gd name="T51" fmla="*/ 17 h 31"/>
                  <a:gd name="T52" fmla="*/ 6 w 15"/>
                  <a:gd name="T53" fmla="*/ 19 h 31"/>
                  <a:gd name="T54" fmla="*/ 5 w 15"/>
                  <a:gd name="T55" fmla="*/ 21 h 31"/>
                  <a:gd name="T56" fmla="*/ 4 w 15"/>
                  <a:gd name="T57" fmla="*/ 23 h 31"/>
                  <a:gd name="T58" fmla="*/ 3 w 15"/>
                  <a:gd name="T59" fmla="*/ 24 h 31"/>
                  <a:gd name="T60" fmla="*/ 3 w 15"/>
                  <a:gd name="T61" fmla="*/ 25 h 31"/>
                  <a:gd name="T62" fmla="*/ 2 w 15"/>
                  <a:gd name="T63" fmla="*/ 26 h 31"/>
                  <a:gd name="T64" fmla="*/ 1 w 15"/>
                  <a:gd name="T65" fmla="*/ 26 h 31"/>
                  <a:gd name="T66" fmla="*/ 0 w 15"/>
                  <a:gd name="T67" fmla="*/ 27 h 31"/>
                  <a:gd name="T68" fmla="*/ 0 w 15"/>
                  <a:gd name="T69" fmla="*/ 27 h 31"/>
                  <a:gd name="T70" fmla="*/ 0 w 15"/>
                  <a:gd name="T71" fmla="*/ 27 h 31"/>
                  <a:gd name="T72" fmla="*/ 0 w 15"/>
                  <a:gd name="T73" fmla="*/ 31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5"/>
                  <a:gd name="T112" fmla="*/ 0 h 31"/>
                  <a:gd name="T113" fmla="*/ 15 w 15"/>
                  <a:gd name="T114" fmla="*/ 31 h 3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5" h="31">
                    <a:moveTo>
                      <a:pt x="0" y="31"/>
                    </a:moveTo>
                    <a:lnTo>
                      <a:pt x="0" y="31"/>
                    </a:lnTo>
                    <a:lnTo>
                      <a:pt x="1" y="31"/>
                    </a:lnTo>
                    <a:lnTo>
                      <a:pt x="3" y="31"/>
                    </a:lnTo>
                    <a:lnTo>
                      <a:pt x="5" y="29"/>
                    </a:lnTo>
                    <a:lnTo>
                      <a:pt x="6" y="28"/>
                    </a:lnTo>
                    <a:lnTo>
                      <a:pt x="7" y="27"/>
                    </a:lnTo>
                    <a:lnTo>
                      <a:pt x="9" y="25"/>
                    </a:lnTo>
                    <a:lnTo>
                      <a:pt x="10" y="23"/>
                    </a:lnTo>
                    <a:lnTo>
                      <a:pt x="11" y="21"/>
                    </a:lnTo>
                    <a:lnTo>
                      <a:pt x="12" y="19"/>
                    </a:lnTo>
                    <a:lnTo>
                      <a:pt x="12" y="17"/>
                    </a:lnTo>
                    <a:lnTo>
                      <a:pt x="13" y="14"/>
                    </a:lnTo>
                    <a:lnTo>
                      <a:pt x="13" y="11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5" y="3"/>
                    </a:lnTo>
                    <a:lnTo>
                      <a:pt x="15" y="0"/>
                    </a:lnTo>
                    <a:lnTo>
                      <a:pt x="10" y="0"/>
                    </a:lnTo>
                    <a:lnTo>
                      <a:pt x="10" y="2"/>
                    </a:lnTo>
                    <a:lnTo>
                      <a:pt x="10" y="5"/>
                    </a:lnTo>
                    <a:lnTo>
                      <a:pt x="9" y="8"/>
                    </a:lnTo>
                    <a:lnTo>
                      <a:pt x="9" y="11"/>
                    </a:lnTo>
                    <a:lnTo>
                      <a:pt x="8" y="13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6" y="19"/>
                    </a:lnTo>
                    <a:lnTo>
                      <a:pt x="5" y="21"/>
                    </a:lnTo>
                    <a:lnTo>
                      <a:pt x="4" y="23"/>
                    </a:lnTo>
                    <a:lnTo>
                      <a:pt x="3" y="24"/>
                    </a:lnTo>
                    <a:lnTo>
                      <a:pt x="3" y="25"/>
                    </a:lnTo>
                    <a:lnTo>
                      <a:pt x="2" y="26"/>
                    </a:lnTo>
                    <a:lnTo>
                      <a:pt x="1" y="26"/>
                    </a:lnTo>
                    <a:lnTo>
                      <a:pt x="0" y="27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7" name="Freeform 269"/>
              <p:cNvSpPr>
                <a:spLocks/>
              </p:cNvSpPr>
              <p:nvPr/>
            </p:nvSpPr>
            <p:spPr bwMode="auto">
              <a:xfrm>
                <a:off x="2869" y="1856"/>
                <a:ext cx="49" cy="76"/>
              </a:xfrm>
              <a:custGeom>
                <a:avLst/>
                <a:gdLst>
                  <a:gd name="T0" fmla="*/ 32 w 35"/>
                  <a:gd name="T1" fmla="*/ 52 h 53"/>
                  <a:gd name="T2" fmla="*/ 30 w 35"/>
                  <a:gd name="T3" fmla="*/ 53 h 53"/>
                  <a:gd name="T4" fmla="*/ 27 w 35"/>
                  <a:gd name="T5" fmla="*/ 52 h 53"/>
                  <a:gd name="T6" fmla="*/ 24 w 35"/>
                  <a:gd name="T7" fmla="*/ 51 h 53"/>
                  <a:gd name="T8" fmla="*/ 20 w 35"/>
                  <a:gd name="T9" fmla="*/ 49 h 53"/>
                  <a:gd name="T10" fmla="*/ 17 w 35"/>
                  <a:gd name="T11" fmla="*/ 46 h 53"/>
                  <a:gd name="T12" fmla="*/ 14 w 35"/>
                  <a:gd name="T13" fmla="*/ 42 h 53"/>
                  <a:gd name="T14" fmla="*/ 11 w 35"/>
                  <a:gd name="T15" fmla="*/ 37 h 53"/>
                  <a:gd name="T16" fmla="*/ 8 w 35"/>
                  <a:gd name="T17" fmla="*/ 32 h 53"/>
                  <a:gd name="T18" fmla="*/ 6 w 35"/>
                  <a:gd name="T19" fmla="*/ 30 h 53"/>
                  <a:gd name="T20" fmla="*/ 5 w 35"/>
                  <a:gd name="T21" fmla="*/ 27 h 53"/>
                  <a:gd name="T22" fmla="*/ 4 w 35"/>
                  <a:gd name="T23" fmla="*/ 25 h 53"/>
                  <a:gd name="T24" fmla="*/ 3 w 35"/>
                  <a:gd name="T25" fmla="*/ 22 h 53"/>
                  <a:gd name="T26" fmla="*/ 2 w 35"/>
                  <a:gd name="T27" fmla="*/ 20 h 53"/>
                  <a:gd name="T28" fmla="*/ 2 w 35"/>
                  <a:gd name="T29" fmla="*/ 17 h 53"/>
                  <a:gd name="T30" fmla="*/ 1 w 35"/>
                  <a:gd name="T31" fmla="*/ 15 h 53"/>
                  <a:gd name="T32" fmla="*/ 1 w 35"/>
                  <a:gd name="T33" fmla="*/ 13 h 53"/>
                  <a:gd name="T34" fmla="*/ 0 w 35"/>
                  <a:gd name="T35" fmla="*/ 10 h 53"/>
                  <a:gd name="T36" fmla="*/ 0 w 35"/>
                  <a:gd name="T37" fmla="*/ 9 h 53"/>
                  <a:gd name="T38" fmla="*/ 0 w 35"/>
                  <a:gd name="T39" fmla="*/ 7 h 53"/>
                  <a:gd name="T40" fmla="*/ 1 w 35"/>
                  <a:gd name="T41" fmla="*/ 5 h 53"/>
                  <a:gd name="T42" fmla="*/ 1 w 35"/>
                  <a:gd name="T43" fmla="*/ 3 h 53"/>
                  <a:gd name="T44" fmla="*/ 2 w 35"/>
                  <a:gd name="T45" fmla="*/ 3 h 53"/>
                  <a:gd name="T46" fmla="*/ 2 w 35"/>
                  <a:gd name="T47" fmla="*/ 1 h 53"/>
                  <a:gd name="T48" fmla="*/ 3 w 35"/>
                  <a:gd name="T49" fmla="*/ 0 h 53"/>
                  <a:gd name="T50" fmla="*/ 6 w 35"/>
                  <a:gd name="T51" fmla="*/ 0 h 53"/>
                  <a:gd name="T52" fmla="*/ 8 w 35"/>
                  <a:gd name="T53" fmla="*/ 0 h 53"/>
                  <a:gd name="T54" fmla="*/ 11 w 35"/>
                  <a:gd name="T55" fmla="*/ 2 h 53"/>
                  <a:gd name="T56" fmla="*/ 14 w 35"/>
                  <a:gd name="T57" fmla="*/ 4 h 53"/>
                  <a:gd name="T58" fmla="*/ 18 w 35"/>
                  <a:gd name="T59" fmla="*/ 7 h 53"/>
                  <a:gd name="T60" fmla="*/ 21 w 35"/>
                  <a:gd name="T61" fmla="*/ 11 h 53"/>
                  <a:gd name="T62" fmla="*/ 25 w 35"/>
                  <a:gd name="T63" fmla="*/ 15 h 53"/>
                  <a:gd name="T64" fmla="*/ 28 w 35"/>
                  <a:gd name="T65" fmla="*/ 20 h 53"/>
                  <a:gd name="T66" fmla="*/ 29 w 35"/>
                  <a:gd name="T67" fmla="*/ 23 h 53"/>
                  <a:gd name="T68" fmla="*/ 30 w 35"/>
                  <a:gd name="T69" fmla="*/ 26 h 53"/>
                  <a:gd name="T70" fmla="*/ 32 w 35"/>
                  <a:gd name="T71" fmla="*/ 28 h 53"/>
                  <a:gd name="T72" fmla="*/ 33 w 35"/>
                  <a:gd name="T73" fmla="*/ 31 h 53"/>
                  <a:gd name="T74" fmla="*/ 33 w 35"/>
                  <a:gd name="T75" fmla="*/ 33 h 53"/>
                  <a:gd name="T76" fmla="*/ 34 w 35"/>
                  <a:gd name="T77" fmla="*/ 36 h 53"/>
                  <a:gd name="T78" fmla="*/ 35 w 35"/>
                  <a:gd name="T79" fmla="*/ 38 h 53"/>
                  <a:gd name="T80" fmla="*/ 35 w 35"/>
                  <a:gd name="T81" fmla="*/ 40 h 53"/>
                  <a:gd name="T82" fmla="*/ 35 w 35"/>
                  <a:gd name="T83" fmla="*/ 42 h 53"/>
                  <a:gd name="T84" fmla="*/ 35 w 35"/>
                  <a:gd name="T85" fmla="*/ 44 h 53"/>
                  <a:gd name="T86" fmla="*/ 35 w 35"/>
                  <a:gd name="T87" fmla="*/ 46 h 53"/>
                  <a:gd name="T88" fmla="*/ 35 w 35"/>
                  <a:gd name="T89" fmla="*/ 48 h 53"/>
                  <a:gd name="T90" fmla="*/ 34 w 35"/>
                  <a:gd name="T91" fmla="*/ 49 h 53"/>
                  <a:gd name="T92" fmla="*/ 33 w 35"/>
                  <a:gd name="T93" fmla="*/ 50 h 53"/>
                  <a:gd name="T94" fmla="*/ 33 w 35"/>
                  <a:gd name="T95" fmla="*/ 51 h 53"/>
                  <a:gd name="T96" fmla="*/ 32 w 35"/>
                  <a:gd name="T97" fmla="*/ 52 h 5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35"/>
                  <a:gd name="T148" fmla="*/ 0 h 53"/>
                  <a:gd name="T149" fmla="*/ 35 w 35"/>
                  <a:gd name="T150" fmla="*/ 53 h 53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35" h="53">
                    <a:moveTo>
                      <a:pt x="32" y="52"/>
                    </a:moveTo>
                    <a:lnTo>
                      <a:pt x="30" y="53"/>
                    </a:lnTo>
                    <a:lnTo>
                      <a:pt x="27" y="52"/>
                    </a:lnTo>
                    <a:lnTo>
                      <a:pt x="24" y="51"/>
                    </a:lnTo>
                    <a:lnTo>
                      <a:pt x="20" y="49"/>
                    </a:lnTo>
                    <a:lnTo>
                      <a:pt x="17" y="46"/>
                    </a:lnTo>
                    <a:lnTo>
                      <a:pt x="14" y="42"/>
                    </a:lnTo>
                    <a:lnTo>
                      <a:pt x="11" y="37"/>
                    </a:lnTo>
                    <a:lnTo>
                      <a:pt x="8" y="32"/>
                    </a:lnTo>
                    <a:lnTo>
                      <a:pt x="6" y="30"/>
                    </a:lnTo>
                    <a:lnTo>
                      <a:pt x="5" y="27"/>
                    </a:lnTo>
                    <a:lnTo>
                      <a:pt x="4" y="25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2" y="17"/>
                    </a:lnTo>
                    <a:lnTo>
                      <a:pt x="1" y="15"/>
                    </a:lnTo>
                    <a:lnTo>
                      <a:pt x="1" y="13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7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1"/>
                    </a:lnTo>
                    <a:lnTo>
                      <a:pt x="3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1" y="2"/>
                    </a:lnTo>
                    <a:lnTo>
                      <a:pt x="14" y="4"/>
                    </a:lnTo>
                    <a:lnTo>
                      <a:pt x="18" y="7"/>
                    </a:lnTo>
                    <a:lnTo>
                      <a:pt x="21" y="11"/>
                    </a:lnTo>
                    <a:lnTo>
                      <a:pt x="25" y="15"/>
                    </a:lnTo>
                    <a:lnTo>
                      <a:pt x="28" y="20"/>
                    </a:lnTo>
                    <a:lnTo>
                      <a:pt x="29" y="23"/>
                    </a:lnTo>
                    <a:lnTo>
                      <a:pt x="30" y="26"/>
                    </a:lnTo>
                    <a:lnTo>
                      <a:pt x="32" y="28"/>
                    </a:lnTo>
                    <a:lnTo>
                      <a:pt x="33" y="31"/>
                    </a:lnTo>
                    <a:lnTo>
                      <a:pt x="33" y="33"/>
                    </a:lnTo>
                    <a:lnTo>
                      <a:pt x="34" y="36"/>
                    </a:lnTo>
                    <a:lnTo>
                      <a:pt x="35" y="38"/>
                    </a:lnTo>
                    <a:lnTo>
                      <a:pt x="35" y="40"/>
                    </a:lnTo>
                    <a:lnTo>
                      <a:pt x="35" y="42"/>
                    </a:lnTo>
                    <a:lnTo>
                      <a:pt x="35" y="44"/>
                    </a:lnTo>
                    <a:lnTo>
                      <a:pt x="35" y="46"/>
                    </a:lnTo>
                    <a:lnTo>
                      <a:pt x="35" y="48"/>
                    </a:lnTo>
                    <a:lnTo>
                      <a:pt x="34" y="49"/>
                    </a:lnTo>
                    <a:lnTo>
                      <a:pt x="33" y="50"/>
                    </a:lnTo>
                    <a:lnTo>
                      <a:pt x="33" y="51"/>
                    </a:lnTo>
                    <a:lnTo>
                      <a:pt x="32" y="52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8" name="Freeform 270"/>
              <p:cNvSpPr>
                <a:spLocks/>
              </p:cNvSpPr>
              <p:nvPr/>
            </p:nvSpPr>
            <p:spPr bwMode="auto">
              <a:xfrm>
                <a:off x="2876" y="1900"/>
                <a:ext cx="39" cy="35"/>
              </a:xfrm>
              <a:custGeom>
                <a:avLst/>
                <a:gdLst>
                  <a:gd name="T0" fmla="*/ 0 w 28"/>
                  <a:gd name="T1" fmla="*/ 3 h 24"/>
                  <a:gd name="T2" fmla="*/ 0 w 28"/>
                  <a:gd name="T3" fmla="*/ 3 h 24"/>
                  <a:gd name="T4" fmla="*/ 3 w 28"/>
                  <a:gd name="T5" fmla="*/ 8 h 24"/>
                  <a:gd name="T6" fmla="*/ 7 w 28"/>
                  <a:gd name="T7" fmla="*/ 12 h 24"/>
                  <a:gd name="T8" fmla="*/ 10 w 28"/>
                  <a:gd name="T9" fmla="*/ 17 h 24"/>
                  <a:gd name="T10" fmla="*/ 14 w 28"/>
                  <a:gd name="T11" fmla="*/ 20 h 24"/>
                  <a:gd name="T12" fmla="*/ 18 w 28"/>
                  <a:gd name="T13" fmla="*/ 22 h 24"/>
                  <a:gd name="T14" fmla="*/ 21 w 28"/>
                  <a:gd name="T15" fmla="*/ 23 h 24"/>
                  <a:gd name="T16" fmla="*/ 25 w 28"/>
                  <a:gd name="T17" fmla="*/ 24 h 24"/>
                  <a:gd name="T18" fmla="*/ 28 w 28"/>
                  <a:gd name="T19" fmla="*/ 23 h 24"/>
                  <a:gd name="T20" fmla="*/ 26 w 28"/>
                  <a:gd name="T21" fmla="*/ 19 h 24"/>
                  <a:gd name="T22" fmla="*/ 25 w 28"/>
                  <a:gd name="T23" fmla="*/ 19 h 24"/>
                  <a:gd name="T24" fmla="*/ 22 w 28"/>
                  <a:gd name="T25" fmla="*/ 19 h 24"/>
                  <a:gd name="T26" fmla="*/ 20 w 28"/>
                  <a:gd name="T27" fmla="*/ 18 h 24"/>
                  <a:gd name="T28" fmla="*/ 17 w 28"/>
                  <a:gd name="T29" fmla="*/ 16 h 24"/>
                  <a:gd name="T30" fmla="*/ 14 w 28"/>
                  <a:gd name="T31" fmla="*/ 13 h 24"/>
                  <a:gd name="T32" fmla="*/ 11 w 28"/>
                  <a:gd name="T33" fmla="*/ 9 h 24"/>
                  <a:gd name="T34" fmla="*/ 8 w 28"/>
                  <a:gd name="T35" fmla="*/ 5 h 24"/>
                  <a:gd name="T36" fmla="*/ 4 w 28"/>
                  <a:gd name="T37" fmla="*/ 0 h 24"/>
                  <a:gd name="T38" fmla="*/ 4 w 28"/>
                  <a:gd name="T39" fmla="*/ 0 h 24"/>
                  <a:gd name="T40" fmla="*/ 0 w 28"/>
                  <a:gd name="T41" fmla="*/ 3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8"/>
                  <a:gd name="T64" fmla="*/ 0 h 24"/>
                  <a:gd name="T65" fmla="*/ 28 w 28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8" h="24">
                    <a:moveTo>
                      <a:pt x="0" y="3"/>
                    </a:moveTo>
                    <a:lnTo>
                      <a:pt x="0" y="3"/>
                    </a:lnTo>
                    <a:lnTo>
                      <a:pt x="3" y="8"/>
                    </a:lnTo>
                    <a:lnTo>
                      <a:pt x="7" y="12"/>
                    </a:lnTo>
                    <a:lnTo>
                      <a:pt x="10" y="17"/>
                    </a:lnTo>
                    <a:lnTo>
                      <a:pt x="14" y="20"/>
                    </a:lnTo>
                    <a:lnTo>
                      <a:pt x="18" y="22"/>
                    </a:lnTo>
                    <a:lnTo>
                      <a:pt x="21" y="23"/>
                    </a:lnTo>
                    <a:lnTo>
                      <a:pt x="25" y="24"/>
                    </a:lnTo>
                    <a:lnTo>
                      <a:pt x="28" y="23"/>
                    </a:lnTo>
                    <a:lnTo>
                      <a:pt x="26" y="19"/>
                    </a:lnTo>
                    <a:lnTo>
                      <a:pt x="25" y="19"/>
                    </a:lnTo>
                    <a:lnTo>
                      <a:pt x="22" y="19"/>
                    </a:lnTo>
                    <a:lnTo>
                      <a:pt x="20" y="18"/>
                    </a:lnTo>
                    <a:lnTo>
                      <a:pt x="17" y="16"/>
                    </a:lnTo>
                    <a:lnTo>
                      <a:pt x="14" y="13"/>
                    </a:lnTo>
                    <a:lnTo>
                      <a:pt x="11" y="9"/>
                    </a:lnTo>
                    <a:lnTo>
                      <a:pt x="8" y="5"/>
                    </a:lnTo>
                    <a:lnTo>
                      <a:pt x="4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09" name="Freeform 271"/>
              <p:cNvSpPr>
                <a:spLocks/>
              </p:cNvSpPr>
              <p:nvPr/>
            </p:nvSpPr>
            <p:spPr bwMode="auto">
              <a:xfrm>
                <a:off x="2866" y="1854"/>
                <a:ext cx="15" cy="51"/>
              </a:xfrm>
              <a:custGeom>
                <a:avLst/>
                <a:gdLst>
                  <a:gd name="T0" fmla="*/ 4 w 11"/>
                  <a:gd name="T1" fmla="*/ 0 h 36"/>
                  <a:gd name="T2" fmla="*/ 4 w 11"/>
                  <a:gd name="T3" fmla="*/ 1 h 36"/>
                  <a:gd name="T4" fmla="*/ 3 w 11"/>
                  <a:gd name="T5" fmla="*/ 2 h 36"/>
                  <a:gd name="T6" fmla="*/ 2 w 11"/>
                  <a:gd name="T7" fmla="*/ 3 h 36"/>
                  <a:gd name="T8" fmla="*/ 1 w 11"/>
                  <a:gd name="T9" fmla="*/ 5 h 36"/>
                  <a:gd name="T10" fmla="*/ 1 w 11"/>
                  <a:gd name="T11" fmla="*/ 7 h 36"/>
                  <a:gd name="T12" fmla="*/ 0 w 11"/>
                  <a:gd name="T13" fmla="*/ 8 h 36"/>
                  <a:gd name="T14" fmla="*/ 0 w 11"/>
                  <a:gd name="T15" fmla="*/ 11 h 36"/>
                  <a:gd name="T16" fmla="*/ 0 w 11"/>
                  <a:gd name="T17" fmla="*/ 13 h 36"/>
                  <a:gd name="T18" fmla="*/ 0 w 11"/>
                  <a:gd name="T19" fmla="*/ 15 h 36"/>
                  <a:gd name="T20" fmla="*/ 1 w 11"/>
                  <a:gd name="T21" fmla="*/ 17 h 36"/>
                  <a:gd name="T22" fmla="*/ 1 w 11"/>
                  <a:gd name="T23" fmla="*/ 20 h 36"/>
                  <a:gd name="T24" fmla="*/ 2 w 11"/>
                  <a:gd name="T25" fmla="*/ 22 h 36"/>
                  <a:gd name="T26" fmla="*/ 3 w 11"/>
                  <a:gd name="T27" fmla="*/ 25 h 36"/>
                  <a:gd name="T28" fmla="*/ 4 w 11"/>
                  <a:gd name="T29" fmla="*/ 28 h 36"/>
                  <a:gd name="T30" fmla="*/ 4 w 11"/>
                  <a:gd name="T31" fmla="*/ 30 h 36"/>
                  <a:gd name="T32" fmla="*/ 6 w 11"/>
                  <a:gd name="T33" fmla="*/ 33 h 36"/>
                  <a:gd name="T34" fmla="*/ 7 w 11"/>
                  <a:gd name="T35" fmla="*/ 36 h 36"/>
                  <a:gd name="T36" fmla="*/ 11 w 11"/>
                  <a:gd name="T37" fmla="*/ 33 h 36"/>
                  <a:gd name="T38" fmla="*/ 10 w 11"/>
                  <a:gd name="T39" fmla="*/ 31 h 36"/>
                  <a:gd name="T40" fmla="*/ 9 w 11"/>
                  <a:gd name="T41" fmla="*/ 28 h 36"/>
                  <a:gd name="T42" fmla="*/ 8 w 11"/>
                  <a:gd name="T43" fmla="*/ 26 h 36"/>
                  <a:gd name="T44" fmla="*/ 7 w 11"/>
                  <a:gd name="T45" fmla="*/ 23 h 36"/>
                  <a:gd name="T46" fmla="*/ 6 w 11"/>
                  <a:gd name="T47" fmla="*/ 21 h 36"/>
                  <a:gd name="T48" fmla="*/ 6 w 11"/>
                  <a:gd name="T49" fmla="*/ 19 h 36"/>
                  <a:gd name="T50" fmla="*/ 5 w 11"/>
                  <a:gd name="T51" fmla="*/ 17 h 36"/>
                  <a:gd name="T52" fmla="*/ 5 w 11"/>
                  <a:gd name="T53" fmla="*/ 14 h 36"/>
                  <a:gd name="T54" fmla="*/ 5 w 11"/>
                  <a:gd name="T55" fmla="*/ 12 h 36"/>
                  <a:gd name="T56" fmla="*/ 5 w 11"/>
                  <a:gd name="T57" fmla="*/ 11 h 36"/>
                  <a:gd name="T58" fmla="*/ 5 w 11"/>
                  <a:gd name="T59" fmla="*/ 9 h 36"/>
                  <a:gd name="T60" fmla="*/ 5 w 11"/>
                  <a:gd name="T61" fmla="*/ 8 h 36"/>
                  <a:gd name="T62" fmla="*/ 5 w 11"/>
                  <a:gd name="T63" fmla="*/ 6 h 36"/>
                  <a:gd name="T64" fmla="*/ 6 w 11"/>
                  <a:gd name="T65" fmla="*/ 5 h 36"/>
                  <a:gd name="T66" fmla="*/ 6 w 11"/>
                  <a:gd name="T67" fmla="*/ 5 h 36"/>
                  <a:gd name="T68" fmla="*/ 7 w 11"/>
                  <a:gd name="T69" fmla="*/ 5 h 36"/>
                  <a:gd name="T70" fmla="*/ 7 w 11"/>
                  <a:gd name="T71" fmla="*/ 5 h 36"/>
                  <a:gd name="T72" fmla="*/ 4 w 11"/>
                  <a:gd name="T73" fmla="*/ 0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36"/>
                  <a:gd name="T113" fmla="*/ 11 w 11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36">
                    <a:moveTo>
                      <a:pt x="4" y="0"/>
                    </a:moveTo>
                    <a:lnTo>
                      <a:pt x="4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1" y="20"/>
                    </a:lnTo>
                    <a:lnTo>
                      <a:pt x="2" y="22"/>
                    </a:lnTo>
                    <a:lnTo>
                      <a:pt x="3" y="25"/>
                    </a:lnTo>
                    <a:lnTo>
                      <a:pt x="4" y="28"/>
                    </a:lnTo>
                    <a:lnTo>
                      <a:pt x="4" y="30"/>
                    </a:lnTo>
                    <a:lnTo>
                      <a:pt x="6" y="33"/>
                    </a:lnTo>
                    <a:lnTo>
                      <a:pt x="7" y="36"/>
                    </a:lnTo>
                    <a:lnTo>
                      <a:pt x="11" y="33"/>
                    </a:lnTo>
                    <a:lnTo>
                      <a:pt x="10" y="31"/>
                    </a:lnTo>
                    <a:lnTo>
                      <a:pt x="9" y="28"/>
                    </a:lnTo>
                    <a:lnTo>
                      <a:pt x="8" y="26"/>
                    </a:lnTo>
                    <a:lnTo>
                      <a:pt x="7" y="23"/>
                    </a:lnTo>
                    <a:lnTo>
                      <a:pt x="6" y="21"/>
                    </a:lnTo>
                    <a:lnTo>
                      <a:pt x="6" y="19"/>
                    </a:lnTo>
                    <a:lnTo>
                      <a:pt x="5" y="17"/>
                    </a:lnTo>
                    <a:lnTo>
                      <a:pt x="5" y="14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5" y="9"/>
                    </a:lnTo>
                    <a:lnTo>
                      <a:pt x="5" y="8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0" name="Freeform 272"/>
              <p:cNvSpPr>
                <a:spLocks/>
              </p:cNvSpPr>
              <p:nvPr/>
            </p:nvSpPr>
            <p:spPr bwMode="auto">
              <a:xfrm>
                <a:off x="2871" y="1854"/>
                <a:ext cx="40" cy="32"/>
              </a:xfrm>
              <a:custGeom>
                <a:avLst/>
                <a:gdLst>
                  <a:gd name="T0" fmla="*/ 28 w 28"/>
                  <a:gd name="T1" fmla="*/ 21 h 23"/>
                  <a:gd name="T2" fmla="*/ 28 w 28"/>
                  <a:gd name="T3" fmla="*/ 21 h 23"/>
                  <a:gd name="T4" fmla="*/ 25 w 28"/>
                  <a:gd name="T5" fmla="*/ 16 h 23"/>
                  <a:gd name="T6" fmla="*/ 21 w 28"/>
                  <a:gd name="T7" fmla="*/ 11 h 23"/>
                  <a:gd name="T8" fmla="*/ 18 w 28"/>
                  <a:gd name="T9" fmla="*/ 7 h 23"/>
                  <a:gd name="T10" fmla="*/ 14 w 28"/>
                  <a:gd name="T11" fmla="*/ 4 h 23"/>
                  <a:gd name="T12" fmla="*/ 11 w 28"/>
                  <a:gd name="T13" fmla="*/ 2 h 23"/>
                  <a:gd name="T14" fmla="*/ 7 w 28"/>
                  <a:gd name="T15" fmla="*/ 0 h 23"/>
                  <a:gd name="T16" fmla="*/ 3 w 28"/>
                  <a:gd name="T17" fmla="*/ 0 h 23"/>
                  <a:gd name="T18" fmla="*/ 0 w 28"/>
                  <a:gd name="T19" fmla="*/ 0 h 23"/>
                  <a:gd name="T20" fmla="*/ 3 w 28"/>
                  <a:gd name="T21" fmla="*/ 5 h 23"/>
                  <a:gd name="T22" fmla="*/ 4 w 28"/>
                  <a:gd name="T23" fmla="*/ 4 h 23"/>
                  <a:gd name="T24" fmla="*/ 6 w 28"/>
                  <a:gd name="T25" fmla="*/ 5 h 23"/>
                  <a:gd name="T26" fmla="*/ 8 w 28"/>
                  <a:gd name="T27" fmla="*/ 5 h 23"/>
                  <a:gd name="T28" fmla="*/ 11 w 28"/>
                  <a:gd name="T29" fmla="*/ 8 h 23"/>
                  <a:gd name="T30" fmla="*/ 14 w 28"/>
                  <a:gd name="T31" fmla="*/ 11 h 23"/>
                  <a:gd name="T32" fmla="*/ 18 w 28"/>
                  <a:gd name="T33" fmla="*/ 14 h 23"/>
                  <a:gd name="T34" fmla="*/ 21 w 28"/>
                  <a:gd name="T35" fmla="*/ 19 h 23"/>
                  <a:gd name="T36" fmla="*/ 24 w 28"/>
                  <a:gd name="T37" fmla="*/ 23 h 23"/>
                  <a:gd name="T38" fmla="*/ 24 w 28"/>
                  <a:gd name="T39" fmla="*/ 23 h 23"/>
                  <a:gd name="T40" fmla="*/ 28 w 28"/>
                  <a:gd name="T41" fmla="*/ 21 h 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8"/>
                  <a:gd name="T64" fmla="*/ 0 h 23"/>
                  <a:gd name="T65" fmla="*/ 28 w 28"/>
                  <a:gd name="T66" fmla="*/ 23 h 2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8" h="23">
                    <a:moveTo>
                      <a:pt x="28" y="21"/>
                    </a:moveTo>
                    <a:lnTo>
                      <a:pt x="28" y="21"/>
                    </a:lnTo>
                    <a:lnTo>
                      <a:pt x="25" y="16"/>
                    </a:lnTo>
                    <a:lnTo>
                      <a:pt x="21" y="11"/>
                    </a:lnTo>
                    <a:lnTo>
                      <a:pt x="18" y="7"/>
                    </a:lnTo>
                    <a:lnTo>
                      <a:pt x="14" y="4"/>
                    </a:lnTo>
                    <a:lnTo>
                      <a:pt x="11" y="2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5"/>
                    </a:lnTo>
                    <a:lnTo>
                      <a:pt x="4" y="4"/>
                    </a:lnTo>
                    <a:lnTo>
                      <a:pt x="6" y="5"/>
                    </a:lnTo>
                    <a:lnTo>
                      <a:pt x="8" y="5"/>
                    </a:lnTo>
                    <a:lnTo>
                      <a:pt x="11" y="8"/>
                    </a:lnTo>
                    <a:lnTo>
                      <a:pt x="14" y="11"/>
                    </a:lnTo>
                    <a:lnTo>
                      <a:pt x="18" y="14"/>
                    </a:lnTo>
                    <a:lnTo>
                      <a:pt x="21" y="19"/>
                    </a:lnTo>
                    <a:lnTo>
                      <a:pt x="24" y="23"/>
                    </a:lnTo>
                    <a:lnTo>
                      <a:pt x="28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1" name="Freeform 273"/>
              <p:cNvSpPr>
                <a:spLocks/>
              </p:cNvSpPr>
              <p:nvPr/>
            </p:nvSpPr>
            <p:spPr bwMode="auto">
              <a:xfrm>
                <a:off x="2905" y="1883"/>
                <a:ext cx="17" cy="50"/>
              </a:xfrm>
              <a:custGeom>
                <a:avLst/>
                <a:gdLst>
                  <a:gd name="T0" fmla="*/ 7 w 12"/>
                  <a:gd name="T1" fmla="*/ 35 h 35"/>
                  <a:gd name="T2" fmla="*/ 7 w 12"/>
                  <a:gd name="T3" fmla="*/ 35 h 35"/>
                  <a:gd name="T4" fmla="*/ 9 w 12"/>
                  <a:gd name="T5" fmla="*/ 34 h 35"/>
                  <a:gd name="T6" fmla="*/ 10 w 12"/>
                  <a:gd name="T7" fmla="*/ 32 h 35"/>
                  <a:gd name="T8" fmla="*/ 10 w 12"/>
                  <a:gd name="T9" fmla="*/ 31 h 35"/>
                  <a:gd name="T10" fmla="*/ 11 w 12"/>
                  <a:gd name="T11" fmla="*/ 29 h 35"/>
                  <a:gd name="T12" fmla="*/ 11 w 12"/>
                  <a:gd name="T13" fmla="*/ 27 h 35"/>
                  <a:gd name="T14" fmla="*/ 12 w 12"/>
                  <a:gd name="T15" fmla="*/ 25 h 35"/>
                  <a:gd name="T16" fmla="*/ 12 w 12"/>
                  <a:gd name="T17" fmla="*/ 23 h 35"/>
                  <a:gd name="T18" fmla="*/ 11 w 12"/>
                  <a:gd name="T19" fmla="*/ 21 h 35"/>
                  <a:gd name="T20" fmla="*/ 11 w 12"/>
                  <a:gd name="T21" fmla="*/ 18 h 35"/>
                  <a:gd name="T22" fmla="*/ 10 w 12"/>
                  <a:gd name="T23" fmla="*/ 16 h 35"/>
                  <a:gd name="T24" fmla="*/ 10 w 12"/>
                  <a:gd name="T25" fmla="*/ 13 h 35"/>
                  <a:gd name="T26" fmla="*/ 9 w 12"/>
                  <a:gd name="T27" fmla="*/ 11 h 35"/>
                  <a:gd name="T28" fmla="*/ 8 w 12"/>
                  <a:gd name="T29" fmla="*/ 8 h 35"/>
                  <a:gd name="T30" fmla="*/ 7 w 12"/>
                  <a:gd name="T31" fmla="*/ 5 h 35"/>
                  <a:gd name="T32" fmla="*/ 5 w 12"/>
                  <a:gd name="T33" fmla="*/ 3 h 35"/>
                  <a:gd name="T34" fmla="*/ 4 w 12"/>
                  <a:gd name="T35" fmla="*/ 0 h 35"/>
                  <a:gd name="T36" fmla="*/ 0 w 12"/>
                  <a:gd name="T37" fmla="*/ 2 h 35"/>
                  <a:gd name="T38" fmla="*/ 1 w 12"/>
                  <a:gd name="T39" fmla="*/ 5 h 35"/>
                  <a:gd name="T40" fmla="*/ 2 w 12"/>
                  <a:gd name="T41" fmla="*/ 7 h 35"/>
                  <a:gd name="T42" fmla="*/ 3 w 12"/>
                  <a:gd name="T43" fmla="*/ 10 h 35"/>
                  <a:gd name="T44" fmla="*/ 4 w 12"/>
                  <a:gd name="T45" fmla="*/ 12 h 35"/>
                  <a:gd name="T46" fmla="*/ 5 w 12"/>
                  <a:gd name="T47" fmla="*/ 15 h 35"/>
                  <a:gd name="T48" fmla="*/ 6 w 12"/>
                  <a:gd name="T49" fmla="*/ 17 h 35"/>
                  <a:gd name="T50" fmla="*/ 6 w 12"/>
                  <a:gd name="T51" fmla="*/ 19 h 35"/>
                  <a:gd name="T52" fmla="*/ 7 w 12"/>
                  <a:gd name="T53" fmla="*/ 21 h 35"/>
                  <a:gd name="T54" fmla="*/ 7 w 12"/>
                  <a:gd name="T55" fmla="*/ 24 h 35"/>
                  <a:gd name="T56" fmla="*/ 7 w 12"/>
                  <a:gd name="T57" fmla="*/ 25 h 35"/>
                  <a:gd name="T58" fmla="*/ 7 w 12"/>
                  <a:gd name="T59" fmla="*/ 27 h 35"/>
                  <a:gd name="T60" fmla="*/ 7 w 12"/>
                  <a:gd name="T61" fmla="*/ 28 h 35"/>
                  <a:gd name="T62" fmla="*/ 6 w 12"/>
                  <a:gd name="T63" fmla="*/ 29 h 35"/>
                  <a:gd name="T64" fmla="*/ 6 w 12"/>
                  <a:gd name="T65" fmla="*/ 30 h 35"/>
                  <a:gd name="T66" fmla="*/ 5 w 12"/>
                  <a:gd name="T67" fmla="*/ 31 h 35"/>
                  <a:gd name="T68" fmla="*/ 5 w 12"/>
                  <a:gd name="T69" fmla="*/ 31 h 35"/>
                  <a:gd name="T70" fmla="*/ 5 w 12"/>
                  <a:gd name="T71" fmla="*/ 31 h 35"/>
                  <a:gd name="T72" fmla="*/ 7 w 12"/>
                  <a:gd name="T73" fmla="*/ 35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"/>
                  <a:gd name="T112" fmla="*/ 0 h 35"/>
                  <a:gd name="T113" fmla="*/ 12 w 12"/>
                  <a:gd name="T114" fmla="*/ 35 h 3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" h="35">
                    <a:moveTo>
                      <a:pt x="7" y="35"/>
                    </a:moveTo>
                    <a:lnTo>
                      <a:pt x="7" y="35"/>
                    </a:lnTo>
                    <a:lnTo>
                      <a:pt x="9" y="34"/>
                    </a:lnTo>
                    <a:lnTo>
                      <a:pt x="10" y="32"/>
                    </a:lnTo>
                    <a:lnTo>
                      <a:pt x="10" y="31"/>
                    </a:lnTo>
                    <a:lnTo>
                      <a:pt x="11" y="29"/>
                    </a:lnTo>
                    <a:lnTo>
                      <a:pt x="11" y="27"/>
                    </a:lnTo>
                    <a:lnTo>
                      <a:pt x="12" y="25"/>
                    </a:lnTo>
                    <a:lnTo>
                      <a:pt x="12" y="23"/>
                    </a:lnTo>
                    <a:lnTo>
                      <a:pt x="11" y="21"/>
                    </a:lnTo>
                    <a:lnTo>
                      <a:pt x="11" y="18"/>
                    </a:lnTo>
                    <a:lnTo>
                      <a:pt x="10" y="16"/>
                    </a:lnTo>
                    <a:lnTo>
                      <a:pt x="10" y="13"/>
                    </a:lnTo>
                    <a:lnTo>
                      <a:pt x="9" y="11"/>
                    </a:lnTo>
                    <a:lnTo>
                      <a:pt x="8" y="8"/>
                    </a:lnTo>
                    <a:lnTo>
                      <a:pt x="7" y="5"/>
                    </a:lnTo>
                    <a:lnTo>
                      <a:pt x="5" y="3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1" y="5"/>
                    </a:lnTo>
                    <a:lnTo>
                      <a:pt x="2" y="7"/>
                    </a:lnTo>
                    <a:lnTo>
                      <a:pt x="3" y="10"/>
                    </a:lnTo>
                    <a:lnTo>
                      <a:pt x="4" y="12"/>
                    </a:lnTo>
                    <a:lnTo>
                      <a:pt x="5" y="15"/>
                    </a:lnTo>
                    <a:lnTo>
                      <a:pt x="6" y="17"/>
                    </a:lnTo>
                    <a:lnTo>
                      <a:pt x="6" y="19"/>
                    </a:lnTo>
                    <a:lnTo>
                      <a:pt x="7" y="21"/>
                    </a:lnTo>
                    <a:lnTo>
                      <a:pt x="7" y="24"/>
                    </a:lnTo>
                    <a:lnTo>
                      <a:pt x="7" y="25"/>
                    </a:lnTo>
                    <a:lnTo>
                      <a:pt x="7" y="27"/>
                    </a:lnTo>
                    <a:lnTo>
                      <a:pt x="7" y="28"/>
                    </a:lnTo>
                    <a:lnTo>
                      <a:pt x="6" y="29"/>
                    </a:lnTo>
                    <a:lnTo>
                      <a:pt x="6" y="30"/>
                    </a:lnTo>
                    <a:lnTo>
                      <a:pt x="5" y="31"/>
                    </a:lnTo>
                    <a:lnTo>
                      <a:pt x="7" y="3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2" name="Freeform 274"/>
              <p:cNvSpPr>
                <a:spLocks/>
              </p:cNvSpPr>
              <p:nvPr/>
            </p:nvSpPr>
            <p:spPr bwMode="auto">
              <a:xfrm>
                <a:off x="2937" y="1927"/>
                <a:ext cx="158" cy="120"/>
              </a:xfrm>
              <a:custGeom>
                <a:avLst/>
                <a:gdLst>
                  <a:gd name="T0" fmla="*/ 55 w 113"/>
                  <a:gd name="T1" fmla="*/ 84 h 84"/>
                  <a:gd name="T2" fmla="*/ 3 w 113"/>
                  <a:gd name="T3" fmla="*/ 69 h 84"/>
                  <a:gd name="T4" fmla="*/ 0 w 113"/>
                  <a:gd name="T5" fmla="*/ 8 h 84"/>
                  <a:gd name="T6" fmla="*/ 113 w 113"/>
                  <a:gd name="T7" fmla="*/ 0 h 84"/>
                  <a:gd name="T8" fmla="*/ 112 w 113"/>
                  <a:gd name="T9" fmla="*/ 68 h 84"/>
                  <a:gd name="T10" fmla="*/ 55 w 113"/>
                  <a:gd name="T11" fmla="*/ 84 h 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3"/>
                  <a:gd name="T19" fmla="*/ 0 h 84"/>
                  <a:gd name="T20" fmla="*/ 113 w 113"/>
                  <a:gd name="T21" fmla="*/ 84 h 8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3" h="84">
                    <a:moveTo>
                      <a:pt x="55" y="84"/>
                    </a:moveTo>
                    <a:lnTo>
                      <a:pt x="3" y="69"/>
                    </a:lnTo>
                    <a:lnTo>
                      <a:pt x="0" y="8"/>
                    </a:lnTo>
                    <a:lnTo>
                      <a:pt x="113" y="0"/>
                    </a:lnTo>
                    <a:lnTo>
                      <a:pt x="112" y="68"/>
                    </a:lnTo>
                    <a:lnTo>
                      <a:pt x="55" y="84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3" name="Freeform 275"/>
              <p:cNvSpPr>
                <a:spLocks/>
              </p:cNvSpPr>
              <p:nvPr/>
            </p:nvSpPr>
            <p:spPr bwMode="auto">
              <a:xfrm>
                <a:off x="2937" y="2022"/>
                <a:ext cx="79" cy="27"/>
              </a:xfrm>
              <a:custGeom>
                <a:avLst/>
                <a:gdLst>
                  <a:gd name="T0" fmla="*/ 0 w 56"/>
                  <a:gd name="T1" fmla="*/ 3 h 19"/>
                  <a:gd name="T2" fmla="*/ 2 w 56"/>
                  <a:gd name="T3" fmla="*/ 5 h 19"/>
                  <a:gd name="T4" fmla="*/ 55 w 56"/>
                  <a:gd name="T5" fmla="*/ 19 h 19"/>
                  <a:gd name="T6" fmla="*/ 56 w 56"/>
                  <a:gd name="T7" fmla="*/ 15 h 19"/>
                  <a:gd name="T8" fmla="*/ 3 w 56"/>
                  <a:gd name="T9" fmla="*/ 0 h 19"/>
                  <a:gd name="T10" fmla="*/ 5 w 56"/>
                  <a:gd name="T11" fmla="*/ 2 h 19"/>
                  <a:gd name="T12" fmla="*/ 0 w 56"/>
                  <a:gd name="T13" fmla="*/ 3 h 19"/>
                  <a:gd name="T14" fmla="*/ 0 w 56"/>
                  <a:gd name="T15" fmla="*/ 5 h 19"/>
                  <a:gd name="T16" fmla="*/ 2 w 56"/>
                  <a:gd name="T17" fmla="*/ 5 h 19"/>
                  <a:gd name="T18" fmla="*/ 0 w 56"/>
                  <a:gd name="T19" fmla="*/ 3 h 1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6"/>
                  <a:gd name="T31" fmla="*/ 0 h 19"/>
                  <a:gd name="T32" fmla="*/ 56 w 56"/>
                  <a:gd name="T33" fmla="*/ 19 h 1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6" h="19">
                    <a:moveTo>
                      <a:pt x="0" y="3"/>
                    </a:moveTo>
                    <a:lnTo>
                      <a:pt x="2" y="5"/>
                    </a:lnTo>
                    <a:lnTo>
                      <a:pt x="55" y="19"/>
                    </a:lnTo>
                    <a:lnTo>
                      <a:pt x="56" y="15"/>
                    </a:lnTo>
                    <a:lnTo>
                      <a:pt x="3" y="0"/>
                    </a:lnTo>
                    <a:lnTo>
                      <a:pt x="5" y="2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4" name="Freeform 276"/>
              <p:cNvSpPr>
                <a:spLocks/>
              </p:cNvSpPr>
              <p:nvPr/>
            </p:nvSpPr>
            <p:spPr bwMode="auto">
              <a:xfrm>
                <a:off x="2933" y="1935"/>
                <a:ext cx="11" cy="92"/>
              </a:xfrm>
              <a:custGeom>
                <a:avLst/>
                <a:gdLst>
                  <a:gd name="T0" fmla="*/ 2 w 8"/>
                  <a:gd name="T1" fmla="*/ 0 h 65"/>
                  <a:gd name="T2" fmla="*/ 0 w 8"/>
                  <a:gd name="T3" fmla="*/ 3 h 65"/>
                  <a:gd name="T4" fmla="*/ 3 w 8"/>
                  <a:gd name="T5" fmla="*/ 65 h 65"/>
                  <a:gd name="T6" fmla="*/ 8 w 8"/>
                  <a:gd name="T7" fmla="*/ 64 h 65"/>
                  <a:gd name="T8" fmla="*/ 5 w 8"/>
                  <a:gd name="T9" fmla="*/ 3 h 65"/>
                  <a:gd name="T10" fmla="*/ 3 w 8"/>
                  <a:gd name="T11" fmla="*/ 5 h 65"/>
                  <a:gd name="T12" fmla="*/ 2 w 8"/>
                  <a:gd name="T13" fmla="*/ 0 h 65"/>
                  <a:gd name="T14" fmla="*/ 0 w 8"/>
                  <a:gd name="T15" fmla="*/ 1 h 65"/>
                  <a:gd name="T16" fmla="*/ 0 w 8"/>
                  <a:gd name="T17" fmla="*/ 3 h 65"/>
                  <a:gd name="T18" fmla="*/ 2 w 8"/>
                  <a:gd name="T19" fmla="*/ 0 h 6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65"/>
                  <a:gd name="T32" fmla="*/ 8 w 8"/>
                  <a:gd name="T33" fmla="*/ 65 h 6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65">
                    <a:moveTo>
                      <a:pt x="2" y="0"/>
                    </a:moveTo>
                    <a:lnTo>
                      <a:pt x="0" y="3"/>
                    </a:lnTo>
                    <a:lnTo>
                      <a:pt x="3" y="65"/>
                    </a:lnTo>
                    <a:lnTo>
                      <a:pt x="8" y="64"/>
                    </a:lnTo>
                    <a:lnTo>
                      <a:pt x="5" y="3"/>
                    </a:lnTo>
                    <a:lnTo>
                      <a:pt x="3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5" name="Freeform 277"/>
              <p:cNvSpPr>
                <a:spLocks/>
              </p:cNvSpPr>
              <p:nvPr/>
            </p:nvSpPr>
            <p:spPr bwMode="auto">
              <a:xfrm>
                <a:off x="2936" y="1925"/>
                <a:ext cx="162" cy="17"/>
              </a:xfrm>
              <a:custGeom>
                <a:avLst/>
                <a:gdLst>
                  <a:gd name="T0" fmla="*/ 116 w 116"/>
                  <a:gd name="T1" fmla="*/ 2 h 12"/>
                  <a:gd name="T2" fmla="*/ 114 w 116"/>
                  <a:gd name="T3" fmla="*/ 0 h 12"/>
                  <a:gd name="T4" fmla="*/ 0 w 116"/>
                  <a:gd name="T5" fmla="*/ 7 h 12"/>
                  <a:gd name="T6" fmla="*/ 1 w 116"/>
                  <a:gd name="T7" fmla="*/ 12 h 12"/>
                  <a:gd name="T8" fmla="*/ 114 w 116"/>
                  <a:gd name="T9" fmla="*/ 5 h 12"/>
                  <a:gd name="T10" fmla="*/ 111 w 116"/>
                  <a:gd name="T11" fmla="*/ 2 h 12"/>
                  <a:gd name="T12" fmla="*/ 116 w 116"/>
                  <a:gd name="T13" fmla="*/ 2 h 12"/>
                  <a:gd name="T14" fmla="*/ 116 w 116"/>
                  <a:gd name="T15" fmla="*/ 0 h 12"/>
                  <a:gd name="T16" fmla="*/ 114 w 116"/>
                  <a:gd name="T17" fmla="*/ 0 h 12"/>
                  <a:gd name="T18" fmla="*/ 116 w 116"/>
                  <a:gd name="T19" fmla="*/ 2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6"/>
                  <a:gd name="T31" fmla="*/ 0 h 12"/>
                  <a:gd name="T32" fmla="*/ 116 w 116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6" h="12">
                    <a:moveTo>
                      <a:pt x="116" y="2"/>
                    </a:moveTo>
                    <a:lnTo>
                      <a:pt x="114" y="0"/>
                    </a:lnTo>
                    <a:lnTo>
                      <a:pt x="0" y="7"/>
                    </a:lnTo>
                    <a:lnTo>
                      <a:pt x="1" y="12"/>
                    </a:lnTo>
                    <a:lnTo>
                      <a:pt x="114" y="5"/>
                    </a:lnTo>
                    <a:lnTo>
                      <a:pt x="111" y="2"/>
                    </a:lnTo>
                    <a:lnTo>
                      <a:pt x="116" y="2"/>
                    </a:lnTo>
                    <a:lnTo>
                      <a:pt x="116" y="0"/>
                    </a:lnTo>
                    <a:lnTo>
                      <a:pt x="114" y="0"/>
                    </a:lnTo>
                    <a:lnTo>
                      <a:pt x="116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6" name="Freeform 278"/>
              <p:cNvSpPr>
                <a:spLocks/>
              </p:cNvSpPr>
              <p:nvPr/>
            </p:nvSpPr>
            <p:spPr bwMode="auto">
              <a:xfrm>
                <a:off x="3091" y="1927"/>
                <a:ext cx="7" cy="100"/>
              </a:xfrm>
              <a:custGeom>
                <a:avLst/>
                <a:gdLst>
                  <a:gd name="T0" fmla="*/ 3 w 5"/>
                  <a:gd name="T1" fmla="*/ 70 h 70"/>
                  <a:gd name="T2" fmla="*/ 4 w 5"/>
                  <a:gd name="T3" fmla="*/ 68 h 70"/>
                  <a:gd name="T4" fmla="*/ 5 w 5"/>
                  <a:gd name="T5" fmla="*/ 0 h 70"/>
                  <a:gd name="T6" fmla="*/ 0 w 5"/>
                  <a:gd name="T7" fmla="*/ 0 h 70"/>
                  <a:gd name="T8" fmla="*/ 0 w 5"/>
                  <a:gd name="T9" fmla="*/ 68 h 70"/>
                  <a:gd name="T10" fmla="*/ 1 w 5"/>
                  <a:gd name="T11" fmla="*/ 66 h 70"/>
                  <a:gd name="T12" fmla="*/ 3 w 5"/>
                  <a:gd name="T13" fmla="*/ 70 h 70"/>
                  <a:gd name="T14" fmla="*/ 4 w 5"/>
                  <a:gd name="T15" fmla="*/ 70 h 70"/>
                  <a:gd name="T16" fmla="*/ 4 w 5"/>
                  <a:gd name="T17" fmla="*/ 68 h 70"/>
                  <a:gd name="T18" fmla="*/ 3 w 5"/>
                  <a:gd name="T19" fmla="*/ 70 h 7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"/>
                  <a:gd name="T31" fmla="*/ 0 h 70"/>
                  <a:gd name="T32" fmla="*/ 5 w 5"/>
                  <a:gd name="T33" fmla="*/ 70 h 7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" h="70">
                    <a:moveTo>
                      <a:pt x="3" y="70"/>
                    </a:moveTo>
                    <a:lnTo>
                      <a:pt x="4" y="68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68"/>
                    </a:lnTo>
                    <a:lnTo>
                      <a:pt x="1" y="66"/>
                    </a:lnTo>
                    <a:lnTo>
                      <a:pt x="3" y="70"/>
                    </a:lnTo>
                    <a:lnTo>
                      <a:pt x="4" y="70"/>
                    </a:lnTo>
                    <a:lnTo>
                      <a:pt x="4" y="68"/>
                    </a:lnTo>
                    <a:lnTo>
                      <a:pt x="3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7" name="Freeform 279"/>
              <p:cNvSpPr>
                <a:spLocks/>
              </p:cNvSpPr>
              <p:nvPr/>
            </p:nvSpPr>
            <p:spPr bwMode="auto">
              <a:xfrm>
                <a:off x="3014" y="2021"/>
                <a:ext cx="81" cy="28"/>
              </a:xfrm>
              <a:custGeom>
                <a:avLst/>
                <a:gdLst>
                  <a:gd name="T0" fmla="*/ 0 w 58"/>
                  <a:gd name="T1" fmla="*/ 20 h 20"/>
                  <a:gd name="T2" fmla="*/ 1 w 58"/>
                  <a:gd name="T3" fmla="*/ 20 h 20"/>
                  <a:gd name="T4" fmla="*/ 58 w 58"/>
                  <a:gd name="T5" fmla="*/ 4 h 20"/>
                  <a:gd name="T6" fmla="*/ 56 w 58"/>
                  <a:gd name="T7" fmla="*/ 0 h 20"/>
                  <a:gd name="T8" fmla="*/ 0 w 58"/>
                  <a:gd name="T9" fmla="*/ 16 h 20"/>
                  <a:gd name="T10" fmla="*/ 1 w 58"/>
                  <a:gd name="T11" fmla="*/ 16 h 20"/>
                  <a:gd name="T12" fmla="*/ 0 w 58"/>
                  <a:gd name="T13" fmla="*/ 20 h 20"/>
                  <a:gd name="T14" fmla="*/ 0 w 58"/>
                  <a:gd name="T15" fmla="*/ 20 h 20"/>
                  <a:gd name="T16" fmla="*/ 1 w 58"/>
                  <a:gd name="T17" fmla="*/ 20 h 20"/>
                  <a:gd name="T18" fmla="*/ 0 w 58"/>
                  <a:gd name="T19" fmla="*/ 20 h 2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8"/>
                  <a:gd name="T31" fmla="*/ 0 h 20"/>
                  <a:gd name="T32" fmla="*/ 58 w 58"/>
                  <a:gd name="T33" fmla="*/ 20 h 2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8" h="20">
                    <a:moveTo>
                      <a:pt x="0" y="20"/>
                    </a:moveTo>
                    <a:lnTo>
                      <a:pt x="1" y="20"/>
                    </a:lnTo>
                    <a:lnTo>
                      <a:pt x="58" y="4"/>
                    </a:lnTo>
                    <a:lnTo>
                      <a:pt x="56" y="0"/>
                    </a:lnTo>
                    <a:lnTo>
                      <a:pt x="0" y="16"/>
                    </a:lnTo>
                    <a:lnTo>
                      <a:pt x="1" y="16"/>
                    </a:lnTo>
                    <a:lnTo>
                      <a:pt x="0" y="20"/>
                    </a:lnTo>
                    <a:lnTo>
                      <a:pt x="1" y="20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8" name="Freeform 280"/>
              <p:cNvSpPr>
                <a:spLocks/>
              </p:cNvSpPr>
              <p:nvPr/>
            </p:nvSpPr>
            <p:spPr bwMode="auto">
              <a:xfrm>
                <a:off x="2867" y="1682"/>
                <a:ext cx="240" cy="328"/>
              </a:xfrm>
              <a:custGeom>
                <a:avLst/>
                <a:gdLst>
                  <a:gd name="T0" fmla="*/ 127 w 171"/>
                  <a:gd name="T1" fmla="*/ 228 h 231"/>
                  <a:gd name="T2" fmla="*/ 139 w 171"/>
                  <a:gd name="T3" fmla="*/ 218 h 231"/>
                  <a:gd name="T4" fmla="*/ 150 w 171"/>
                  <a:gd name="T5" fmla="*/ 206 h 231"/>
                  <a:gd name="T6" fmla="*/ 160 w 171"/>
                  <a:gd name="T7" fmla="*/ 194 h 231"/>
                  <a:gd name="T8" fmla="*/ 167 w 171"/>
                  <a:gd name="T9" fmla="*/ 183 h 231"/>
                  <a:gd name="T10" fmla="*/ 170 w 171"/>
                  <a:gd name="T11" fmla="*/ 176 h 231"/>
                  <a:gd name="T12" fmla="*/ 171 w 171"/>
                  <a:gd name="T13" fmla="*/ 168 h 231"/>
                  <a:gd name="T14" fmla="*/ 171 w 171"/>
                  <a:gd name="T15" fmla="*/ 156 h 231"/>
                  <a:gd name="T16" fmla="*/ 171 w 171"/>
                  <a:gd name="T17" fmla="*/ 142 h 231"/>
                  <a:gd name="T18" fmla="*/ 171 w 171"/>
                  <a:gd name="T19" fmla="*/ 125 h 231"/>
                  <a:gd name="T20" fmla="*/ 170 w 171"/>
                  <a:gd name="T21" fmla="*/ 107 h 231"/>
                  <a:gd name="T22" fmla="*/ 169 w 171"/>
                  <a:gd name="T23" fmla="*/ 90 h 231"/>
                  <a:gd name="T24" fmla="*/ 168 w 171"/>
                  <a:gd name="T25" fmla="*/ 74 h 231"/>
                  <a:gd name="T26" fmla="*/ 166 w 171"/>
                  <a:gd name="T27" fmla="*/ 61 h 231"/>
                  <a:gd name="T28" fmla="*/ 166 w 171"/>
                  <a:gd name="T29" fmla="*/ 51 h 231"/>
                  <a:gd name="T30" fmla="*/ 165 w 171"/>
                  <a:gd name="T31" fmla="*/ 46 h 231"/>
                  <a:gd name="T32" fmla="*/ 150 w 171"/>
                  <a:gd name="T33" fmla="*/ 27 h 231"/>
                  <a:gd name="T34" fmla="*/ 128 w 171"/>
                  <a:gd name="T35" fmla="*/ 9 h 231"/>
                  <a:gd name="T36" fmla="*/ 106 w 171"/>
                  <a:gd name="T37" fmla="*/ 1 h 231"/>
                  <a:gd name="T38" fmla="*/ 85 w 171"/>
                  <a:gd name="T39" fmla="*/ 2 h 231"/>
                  <a:gd name="T40" fmla="*/ 65 w 171"/>
                  <a:gd name="T41" fmla="*/ 8 h 231"/>
                  <a:gd name="T42" fmla="*/ 47 w 171"/>
                  <a:gd name="T43" fmla="*/ 19 h 231"/>
                  <a:gd name="T44" fmla="*/ 32 w 171"/>
                  <a:gd name="T45" fmla="*/ 33 h 231"/>
                  <a:gd name="T46" fmla="*/ 18 w 171"/>
                  <a:gd name="T47" fmla="*/ 47 h 231"/>
                  <a:gd name="T48" fmla="*/ 9 w 171"/>
                  <a:gd name="T49" fmla="*/ 59 h 231"/>
                  <a:gd name="T50" fmla="*/ 2 w 171"/>
                  <a:gd name="T51" fmla="*/ 68 h 231"/>
                  <a:gd name="T52" fmla="*/ 0 w 171"/>
                  <a:gd name="T53" fmla="*/ 71 h 231"/>
                  <a:gd name="T54" fmla="*/ 0 w 171"/>
                  <a:gd name="T55" fmla="*/ 74 h 231"/>
                  <a:gd name="T56" fmla="*/ 3 w 171"/>
                  <a:gd name="T57" fmla="*/ 82 h 231"/>
                  <a:gd name="T58" fmla="*/ 6 w 171"/>
                  <a:gd name="T59" fmla="*/ 94 h 231"/>
                  <a:gd name="T60" fmla="*/ 9 w 171"/>
                  <a:gd name="T61" fmla="*/ 108 h 231"/>
                  <a:gd name="T62" fmla="*/ 14 w 171"/>
                  <a:gd name="T63" fmla="*/ 124 h 231"/>
                  <a:gd name="T64" fmla="*/ 19 w 171"/>
                  <a:gd name="T65" fmla="*/ 141 h 231"/>
                  <a:gd name="T66" fmla="*/ 24 w 171"/>
                  <a:gd name="T67" fmla="*/ 157 h 231"/>
                  <a:gd name="T68" fmla="*/ 29 w 171"/>
                  <a:gd name="T69" fmla="*/ 172 h 231"/>
                  <a:gd name="T70" fmla="*/ 34 w 171"/>
                  <a:gd name="T71" fmla="*/ 185 h 231"/>
                  <a:gd name="T72" fmla="*/ 38 w 171"/>
                  <a:gd name="T73" fmla="*/ 194 h 231"/>
                  <a:gd name="T74" fmla="*/ 43 w 171"/>
                  <a:gd name="T75" fmla="*/ 200 h 231"/>
                  <a:gd name="T76" fmla="*/ 53 w 171"/>
                  <a:gd name="T77" fmla="*/ 209 h 231"/>
                  <a:gd name="T78" fmla="*/ 69 w 171"/>
                  <a:gd name="T79" fmla="*/ 218 h 231"/>
                  <a:gd name="T80" fmla="*/ 86 w 171"/>
                  <a:gd name="T81" fmla="*/ 226 h 231"/>
                  <a:gd name="T82" fmla="*/ 103 w 171"/>
                  <a:gd name="T83" fmla="*/ 231 h 231"/>
                  <a:gd name="T84" fmla="*/ 118 w 171"/>
                  <a:gd name="T85" fmla="*/ 231 h 23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71"/>
                  <a:gd name="T130" fmla="*/ 0 h 231"/>
                  <a:gd name="T131" fmla="*/ 171 w 171"/>
                  <a:gd name="T132" fmla="*/ 231 h 23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71" h="231">
                    <a:moveTo>
                      <a:pt x="118" y="231"/>
                    </a:moveTo>
                    <a:lnTo>
                      <a:pt x="122" y="229"/>
                    </a:lnTo>
                    <a:lnTo>
                      <a:pt x="127" y="228"/>
                    </a:lnTo>
                    <a:lnTo>
                      <a:pt x="131" y="225"/>
                    </a:lnTo>
                    <a:lnTo>
                      <a:pt x="135" y="222"/>
                    </a:lnTo>
                    <a:lnTo>
                      <a:pt x="139" y="218"/>
                    </a:lnTo>
                    <a:lnTo>
                      <a:pt x="143" y="215"/>
                    </a:lnTo>
                    <a:lnTo>
                      <a:pt x="147" y="211"/>
                    </a:lnTo>
                    <a:lnTo>
                      <a:pt x="150" y="206"/>
                    </a:lnTo>
                    <a:lnTo>
                      <a:pt x="154" y="202"/>
                    </a:lnTo>
                    <a:lnTo>
                      <a:pt x="157" y="198"/>
                    </a:lnTo>
                    <a:lnTo>
                      <a:pt x="160" y="194"/>
                    </a:lnTo>
                    <a:lnTo>
                      <a:pt x="163" y="190"/>
                    </a:lnTo>
                    <a:lnTo>
                      <a:pt x="165" y="186"/>
                    </a:lnTo>
                    <a:lnTo>
                      <a:pt x="167" y="183"/>
                    </a:lnTo>
                    <a:lnTo>
                      <a:pt x="168" y="180"/>
                    </a:lnTo>
                    <a:lnTo>
                      <a:pt x="169" y="177"/>
                    </a:lnTo>
                    <a:lnTo>
                      <a:pt x="170" y="176"/>
                    </a:lnTo>
                    <a:lnTo>
                      <a:pt x="170" y="174"/>
                    </a:lnTo>
                    <a:lnTo>
                      <a:pt x="171" y="171"/>
                    </a:lnTo>
                    <a:lnTo>
                      <a:pt x="171" y="168"/>
                    </a:lnTo>
                    <a:lnTo>
                      <a:pt x="171" y="164"/>
                    </a:lnTo>
                    <a:lnTo>
                      <a:pt x="171" y="160"/>
                    </a:lnTo>
                    <a:lnTo>
                      <a:pt x="171" y="156"/>
                    </a:lnTo>
                    <a:lnTo>
                      <a:pt x="171" y="152"/>
                    </a:lnTo>
                    <a:lnTo>
                      <a:pt x="171" y="146"/>
                    </a:lnTo>
                    <a:lnTo>
                      <a:pt x="171" y="142"/>
                    </a:lnTo>
                    <a:lnTo>
                      <a:pt x="171" y="136"/>
                    </a:lnTo>
                    <a:lnTo>
                      <a:pt x="171" y="131"/>
                    </a:lnTo>
                    <a:lnTo>
                      <a:pt x="171" y="125"/>
                    </a:lnTo>
                    <a:lnTo>
                      <a:pt x="170" y="119"/>
                    </a:lnTo>
                    <a:lnTo>
                      <a:pt x="170" y="113"/>
                    </a:lnTo>
                    <a:lnTo>
                      <a:pt x="170" y="107"/>
                    </a:lnTo>
                    <a:lnTo>
                      <a:pt x="169" y="101"/>
                    </a:lnTo>
                    <a:lnTo>
                      <a:pt x="169" y="96"/>
                    </a:lnTo>
                    <a:lnTo>
                      <a:pt x="169" y="90"/>
                    </a:lnTo>
                    <a:lnTo>
                      <a:pt x="169" y="85"/>
                    </a:lnTo>
                    <a:lnTo>
                      <a:pt x="168" y="79"/>
                    </a:lnTo>
                    <a:lnTo>
                      <a:pt x="168" y="74"/>
                    </a:lnTo>
                    <a:lnTo>
                      <a:pt x="167" y="70"/>
                    </a:lnTo>
                    <a:lnTo>
                      <a:pt x="167" y="65"/>
                    </a:lnTo>
                    <a:lnTo>
                      <a:pt x="166" y="61"/>
                    </a:lnTo>
                    <a:lnTo>
                      <a:pt x="166" y="57"/>
                    </a:lnTo>
                    <a:lnTo>
                      <a:pt x="166" y="54"/>
                    </a:lnTo>
                    <a:lnTo>
                      <a:pt x="166" y="51"/>
                    </a:lnTo>
                    <a:lnTo>
                      <a:pt x="165" y="49"/>
                    </a:lnTo>
                    <a:lnTo>
                      <a:pt x="165" y="47"/>
                    </a:lnTo>
                    <a:lnTo>
                      <a:pt x="165" y="46"/>
                    </a:lnTo>
                    <a:lnTo>
                      <a:pt x="164" y="45"/>
                    </a:lnTo>
                    <a:lnTo>
                      <a:pt x="157" y="35"/>
                    </a:lnTo>
                    <a:lnTo>
                      <a:pt x="150" y="27"/>
                    </a:lnTo>
                    <a:lnTo>
                      <a:pt x="143" y="19"/>
                    </a:lnTo>
                    <a:lnTo>
                      <a:pt x="135" y="14"/>
                    </a:lnTo>
                    <a:lnTo>
                      <a:pt x="128" y="9"/>
                    </a:lnTo>
                    <a:lnTo>
                      <a:pt x="121" y="5"/>
                    </a:lnTo>
                    <a:lnTo>
                      <a:pt x="114" y="2"/>
                    </a:lnTo>
                    <a:lnTo>
                      <a:pt x="106" y="1"/>
                    </a:lnTo>
                    <a:lnTo>
                      <a:pt x="99" y="0"/>
                    </a:lnTo>
                    <a:lnTo>
                      <a:pt x="92" y="0"/>
                    </a:lnTo>
                    <a:lnTo>
                      <a:pt x="85" y="2"/>
                    </a:lnTo>
                    <a:lnTo>
                      <a:pt x="79" y="3"/>
                    </a:lnTo>
                    <a:lnTo>
                      <a:pt x="72" y="5"/>
                    </a:lnTo>
                    <a:lnTo>
                      <a:pt x="65" y="8"/>
                    </a:lnTo>
                    <a:lnTo>
                      <a:pt x="59" y="11"/>
                    </a:lnTo>
                    <a:lnTo>
                      <a:pt x="53" y="15"/>
                    </a:lnTo>
                    <a:lnTo>
                      <a:pt x="47" y="19"/>
                    </a:lnTo>
                    <a:lnTo>
                      <a:pt x="42" y="24"/>
                    </a:lnTo>
                    <a:lnTo>
                      <a:pt x="37" y="28"/>
                    </a:lnTo>
                    <a:lnTo>
                      <a:pt x="32" y="33"/>
                    </a:lnTo>
                    <a:lnTo>
                      <a:pt x="27" y="37"/>
                    </a:lnTo>
                    <a:lnTo>
                      <a:pt x="22" y="42"/>
                    </a:lnTo>
                    <a:lnTo>
                      <a:pt x="18" y="47"/>
                    </a:lnTo>
                    <a:lnTo>
                      <a:pt x="15" y="51"/>
                    </a:lnTo>
                    <a:lnTo>
                      <a:pt x="11" y="55"/>
                    </a:lnTo>
                    <a:lnTo>
                      <a:pt x="9" y="59"/>
                    </a:lnTo>
                    <a:lnTo>
                      <a:pt x="6" y="63"/>
                    </a:lnTo>
                    <a:lnTo>
                      <a:pt x="4" y="66"/>
                    </a:lnTo>
                    <a:lnTo>
                      <a:pt x="2" y="68"/>
                    </a:lnTo>
                    <a:lnTo>
                      <a:pt x="1" y="7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1" y="76"/>
                    </a:lnTo>
                    <a:lnTo>
                      <a:pt x="2" y="79"/>
                    </a:lnTo>
                    <a:lnTo>
                      <a:pt x="3" y="82"/>
                    </a:lnTo>
                    <a:lnTo>
                      <a:pt x="3" y="86"/>
                    </a:lnTo>
                    <a:lnTo>
                      <a:pt x="5" y="90"/>
                    </a:lnTo>
                    <a:lnTo>
                      <a:pt x="6" y="94"/>
                    </a:lnTo>
                    <a:lnTo>
                      <a:pt x="7" y="98"/>
                    </a:lnTo>
                    <a:lnTo>
                      <a:pt x="8" y="103"/>
                    </a:lnTo>
                    <a:lnTo>
                      <a:pt x="9" y="108"/>
                    </a:lnTo>
                    <a:lnTo>
                      <a:pt x="11" y="113"/>
                    </a:lnTo>
                    <a:lnTo>
                      <a:pt x="13" y="119"/>
                    </a:lnTo>
                    <a:lnTo>
                      <a:pt x="14" y="124"/>
                    </a:lnTo>
                    <a:lnTo>
                      <a:pt x="16" y="130"/>
                    </a:lnTo>
                    <a:lnTo>
                      <a:pt x="18" y="135"/>
                    </a:lnTo>
                    <a:lnTo>
                      <a:pt x="19" y="141"/>
                    </a:lnTo>
                    <a:lnTo>
                      <a:pt x="21" y="146"/>
                    </a:lnTo>
                    <a:lnTo>
                      <a:pt x="22" y="152"/>
                    </a:lnTo>
                    <a:lnTo>
                      <a:pt x="24" y="157"/>
                    </a:lnTo>
                    <a:lnTo>
                      <a:pt x="26" y="163"/>
                    </a:lnTo>
                    <a:lnTo>
                      <a:pt x="28" y="168"/>
                    </a:lnTo>
                    <a:lnTo>
                      <a:pt x="29" y="172"/>
                    </a:lnTo>
                    <a:lnTo>
                      <a:pt x="31" y="177"/>
                    </a:lnTo>
                    <a:lnTo>
                      <a:pt x="32" y="181"/>
                    </a:lnTo>
                    <a:lnTo>
                      <a:pt x="34" y="185"/>
                    </a:lnTo>
                    <a:lnTo>
                      <a:pt x="35" y="188"/>
                    </a:lnTo>
                    <a:lnTo>
                      <a:pt x="37" y="191"/>
                    </a:lnTo>
                    <a:lnTo>
                      <a:pt x="38" y="194"/>
                    </a:lnTo>
                    <a:lnTo>
                      <a:pt x="39" y="196"/>
                    </a:lnTo>
                    <a:lnTo>
                      <a:pt x="40" y="197"/>
                    </a:lnTo>
                    <a:lnTo>
                      <a:pt x="43" y="200"/>
                    </a:lnTo>
                    <a:lnTo>
                      <a:pt x="46" y="203"/>
                    </a:lnTo>
                    <a:lnTo>
                      <a:pt x="49" y="205"/>
                    </a:lnTo>
                    <a:lnTo>
                      <a:pt x="53" y="209"/>
                    </a:lnTo>
                    <a:lnTo>
                      <a:pt x="58" y="212"/>
                    </a:lnTo>
                    <a:lnTo>
                      <a:pt x="63" y="215"/>
                    </a:lnTo>
                    <a:lnTo>
                      <a:pt x="69" y="218"/>
                    </a:lnTo>
                    <a:lnTo>
                      <a:pt x="75" y="221"/>
                    </a:lnTo>
                    <a:lnTo>
                      <a:pt x="80" y="224"/>
                    </a:lnTo>
                    <a:lnTo>
                      <a:pt x="86" y="226"/>
                    </a:lnTo>
                    <a:lnTo>
                      <a:pt x="92" y="228"/>
                    </a:lnTo>
                    <a:lnTo>
                      <a:pt x="97" y="230"/>
                    </a:lnTo>
                    <a:lnTo>
                      <a:pt x="103" y="231"/>
                    </a:lnTo>
                    <a:lnTo>
                      <a:pt x="109" y="231"/>
                    </a:lnTo>
                    <a:lnTo>
                      <a:pt x="113" y="231"/>
                    </a:lnTo>
                    <a:lnTo>
                      <a:pt x="118" y="231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19" name="Freeform 281"/>
              <p:cNvSpPr>
                <a:spLocks/>
              </p:cNvSpPr>
              <p:nvPr/>
            </p:nvSpPr>
            <p:spPr bwMode="auto">
              <a:xfrm>
                <a:off x="3031" y="1932"/>
                <a:ext cx="77" cy="81"/>
              </a:xfrm>
              <a:custGeom>
                <a:avLst/>
                <a:gdLst>
                  <a:gd name="T0" fmla="*/ 50 w 55"/>
                  <a:gd name="T1" fmla="*/ 0 h 57"/>
                  <a:gd name="T2" fmla="*/ 50 w 55"/>
                  <a:gd name="T3" fmla="*/ 0 h 57"/>
                  <a:gd name="T4" fmla="*/ 49 w 55"/>
                  <a:gd name="T5" fmla="*/ 3 h 57"/>
                  <a:gd name="T6" fmla="*/ 48 w 55"/>
                  <a:gd name="T7" fmla="*/ 6 h 57"/>
                  <a:gd name="T8" fmla="*/ 46 w 55"/>
                  <a:gd name="T9" fmla="*/ 9 h 57"/>
                  <a:gd name="T10" fmla="*/ 43 w 55"/>
                  <a:gd name="T11" fmla="*/ 13 h 57"/>
                  <a:gd name="T12" fmla="*/ 41 w 55"/>
                  <a:gd name="T13" fmla="*/ 17 h 57"/>
                  <a:gd name="T14" fmla="*/ 38 w 55"/>
                  <a:gd name="T15" fmla="*/ 21 h 57"/>
                  <a:gd name="T16" fmla="*/ 35 w 55"/>
                  <a:gd name="T17" fmla="*/ 25 h 57"/>
                  <a:gd name="T18" fmla="*/ 32 w 55"/>
                  <a:gd name="T19" fmla="*/ 29 h 57"/>
                  <a:gd name="T20" fmla="*/ 28 w 55"/>
                  <a:gd name="T21" fmla="*/ 33 h 57"/>
                  <a:gd name="T22" fmla="*/ 24 w 55"/>
                  <a:gd name="T23" fmla="*/ 37 h 57"/>
                  <a:gd name="T24" fmla="*/ 21 w 55"/>
                  <a:gd name="T25" fmla="*/ 40 h 57"/>
                  <a:gd name="T26" fmla="*/ 17 w 55"/>
                  <a:gd name="T27" fmla="*/ 44 h 57"/>
                  <a:gd name="T28" fmla="*/ 12 w 55"/>
                  <a:gd name="T29" fmla="*/ 47 h 57"/>
                  <a:gd name="T30" fmla="*/ 8 w 55"/>
                  <a:gd name="T31" fmla="*/ 49 h 57"/>
                  <a:gd name="T32" fmla="*/ 5 w 55"/>
                  <a:gd name="T33" fmla="*/ 51 h 57"/>
                  <a:gd name="T34" fmla="*/ 0 w 55"/>
                  <a:gd name="T35" fmla="*/ 52 h 57"/>
                  <a:gd name="T36" fmla="*/ 2 w 55"/>
                  <a:gd name="T37" fmla="*/ 57 h 57"/>
                  <a:gd name="T38" fmla="*/ 6 w 55"/>
                  <a:gd name="T39" fmla="*/ 56 h 57"/>
                  <a:gd name="T40" fmla="*/ 11 w 55"/>
                  <a:gd name="T41" fmla="*/ 53 h 57"/>
                  <a:gd name="T42" fmla="*/ 15 w 55"/>
                  <a:gd name="T43" fmla="*/ 51 h 57"/>
                  <a:gd name="T44" fmla="*/ 20 w 55"/>
                  <a:gd name="T45" fmla="*/ 48 h 57"/>
                  <a:gd name="T46" fmla="*/ 24 w 55"/>
                  <a:gd name="T47" fmla="*/ 44 h 57"/>
                  <a:gd name="T48" fmla="*/ 28 w 55"/>
                  <a:gd name="T49" fmla="*/ 40 h 57"/>
                  <a:gd name="T50" fmla="*/ 32 w 55"/>
                  <a:gd name="T51" fmla="*/ 36 h 57"/>
                  <a:gd name="T52" fmla="*/ 36 w 55"/>
                  <a:gd name="T53" fmla="*/ 32 h 57"/>
                  <a:gd name="T54" fmla="*/ 39 w 55"/>
                  <a:gd name="T55" fmla="*/ 28 h 57"/>
                  <a:gd name="T56" fmla="*/ 42 w 55"/>
                  <a:gd name="T57" fmla="*/ 24 h 57"/>
                  <a:gd name="T58" fmla="*/ 45 w 55"/>
                  <a:gd name="T59" fmla="*/ 19 h 57"/>
                  <a:gd name="T60" fmla="*/ 48 w 55"/>
                  <a:gd name="T61" fmla="*/ 15 h 57"/>
                  <a:gd name="T62" fmla="*/ 50 w 55"/>
                  <a:gd name="T63" fmla="*/ 11 h 57"/>
                  <a:gd name="T64" fmla="*/ 52 w 55"/>
                  <a:gd name="T65" fmla="*/ 8 h 57"/>
                  <a:gd name="T66" fmla="*/ 54 w 55"/>
                  <a:gd name="T67" fmla="*/ 5 h 57"/>
                  <a:gd name="T68" fmla="*/ 55 w 55"/>
                  <a:gd name="T69" fmla="*/ 2 h 57"/>
                  <a:gd name="T70" fmla="*/ 55 w 55"/>
                  <a:gd name="T71" fmla="*/ 2 h 57"/>
                  <a:gd name="T72" fmla="*/ 50 w 55"/>
                  <a:gd name="T73" fmla="*/ 0 h 5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5"/>
                  <a:gd name="T112" fmla="*/ 0 h 57"/>
                  <a:gd name="T113" fmla="*/ 55 w 55"/>
                  <a:gd name="T114" fmla="*/ 57 h 5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5" h="57">
                    <a:moveTo>
                      <a:pt x="50" y="0"/>
                    </a:moveTo>
                    <a:lnTo>
                      <a:pt x="50" y="0"/>
                    </a:lnTo>
                    <a:lnTo>
                      <a:pt x="49" y="3"/>
                    </a:lnTo>
                    <a:lnTo>
                      <a:pt x="48" y="6"/>
                    </a:lnTo>
                    <a:lnTo>
                      <a:pt x="46" y="9"/>
                    </a:lnTo>
                    <a:lnTo>
                      <a:pt x="43" y="13"/>
                    </a:lnTo>
                    <a:lnTo>
                      <a:pt x="41" y="17"/>
                    </a:lnTo>
                    <a:lnTo>
                      <a:pt x="38" y="21"/>
                    </a:lnTo>
                    <a:lnTo>
                      <a:pt x="35" y="25"/>
                    </a:lnTo>
                    <a:lnTo>
                      <a:pt x="32" y="29"/>
                    </a:lnTo>
                    <a:lnTo>
                      <a:pt x="28" y="33"/>
                    </a:lnTo>
                    <a:lnTo>
                      <a:pt x="24" y="37"/>
                    </a:lnTo>
                    <a:lnTo>
                      <a:pt x="21" y="40"/>
                    </a:lnTo>
                    <a:lnTo>
                      <a:pt x="17" y="44"/>
                    </a:lnTo>
                    <a:lnTo>
                      <a:pt x="12" y="47"/>
                    </a:lnTo>
                    <a:lnTo>
                      <a:pt x="8" y="49"/>
                    </a:lnTo>
                    <a:lnTo>
                      <a:pt x="5" y="51"/>
                    </a:lnTo>
                    <a:lnTo>
                      <a:pt x="0" y="52"/>
                    </a:lnTo>
                    <a:lnTo>
                      <a:pt x="2" y="57"/>
                    </a:lnTo>
                    <a:lnTo>
                      <a:pt x="6" y="56"/>
                    </a:lnTo>
                    <a:lnTo>
                      <a:pt x="11" y="53"/>
                    </a:lnTo>
                    <a:lnTo>
                      <a:pt x="15" y="51"/>
                    </a:lnTo>
                    <a:lnTo>
                      <a:pt x="20" y="48"/>
                    </a:lnTo>
                    <a:lnTo>
                      <a:pt x="24" y="44"/>
                    </a:lnTo>
                    <a:lnTo>
                      <a:pt x="28" y="40"/>
                    </a:lnTo>
                    <a:lnTo>
                      <a:pt x="32" y="36"/>
                    </a:lnTo>
                    <a:lnTo>
                      <a:pt x="36" y="32"/>
                    </a:lnTo>
                    <a:lnTo>
                      <a:pt x="39" y="28"/>
                    </a:lnTo>
                    <a:lnTo>
                      <a:pt x="42" y="24"/>
                    </a:lnTo>
                    <a:lnTo>
                      <a:pt x="45" y="19"/>
                    </a:lnTo>
                    <a:lnTo>
                      <a:pt x="48" y="15"/>
                    </a:lnTo>
                    <a:lnTo>
                      <a:pt x="50" y="11"/>
                    </a:lnTo>
                    <a:lnTo>
                      <a:pt x="52" y="8"/>
                    </a:lnTo>
                    <a:lnTo>
                      <a:pt x="54" y="5"/>
                    </a:lnTo>
                    <a:lnTo>
                      <a:pt x="55" y="2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0" name="Freeform 282"/>
              <p:cNvSpPr>
                <a:spLocks/>
              </p:cNvSpPr>
              <p:nvPr/>
            </p:nvSpPr>
            <p:spPr bwMode="auto">
              <a:xfrm>
                <a:off x="3094" y="1743"/>
                <a:ext cx="17" cy="192"/>
              </a:xfrm>
              <a:custGeom>
                <a:avLst/>
                <a:gdLst>
                  <a:gd name="T0" fmla="*/ 1 w 12"/>
                  <a:gd name="T1" fmla="*/ 4 h 135"/>
                  <a:gd name="T2" fmla="*/ 0 w 12"/>
                  <a:gd name="T3" fmla="*/ 4 h 135"/>
                  <a:gd name="T4" fmla="*/ 1 w 12"/>
                  <a:gd name="T5" fmla="*/ 8 h 135"/>
                  <a:gd name="T6" fmla="*/ 2 w 12"/>
                  <a:gd name="T7" fmla="*/ 15 h 135"/>
                  <a:gd name="T8" fmla="*/ 3 w 12"/>
                  <a:gd name="T9" fmla="*/ 22 h 135"/>
                  <a:gd name="T10" fmla="*/ 4 w 12"/>
                  <a:gd name="T11" fmla="*/ 32 h 135"/>
                  <a:gd name="T12" fmla="*/ 4 w 12"/>
                  <a:gd name="T13" fmla="*/ 42 h 135"/>
                  <a:gd name="T14" fmla="*/ 5 w 12"/>
                  <a:gd name="T15" fmla="*/ 53 h 135"/>
                  <a:gd name="T16" fmla="*/ 5 w 12"/>
                  <a:gd name="T17" fmla="*/ 65 h 135"/>
                  <a:gd name="T18" fmla="*/ 6 w 12"/>
                  <a:gd name="T19" fmla="*/ 76 h 135"/>
                  <a:gd name="T20" fmla="*/ 6 w 12"/>
                  <a:gd name="T21" fmla="*/ 88 h 135"/>
                  <a:gd name="T22" fmla="*/ 7 w 12"/>
                  <a:gd name="T23" fmla="*/ 99 h 135"/>
                  <a:gd name="T24" fmla="*/ 7 w 12"/>
                  <a:gd name="T25" fmla="*/ 109 h 135"/>
                  <a:gd name="T26" fmla="*/ 7 w 12"/>
                  <a:gd name="T27" fmla="*/ 117 h 135"/>
                  <a:gd name="T28" fmla="*/ 7 w 12"/>
                  <a:gd name="T29" fmla="*/ 125 h 135"/>
                  <a:gd name="T30" fmla="*/ 6 w 12"/>
                  <a:gd name="T31" fmla="*/ 130 h 135"/>
                  <a:gd name="T32" fmla="*/ 5 w 12"/>
                  <a:gd name="T33" fmla="*/ 133 h 135"/>
                  <a:gd name="T34" fmla="*/ 10 w 12"/>
                  <a:gd name="T35" fmla="*/ 133 h 135"/>
                  <a:gd name="T36" fmla="*/ 11 w 12"/>
                  <a:gd name="T37" fmla="*/ 128 h 135"/>
                  <a:gd name="T38" fmla="*/ 11 w 12"/>
                  <a:gd name="T39" fmla="*/ 121 h 135"/>
                  <a:gd name="T40" fmla="*/ 12 w 12"/>
                  <a:gd name="T41" fmla="*/ 113 h 135"/>
                  <a:gd name="T42" fmla="*/ 12 w 12"/>
                  <a:gd name="T43" fmla="*/ 103 h 135"/>
                  <a:gd name="T44" fmla="*/ 11 w 12"/>
                  <a:gd name="T45" fmla="*/ 93 h 135"/>
                  <a:gd name="T46" fmla="*/ 11 w 12"/>
                  <a:gd name="T47" fmla="*/ 82 h 135"/>
                  <a:gd name="T48" fmla="*/ 10 w 12"/>
                  <a:gd name="T49" fmla="*/ 70 h 135"/>
                  <a:gd name="T50" fmla="*/ 10 w 12"/>
                  <a:gd name="T51" fmla="*/ 58 h 135"/>
                  <a:gd name="T52" fmla="*/ 9 w 12"/>
                  <a:gd name="T53" fmla="*/ 47 h 135"/>
                  <a:gd name="T54" fmla="*/ 9 w 12"/>
                  <a:gd name="T55" fmla="*/ 36 h 135"/>
                  <a:gd name="T56" fmla="*/ 8 w 12"/>
                  <a:gd name="T57" fmla="*/ 27 h 135"/>
                  <a:gd name="T58" fmla="*/ 7 w 12"/>
                  <a:gd name="T59" fmla="*/ 18 h 135"/>
                  <a:gd name="T60" fmla="*/ 6 w 12"/>
                  <a:gd name="T61" fmla="*/ 10 h 135"/>
                  <a:gd name="T62" fmla="*/ 5 w 12"/>
                  <a:gd name="T63" fmla="*/ 5 h 135"/>
                  <a:gd name="T64" fmla="*/ 5 w 12"/>
                  <a:gd name="T65" fmla="*/ 2 h 135"/>
                  <a:gd name="T66" fmla="*/ 4 w 12"/>
                  <a:gd name="T67" fmla="*/ 1 h 135"/>
                  <a:gd name="T68" fmla="*/ 1 w 12"/>
                  <a:gd name="T69" fmla="*/ 4 h 135"/>
                  <a:gd name="T70" fmla="*/ 0 w 12"/>
                  <a:gd name="T71" fmla="*/ 4 h 13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2"/>
                  <a:gd name="T109" fmla="*/ 0 h 135"/>
                  <a:gd name="T110" fmla="*/ 12 w 12"/>
                  <a:gd name="T111" fmla="*/ 135 h 13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2" h="135">
                    <a:moveTo>
                      <a:pt x="0" y="4"/>
                    </a:moveTo>
                    <a:lnTo>
                      <a:pt x="1" y="4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1" y="11"/>
                    </a:lnTo>
                    <a:lnTo>
                      <a:pt x="2" y="15"/>
                    </a:lnTo>
                    <a:lnTo>
                      <a:pt x="2" y="18"/>
                    </a:lnTo>
                    <a:lnTo>
                      <a:pt x="3" y="22"/>
                    </a:lnTo>
                    <a:lnTo>
                      <a:pt x="3" y="27"/>
                    </a:lnTo>
                    <a:lnTo>
                      <a:pt x="4" y="32"/>
                    </a:lnTo>
                    <a:lnTo>
                      <a:pt x="4" y="37"/>
                    </a:lnTo>
                    <a:lnTo>
                      <a:pt x="4" y="42"/>
                    </a:lnTo>
                    <a:lnTo>
                      <a:pt x="4" y="47"/>
                    </a:lnTo>
                    <a:lnTo>
                      <a:pt x="5" y="53"/>
                    </a:lnTo>
                    <a:lnTo>
                      <a:pt x="5" y="59"/>
                    </a:lnTo>
                    <a:lnTo>
                      <a:pt x="5" y="65"/>
                    </a:lnTo>
                    <a:lnTo>
                      <a:pt x="6" y="70"/>
                    </a:lnTo>
                    <a:lnTo>
                      <a:pt x="6" y="76"/>
                    </a:lnTo>
                    <a:lnTo>
                      <a:pt x="6" y="82"/>
                    </a:lnTo>
                    <a:lnTo>
                      <a:pt x="6" y="88"/>
                    </a:lnTo>
                    <a:lnTo>
                      <a:pt x="7" y="93"/>
                    </a:lnTo>
                    <a:lnTo>
                      <a:pt x="7" y="99"/>
                    </a:lnTo>
                    <a:lnTo>
                      <a:pt x="7" y="103"/>
                    </a:lnTo>
                    <a:lnTo>
                      <a:pt x="7" y="109"/>
                    </a:lnTo>
                    <a:lnTo>
                      <a:pt x="7" y="113"/>
                    </a:lnTo>
                    <a:lnTo>
                      <a:pt x="7" y="117"/>
                    </a:lnTo>
                    <a:lnTo>
                      <a:pt x="7" y="121"/>
                    </a:lnTo>
                    <a:lnTo>
                      <a:pt x="7" y="125"/>
                    </a:lnTo>
                    <a:lnTo>
                      <a:pt x="6" y="128"/>
                    </a:lnTo>
                    <a:lnTo>
                      <a:pt x="6" y="130"/>
                    </a:lnTo>
                    <a:lnTo>
                      <a:pt x="6" y="132"/>
                    </a:lnTo>
                    <a:lnTo>
                      <a:pt x="5" y="133"/>
                    </a:lnTo>
                    <a:lnTo>
                      <a:pt x="10" y="135"/>
                    </a:lnTo>
                    <a:lnTo>
                      <a:pt x="10" y="133"/>
                    </a:lnTo>
                    <a:lnTo>
                      <a:pt x="11" y="131"/>
                    </a:lnTo>
                    <a:lnTo>
                      <a:pt x="11" y="128"/>
                    </a:lnTo>
                    <a:lnTo>
                      <a:pt x="11" y="125"/>
                    </a:lnTo>
                    <a:lnTo>
                      <a:pt x="11" y="121"/>
                    </a:lnTo>
                    <a:lnTo>
                      <a:pt x="11" y="117"/>
                    </a:lnTo>
                    <a:lnTo>
                      <a:pt x="12" y="113"/>
                    </a:lnTo>
                    <a:lnTo>
                      <a:pt x="12" y="109"/>
                    </a:lnTo>
                    <a:lnTo>
                      <a:pt x="12" y="103"/>
                    </a:lnTo>
                    <a:lnTo>
                      <a:pt x="11" y="99"/>
                    </a:lnTo>
                    <a:lnTo>
                      <a:pt x="11" y="93"/>
                    </a:lnTo>
                    <a:lnTo>
                      <a:pt x="11" y="88"/>
                    </a:lnTo>
                    <a:lnTo>
                      <a:pt x="11" y="82"/>
                    </a:lnTo>
                    <a:lnTo>
                      <a:pt x="11" y="76"/>
                    </a:lnTo>
                    <a:lnTo>
                      <a:pt x="10" y="70"/>
                    </a:lnTo>
                    <a:lnTo>
                      <a:pt x="10" y="64"/>
                    </a:lnTo>
                    <a:lnTo>
                      <a:pt x="10" y="58"/>
                    </a:lnTo>
                    <a:lnTo>
                      <a:pt x="10" y="52"/>
                    </a:lnTo>
                    <a:lnTo>
                      <a:pt x="9" y="47"/>
                    </a:lnTo>
                    <a:lnTo>
                      <a:pt x="9" y="41"/>
                    </a:lnTo>
                    <a:lnTo>
                      <a:pt x="9" y="36"/>
                    </a:lnTo>
                    <a:lnTo>
                      <a:pt x="8" y="31"/>
                    </a:lnTo>
                    <a:lnTo>
                      <a:pt x="8" y="27"/>
                    </a:lnTo>
                    <a:lnTo>
                      <a:pt x="7" y="22"/>
                    </a:lnTo>
                    <a:lnTo>
                      <a:pt x="7" y="18"/>
                    </a:lnTo>
                    <a:lnTo>
                      <a:pt x="7" y="14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5" y="2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1" name="Freeform 283"/>
              <p:cNvSpPr>
                <a:spLocks/>
              </p:cNvSpPr>
              <p:nvPr/>
            </p:nvSpPr>
            <p:spPr bwMode="auto">
              <a:xfrm>
                <a:off x="2864" y="1679"/>
                <a:ext cx="236" cy="107"/>
              </a:xfrm>
              <a:custGeom>
                <a:avLst/>
                <a:gdLst>
                  <a:gd name="T0" fmla="*/ 4 w 168"/>
                  <a:gd name="T1" fmla="*/ 75 h 75"/>
                  <a:gd name="T2" fmla="*/ 5 w 168"/>
                  <a:gd name="T3" fmla="*/ 73 h 75"/>
                  <a:gd name="T4" fmla="*/ 8 w 168"/>
                  <a:gd name="T5" fmla="*/ 69 h 75"/>
                  <a:gd name="T6" fmla="*/ 12 w 168"/>
                  <a:gd name="T7" fmla="*/ 63 h 75"/>
                  <a:gd name="T8" fmla="*/ 19 w 168"/>
                  <a:gd name="T9" fmla="*/ 55 h 75"/>
                  <a:gd name="T10" fmla="*/ 26 w 168"/>
                  <a:gd name="T11" fmla="*/ 46 h 75"/>
                  <a:gd name="T12" fmla="*/ 36 w 168"/>
                  <a:gd name="T13" fmla="*/ 36 h 75"/>
                  <a:gd name="T14" fmla="*/ 45 w 168"/>
                  <a:gd name="T15" fmla="*/ 27 h 75"/>
                  <a:gd name="T16" fmla="*/ 57 w 168"/>
                  <a:gd name="T17" fmla="*/ 19 h 75"/>
                  <a:gd name="T18" fmla="*/ 69 w 168"/>
                  <a:gd name="T19" fmla="*/ 13 h 75"/>
                  <a:gd name="T20" fmla="*/ 81 w 168"/>
                  <a:gd name="T21" fmla="*/ 7 h 75"/>
                  <a:gd name="T22" fmla="*/ 95 w 168"/>
                  <a:gd name="T23" fmla="*/ 5 h 75"/>
                  <a:gd name="T24" fmla="*/ 108 w 168"/>
                  <a:gd name="T25" fmla="*/ 5 h 75"/>
                  <a:gd name="T26" fmla="*/ 122 w 168"/>
                  <a:gd name="T27" fmla="*/ 9 h 75"/>
                  <a:gd name="T28" fmla="*/ 136 w 168"/>
                  <a:gd name="T29" fmla="*/ 17 h 75"/>
                  <a:gd name="T30" fmla="*/ 150 w 168"/>
                  <a:gd name="T31" fmla="*/ 30 h 75"/>
                  <a:gd name="T32" fmla="*/ 164 w 168"/>
                  <a:gd name="T33" fmla="*/ 49 h 75"/>
                  <a:gd name="T34" fmla="*/ 161 w 168"/>
                  <a:gd name="T35" fmla="*/ 36 h 75"/>
                  <a:gd name="T36" fmla="*/ 146 w 168"/>
                  <a:gd name="T37" fmla="*/ 20 h 75"/>
                  <a:gd name="T38" fmla="*/ 131 w 168"/>
                  <a:gd name="T39" fmla="*/ 9 h 75"/>
                  <a:gd name="T40" fmla="*/ 116 w 168"/>
                  <a:gd name="T41" fmla="*/ 2 h 75"/>
                  <a:gd name="T42" fmla="*/ 101 w 168"/>
                  <a:gd name="T43" fmla="*/ 0 h 75"/>
                  <a:gd name="T44" fmla="*/ 87 w 168"/>
                  <a:gd name="T45" fmla="*/ 1 h 75"/>
                  <a:gd name="T46" fmla="*/ 73 w 168"/>
                  <a:gd name="T47" fmla="*/ 5 h 75"/>
                  <a:gd name="T48" fmla="*/ 60 w 168"/>
                  <a:gd name="T49" fmla="*/ 11 h 75"/>
                  <a:gd name="T50" fmla="*/ 48 w 168"/>
                  <a:gd name="T51" fmla="*/ 19 h 75"/>
                  <a:gd name="T52" fmla="*/ 37 w 168"/>
                  <a:gd name="T53" fmla="*/ 29 h 75"/>
                  <a:gd name="T54" fmla="*/ 27 w 168"/>
                  <a:gd name="T55" fmla="*/ 38 h 75"/>
                  <a:gd name="T56" fmla="*/ 19 w 168"/>
                  <a:gd name="T57" fmla="*/ 47 h 75"/>
                  <a:gd name="T58" fmla="*/ 11 w 168"/>
                  <a:gd name="T59" fmla="*/ 56 h 75"/>
                  <a:gd name="T60" fmla="*/ 6 w 168"/>
                  <a:gd name="T61" fmla="*/ 63 h 75"/>
                  <a:gd name="T62" fmla="*/ 2 w 168"/>
                  <a:gd name="T63" fmla="*/ 69 h 75"/>
                  <a:gd name="T64" fmla="*/ 0 w 168"/>
                  <a:gd name="T65" fmla="*/ 72 h 75"/>
                  <a:gd name="T66" fmla="*/ 0 w 168"/>
                  <a:gd name="T67" fmla="*/ 74 h 75"/>
                  <a:gd name="T68" fmla="*/ 0 w 168"/>
                  <a:gd name="T69" fmla="*/ 73 h 75"/>
                  <a:gd name="T70" fmla="*/ 4 w 168"/>
                  <a:gd name="T71" fmla="*/ 73 h 7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68"/>
                  <a:gd name="T109" fmla="*/ 0 h 75"/>
                  <a:gd name="T110" fmla="*/ 168 w 168"/>
                  <a:gd name="T111" fmla="*/ 75 h 75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68" h="75">
                    <a:moveTo>
                      <a:pt x="4" y="73"/>
                    </a:moveTo>
                    <a:lnTo>
                      <a:pt x="4" y="75"/>
                    </a:lnTo>
                    <a:lnTo>
                      <a:pt x="5" y="73"/>
                    </a:lnTo>
                    <a:lnTo>
                      <a:pt x="6" y="72"/>
                    </a:lnTo>
                    <a:lnTo>
                      <a:pt x="8" y="69"/>
                    </a:lnTo>
                    <a:lnTo>
                      <a:pt x="10" y="66"/>
                    </a:lnTo>
                    <a:lnTo>
                      <a:pt x="12" y="63"/>
                    </a:lnTo>
                    <a:lnTo>
                      <a:pt x="15" y="59"/>
                    </a:lnTo>
                    <a:lnTo>
                      <a:pt x="19" y="55"/>
                    </a:lnTo>
                    <a:lnTo>
                      <a:pt x="23" y="50"/>
                    </a:lnTo>
                    <a:lnTo>
                      <a:pt x="26" y="46"/>
                    </a:lnTo>
                    <a:lnTo>
                      <a:pt x="31" y="41"/>
                    </a:lnTo>
                    <a:lnTo>
                      <a:pt x="36" y="36"/>
                    </a:lnTo>
                    <a:lnTo>
                      <a:pt x="40" y="32"/>
                    </a:lnTo>
                    <a:lnTo>
                      <a:pt x="45" y="27"/>
                    </a:lnTo>
                    <a:lnTo>
                      <a:pt x="51" y="23"/>
                    </a:lnTo>
                    <a:lnTo>
                      <a:pt x="57" y="19"/>
                    </a:lnTo>
                    <a:lnTo>
                      <a:pt x="63" y="16"/>
                    </a:lnTo>
                    <a:lnTo>
                      <a:pt x="69" y="13"/>
                    </a:lnTo>
                    <a:lnTo>
                      <a:pt x="75" y="10"/>
                    </a:lnTo>
                    <a:lnTo>
                      <a:pt x="81" y="7"/>
                    </a:lnTo>
                    <a:lnTo>
                      <a:pt x="88" y="6"/>
                    </a:lnTo>
                    <a:lnTo>
                      <a:pt x="95" y="5"/>
                    </a:lnTo>
                    <a:lnTo>
                      <a:pt x="101" y="4"/>
                    </a:lnTo>
                    <a:lnTo>
                      <a:pt x="108" y="5"/>
                    </a:lnTo>
                    <a:lnTo>
                      <a:pt x="115" y="7"/>
                    </a:lnTo>
                    <a:lnTo>
                      <a:pt x="122" y="9"/>
                    </a:lnTo>
                    <a:lnTo>
                      <a:pt x="129" y="13"/>
                    </a:lnTo>
                    <a:lnTo>
                      <a:pt x="136" y="17"/>
                    </a:lnTo>
                    <a:lnTo>
                      <a:pt x="143" y="23"/>
                    </a:lnTo>
                    <a:lnTo>
                      <a:pt x="150" y="30"/>
                    </a:lnTo>
                    <a:lnTo>
                      <a:pt x="157" y="38"/>
                    </a:lnTo>
                    <a:lnTo>
                      <a:pt x="164" y="49"/>
                    </a:lnTo>
                    <a:lnTo>
                      <a:pt x="168" y="46"/>
                    </a:lnTo>
                    <a:lnTo>
                      <a:pt x="161" y="36"/>
                    </a:lnTo>
                    <a:lnTo>
                      <a:pt x="154" y="27"/>
                    </a:lnTo>
                    <a:lnTo>
                      <a:pt x="146" y="20"/>
                    </a:lnTo>
                    <a:lnTo>
                      <a:pt x="139" y="14"/>
                    </a:lnTo>
                    <a:lnTo>
                      <a:pt x="131" y="9"/>
                    </a:lnTo>
                    <a:lnTo>
                      <a:pt x="124" y="5"/>
                    </a:lnTo>
                    <a:lnTo>
                      <a:pt x="116" y="2"/>
                    </a:lnTo>
                    <a:lnTo>
                      <a:pt x="109" y="1"/>
                    </a:lnTo>
                    <a:lnTo>
                      <a:pt x="101" y="0"/>
                    </a:lnTo>
                    <a:lnTo>
                      <a:pt x="94" y="0"/>
                    </a:lnTo>
                    <a:lnTo>
                      <a:pt x="87" y="1"/>
                    </a:lnTo>
                    <a:lnTo>
                      <a:pt x="80" y="3"/>
                    </a:lnTo>
                    <a:lnTo>
                      <a:pt x="73" y="5"/>
                    </a:lnTo>
                    <a:lnTo>
                      <a:pt x="67" y="8"/>
                    </a:lnTo>
                    <a:lnTo>
                      <a:pt x="60" y="11"/>
                    </a:lnTo>
                    <a:lnTo>
                      <a:pt x="54" y="15"/>
                    </a:lnTo>
                    <a:lnTo>
                      <a:pt x="48" y="19"/>
                    </a:lnTo>
                    <a:lnTo>
                      <a:pt x="42" y="24"/>
                    </a:lnTo>
                    <a:lnTo>
                      <a:pt x="37" y="29"/>
                    </a:lnTo>
                    <a:lnTo>
                      <a:pt x="32" y="33"/>
                    </a:lnTo>
                    <a:lnTo>
                      <a:pt x="27" y="38"/>
                    </a:lnTo>
                    <a:lnTo>
                      <a:pt x="23" y="43"/>
                    </a:lnTo>
                    <a:lnTo>
                      <a:pt x="19" y="47"/>
                    </a:lnTo>
                    <a:lnTo>
                      <a:pt x="15" y="52"/>
                    </a:lnTo>
                    <a:lnTo>
                      <a:pt x="11" y="56"/>
                    </a:lnTo>
                    <a:lnTo>
                      <a:pt x="8" y="60"/>
                    </a:lnTo>
                    <a:lnTo>
                      <a:pt x="6" y="63"/>
                    </a:lnTo>
                    <a:lnTo>
                      <a:pt x="4" y="66"/>
                    </a:lnTo>
                    <a:lnTo>
                      <a:pt x="2" y="69"/>
                    </a:lnTo>
                    <a:lnTo>
                      <a:pt x="1" y="71"/>
                    </a:lnTo>
                    <a:lnTo>
                      <a:pt x="0" y="72"/>
                    </a:lnTo>
                    <a:lnTo>
                      <a:pt x="0" y="74"/>
                    </a:lnTo>
                    <a:lnTo>
                      <a:pt x="0" y="72"/>
                    </a:lnTo>
                    <a:lnTo>
                      <a:pt x="0" y="73"/>
                    </a:lnTo>
                    <a:lnTo>
                      <a:pt x="0" y="74"/>
                    </a:lnTo>
                    <a:lnTo>
                      <a:pt x="4" y="7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2" name="Freeform 284"/>
              <p:cNvSpPr>
                <a:spLocks/>
              </p:cNvSpPr>
              <p:nvPr/>
            </p:nvSpPr>
            <p:spPr bwMode="auto">
              <a:xfrm>
                <a:off x="2864" y="1783"/>
                <a:ext cx="62" cy="181"/>
              </a:xfrm>
              <a:custGeom>
                <a:avLst/>
                <a:gdLst>
                  <a:gd name="T0" fmla="*/ 44 w 44"/>
                  <a:gd name="T1" fmla="*/ 125 h 128"/>
                  <a:gd name="T2" fmla="*/ 42 w 44"/>
                  <a:gd name="T3" fmla="*/ 122 h 128"/>
                  <a:gd name="T4" fmla="*/ 39 w 44"/>
                  <a:gd name="T5" fmla="*/ 117 h 128"/>
                  <a:gd name="T6" fmla="*/ 36 w 44"/>
                  <a:gd name="T7" fmla="*/ 109 h 128"/>
                  <a:gd name="T8" fmla="*/ 33 w 44"/>
                  <a:gd name="T9" fmla="*/ 100 h 128"/>
                  <a:gd name="T10" fmla="*/ 30 w 44"/>
                  <a:gd name="T11" fmla="*/ 91 h 128"/>
                  <a:gd name="T12" fmla="*/ 27 w 44"/>
                  <a:gd name="T13" fmla="*/ 80 h 128"/>
                  <a:gd name="T14" fmla="*/ 23 w 44"/>
                  <a:gd name="T15" fmla="*/ 69 h 128"/>
                  <a:gd name="T16" fmla="*/ 20 w 44"/>
                  <a:gd name="T17" fmla="*/ 58 h 128"/>
                  <a:gd name="T18" fmla="*/ 17 w 44"/>
                  <a:gd name="T19" fmla="*/ 47 h 128"/>
                  <a:gd name="T20" fmla="*/ 14 w 44"/>
                  <a:gd name="T21" fmla="*/ 36 h 128"/>
                  <a:gd name="T22" fmla="*/ 11 w 44"/>
                  <a:gd name="T23" fmla="*/ 27 h 128"/>
                  <a:gd name="T24" fmla="*/ 9 w 44"/>
                  <a:gd name="T25" fmla="*/ 18 h 128"/>
                  <a:gd name="T26" fmla="*/ 7 w 44"/>
                  <a:gd name="T27" fmla="*/ 10 h 128"/>
                  <a:gd name="T28" fmla="*/ 5 w 44"/>
                  <a:gd name="T29" fmla="*/ 5 h 128"/>
                  <a:gd name="T30" fmla="*/ 5 w 44"/>
                  <a:gd name="T31" fmla="*/ 1 h 128"/>
                  <a:gd name="T32" fmla="*/ 4 w 44"/>
                  <a:gd name="T33" fmla="*/ 0 h 128"/>
                  <a:gd name="T34" fmla="*/ 0 w 44"/>
                  <a:gd name="T35" fmla="*/ 1 h 128"/>
                  <a:gd name="T36" fmla="*/ 1 w 44"/>
                  <a:gd name="T37" fmla="*/ 4 h 128"/>
                  <a:gd name="T38" fmla="*/ 2 w 44"/>
                  <a:gd name="T39" fmla="*/ 9 h 128"/>
                  <a:gd name="T40" fmla="*/ 3 w 44"/>
                  <a:gd name="T41" fmla="*/ 15 h 128"/>
                  <a:gd name="T42" fmla="*/ 5 w 44"/>
                  <a:gd name="T43" fmla="*/ 23 h 128"/>
                  <a:gd name="T44" fmla="*/ 8 w 44"/>
                  <a:gd name="T45" fmla="*/ 33 h 128"/>
                  <a:gd name="T46" fmla="*/ 11 w 44"/>
                  <a:gd name="T47" fmla="*/ 43 h 128"/>
                  <a:gd name="T48" fmla="*/ 14 w 44"/>
                  <a:gd name="T49" fmla="*/ 54 h 128"/>
                  <a:gd name="T50" fmla="*/ 17 w 44"/>
                  <a:gd name="T51" fmla="*/ 65 h 128"/>
                  <a:gd name="T52" fmla="*/ 20 w 44"/>
                  <a:gd name="T53" fmla="*/ 76 h 128"/>
                  <a:gd name="T54" fmla="*/ 24 w 44"/>
                  <a:gd name="T55" fmla="*/ 87 h 128"/>
                  <a:gd name="T56" fmla="*/ 27 w 44"/>
                  <a:gd name="T57" fmla="*/ 97 h 128"/>
                  <a:gd name="T58" fmla="*/ 30 w 44"/>
                  <a:gd name="T59" fmla="*/ 107 h 128"/>
                  <a:gd name="T60" fmla="*/ 34 w 44"/>
                  <a:gd name="T61" fmla="*/ 115 h 128"/>
                  <a:gd name="T62" fmla="*/ 36 w 44"/>
                  <a:gd name="T63" fmla="*/ 122 h 128"/>
                  <a:gd name="T64" fmla="*/ 39 w 44"/>
                  <a:gd name="T65" fmla="*/ 126 h 128"/>
                  <a:gd name="T66" fmla="*/ 40 w 44"/>
                  <a:gd name="T67" fmla="*/ 128 h 12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44"/>
                  <a:gd name="T103" fmla="*/ 0 h 128"/>
                  <a:gd name="T104" fmla="*/ 44 w 44"/>
                  <a:gd name="T105" fmla="*/ 128 h 12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44" h="128">
                    <a:moveTo>
                      <a:pt x="44" y="125"/>
                    </a:moveTo>
                    <a:lnTo>
                      <a:pt x="44" y="125"/>
                    </a:lnTo>
                    <a:lnTo>
                      <a:pt x="43" y="124"/>
                    </a:lnTo>
                    <a:lnTo>
                      <a:pt x="42" y="122"/>
                    </a:lnTo>
                    <a:lnTo>
                      <a:pt x="41" y="120"/>
                    </a:lnTo>
                    <a:lnTo>
                      <a:pt x="39" y="117"/>
                    </a:lnTo>
                    <a:lnTo>
                      <a:pt x="38" y="113"/>
                    </a:lnTo>
                    <a:lnTo>
                      <a:pt x="36" y="109"/>
                    </a:lnTo>
                    <a:lnTo>
                      <a:pt x="35" y="105"/>
                    </a:lnTo>
                    <a:lnTo>
                      <a:pt x="33" y="100"/>
                    </a:lnTo>
                    <a:lnTo>
                      <a:pt x="32" y="96"/>
                    </a:lnTo>
                    <a:lnTo>
                      <a:pt x="30" y="91"/>
                    </a:lnTo>
                    <a:lnTo>
                      <a:pt x="29" y="86"/>
                    </a:lnTo>
                    <a:lnTo>
                      <a:pt x="27" y="80"/>
                    </a:lnTo>
                    <a:lnTo>
                      <a:pt x="25" y="75"/>
                    </a:lnTo>
                    <a:lnTo>
                      <a:pt x="23" y="69"/>
                    </a:lnTo>
                    <a:lnTo>
                      <a:pt x="22" y="64"/>
                    </a:lnTo>
                    <a:lnTo>
                      <a:pt x="20" y="58"/>
                    </a:lnTo>
                    <a:lnTo>
                      <a:pt x="18" y="52"/>
                    </a:lnTo>
                    <a:lnTo>
                      <a:pt x="17" y="47"/>
                    </a:lnTo>
                    <a:lnTo>
                      <a:pt x="15" y="41"/>
                    </a:lnTo>
                    <a:lnTo>
                      <a:pt x="14" y="36"/>
                    </a:lnTo>
                    <a:lnTo>
                      <a:pt x="13" y="32"/>
                    </a:lnTo>
                    <a:lnTo>
                      <a:pt x="11" y="27"/>
                    </a:lnTo>
                    <a:lnTo>
                      <a:pt x="10" y="22"/>
                    </a:lnTo>
                    <a:lnTo>
                      <a:pt x="9" y="18"/>
                    </a:lnTo>
                    <a:lnTo>
                      <a:pt x="8" y="14"/>
                    </a:lnTo>
                    <a:lnTo>
                      <a:pt x="7" y="10"/>
                    </a:lnTo>
                    <a:lnTo>
                      <a:pt x="6" y="7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2" y="9"/>
                    </a:lnTo>
                    <a:lnTo>
                      <a:pt x="2" y="12"/>
                    </a:lnTo>
                    <a:lnTo>
                      <a:pt x="3" y="15"/>
                    </a:lnTo>
                    <a:lnTo>
                      <a:pt x="4" y="19"/>
                    </a:lnTo>
                    <a:lnTo>
                      <a:pt x="5" y="23"/>
                    </a:lnTo>
                    <a:lnTo>
                      <a:pt x="7" y="28"/>
                    </a:lnTo>
                    <a:lnTo>
                      <a:pt x="8" y="33"/>
                    </a:lnTo>
                    <a:lnTo>
                      <a:pt x="9" y="38"/>
                    </a:lnTo>
                    <a:lnTo>
                      <a:pt x="11" y="43"/>
                    </a:lnTo>
                    <a:lnTo>
                      <a:pt x="12" y="48"/>
                    </a:lnTo>
                    <a:lnTo>
                      <a:pt x="14" y="54"/>
                    </a:lnTo>
                    <a:lnTo>
                      <a:pt x="16" y="60"/>
                    </a:lnTo>
                    <a:lnTo>
                      <a:pt x="17" y="65"/>
                    </a:lnTo>
                    <a:lnTo>
                      <a:pt x="19" y="71"/>
                    </a:lnTo>
                    <a:lnTo>
                      <a:pt x="20" y="76"/>
                    </a:lnTo>
                    <a:lnTo>
                      <a:pt x="22" y="82"/>
                    </a:lnTo>
                    <a:lnTo>
                      <a:pt x="24" y="87"/>
                    </a:lnTo>
                    <a:lnTo>
                      <a:pt x="26" y="92"/>
                    </a:lnTo>
                    <a:lnTo>
                      <a:pt x="27" y="97"/>
                    </a:lnTo>
                    <a:lnTo>
                      <a:pt x="29" y="102"/>
                    </a:lnTo>
                    <a:lnTo>
                      <a:pt x="30" y="107"/>
                    </a:lnTo>
                    <a:lnTo>
                      <a:pt x="32" y="111"/>
                    </a:lnTo>
                    <a:lnTo>
                      <a:pt x="34" y="115"/>
                    </a:lnTo>
                    <a:lnTo>
                      <a:pt x="35" y="118"/>
                    </a:lnTo>
                    <a:lnTo>
                      <a:pt x="36" y="122"/>
                    </a:lnTo>
                    <a:lnTo>
                      <a:pt x="38" y="124"/>
                    </a:lnTo>
                    <a:lnTo>
                      <a:pt x="39" y="126"/>
                    </a:lnTo>
                    <a:lnTo>
                      <a:pt x="40" y="128"/>
                    </a:lnTo>
                    <a:lnTo>
                      <a:pt x="44" y="1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3" name="Freeform 285"/>
              <p:cNvSpPr>
                <a:spLocks/>
              </p:cNvSpPr>
              <p:nvPr/>
            </p:nvSpPr>
            <p:spPr bwMode="auto">
              <a:xfrm>
                <a:off x="2920" y="1960"/>
                <a:ext cx="114" cy="54"/>
              </a:xfrm>
              <a:custGeom>
                <a:avLst/>
                <a:gdLst>
                  <a:gd name="T0" fmla="*/ 79 w 81"/>
                  <a:gd name="T1" fmla="*/ 32 h 38"/>
                  <a:gd name="T2" fmla="*/ 79 w 81"/>
                  <a:gd name="T3" fmla="*/ 32 h 38"/>
                  <a:gd name="T4" fmla="*/ 75 w 81"/>
                  <a:gd name="T5" fmla="*/ 33 h 38"/>
                  <a:gd name="T6" fmla="*/ 71 w 81"/>
                  <a:gd name="T7" fmla="*/ 33 h 38"/>
                  <a:gd name="T8" fmla="*/ 65 w 81"/>
                  <a:gd name="T9" fmla="*/ 32 h 38"/>
                  <a:gd name="T10" fmla="*/ 60 w 81"/>
                  <a:gd name="T11" fmla="*/ 32 h 38"/>
                  <a:gd name="T12" fmla="*/ 55 w 81"/>
                  <a:gd name="T13" fmla="*/ 30 h 38"/>
                  <a:gd name="T14" fmla="*/ 49 w 81"/>
                  <a:gd name="T15" fmla="*/ 28 h 38"/>
                  <a:gd name="T16" fmla="*/ 43 w 81"/>
                  <a:gd name="T17" fmla="*/ 26 h 38"/>
                  <a:gd name="T18" fmla="*/ 37 w 81"/>
                  <a:gd name="T19" fmla="*/ 23 h 38"/>
                  <a:gd name="T20" fmla="*/ 32 w 81"/>
                  <a:gd name="T21" fmla="*/ 20 h 38"/>
                  <a:gd name="T22" fmla="*/ 27 w 81"/>
                  <a:gd name="T23" fmla="*/ 17 h 38"/>
                  <a:gd name="T24" fmla="*/ 21 w 81"/>
                  <a:gd name="T25" fmla="*/ 14 h 38"/>
                  <a:gd name="T26" fmla="*/ 17 w 81"/>
                  <a:gd name="T27" fmla="*/ 11 h 38"/>
                  <a:gd name="T28" fmla="*/ 13 w 81"/>
                  <a:gd name="T29" fmla="*/ 8 h 38"/>
                  <a:gd name="T30" fmla="*/ 9 w 81"/>
                  <a:gd name="T31" fmla="*/ 5 h 38"/>
                  <a:gd name="T32" fmla="*/ 6 w 81"/>
                  <a:gd name="T33" fmla="*/ 2 h 38"/>
                  <a:gd name="T34" fmla="*/ 4 w 81"/>
                  <a:gd name="T35" fmla="*/ 0 h 38"/>
                  <a:gd name="T36" fmla="*/ 0 w 81"/>
                  <a:gd name="T37" fmla="*/ 3 h 38"/>
                  <a:gd name="T38" fmla="*/ 3 w 81"/>
                  <a:gd name="T39" fmla="*/ 6 h 38"/>
                  <a:gd name="T40" fmla="*/ 6 w 81"/>
                  <a:gd name="T41" fmla="*/ 9 h 38"/>
                  <a:gd name="T42" fmla="*/ 10 w 81"/>
                  <a:gd name="T43" fmla="*/ 12 h 38"/>
                  <a:gd name="T44" fmla="*/ 14 w 81"/>
                  <a:gd name="T45" fmla="*/ 15 h 38"/>
                  <a:gd name="T46" fmla="*/ 19 w 81"/>
                  <a:gd name="T47" fmla="*/ 18 h 38"/>
                  <a:gd name="T48" fmla="*/ 24 w 81"/>
                  <a:gd name="T49" fmla="*/ 21 h 38"/>
                  <a:gd name="T50" fmla="*/ 30 w 81"/>
                  <a:gd name="T51" fmla="*/ 24 h 38"/>
                  <a:gd name="T52" fmla="*/ 35 w 81"/>
                  <a:gd name="T53" fmla="*/ 27 h 38"/>
                  <a:gd name="T54" fmla="*/ 41 w 81"/>
                  <a:gd name="T55" fmla="*/ 30 h 38"/>
                  <a:gd name="T56" fmla="*/ 47 w 81"/>
                  <a:gd name="T57" fmla="*/ 32 h 38"/>
                  <a:gd name="T58" fmla="*/ 53 w 81"/>
                  <a:gd name="T59" fmla="*/ 34 h 38"/>
                  <a:gd name="T60" fmla="*/ 59 w 81"/>
                  <a:gd name="T61" fmla="*/ 36 h 38"/>
                  <a:gd name="T62" fmla="*/ 65 w 81"/>
                  <a:gd name="T63" fmla="*/ 37 h 38"/>
                  <a:gd name="T64" fmla="*/ 70 w 81"/>
                  <a:gd name="T65" fmla="*/ 38 h 38"/>
                  <a:gd name="T66" fmla="*/ 76 w 81"/>
                  <a:gd name="T67" fmla="*/ 38 h 38"/>
                  <a:gd name="T68" fmla="*/ 81 w 81"/>
                  <a:gd name="T69" fmla="*/ 37 h 38"/>
                  <a:gd name="T70" fmla="*/ 81 w 81"/>
                  <a:gd name="T71" fmla="*/ 37 h 38"/>
                  <a:gd name="T72" fmla="*/ 79 w 81"/>
                  <a:gd name="T73" fmla="*/ 32 h 3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1"/>
                  <a:gd name="T112" fmla="*/ 0 h 38"/>
                  <a:gd name="T113" fmla="*/ 81 w 81"/>
                  <a:gd name="T114" fmla="*/ 38 h 3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1" h="38">
                    <a:moveTo>
                      <a:pt x="79" y="32"/>
                    </a:moveTo>
                    <a:lnTo>
                      <a:pt x="79" y="32"/>
                    </a:lnTo>
                    <a:lnTo>
                      <a:pt x="75" y="33"/>
                    </a:lnTo>
                    <a:lnTo>
                      <a:pt x="71" y="33"/>
                    </a:lnTo>
                    <a:lnTo>
                      <a:pt x="65" y="32"/>
                    </a:lnTo>
                    <a:lnTo>
                      <a:pt x="60" y="32"/>
                    </a:lnTo>
                    <a:lnTo>
                      <a:pt x="55" y="30"/>
                    </a:lnTo>
                    <a:lnTo>
                      <a:pt x="49" y="28"/>
                    </a:lnTo>
                    <a:lnTo>
                      <a:pt x="43" y="26"/>
                    </a:lnTo>
                    <a:lnTo>
                      <a:pt x="37" y="23"/>
                    </a:lnTo>
                    <a:lnTo>
                      <a:pt x="32" y="20"/>
                    </a:lnTo>
                    <a:lnTo>
                      <a:pt x="27" y="17"/>
                    </a:lnTo>
                    <a:lnTo>
                      <a:pt x="21" y="14"/>
                    </a:lnTo>
                    <a:lnTo>
                      <a:pt x="17" y="11"/>
                    </a:lnTo>
                    <a:lnTo>
                      <a:pt x="13" y="8"/>
                    </a:lnTo>
                    <a:lnTo>
                      <a:pt x="9" y="5"/>
                    </a:lnTo>
                    <a:lnTo>
                      <a:pt x="6" y="2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3" y="6"/>
                    </a:lnTo>
                    <a:lnTo>
                      <a:pt x="6" y="9"/>
                    </a:lnTo>
                    <a:lnTo>
                      <a:pt x="10" y="12"/>
                    </a:lnTo>
                    <a:lnTo>
                      <a:pt x="14" y="15"/>
                    </a:lnTo>
                    <a:lnTo>
                      <a:pt x="19" y="18"/>
                    </a:lnTo>
                    <a:lnTo>
                      <a:pt x="24" y="21"/>
                    </a:lnTo>
                    <a:lnTo>
                      <a:pt x="30" y="24"/>
                    </a:lnTo>
                    <a:lnTo>
                      <a:pt x="35" y="27"/>
                    </a:lnTo>
                    <a:lnTo>
                      <a:pt x="41" y="30"/>
                    </a:lnTo>
                    <a:lnTo>
                      <a:pt x="47" y="32"/>
                    </a:lnTo>
                    <a:lnTo>
                      <a:pt x="53" y="34"/>
                    </a:lnTo>
                    <a:lnTo>
                      <a:pt x="59" y="36"/>
                    </a:lnTo>
                    <a:lnTo>
                      <a:pt x="65" y="37"/>
                    </a:lnTo>
                    <a:lnTo>
                      <a:pt x="70" y="38"/>
                    </a:lnTo>
                    <a:lnTo>
                      <a:pt x="76" y="38"/>
                    </a:lnTo>
                    <a:lnTo>
                      <a:pt x="81" y="37"/>
                    </a:lnTo>
                    <a:lnTo>
                      <a:pt x="79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4" name="Freeform 286"/>
              <p:cNvSpPr>
                <a:spLocks/>
              </p:cNvSpPr>
              <p:nvPr/>
            </p:nvSpPr>
            <p:spPr bwMode="auto">
              <a:xfrm>
                <a:off x="2842" y="1668"/>
                <a:ext cx="284" cy="193"/>
              </a:xfrm>
              <a:custGeom>
                <a:avLst/>
                <a:gdLst>
                  <a:gd name="T0" fmla="*/ 121 w 203"/>
                  <a:gd name="T1" fmla="*/ 3 h 136"/>
                  <a:gd name="T2" fmla="*/ 132 w 203"/>
                  <a:gd name="T3" fmla="*/ 8 h 136"/>
                  <a:gd name="T4" fmla="*/ 140 w 203"/>
                  <a:gd name="T5" fmla="*/ 13 h 136"/>
                  <a:gd name="T6" fmla="*/ 143 w 203"/>
                  <a:gd name="T7" fmla="*/ 16 h 136"/>
                  <a:gd name="T8" fmla="*/ 145 w 203"/>
                  <a:gd name="T9" fmla="*/ 12 h 136"/>
                  <a:gd name="T10" fmla="*/ 159 w 203"/>
                  <a:gd name="T11" fmla="*/ 7 h 136"/>
                  <a:gd name="T12" fmla="*/ 178 w 203"/>
                  <a:gd name="T13" fmla="*/ 12 h 136"/>
                  <a:gd name="T14" fmla="*/ 189 w 203"/>
                  <a:gd name="T15" fmla="*/ 21 h 136"/>
                  <a:gd name="T16" fmla="*/ 197 w 203"/>
                  <a:gd name="T17" fmla="*/ 31 h 136"/>
                  <a:gd name="T18" fmla="*/ 200 w 203"/>
                  <a:gd name="T19" fmla="*/ 37 h 136"/>
                  <a:gd name="T20" fmla="*/ 201 w 203"/>
                  <a:gd name="T21" fmla="*/ 39 h 136"/>
                  <a:gd name="T22" fmla="*/ 203 w 203"/>
                  <a:gd name="T23" fmla="*/ 47 h 136"/>
                  <a:gd name="T24" fmla="*/ 203 w 203"/>
                  <a:gd name="T25" fmla="*/ 59 h 136"/>
                  <a:gd name="T26" fmla="*/ 200 w 203"/>
                  <a:gd name="T27" fmla="*/ 73 h 136"/>
                  <a:gd name="T28" fmla="*/ 194 w 203"/>
                  <a:gd name="T29" fmla="*/ 87 h 136"/>
                  <a:gd name="T30" fmla="*/ 191 w 203"/>
                  <a:gd name="T31" fmla="*/ 100 h 136"/>
                  <a:gd name="T32" fmla="*/ 189 w 203"/>
                  <a:gd name="T33" fmla="*/ 109 h 136"/>
                  <a:gd name="T34" fmla="*/ 189 w 203"/>
                  <a:gd name="T35" fmla="*/ 114 h 136"/>
                  <a:gd name="T36" fmla="*/ 188 w 203"/>
                  <a:gd name="T37" fmla="*/ 111 h 136"/>
                  <a:gd name="T38" fmla="*/ 187 w 203"/>
                  <a:gd name="T39" fmla="*/ 98 h 136"/>
                  <a:gd name="T40" fmla="*/ 184 w 203"/>
                  <a:gd name="T41" fmla="*/ 83 h 136"/>
                  <a:gd name="T42" fmla="*/ 179 w 203"/>
                  <a:gd name="T43" fmla="*/ 73 h 136"/>
                  <a:gd name="T44" fmla="*/ 169 w 203"/>
                  <a:gd name="T45" fmla="*/ 64 h 136"/>
                  <a:gd name="T46" fmla="*/ 163 w 203"/>
                  <a:gd name="T47" fmla="*/ 52 h 136"/>
                  <a:gd name="T48" fmla="*/ 138 w 203"/>
                  <a:gd name="T49" fmla="*/ 49 h 136"/>
                  <a:gd name="T50" fmla="*/ 128 w 203"/>
                  <a:gd name="T51" fmla="*/ 60 h 136"/>
                  <a:gd name="T52" fmla="*/ 108 w 203"/>
                  <a:gd name="T53" fmla="*/ 76 h 136"/>
                  <a:gd name="T54" fmla="*/ 86 w 203"/>
                  <a:gd name="T55" fmla="*/ 88 h 136"/>
                  <a:gd name="T56" fmla="*/ 66 w 203"/>
                  <a:gd name="T57" fmla="*/ 85 h 136"/>
                  <a:gd name="T58" fmla="*/ 50 w 203"/>
                  <a:gd name="T59" fmla="*/ 84 h 136"/>
                  <a:gd name="T60" fmla="*/ 38 w 203"/>
                  <a:gd name="T61" fmla="*/ 90 h 136"/>
                  <a:gd name="T62" fmla="*/ 30 w 203"/>
                  <a:gd name="T63" fmla="*/ 97 h 136"/>
                  <a:gd name="T64" fmla="*/ 35 w 203"/>
                  <a:gd name="T65" fmla="*/ 136 h 136"/>
                  <a:gd name="T66" fmla="*/ 29 w 203"/>
                  <a:gd name="T67" fmla="*/ 133 h 136"/>
                  <a:gd name="T68" fmla="*/ 16 w 203"/>
                  <a:gd name="T69" fmla="*/ 125 h 136"/>
                  <a:gd name="T70" fmla="*/ 4 w 203"/>
                  <a:gd name="T71" fmla="*/ 114 h 136"/>
                  <a:gd name="T72" fmla="*/ 0 w 203"/>
                  <a:gd name="T73" fmla="*/ 103 h 136"/>
                  <a:gd name="T74" fmla="*/ 2 w 203"/>
                  <a:gd name="T75" fmla="*/ 91 h 136"/>
                  <a:gd name="T76" fmla="*/ 4 w 203"/>
                  <a:gd name="T77" fmla="*/ 78 h 136"/>
                  <a:gd name="T78" fmla="*/ 7 w 203"/>
                  <a:gd name="T79" fmla="*/ 66 h 136"/>
                  <a:gd name="T80" fmla="*/ 12 w 203"/>
                  <a:gd name="T81" fmla="*/ 59 h 136"/>
                  <a:gd name="T82" fmla="*/ 15 w 203"/>
                  <a:gd name="T83" fmla="*/ 53 h 136"/>
                  <a:gd name="T84" fmla="*/ 16 w 203"/>
                  <a:gd name="T85" fmla="*/ 44 h 136"/>
                  <a:gd name="T86" fmla="*/ 18 w 203"/>
                  <a:gd name="T87" fmla="*/ 35 h 136"/>
                  <a:gd name="T88" fmla="*/ 26 w 203"/>
                  <a:gd name="T89" fmla="*/ 25 h 136"/>
                  <a:gd name="T90" fmla="*/ 42 w 203"/>
                  <a:gd name="T91" fmla="*/ 16 h 136"/>
                  <a:gd name="T92" fmla="*/ 65 w 203"/>
                  <a:gd name="T93" fmla="*/ 7 h 136"/>
                  <a:gd name="T94" fmla="*/ 89 w 203"/>
                  <a:gd name="T95" fmla="*/ 1 h 136"/>
                  <a:gd name="T96" fmla="*/ 109 w 203"/>
                  <a:gd name="T97" fmla="*/ 0 h 1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36"/>
                  <a:gd name="T149" fmla="*/ 203 w 203"/>
                  <a:gd name="T150" fmla="*/ 136 h 1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36">
                    <a:moveTo>
                      <a:pt x="109" y="0"/>
                    </a:moveTo>
                    <a:lnTo>
                      <a:pt x="113" y="1"/>
                    </a:lnTo>
                    <a:lnTo>
                      <a:pt x="117" y="2"/>
                    </a:lnTo>
                    <a:lnTo>
                      <a:pt x="121" y="3"/>
                    </a:lnTo>
                    <a:lnTo>
                      <a:pt x="124" y="4"/>
                    </a:lnTo>
                    <a:lnTo>
                      <a:pt x="127" y="5"/>
                    </a:lnTo>
                    <a:lnTo>
                      <a:pt x="130" y="7"/>
                    </a:lnTo>
                    <a:lnTo>
                      <a:pt x="132" y="8"/>
                    </a:lnTo>
                    <a:lnTo>
                      <a:pt x="134" y="10"/>
                    </a:lnTo>
                    <a:lnTo>
                      <a:pt x="137" y="11"/>
                    </a:lnTo>
                    <a:lnTo>
                      <a:pt x="138" y="12"/>
                    </a:lnTo>
                    <a:lnTo>
                      <a:pt x="140" y="13"/>
                    </a:lnTo>
                    <a:lnTo>
                      <a:pt x="141" y="15"/>
                    </a:lnTo>
                    <a:lnTo>
                      <a:pt x="142" y="15"/>
                    </a:lnTo>
                    <a:lnTo>
                      <a:pt x="143" y="16"/>
                    </a:lnTo>
                    <a:lnTo>
                      <a:pt x="143" y="17"/>
                    </a:lnTo>
                    <a:lnTo>
                      <a:pt x="143" y="16"/>
                    </a:lnTo>
                    <a:lnTo>
                      <a:pt x="144" y="15"/>
                    </a:lnTo>
                    <a:lnTo>
                      <a:pt x="145" y="12"/>
                    </a:lnTo>
                    <a:lnTo>
                      <a:pt x="146" y="10"/>
                    </a:lnTo>
                    <a:lnTo>
                      <a:pt x="149" y="9"/>
                    </a:lnTo>
                    <a:lnTo>
                      <a:pt x="153" y="7"/>
                    </a:lnTo>
                    <a:lnTo>
                      <a:pt x="159" y="7"/>
                    </a:lnTo>
                    <a:lnTo>
                      <a:pt x="166" y="8"/>
                    </a:lnTo>
                    <a:lnTo>
                      <a:pt x="170" y="9"/>
                    </a:lnTo>
                    <a:lnTo>
                      <a:pt x="174" y="10"/>
                    </a:lnTo>
                    <a:lnTo>
                      <a:pt x="178" y="12"/>
                    </a:lnTo>
                    <a:lnTo>
                      <a:pt x="181" y="14"/>
                    </a:lnTo>
                    <a:lnTo>
                      <a:pt x="184" y="16"/>
                    </a:lnTo>
                    <a:lnTo>
                      <a:pt x="187" y="19"/>
                    </a:lnTo>
                    <a:lnTo>
                      <a:pt x="189" y="21"/>
                    </a:lnTo>
                    <a:lnTo>
                      <a:pt x="191" y="24"/>
                    </a:lnTo>
                    <a:lnTo>
                      <a:pt x="193" y="26"/>
                    </a:lnTo>
                    <a:lnTo>
                      <a:pt x="195" y="29"/>
                    </a:lnTo>
                    <a:lnTo>
                      <a:pt x="197" y="31"/>
                    </a:lnTo>
                    <a:lnTo>
                      <a:pt x="198" y="33"/>
                    </a:lnTo>
                    <a:lnTo>
                      <a:pt x="199" y="35"/>
                    </a:lnTo>
                    <a:lnTo>
                      <a:pt x="200" y="36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201" y="39"/>
                    </a:lnTo>
                    <a:lnTo>
                      <a:pt x="201" y="41"/>
                    </a:lnTo>
                    <a:lnTo>
                      <a:pt x="202" y="42"/>
                    </a:lnTo>
                    <a:lnTo>
                      <a:pt x="202" y="44"/>
                    </a:lnTo>
                    <a:lnTo>
                      <a:pt x="203" y="47"/>
                    </a:lnTo>
                    <a:lnTo>
                      <a:pt x="203" y="49"/>
                    </a:lnTo>
                    <a:lnTo>
                      <a:pt x="203" y="52"/>
                    </a:lnTo>
                    <a:lnTo>
                      <a:pt x="203" y="55"/>
                    </a:lnTo>
                    <a:lnTo>
                      <a:pt x="203" y="59"/>
                    </a:lnTo>
                    <a:lnTo>
                      <a:pt x="203" y="62"/>
                    </a:lnTo>
                    <a:lnTo>
                      <a:pt x="202" y="66"/>
                    </a:lnTo>
                    <a:lnTo>
                      <a:pt x="201" y="69"/>
                    </a:lnTo>
                    <a:lnTo>
                      <a:pt x="200" y="73"/>
                    </a:lnTo>
                    <a:lnTo>
                      <a:pt x="199" y="77"/>
                    </a:lnTo>
                    <a:lnTo>
                      <a:pt x="197" y="80"/>
                    </a:lnTo>
                    <a:lnTo>
                      <a:pt x="196" y="84"/>
                    </a:lnTo>
                    <a:lnTo>
                      <a:pt x="194" y="87"/>
                    </a:lnTo>
                    <a:lnTo>
                      <a:pt x="193" y="91"/>
                    </a:lnTo>
                    <a:lnTo>
                      <a:pt x="192" y="94"/>
                    </a:lnTo>
                    <a:lnTo>
                      <a:pt x="191" y="97"/>
                    </a:lnTo>
                    <a:lnTo>
                      <a:pt x="191" y="100"/>
                    </a:lnTo>
                    <a:lnTo>
                      <a:pt x="190" y="103"/>
                    </a:lnTo>
                    <a:lnTo>
                      <a:pt x="190" y="105"/>
                    </a:lnTo>
                    <a:lnTo>
                      <a:pt x="190" y="107"/>
                    </a:lnTo>
                    <a:lnTo>
                      <a:pt x="189" y="109"/>
                    </a:lnTo>
                    <a:lnTo>
                      <a:pt x="189" y="111"/>
                    </a:lnTo>
                    <a:lnTo>
                      <a:pt x="189" y="112"/>
                    </a:lnTo>
                    <a:lnTo>
                      <a:pt x="189" y="114"/>
                    </a:lnTo>
                    <a:lnTo>
                      <a:pt x="188" y="113"/>
                    </a:lnTo>
                    <a:lnTo>
                      <a:pt x="188" y="111"/>
                    </a:lnTo>
                    <a:lnTo>
                      <a:pt x="188" y="108"/>
                    </a:lnTo>
                    <a:lnTo>
                      <a:pt x="188" y="105"/>
                    </a:lnTo>
                    <a:lnTo>
                      <a:pt x="187" y="102"/>
                    </a:lnTo>
                    <a:lnTo>
                      <a:pt x="187" y="98"/>
                    </a:lnTo>
                    <a:lnTo>
                      <a:pt x="187" y="94"/>
                    </a:lnTo>
                    <a:lnTo>
                      <a:pt x="186" y="91"/>
                    </a:lnTo>
                    <a:lnTo>
                      <a:pt x="185" y="87"/>
                    </a:lnTo>
                    <a:lnTo>
                      <a:pt x="184" y="83"/>
                    </a:lnTo>
                    <a:lnTo>
                      <a:pt x="183" y="80"/>
                    </a:lnTo>
                    <a:lnTo>
                      <a:pt x="182" y="77"/>
                    </a:lnTo>
                    <a:lnTo>
                      <a:pt x="181" y="75"/>
                    </a:lnTo>
                    <a:lnTo>
                      <a:pt x="179" y="73"/>
                    </a:lnTo>
                    <a:lnTo>
                      <a:pt x="178" y="72"/>
                    </a:lnTo>
                    <a:lnTo>
                      <a:pt x="175" y="70"/>
                    </a:lnTo>
                    <a:lnTo>
                      <a:pt x="171" y="68"/>
                    </a:lnTo>
                    <a:lnTo>
                      <a:pt x="169" y="64"/>
                    </a:lnTo>
                    <a:lnTo>
                      <a:pt x="167" y="61"/>
                    </a:lnTo>
                    <a:lnTo>
                      <a:pt x="165" y="57"/>
                    </a:lnTo>
                    <a:lnTo>
                      <a:pt x="164" y="55"/>
                    </a:lnTo>
                    <a:lnTo>
                      <a:pt x="163" y="52"/>
                    </a:lnTo>
                    <a:lnTo>
                      <a:pt x="151" y="56"/>
                    </a:lnTo>
                    <a:lnTo>
                      <a:pt x="139" y="49"/>
                    </a:lnTo>
                    <a:lnTo>
                      <a:pt x="138" y="49"/>
                    </a:lnTo>
                    <a:lnTo>
                      <a:pt x="137" y="51"/>
                    </a:lnTo>
                    <a:lnTo>
                      <a:pt x="134" y="53"/>
                    </a:lnTo>
                    <a:lnTo>
                      <a:pt x="131" y="56"/>
                    </a:lnTo>
                    <a:lnTo>
                      <a:pt x="128" y="60"/>
                    </a:lnTo>
                    <a:lnTo>
                      <a:pt x="124" y="64"/>
                    </a:lnTo>
                    <a:lnTo>
                      <a:pt x="119" y="68"/>
                    </a:lnTo>
                    <a:lnTo>
                      <a:pt x="114" y="72"/>
                    </a:lnTo>
                    <a:lnTo>
                      <a:pt x="108" y="76"/>
                    </a:lnTo>
                    <a:lnTo>
                      <a:pt x="102" y="80"/>
                    </a:lnTo>
                    <a:lnTo>
                      <a:pt x="97" y="83"/>
                    </a:lnTo>
                    <a:lnTo>
                      <a:pt x="91" y="86"/>
                    </a:lnTo>
                    <a:lnTo>
                      <a:pt x="86" y="88"/>
                    </a:lnTo>
                    <a:lnTo>
                      <a:pt x="80" y="88"/>
                    </a:lnTo>
                    <a:lnTo>
                      <a:pt x="75" y="88"/>
                    </a:lnTo>
                    <a:lnTo>
                      <a:pt x="71" y="87"/>
                    </a:lnTo>
                    <a:lnTo>
                      <a:pt x="66" y="85"/>
                    </a:lnTo>
                    <a:lnTo>
                      <a:pt x="62" y="84"/>
                    </a:lnTo>
                    <a:lnTo>
                      <a:pt x="58" y="83"/>
                    </a:lnTo>
                    <a:lnTo>
                      <a:pt x="54" y="84"/>
                    </a:lnTo>
                    <a:lnTo>
                      <a:pt x="50" y="84"/>
                    </a:lnTo>
                    <a:lnTo>
                      <a:pt x="47" y="86"/>
                    </a:lnTo>
                    <a:lnTo>
                      <a:pt x="43" y="86"/>
                    </a:lnTo>
                    <a:lnTo>
                      <a:pt x="40" y="88"/>
                    </a:lnTo>
                    <a:lnTo>
                      <a:pt x="38" y="90"/>
                    </a:lnTo>
                    <a:lnTo>
                      <a:pt x="36" y="91"/>
                    </a:lnTo>
                    <a:lnTo>
                      <a:pt x="33" y="93"/>
                    </a:lnTo>
                    <a:lnTo>
                      <a:pt x="32" y="95"/>
                    </a:lnTo>
                    <a:lnTo>
                      <a:pt x="30" y="97"/>
                    </a:lnTo>
                    <a:lnTo>
                      <a:pt x="29" y="98"/>
                    </a:lnTo>
                    <a:lnTo>
                      <a:pt x="35" y="136"/>
                    </a:lnTo>
                    <a:lnTo>
                      <a:pt x="34" y="136"/>
                    </a:lnTo>
                    <a:lnTo>
                      <a:pt x="33" y="136"/>
                    </a:lnTo>
                    <a:lnTo>
                      <a:pt x="31" y="135"/>
                    </a:lnTo>
                    <a:lnTo>
                      <a:pt x="29" y="133"/>
                    </a:lnTo>
                    <a:lnTo>
                      <a:pt x="26" y="131"/>
                    </a:lnTo>
                    <a:lnTo>
                      <a:pt x="23" y="130"/>
                    </a:lnTo>
                    <a:lnTo>
                      <a:pt x="19" y="127"/>
                    </a:lnTo>
                    <a:lnTo>
                      <a:pt x="16" y="125"/>
                    </a:lnTo>
                    <a:lnTo>
                      <a:pt x="13" y="122"/>
                    </a:lnTo>
                    <a:lnTo>
                      <a:pt x="10" y="119"/>
                    </a:lnTo>
                    <a:lnTo>
                      <a:pt x="7" y="117"/>
                    </a:lnTo>
                    <a:lnTo>
                      <a:pt x="4" y="114"/>
                    </a:lnTo>
                    <a:lnTo>
                      <a:pt x="2" y="111"/>
                    </a:lnTo>
                    <a:lnTo>
                      <a:pt x="0" y="108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0" y="100"/>
                    </a:lnTo>
                    <a:lnTo>
                      <a:pt x="1" y="97"/>
                    </a:lnTo>
                    <a:lnTo>
                      <a:pt x="1" y="94"/>
                    </a:lnTo>
                    <a:lnTo>
                      <a:pt x="2" y="91"/>
                    </a:lnTo>
                    <a:lnTo>
                      <a:pt x="2" y="88"/>
                    </a:lnTo>
                    <a:lnTo>
                      <a:pt x="3" y="85"/>
                    </a:lnTo>
                    <a:lnTo>
                      <a:pt x="3" y="81"/>
                    </a:lnTo>
                    <a:lnTo>
                      <a:pt x="4" y="78"/>
                    </a:lnTo>
                    <a:lnTo>
                      <a:pt x="5" y="75"/>
                    </a:lnTo>
                    <a:lnTo>
                      <a:pt x="5" y="72"/>
                    </a:lnTo>
                    <a:lnTo>
                      <a:pt x="6" y="69"/>
                    </a:lnTo>
                    <a:lnTo>
                      <a:pt x="7" y="66"/>
                    </a:lnTo>
                    <a:lnTo>
                      <a:pt x="8" y="64"/>
                    </a:lnTo>
                    <a:lnTo>
                      <a:pt x="9" y="62"/>
                    </a:lnTo>
                    <a:lnTo>
                      <a:pt x="10" y="60"/>
                    </a:lnTo>
                    <a:lnTo>
                      <a:pt x="12" y="59"/>
                    </a:lnTo>
                    <a:lnTo>
                      <a:pt x="13" y="57"/>
                    </a:lnTo>
                    <a:lnTo>
                      <a:pt x="14" y="56"/>
                    </a:lnTo>
                    <a:lnTo>
                      <a:pt x="14" y="55"/>
                    </a:lnTo>
                    <a:lnTo>
                      <a:pt x="15" y="53"/>
                    </a:lnTo>
                    <a:lnTo>
                      <a:pt x="15" y="51"/>
                    </a:lnTo>
                    <a:lnTo>
                      <a:pt x="15" y="49"/>
                    </a:lnTo>
                    <a:lnTo>
                      <a:pt x="16" y="46"/>
                    </a:lnTo>
                    <a:lnTo>
                      <a:pt x="16" y="44"/>
                    </a:lnTo>
                    <a:lnTo>
                      <a:pt x="17" y="42"/>
                    </a:lnTo>
                    <a:lnTo>
                      <a:pt x="17" y="40"/>
                    </a:lnTo>
                    <a:lnTo>
                      <a:pt x="18" y="37"/>
                    </a:lnTo>
                    <a:lnTo>
                      <a:pt x="18" y="35"/>
                    </a:lnTo>
                    <a:lnTo>
                      <a:pt x="20" y="32"/>
                    </a:lnTo>
                    <a:lnTo>
                      <a:pt x="21" y="30"/>
                    </a:lnTo>
                    <a:lnTo>
                      <a:pt x="23" y="27"/>
                    </a:lnTo>
                    <a:lnTo>
                      <a:pt x="26" y="25"/>
                    </a:lnTo>
                    <a:lnTo>
                      <a:pt x="29" y="23"/>
                    </a:lnTo>
                    <a:lnTo>
                      <a:pt x="33" y="21"/>
                    </a:lnTo>
                    <a:lnTo>
                      <a:pt x="37" y="18"/>
                    </a:lnTo>
                    <a:lnTo>
                      <a:pt x="42" y="16"/>
                    </a:lnTo>
                    <a:lnTo>
                      <a:pt x="47" y="14"/>
                    </a:lnTo>
                    <a:lnTo>
                      <a:pt x="53" y="12"/>
                    </a:lnTo>
                    <a:lnTo>
                      <a:pt x="58" y="9"/>
                    </a:lnTo>
                    <a:lnTo>
                      <a:pt x="65" y="7"/>
                    </a:lnTo>
                    <a:lnTo>
                      <a:pt x="71" y="5"/>
                    </a:lnTo>
                    <a:lnTo>
                      <a:pt x="77" y="4"/>
                    </a:lnTo>
                    <a:lnTo>
                      <a:pt x="83" y="2"/>
                    </a:lnTo>
                    <a:lnTo>
                      <a:pt x="89" y="1"/>
                    </a:lnTo>
                    <a:lnTo>
                      <a:pt x="94" y="1"/>
                    </a:lnTo>
                    <a:lnTo>
                      <a:pt x="100" y="0"/>
                    </a:lnTo>
                    <a:lnTo>
                      <a:pt x="105" y="0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5" name="Freeform 287"/>
              <p:cNvSpPr>
                <a:spLocks/>
              </p:cNvSpPr>
              <p:nvPr/>
            </p:nvSpPr>
            <p:spPr bwMode="auto">
              <a:xfrm>
                <a:off x="2995" y="1666"/>
                <a:ext cx="50" cy="30"/>
              </a:xfrm>
              <a:custGeom>
                <a:avLst/>
                <a:gdLst>
                  <a:gd name="T0" fmla="*/ 33 w 36"/>
                  <a:gd name="T1" fmla="*/ 18 h 21"/>
                  <a:gd name="T2" fmla="*/ 35 w 36"/>
                  <a:gd name="T3" fmla="*/ 17 h 21"/>
                  <a:gd name="T4" fmla="*/ 35 w 36"/>
                  <a:gd name="T5" fmla="*/ 16 h 21"/>
                  <a:gd name="T6" fmla="*/ 35 w 36"/>
                  <a:gd name="T7" fmla="*/ 16 h 21"/>
                  <a:gd name="T8" fmla="*/ 34 w 36"/>
                  <a:gd name="T9" fmla="*/ 16 h 21"/>
                  <a:gd name="T10" fmla="*/ 33 w 36"/>
                  <a:gd name="T11" fmla="*/ 15 h 21"/>
                  <a:gd name="T12" fmla="*/ 32 w 36"/>
                  <a:gd name="T13" fmla="*/ 13 h 21"/>
                  <a:gd name="T14" fmla="*/ 30 w 36"/>
                  <a:gd name="T15" fmla="*/ 12 h 21"/>
                  <a:gd name="T16" fmla="*/ 28 w 36"/>
                  <a:gd name="T17" fmla="*/ 11 h 21"/>
                  <a:gd name="T18" fmla="*/ 26 w 36"/>
                  <a:gd name="T19" fmla="*/ 10 h 21"/>
                  <a:gd name="T20" fmla="*/ 24 w 36"/>
                  <a:gd name="T21" fmla="*/ 8 h 21"/>
                  <a:gd name="T22" fmla="*/ 21 w 36"/>
                  <a:gd name="T23" fmla="*/ 7 h 21"/>
                  <a:gd name="T24" fmla="*/ 18 w 36"/>
                  <a:gd name="T25" fmla="*/ 5 h 21"/>
                  <a:gd name="T26" fmla="*/ 15 w 36"/>
                  <a:gd name="T27" fmla="*/ 4 h 21"/>
                  <a:gd name="T28" fmla="*/ 12 w 36"/>
                  <a:gd name="T29" fmla="*/ 3 h 21"/>
                  <a:gd name="T30" fmla="*/ 9 w 36"/>
                  <a:gd name="T31" fmla="*/ 2 h 21"/>
                  <a:gd name="T32" fmla="*/ 4 w 36"/>
                  <a:gd name="T33" fmla="*/ 1 h 21"/>
                  <a:gd name="T34" fmla="*/ 0 w 36"/>
                  <a:gd name="T35" fmla="*/ 0 h 21"/>
                  <a:gd name="T36" fmla="*/ 0 w 36"/>
                  <a:gd name="T37" fmla="*/ 2 h 21"/>
                  <a:gd name="T38" fmla="*/ 4 w 36"/>
                  <a:gd name="T39" fmla="*/ 3 h 21"/>
                  <a:gd name="T40" fmla="*/ 8 w 36"/>
                  <a:gd name="T41" fmla="*/ 4 h 21"/>
                  <a:gd name="T42" fmla="*/ 11 w 36"/>
                  <a:gd name="T43" fmla="*/ 5 h 21"/>
                  <a:gd name="T44" fmla="*/ 15 w 36"/>
                  <a:gd name="T45" fmla="*/ 6 h 21"/>
                  <a:gd name="T46" fmla="*/ 18 w 36"/>
                  <a:gd name="T47" fmla="*/ 8 h 21"/>
                  <a:gd name="T48" fmla="*/ 20 w 36"/>
                  <a:gd name="T49" fmla="*/ 9 h 21"/>
                  <a:gd name="T50" fmla="*/ 23 w 36"/>
                  <a:gd name="T51" fmla="*/ 10 h 21"/>
                  <a:gd name="T52" fmla="*/ 25 w 36"/>
                  <a:gd name="T53" fmla="*/ 12 h 21"/>
                  <a:gd name="T54" fmla="*/ 27 w 36"/>
                  <a:gd name="T55" fmla="*/ 13 h 21"/>
                  <a:gd name="T56" fmla="*/ 29 w 36"/>
                  <a:gd name="T57" fmla="*/ 14 h 21"/>
                  <a:gd name="T58" fmla="*/ 30 w 36"/>
                  <a:gd name="T59" fmla="*/ 15 h 21"/>
                  <a:gd name="T60" fmla="*/ 31 w 36"/>
                  <a:gd name="T61" fmla="*/ 16 h 21"/>
                  <a:gd name="T62" fmla="*/ 32 w 36"/>
                  <a:gd name="T63" fmla="*/ 17 h 21"/>
                  <a:gd name="T64" fmla="*/ 33 w 36"/>
                  <a:gd name="T65" fmla="*/ 18 h 21"/>
                  <a:gd name="T66" fmla="*/ 33 w 36"/>
                  <a:gd name="T67" fmla="*/ 18 h 21"/>
                  <a:gd name="T68" fmla="*/ 34 w 36"/>
                  <a:gd name="T69" fmla="*/ 19 h 21"/>
                  <a:gd name="T70" fmla="*/ 36 w 36"/>
                  <a:gd name="T71" fmla="*/ 18 h 21"/>
                  <a:gd name="T72" fmla="*/ 34 w 36"/>
                  <a:gd name="T73" fmla="*/ 19 h 21"/>
                  <a:gd name="T74" fmla="*/ 36 w 36"/>
                  <a:gd name="T75" fmla="*/ 21 h 21"/>
                  <a:gd name="T76" fmla="*/ 36 w 36"/>
                  <a:gd name="T77" fmla="*/ 18 h 21"/>
                  <a:gd name="T78" fmla="*/ 33 w 36"/>
                  <a:gd name="T79" fmla="*/ 18 h 2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6"/>
                  <a:gd name="T121" fmla="*/ 0 h 21"/>
                  <a:gd name="T122" fmla="*/ 36 w 36"/>
                  <a:gd name="T123" fmla="*/ 21 h 2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6" h="21">
                    <a:moveTo>
                      <a:pt x="33" y="18"/>
                    </a:moveTo>
                    <a:lnTo>
                      <a:pt x="35" y="17"/>
                    </a:lnTo>
                    <a:lnTo>
                      <a:pt x="35" y="16"/>
                    </a:lnTo>
                    <a:lnTo>
                      <a:pt x="34" y="16"/>
                    </a:lnTo>
                    <a:lnTo>
                      <a:pt x="33" y="15"/>
                    </a:lnTo>
                    <a:lnTo>
                      <a:pt x="32" y="13"/>
                    </a:lnTo>
                    <a:lnTo>
                      <a:pt x="30" y="12"/>
                    </a:lnTo>
                    <a:lnTo>
                      <a:pt x="28" y="11"/>
                    </a:lnTo>
                    <a:lnTo>
                      <a:pt x="26" y="10"/>
                    </a:lnTo>
                    <a:lnTo>
                      <a:pt x="24" y="8"/>
                    </a:lnTo>
                    <a:lnTo>
                      <a:pt x="21" y="7"/>
                    </a:lnTo>
                    <a:lnTo>
                      <a:pt x="18" y="5"/>
                    </a:lnTo>
                    <a:lnTo>
                      <a:pt x="15" y="4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4" y="3"/>
                    </a:lnTo>
                    <a:lnTo>
                      <a:pt x="8" y="4"/>
                    </a:lnTo>
                    <a:lnTo>
                      <a:pt x="11" y="5"/>
                    </a:lnTo>
                    <a:lnTo>
                      <a:pt x="15" y="6"/>
                    </a:lnTo>
                    <a:lnTo>
                      <a:pt x="18" y="8"/>
                    </a:lnTo>
                    <a:lnTo>
                      <a:pt x="20" y="9"/>
                    </a:lnTo>
                    <a:lnTo>
                      <a:pt x="23" y="10"/>
                    </a:lnTo>
                    <a:lnTo>
                      <a:pt x="25" y="12"/>
                    </a:lnTo>
                    <a:lnTo>
                      <a:pt x="27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3" y="18"/>
                    </a:lnTo>
                    <a:lnTo>
                      <a:pt x="34" y="19"/>
                    </a:lnTo>
                    <a:lnTo>
                      <a:pt x="36" y="18"/>
                    </a:lnTo>
                    <a:lnTo>
                      <a:pt x="34" y="19"/>
                    </a:lnTo>
                    <a:lnTo>
                      <a:pt x="36" y="21"/>
                    </a:lnTo>
                    <a:lnTo>
                      <a:pt x="36" y="18"/>
                    </a:lnTo>
                    <a:lnTo>
                      <a:pt x="33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6" name="Freeform 288"/>
              <p:cNvSpPr>
                <a:spLocks/>
              </p:cNvSpPr>
              <p:nvPr/>
            </p:nvSpPr>
            <p:spPr bwMode="auto">
              <a:xfrm>
                <a:off x="3041" y="1676"/>
                <a:ext cx="33" cy="16"/>
              </a:xfrm>
              <a:custGeom>
                <a:avLst/>
                <a:gdLst>
                  <a:gd name="T0" fmla="*/ 24 w 24"/>
                  <a:gd name="T1" fmla="*/ 1 h 11"/>
                  <a:gd name="T2" fmla="*/ 24 w 24"/>
                  <a:gd name="T3" fmla="*/ 1 h 11"/>
                  <a:gd name="T4" fmla="*/ 17 w 24"/>
                  <a:gd name="T5" fmla="*/ 0 h 11"/>
                  <a:gd name="T6" fmla="*/ 11 w 24"/>
                  <a:gd name="T7" fmla="*/ 0 h 11"/>
                  <a:gd name="T8" fmla="*/ 6 w 24"/>
                  <a:gd name="T9" fmla="*/ 1 h 11"/>
                  <a:gd name="T10" fmla="*/ 3 w 24"/>
                  <a:gd name="T11" fmla="*/ 4 h 11"/>
                  <a:gd name="T12" fmla="*/ 1 w 24"/>
                  <a:gd name="T13" fmla="*/ 6 h 11"/>
                  <a:gd name="T14" fmla="*/ 1 w 24"/>
                  <a:gd name="T15" fmla="*/ 8 h 11"/>
                  <a:gd name="T16" fmla="*/ 0 w 24"/>
                  <a:gd name="T17" fmla="*/ 10 h 11"/>
                  <a:gd name="T18" fmla="*/ 0 w 24"/>
                  <a:gd name="T19" fmla="*/ 11 h 11"/>
                  <a:gd name="T20" fmla="*/ 3 w 24"/>
                  <a:gd name="T21" fmla="*/ 11 h 11"/>
                  <a:gd name="T22" fmla="*/ 3 w 24"/>
                  <a:gd name="T23" fmla="*/ 10 h 11"/>
                  <a:gd name="T24" fmla="*/ 3 w 24"/>
                  <a:gd name="T25" fmla="*/ 9 h 11"/>
                  <a:gd name="T26" fmla="*/ 4 w 24"/>
                  <a:gd name="T27" fmla="*/ 7 h 11"/>
                  <a:gd name="T28" fmla="*/ 5 w 24"/>
                  <a:gd name="T29" fmla="*/ 5 h 11"/>
                  <a:gd name="T30" fmla="*/ 7 w 24"/>
                  <a:gd name="T31" fmla="*/ 4 h 11"/>
                  <a:gd name="T32" fmla="*/ 11 w 24"/>
                  <a:gd name="T33" fmla="*/ 2 h 11"/>
                  <a:gd name="T34" fmla="*/ 17 w 24"/>
                  <a:gd name="T35" fmla="*/ 2 h 11"/>
                  <a:gd name="T36" fmla="*/ 23 w 24"/>
                  <a:gd name="T37" fmla="*/ 3 h 11"/>
                  <a:gd name="T38" fmla="*/ 23 w 24"/>
                  <a:gd name="T39" fmla="*/ 3 h 11"/>
                  <a:gd name="T40" fmla="*/ 24 w 24"/>
                  <a:gd name="T41" fmla="*/ 1 h 1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4"/>
                  <a:gd name="T64" fmla="*/ 0 h 11"/>
                  <a:gd name="T65" fmla="*/ 24 w 24"/>
                  <a:gd name="T66" fmla="*/ 11 h 1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4" h="11">
                    <a:moveTo>
                      <a:pt x="24" y="1"/>
                    </a:moveTo>
                    <a:lnTo>
                      <a:pt x="24" y="1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6" y="1"/>
                    </a:lnTo>
                    <a:lnTo>
                      <a:pt x="3" y="4"/>
                    </a:lnTo>
                    <a:lnTo>
                      <a:pt x="1" y="6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3" y="11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4" y="7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11" y="2"/>
                    </a:lnTo>
                    <a:lnTo>
                      <a:pt x="17" y="2"/>
                    </a:lnTo>
                    <a:lnTo>
                      <a:pt x="23" y="3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7" name="Freeform 289"/>
              <p:cNvSpPr>
                <a:spLocks/>
              </p:cNvSpPr>
              <p:nvPr/>
            </p:nvSpPr>
            <p:spPr bwMode="auto">
              <a:xfrm>
                <a:off x="3073" y="1678"/>
                <a:ext cx="50" cy="44"/>
              </a:xfrm>
              <a:custGeom>
                <a:avLst/>
                <a:gdLst>
                  <a:gd name="T0" fmla="*/ 36 w 36"/>
                  <a:gd name="T1" fmla="*/ 30 h 31"/>
                  <a:gd name="T2" fmla="*/ 36 w 36"/>
                  <a:gd name="T3" fmla="*/ 29 h 31"/>
                  <a:gd name="T4" fmla="*/ 36 w 36"/>
                  <a:gd name="T5" fmla="*/ 29 h 31"/>
                  <a:gd name="T6" fmla="*/ 36 w 36"/>
                  <a:gd name="T7" fmla="*/ 28 h 31"/>
                  <a:gd name="T8" fmla="*/ 35 w 36"/>
                  <a:gd name="T9" fmla="*/ 27 h 31"/>
                  <a:gd name="T10" fmla="*/ 34 w 36"/>
                  <a:gd name="T11" fmla="*/ 25 h 31"/>
                  <a:gd name="T12" fmla="*/ 33 w 36"/>
                  <a:gd name="T13" fmla="*/ 23 h 31"/>
                  <a:gd name="T14" fmla="*/ 31 w 36"/>
                  <a:gd name="T15" fmla="*/ 21 h 31"/>
                  <a:gd name="T16" fmla="*/ 29 w 36"/>
                  <a:gd name="T17" fmla="*/ 19 h 31"/>
                  <a:gd name="T18" fmla="*/ 27 w 36"/>
                  <a:gd name="T19" fmla="*/ 16 h 31"/>
                  <a:gd name="T20" fmla="*/ 25 w 36"/>
                  <a:gd name="T21" fmla="*/ 14 h 31"/>
                  <a:gd name="T22" fmla="*/ 22 w 36"/>
                  <a:gd name="T23" fmla="*/ 11 h 31"/>
                  <a:gd name="T24" fmla="*/ 19 w 36"/>
                  <a:gd name="T25" fmla="*/ 8 h 31"/>
                  <a:gd name="T26" fmla="*/ 16 w 36"/>
                  <a:gd name="T27" fmla="*/ 6 h 31"/>
                  <a:gd name="T28" fmla="*/ 13 w 36"/>
                  <a:gd name="T29" fmla="*/ 4 h 31"/>
                  <a:gd name="T30" fmla="*/ 9 w 36"/>
                  <a:gd name="T31" fmla="*/ 2 h 31"/>
                  <a:gd name="T32" fmla="*/ 5 w 36"/>
                  <a:gd name="T33" fmla="*/ 0 h 31"/>
                  <a:gd name="T34" fmla="*/ 1 w 36"/>
                  <a:gd name="T35" fmla="*/ 0 h 31"/>
                  <a:gd name="T36" fmla="*/ 0 w 36"/>
                  <a:gd name="T37" fmla="*/ 2 h 31"/>
                  <a:gd name="T38" fmla="*/ 5 w 36"/>
                  <a:gd name="T39" fmla="*/ 3 h 31"/>
                  <a:gd name="T40" fmla="*/ 8 w 36"/>
                  <a:gd name="T41" fmla="*/ 4 h 31"/>
                  <a:gd name="T42" fmla="*/ 12 w 36"/>
                  <a:gd name="T43" fmla="*/ 6 h 31"/>
                  <a:gd name="T44" fmla="*/ 15 w 36"/>
                  <a:gd name="T45" fmla="*/ 8 h 31"/>
                  <a:gd name="T46" fmla="*/ 18 w 36"/>
                  <a:gd name="T47" fmla="*/ 10 h 31"/>
                  <a:gd name="T48" fmla="*/ 21 w 36"/>
                  <a:gd name="T49" fmla="*/ 13 h 31"/>
                  <a:gd name="T50" fmla="*/ 23 w 36"/>
                  <a:gd name="T51" fmla="*/ 15 h 31"/>
                  <a:gd name="T52" fmla="*/ 25 w 36"/>
                  <a:gd name="T53" fmla="*/ 18 h 31"/>
                  <a:gd name="T54" fmla="*/ 28 w 36"/>
                  <a:gd name="T55" fmla="*/ 20 h 31"/>
                  <a:gd name="T56" fmla="*/ 29 w 36"/>
                  <a:gd name="T57" fmla="*/ 22 h 31"/>
                  <a:gd name="T58" fmla="*/ 31 w 36"/>
                  <a:gd name="T59" fmla="*/ 25 h 31"/>
                  <a:gd name="T60" fmla="*/ 32 w 36"/>
                  <a:gd name="T61" fmla="*/ 27 h 31"/>
                  <a:gd name="T62" fmla="*/ 33 w 36"/>
                  <a:gd name="T63" fmla="*/ 28 h 31"/>
                  <a:gd name="T64" fmla="*/ 34 w 36"/>
                  <a:gd name="T65" fmla="*/ 29 h 31"/>
                  <a:gd name="T66" fmla="*/ 34 w 36"/>
                  <a:gd name="T67" fmla="*/ 30 h 31"/>
                  <a:gd name="T68" fmla="*/ 34 w 36"/>
                  <a:gd name="T69" fmla="*/ 31 h 31"/>
                  <a:gd name="T70" fmla="*/ 34 w 36"/>
                  <a:gd name="T71" fmla="*/ 30 h 31"/>
                  <a:gd name="T72" fmla="*/ 36 w 36"/>
                  <a:gd name="T73" fmla="*/ 30 h 31"/>
                  <a:gd name="T74" fmla="*/ 36 w 36"/>
                  <a:gd name="T75" fmla="*/ 29 h 31"/>
                  <a:gd name="T76" fmla="*/ 36 w 36"/>
                  <a:gd name="T77" fmla="*/ 29 h 31"/>
                  <a:gd name="T78" fmla="*/ 36 w 36"/>
                  <a:gd name="T79" fmla="*/ 30 h 3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6"/>
                  <a:gd name="T121" fmla="*/ 0 h 31"/>
                  <a:gd name="T122" fmla="*/ 36 w 36"/>
                  <a:gd name="T123" fmla="*/ 31 h 3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6" h="31">
                    <a:moveTo>
                      <a:pt x="36" y="30"/>
                    </a:moveTo>
                    <a:lnTo>
                      <a:pt x="36" y="29"/>
                    </a:lnTo>
                    <a:lnTo>
                      <a:pt x="36" y="28"/>
                    </a:lnTo>
                    <a:lnTo>
                      <a:pt x="35" y="27"/>
                    </a:lnTo>
                    <a:lnTo>
                      <a:pt x="34" y="25"/>
                    </a:lnTo>
                    <a:lnTo>
                      <a:pt x="33" y="23"/>
                    </a:lnTo>
                    <a:lnTo>
                      <a:pt x="31" y="21"/>
                    </a:lnTo>
                    <a:lnTo>
                      <a:pt x="29" y="19"/>
                    </a:lnTo>
                    <a:lnTo>
                      <a:pt x="27" y="16"/>
                    </a:lnTo>
                    <a:lnTo>
                      <a:pt x="25" y="14"/>
                    </a:lnTo>
                    <a:lnTo>
                      <a:pt x="22" y="11"/>
                    </a:lnTo>
                    <a:lnTo>
                      <a:pt x="19" y="8"/>
                    </a:lnTo>
                    <a:lnTo>
                      <a:pt x="16" y="6"/>
                    </a:lnTo>
                    <a:lnTo>
                      <a:pt x="13" y="4"/>
                    </a:lnTo>
                    <a:lnTo>
                      <a:pt x="9" y="2"/>
                    </a:lnTo>
                    <a:lnTo>
                      <a:pt x="5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5" y="3"/>
                    </a:lnTo>
                    <a:lnTo>
                      <a:pt x="8" y="4"/>
                    </a:lnTo>
                    <a:lnTo>
                      <a:pt x="12" y="6"/>
                    </a:lnTo>
                    <a:lnTo>
                      <a:pt x="15" y="8"/>
                    </a:lnTo>
                    <a:lnTo>
                      <a:pt x="18" y="10"/>
                    </a:lnTo>
                    <a:lnTo>
                      <a:pt x="21" y="13"/>
                    </a:lnTo>
                    <a:lnTo>
                      <a:pt x="23" y="15"/>
                    </a:lnTo>
                    <a:lnTo>
                      <a:pt x="25" y="18"/>
                    </a:lnTo>
                    <a:lnTo>
                      <a:pt x="28" y="20"/>
                    </a:lnTo>
                    <a:lnTo>
                      <a:pt x="29" y="22"/>
                    </a:lnTo>
                    <a:lnTo>
                      <a:pt x="31" y="25"/>
                    </a:lnTo>
                    <a:lnTo>
                      <a:pt x="32" y="27"/>
                    </a:lnTo>
                    <a:lnTo>
                      <a:pt x="33" y="28"/>
                    </a:lnTo>
                    <a:lnTo>
                      <a:pt x="34" y="29"/>
                    </a:lnTo>
                    <a:lnTo>
                      <a:pt x="34" y="30"/>
                    </a:lnTo>
                    <a:lnTo>
                      <a:pt x="34" y="31"/>
                    </a:lnTo>
                    <a:lnTo>
                      <a:pt x="34" y="30"/>
                    </a:lnTo>
                    <a:lnTo>
                      <a:pt x="36" y="30"/>
                    </a:lnTo>
                    <a:lnTo>
                      <a:pt x="36" y="29"/>
                    </a:lnTo>
                    <a:lnTo>
                      <a:pt x="3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8" name="Freeform 290"/>
              <p:cNvSpPr>
                <a:spLocks/>
              </p:cNvSpPr>
              <p:nvPr/>
            </p:nvSpPr>
            <p:spPr bwMode="auto">
              <a:xfrm>
                <a:off x="3118" y="1720"/>
                <a:ext cx="10" cy="57"/>
              </a:xfrm>
              <a:custGeom>
                <a:avLst/>
                <a:gdLst>
                  <a:gd name="T0" fmla="*/ 3 w 7"/>
                  <a:gd name="T1" fmla="*/ 40 h 40"/>
                  <a:gd name="T2" fmla="*/ 3 w 7"/>
                  <a:gd name="T3" fmla="*/ 40 h 40"/>
                  <a:gd name="T4" fmla="*/ 4 w 7"/>
                  <a:gd name="T5" fmla="*/ 36 h 40"/>
                  <a:gd name="T6" fmla="*/ 6 w 7"/>
                  <a:gd name="T7" fmla="*/ 33 h 40"/>
                  <a:gd name="T8" fmla="*/ 6 w 7"/>
                  <a:gd name="T9" fmla="*/ 29 h 40"/>
                  <a:gd name="T10" fmla="*/ 7 w 7"/>
                  <a:gd name="T11" fmla="*/ 26 h 40"/>
                  <a:gd name="T12" fmla="*/ 7 w 7"/>
                  <a:gd name="T13" fmla="*/ 22 h 40"/>
                  <a:gd name="T14" fmla="*/ 7 w 7"/>
                  <a:gd name="T15" fmla="*/ 18 h 40"/>
                  <a:gd name="T16" fmla="*/ 7 w 7"/>
                  <a:gd name="T17" fmla="*/ 15 h 40"/>
                  <a:gd name="T18" fmla="*/ 7 w 7"/>
                  <a:gd name="T19" fmla="*/ 12 h 40"/>
                  <a:gd name="T20" fmla="*/ 6 w 7"/>
                  <a:gd name="T21" fmla="*/ 9 h 40"/>
                  <a:gd name="T22" fmla="*/ 6 w 7"/>
                  <a:gd name="T23" fmla="*/ 7 h 40"/>
                  <a:gd name="T24" fmla="*/ 6 w 7"/>
                  <a:gd name="T25" fmla="*/ 5 h 40"/>
                  <a:gd name="T26" fmla="*/ 6 w 7"/>
                  <a:gd name="T27" fmla="*/ 4 h 40"/>
                  <a:gd name="T28" fmla="*/ 5 w 7"/>
                  <a:gd name="T29" fmla="*/ 2 h 40"/>
                  <a:gd name="T30" fmla="*/ 5 w 7"/>
                  <a:gd name="T31" fmla="*/ 1 h 40"/>
                  <a:gd name="T32" fmla="*/ 4 w 7"/>
                  <a:gd name="T33" fmla="*/ 0 h 40"/>
                  <a:gd name="T34" fmla="*/ 4 w 7"/>
                  <a:gd name="T35" fmla="*/ 0 h 40"/>
                  <a:gd name="T36" fmla="*/ 2 w 7"/>
                  <a:gd name="T37" fmla="*/ 0 h 40"/>
                  <a:gd name="T38" fmla="*/ 2 w 7"/>
                  <a:gd name="T39" fmla="*/ 1 h 40"/>
                  <a:gd name="T40" fmla="*/ 2 w 7"/>
                  <a:gd name="T41" fmla="*/ 1 h 40"/>
                  <a:gd name="T42" fmla="*/ 3 w 7"/>
                  <a:gd name="T43" fmla="*/ 2 h 40"/>
                  <a:gd name="T44" fmla="*/ 3 w 7"/>
                  <a:gd name="T45" fmla="*/ 4 h 40"/>
                  <a:gd name="T46" fmla="*/ 3 w 7"/>
                  <a:gd name="T47" fmla="*/ 6 h 40"/>
                  <a:gd name="T48" fmla="*/ 4 w 7"/>
                  <a:gd name="T49" fmla="*/ 7 h 40"/>
                  <a:gd name="T50" fmla="*/ 4 w 7"/>
                  <a:gd name="T51" fmla="*/ 10 h 40"/>
                  <a:gd name="T52" fmla="*/ 5 w 7"/>
                  <a:gd name="T53" fmla="*/ 13 h 40"/>
                  <a:gd name="T54" fmla="*/ 5 w 7"/>
                  <a:gd name="T55" fmla="*/ 15 h 40"/>
                  <a:gd name="T56" fmla="*/ 5 w 7"/>
                  <a:gd name="T57" fmla="*/ 18 h 40"/>
                  <a:gd name="T58" fmla="*/ 5 w 7"/>
                  <a:gd name="T59" fmla="*/ 22 h 40"/>
                  <a:gd name="T60" fmla="*/ 4 w 7"/>
                  <a:gd name="T61" fmla="*/ 25 h 40"/>
                  <a:gd name="T62" fmla="*/ 4 w 7"/>
                  <a:gd name="T63" fmla="*/ 29 h 40"/>
                  <a:gd name="T64" fmla="*/ 3 w 7"/>
                  <a:gd name="T65" fmla="*/ 32 h 40"/>
                  <a:gd name="T66" fmla="*/ 2 w 7"/>
                  <a:gd name="T67" fmla="*/ 36 h 40"/>
                  <a:gd name="T68" fmla="*/ 0 w 7"/>
                  <a:gd name="T69" fmla="*/ 39 h 40"/>
                  <a:gd name="T70" fmla="*/ 0 w 7"/>
                  <a:gd name="T71" fmla="*/ 39 h 40"/>
                  <a:gd name="T72" fmla="*/ 3 w 7"/>
                  <a:gd name="T73" fmla="*/ 40 h 4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"/>
                  <a:gd name="T112" fmla="*/ 0 h 40"/>
                  <a:gd name="T113" fmla="*/ 7 w 7"/>
                  <a:gd name="T114" fmla="*/ 40 h 4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" h="40">
                    <a:moveTo>
                      <a:pt x="3" y="40"/>
                    </a:moveTo>
                    <a:lnTo>
                      <a:pt x="3" y="40"/>
                    </a:lnTo>
                    <a:lnTo>
                      <a:pt x="4" y="36"/>
                    </a:lnTo>
                    <a:lnTo>
                      <a:pt x="6" y="33"/>
                    </a:lnTo>
                    <a:lnTo>
                      <a:pt x="6" y="29"/>
                    </a:lnTo>
                    <a:lnTo>
                      <a:pt x="7" y="26"/>
                    </a:lnTo>
                    <a:lnTo>
                      <a:pt x="7" y="22"/>
                    </a:lnTo>
                    <a:lnTo>
                      <a:pt x="7" y="18"/>
                    </a:lnTo>
                    <a:lnTo>
                      <a:pt x="7" y="15"/>
                    </a:lnTo>
                    <a:lnTo>
                      <a:pt x="7" y="12"/>
                    </a:lnTo>
                    <a:lnTo>
                      <a:pt x="6" y="9"/>
                    </a:lnTo>
                    <a:lnTo>
                      <a:pt x="6" y="7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2"/>
                    </a:lnTo>
                    <a:lnTo>
                      <a:pt x="3" y="4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4" y="10"/>
                    </a:lnTo>
                    <a:lnTo>
                      <a:pt x="5" y="13"/>
                    </a:lnTo>
                    <a:lnTo>
                      <a:pt x="5" y="15"/>
                    </a:lnTo>
                    <a:lnTo>
                      <a:pt x="5" y="18"/>
                    </a:lnTo>
                    <a:lnTo>
                      <a:pt x="5" y="22"/>
                    </a:lnTo>
                    <a:lnTo>
                      <a:pt x="4" y="25"/>
                    </a:lnTo>
                    <a:lnTo>
                      <a:pt x="4" y="29"/>
                    </a:lnTo>
                    <a:lnTo>
                      <a:pt x="3" y="32"/>
                    </a:lnTo>
                    <a:lnTo>
                      <a:pt x="2" y="36"/>
                    </a:lnTo>
                    <a:lnTo>
                      <a:pt x="0" y="39"/>
                    </a:lnTo>
                    <a:lnTo>
                      <a:pt x="3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29" name="Freeform 291"/>
              <p:cNvSpPr>
                <a:spLocks/>
              </p:cNvSpPr>
              <p:nvPr/>
            </p:nvSpPr>
            <p:spPr bwMode="auto">
              <a:xfrm>
                <a:off x="3104" y="1776"/>
                <a:ext cx="18" cy="69"/>
              </a:xfrm>
              <a:custGeom>
                <a:avLst/>
                <a:gdLst>
                  <a:gd name="T0" fmla="*/ 0 w 13"/>
                  <a:gd name="T1" fmla="*/ 38 h 49"/>
                  <a:gd name="T2" fmla="*/ 3 w 13"/>
                  <a:gd name="T3" fmla="*/ 38 h 49"/>
                  <a:gd name="T4" fmla="*/ 3 w 13"/>
                  <a:gd name="T5" fmla="*/ 38 h 49"/>
                  <a:gd name="T6" fmla="*/ 3 w 13"/>
                  <a:gd name="T7" fmla="*/ 38 h 49"/>
                  <a:gd name="T8" fmla="*/ 3 w 13"/>
                  <a:gd name="T9" fmla="*/ 37 h 49"/>
                  <a:gd name="T10" fmla="*/ 3 w 13"/>
                  <a:gd name="T11" fmla="*/ 35 h 49"/>
                  <a:gd name="T12" fmla="*/ 3 w 13"/>
                  <a:gd name="T13" fmla="*/ 33 h 49"/>
                  <a:gd name="T14" fmla="*/ 3 w 13"/>
                  <a:gd name="T15" fmla="*/ 32 h 49"/>
                  <a:gd name="T16" fmla="*/ 4 w 13"/>
                  <a:gd name="T17" fmla="*/ 29 h 49"/>
                  <a:gd name="T18" fmla="*/ 4 w 13"/>
                  <a:gd name="T19" fmla="*/ 27 h 49"/>
                  <a:gd name="T20" fmla="*/ 5 w 13"/>
                  <a:gd name="T21" fmla="*/ 24 h 49"/>
                  <a:gd name="T22" fmla="*/ 6 w 13"/>
                  <a:gd name="T23" fmla="*/ 21 h 49"/>
                  <a:gd name="T24" fmla="*/ 6 w 13"/>
                  <a:gd name="T25" fmla="*/ 18 h 49"/>
                  <a:gd name="T26" fmla="*/ 7 w 13"/>
                  <a:gd name="T27" fmla="*/ 15 h 49"/>
                  <a:gd name="T28" fmla="*/ 9 w 13"/>
                  <a:gd name="T29" fmla="*/ 11 h 49"/>
                  <a:gd name="T30" fmla="*/ 10 w 13"/>
                  <a:gd name="T31" fmla="*/ 8 h 49"/>
                  <a:gd name="T32" fmla="*/ 11 w 13"/>
                  <a:gd name="T33" fmla="*/ 4 h 49"/>
                  <a:gd name="T34" fmla="*/ 13 w 13"/>
                  <a:gd name="T35" fmla="*/ 1 h 49"/>
                  <a:gd name="T36" fmla="*/ 10 w 13"/>
                  <a:gd name="T37" fmla="*/ 0 h 49"/>
                  <a:gd name="T38" fmla="*/ 9 w 13"/>
                  <a:gd name="T39" fmla="*/ 4 h 49"/>
                  <a:gd name="T40" fmla="*/ 7 w 13"/>
                  <a:gd name="T41" fmla="*/ 7 h 49"/>
                  <a:gd name="T42" fmla="*/ 6 w 13"/>
                  <a:gd name="T43" fmla="*/ 11 h 49"/>
                  <a:gd name="T44" fmla="*/ 5 w 13"/>
                  <a:gd name="T45" fmla="*/ 14 h 49"/>
                  <a:gd name="T46" fmla="*/ 4 w 13"/>
                  <a:gd name="T47" fmla="*/ 17 h 49"/>
                  <a:gd name="T48" fmla="*/ 3 w 13"/>
                  <a:gd name="T49" fmla="*/ 21 h 49"/>
                  <a:gd name="T50" fmla="*/ 3 w 13"/>
                  <a:gd name="T51" fmla="*/ 24 h 49"/>
                  <a:gd name="T52" fmla="*/ 2 w 13"/>
                  <a:gd name="T53" fmla="*/ 27 h 49"/>
                  <a:gd name="T54" fmla="*/ 2 w 13"/>
                  <a:gd name="T55" fmla="*/ 29 h 49"/>
                  <a:gd name="T56" fmla="*/ 1 w 13"/>
                  <a:gd name="T57" fmla="*/ 31 h 49"/>
                  <a:gd name="T58" fmla="*/ 1 w 13"/>
                  <a:gd name="T59" fmla="*/ 33 h 49"/>
                  <a:gd name="T60" fmla="*/ 1 w 13"/>
                  <a:gd name="T61" fmla="*/ 35 h 49"/>
                  <a:gd name="T62" fmla="*/ 0 w 13"/>
                  <a:gd name="T63" fmla="*/ 36 h 49"/>
                  <a:gd name="T64" fmla="*/ 0 w 13"/>
                  <a:gd name="T65" fmla="*/ 37 h 49"/>
                  <a:gd name="T66" fmla="*/ 0 w 13"/>
                  <a:gd name="T67" fmla="*/ 38 h 49"/>
                  <a:gd name="T68" fmla="*/ 0 w 13"/>
                  <a:gd name="T69" fmla="*/ 38 h 49"/>
                  <a:gd name="T70" fmla="*/ 3 w 13"/>
                  <a:gd name="T71" fmla="*/ 38 h 49"/>
                  <a:gd name="T72" fmla="*/ 0 w 13"/>
                  <a:gd name="T73" fmla="*/ 38 h 49"/>
                  <a:gd name="T74" fmla="*/ 2 w 13"/>
                  <a:gd name="T75" fmla="*/ 49 h 49"/>
                  <a:gd name="T76" fmla="*/ 3 w 13"/>
                  <a:gd name="T77" fmla="*/ 38 h 49"/>
                  <a:gd name="T78" fmla="*/ 0 w 13"/>
                  <a:gd name="T79" fmla="*/ 38 h 4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3"/>
                  <a:gd name="T121" fmla="*/ 0 h 49"/>
                  <a:gd name="T122" fmla="*/ 13 w 13"/>
                  <a:gd name="T123" fmla="*/ 49 h 4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3" h="49">
                    <a:moveTo>
                      <a:pt x="0" y="38"/>
                    </a:moveTo>
                    <a:lnTo>
                      <a:pt x="3" y="38"/>
                    </a:lnTo>
                    <a:lnTo>
                      <a:pt x="3" y="37"/>
                    </a:lnTo>
                    <a:lnTo>
                      <a:pt x="3" y="35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4" y="29"/>
                    </a:lnTo>
                    <a:lnTo>
                      <a:pt x="4" y="27"/>
                    </a:lnTo>
                    <a:lnTo>
                      <a:pt x="5" y="24"/>
                    </a:lnTo>
                    <a:lnTo>
                      <a:pt x="6" y="21"/>
                    </a:lnTo>
                    <a:lnTo>
                      <a:pt x="6" y="18"/>
                    </a:lnTo>
                    <a:lnTo>
                      <a:pt x="7" y="15"/>
                    </a:lnTo>
                    <a:lnTo>
                      <a:pt x="9" y="11"/>
                    </a:lnTo>
                    <a:lnTo>
                      <a:pt x="10" y="8"/>
                    </a:lnTo>
                    <a:lnTo>
                      <a:pt x="11" y="4"/>
                    </a:lnTo>
                    <a:lnTo>
                      <a:pt x="13" y="1"/>
                    </a:lnTo>
                    <a:lnTo>
                      <a:pt x="10" y="0"/>
                    </a:lnTo>
                    <a:lnTo>
                      <a:pt x="9" y="4"/>
                    </a:lnTo>
                    <a:lnTo>
                      <a:pt x="7" y="7"/>
                    </a:lnTo>
                    <a:lnTo>
                      <a:pt x="6" y="11"/>
                    </a:lnTo>
                    <a:lnTo>
                      <a:pt x="5" y="14"/>
                    </a:lnTo>
                    <a:lnTo>
                      <a:pt x="4" y="17"/>
                    </a:lnTo>
                    <a:lnTo>
                      <a:pt x="3" y="21"/>
                    </a:lnTo>
                    <a:lnTo>
                      <a:pt x="3" y="24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1" y="31"/>
                    </a:lnTo>
                    <a:lnTo>
                      <a:pt x="1" y="33"/>
                    </a:lnTo>
                    <a:lnTo>
                      <a:pt x="1" y="35"/>
                    </a:lnTo>
                    <a:lnTo>
                      <a:pt x="0" y="36"/>
                    </a:lnTo>
                    <a:lnTo>
                      <a:pt x="0" y="37"/>
                    </a:lnTo>
                    <a:lnTo>
                      <a:pt x="0" y="38"/>
                    </a:lnTo>
                    <a:lnTo>
                      <a:pt x="3" y="38"/>
                    </a:lnTo>
                    <a:lnTo>
                      <a:pt x="0" y="38"/>
                    </a:lnTo>
                    <a:lnTo>
                      <a:pt x="2" y="49"/>
                    </a:lnTo>
                    <a:lnTo>
                      <a:pt x="3" y="38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0" name="Freeform 292"/>
              <p:cNvSpPr>
                <a:spLocks/>
              </p:cNvSpPr>
              <p:nvPr/>
            </p:nvSpPr>
            <p:spPr bwMode="auto">
              <a:xfrm>
                <a:off x="3091" y="1769"/>
                <a:ext cx="17" cy="61"/>
              </a:xfrm>
              <a:custGeom>
                <a:avLst/>
                <a:gdLst>
                  <a:gd name="T0" fmla="*/ 0 w 12"/>
                  <a:gd name="T1" fmla="*/ 2 h 43"/>
                  <a:gd name="T2" fmla="*/ 0 w 12"/>
                  <a:gd name="T3" fmla="*/ 2 h 43"/>
                  <a:gd name="T4" fmla="*/ 0 w 12"/>
                  <a:gd name="T5" fmla="*/ 3 h 43"/>
                  <a:gd name="T6" fmla="*/ 2 w 12"/>
                  <a:gd name="T7" fmla="*/ 4 h 43"/>
                  <a:gd name="T8" fmla="*/ 3 w 12"/>
                  <a:gd name="T9" fmla="*/ 6 h 43"/>
                  <a:gd name="T10" fmla="*/ 4 w 12"/>
                  <a:gd name="T11" fmla="*/ 9 h 43"/>
                  <a:gd name="T12" fmla="*/ 5 w 12"/>
                  <a:gd name="T13" fmla="*/ 12 h 43"/>
                  <a:gd name="T14" fmla="*/ 6 w 12"/>
                  <a:gd name="T15" fmla="*/ 16 h 43"/>
                  <a:gd name="T16" fmla="*/ 6 w 12"/>
                  <a:gd name="T17" fmla="*/ 20 h 43"/>
                  <a:gd name="T18" fmla="*/ 7 w 12"/>
                  <a:gd name="T19" fmla="*/ 23 h 43"/>
                  <a:gd name="T20" fmla="*/ 8 w 12"/>
                  <a:gd name="T21" fmla="*/ 27 h 43"/>
                  <a:gd name="T22" fmla="*/ 8 w 12"/>
                  <a:gd name="T23" fmla="*/ 31 h 43"/>
                  <a:gd name="T24" fmla="*/ 9 w 12"/>
                  <a:gd name="T25" fmla="*/ 34 h 43"/>
                  <a:gd name="T26" fmla="*/ 9 w 12"/>
                  <a:gd name="T27" fmla="*/ 37 h 43"/>
                  <a:gd name="T28" fmla="*/ 9 w 12"/>
                  <a:gd name="T29" fmla="*/ 40 h 43"/>
                  <a:gd name="T30" fmla="*/ 9 w 12"/>
                  <a:gd name="T31" fmla="*/ 42 h 43"/>
                  <a:gd name="T32" fmla="*/ 9 w 12"/>
                  <a:gd name="T33" fmla="*/ 43 h 43"/>
                  <a:gd name="T34" fmla="*/ 9 w 12"/>
                  <a:gd name="T35" fmla="*/ 43 h 43"/>
                  <a:gd name="T36" fmla="*/ 12 w 12"/>
                  <a:gd name="T37" fmla="*/ 43 h 43"/>
                  <a:gd name="T38" fmla="*/ 12 w 12"/>
                  <a:gd name="T39" fmla="*/ 43 h 43"/>
                  <a:gd name="T40" fmla="*/ 12 w 12"/>
                  <a:gd name="T41" fmla="*/ 42 h 43"/>
                  <a:gd name="T42" fmla="*/ 12 w 12"/>
                  <a:gd name="T43" fmla="*/ 40 h 43"/>
                  <a:gd name="T44" fmla="*/ 11 w 12"/>
                  <a:gd name="T45" fmla="*/ 37 h 43"/>
                  <a:gd name="T46" fmla="*/ 11 w 12"/>
                  <a:gd name="T47" fmla="*/ 34 h 43"/>
                  <a:gd name="T48" fmla="*/ 11 w 12"/>
                  <a:gd name="T49" fmla="*/ 31 h 43"/>
                  <a:gd name="T50" fmla="*/ 10 w 12"/>
                  <a:gd name="T51" fmla="*/ 27 h 43"/>
                  <a:gd name="T52" fmla="*/ 10 w 12"/>
                  <a:gd name="T53" fmla="*/ 23 h 43"/>
                  <a:gd name="T54" fmla="*/ 9 w 12"/>
                  <a:gd name="T55" fmla="*/ 19 h 43"/>
                  <a:gd name="T56" fmla="*/ 8 w 12"/>
                  <a:gd name="T57" fmla="*/ 15 h 43"/>
                  <a:gd name="T58" fmla="*/ 7 w 12"/>
                  <a:gd name="T59" fmla="*/ 12 h 43"/>
                  <a:gd name="T60" fmla="*/ 6 w 12"/>
                  <a:gd name="T61" fmla="*/ 9 h 43"/>
                  <a:gd name="T62" fmla="*/ 5 w 12"/>
                  <a:gd name="T63" fmla="*/ 6 h 43"/>
                  <a:gd name="T64" fmla="*/ 4 w 12"/>
                  <a:gd name="T65" fmla="*/ 3 h 43"/>
                  <a:gd name="T66" fmla="*/ 2 w 12"/>
                  <a:gd name="T67" fmla="*/ 1 h 43"/>
                  <a:gd name="T68" fmla="*/ 0 w 12"/>
                  <a:gd name="T69" fmla="*/ 0 h 43"/>
                  <a:gd name="T70" fmla="*/ 0 w 12"/>
                  <a:gd name="T71" fmla="*/ 0 h 43"/>
                  <a:gd name="T72" fmla="*/ 0 w 12"/>
                  <a:gd name="T73" fmla="*/ 2 h 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"/>
                  <a:gd name="T112" fmla="*/ 0 h 43"/>
                  <a:gd name="T113" fmla="*/ 12 w 12"/>
                  <a:gd name="T114" fmla="*/ 43 h 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" h="43">
                    <a:moveTo>
                      <a:pt x="0" y="2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2" y="4"/>
                    </a:lnTo>
                    <a:lnTo>
                      <a:pt x="3" y="6"/>
                    </a:lnTo>
                    <a:lnTo>
                      <a:pt x="4" y="9"/>
                    </a:lnTo>
                    <a:lnTo>
                      <a:pt x="5" y="12"/>
                    </a:lnTo>
                    <a:lnTo>
                      <a:pt x="6" y="16"/>
                    </a:lnTo>
                    <a:lnTo>
                      <a:pt x="6" y="20"/>
                    </a:lnTo>
                    <a:lnTo>
                      <a:pt x="7" y="23"/>
                    </a:lnTo>
                    <a:lnTo>
                      <a:pt x="8" y="27"/>
                    </a:lnTo>
                    <a:lnTo>
                      <a:pt x="8" y="31"/>
                    </a:lnTo>
                    <a:lnTo>
                      <a:pt x="9" y="34"/>
                    </a:lnTo>
                    <a:lnTo>
                      <a:pt x="9" y="37"/>
                    </a:lnTo>
                    <a:lnTo>
                      <a:pt x="9" y="40"/>
                    </a:lnTo>
                    <a:lnTo>
                      <a:pt x="9" y="42"/>
                    </a:lnTo>
                    <a:lnTo>
                      <a:pt x="9" y="43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2" y="40"/>
                    </a:lnTo>
                    <a:lnTo>
                      <a:pt x="11" y="37"/>
                    </a:lnTo>
                    <a:lnTo>
                      <a:pt x="11" y="34"/>
                    </a:lnTo>
                    <a:lnTo>
                      <a:pt x="11" y="31"/>
                    </a:lnTo>
                    <a:lnTo>
                      <a:pt x="10" y="27"/>
                    </a:lnTo>
                    <a:lnTo>
                      <a:pt x="10" y="23"/>
                    </a:lnTo>
                    <a:lnTo>
                      <a:pt x="9" y="19"/>
                    </a:lnTo>
                    <a:lnTo>
                      <a:pt x="8" y="15"/>
                    </a:lnTo>
                    <a:lnTo>
                      <a:pt x="7" y="12"/>
                    </a:lnTo>
                    <a:lnTo>
                      <a:pt x="6" y="9"/>
                    </a:lnTo>
                    <a:lnTo>
                      <a:pt x="5" y="6"/>
                    </a:lnTo>
                    <a:lnTo>
                      <a:pt x="4" y="3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1" name="Freeform 293"/>
              <p:cNvSpPr>
                <a:spLocks/>
              </p:cNvSpPr>
              <p:nvPr/>
            </p:nvSpPr>
            <p:spPr bwMode="auto">
              <a:xfrm>
                <a:off x="3069" y="1739"/>
                <a:ext cx="22" cy="32"/>
              </a:xfrm>
              <a:custGeom>
                <a:avLst/>
                <a:gdLst>
                  <a:gd name="T0" fmla="*/ 1 w 16"/>
                  <a:gd name="T1" fmla="*/ 3 h 23"/>
                  <a:gd name="T2" fmla="*/ 0 w 16"/>
                  <a:gd name="T3" fmla="*/ 2 h 23"/>
                  <a:gd name="T4" fmla="*/ 0 w 16"/>
                  <a:gd name="T5" fmla="*/ 3 h 23"/>
                  <a:gd name="T6" fmla="*/ 1 w 16"/>
                  <a:gd name="T7" fmla="*/ 5 h 23"/>
                  <a:gd name="T8" fmla="*/ 2 w 16"/>
                  <a:gd name="T9" fmla="*/ 8 h 23"/>
                  <a:gd name="T10" fmla="*/ 4 w 16"/>
                  <a:gd name="T11" fmla="*/ 11 h 23"/>
                  <a:gd name="T12" fmla="*/ 6 w 16"/>
                  <a:gd name="T13" fmla="*/ 15 h 23"/>
                  <a:gd name="T14" fmla="*/ 9 w 16"/>
                  <a:gd name="T15" fmla="*/ 19 h 23"/>
                  <a:gd name="T16" fmla="*/ 12 w 16"/>
                  <a:gd name="T17" fmla="*/ 22 h 23"/>
                  <a:gd name="T18" fmla="*/ 16 w 16"/>
                  <a:gd name="T19" fmla="*/ 23 h 23"/>
                  <a:gd name="T20" fmla="*/ 16 w 16"/>
                  <a:gd name="T21" fmla="*/ 21 h 23"/>
                  <a:gd name="T22" fmla="*/ 13 w 16"/>
                  <a:gd name="T23" fmla="*/ 19 h 23"/>
                  <a:gd name="T24" fmla="*/ 10 w 16"/>
                  <a:gd name="T25" fmla="*/ 17 h 23"/>
                  <a:gd name="T26" fmla="*/ 8 w 16"/>
                  <a:gd name="T27" fmla="*/ 13 h 23"/>
                  <a:gd name="T28" fmla="*/ 6 w 16"/>
                  <a:gd name="T29" fmla="*/ 10 h 23"/>
                  <a:gd name="T30" fmla="*/ 4 w 16"/>
                  <a:gd name="T31" fmla="*/ 7 h 23"/>
                  <a:gd name="T32" fmla="*/ 3 w 16"/>
                  <a:gd name="T33" fmla="*/ 4 h 23"/>
                  <a:gd name="T34" fmla="*/ 3 w 16"/>
                  <a:gd name="T35" fmla="*/ 2 h 23"/>
                  <a:gd name="T36" fmla="*/ 2 w 16"/>
                  <a:gd name="T37" fmla="*/ 1 h 23"/>
                  <a:gd name="T38" fmla="*/ 0 w 16"/>
                  <a:gd name="T39" fmla="*/ 0 h 23"/>
                  <a:gd name="T40" fmla="*/ 2 w 16"/>
                  <a:gd name="T41" fmla="*/ 1 h 23"/>
                  <a:gd name="T42" fmla="*/ 2 w 16"/>
                  <a:gd name="T43" fmla="*/ 0 h 23"/>
                  <a:gd name="T44" fmla="*/ 0 w 16"/>
                  <a:gd name="T45" fmla="*/ 0 h 23"/>
                  <a:gd name="T46" fmla="*/ 1 w 16"/>
                  <a:gd name="T47" fmla="*/ 3 h 2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6"/>
                  <a:gd name="T73" fmla="*/ 0 h 23"/>
                  <a:gd name="T74" fmla="*/ 16 w 16"/>
                  <a:gd name="T75" fmla="*/ 23 h 2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6" h="23">
                    <a:moveTo>
                      <a:pt x="1" y="3"/>
                    </a:moveTo>
                    <a:lnTo>
                      <a:pt x="0" y="2"/>
                    </a:lnTo>
                    <a:lnTo>
                      <a:pt x="0" y="3"/>
                    </a:lnTo>
                    <a:lnTo>
                      <a:pt x="1" y="5"/>
                    </a:lnTo>
                    <a:lnTo>
                      <a:pt x="2" y="8"/>
                    </a:lnTo>
                    <a:lnTo>
                      <a:pt x="4" y="11"/>
                    </a:lnTo>
                    <a:lnTo>
                      <a:pt x="6" y="15"/>
                    </a:lnTo>
                    <a:lnTo>
                      <a:pt x="9" y="19"/>
                    </a:lnTo>
                    <a:lnTo>
                      <a:pt x="12" y="22"/>
                    </a:lnTo>
                    <a:lnTo>
                      <a:pt x="16" y="23"/>
                    </a:lnTo>
                    <a:lnTo>
                      <a:pt x="16" y="21"/>
                    </a:lnTo>
                    <a:lnTo>
                      <a:pt x="13" y="19"/>
                    </a:lnTo>
                    <a:lnTo>
                      <a:pt x="10" y="17"/>
                    </a:lnTo>
                    <a:lnTo>
                      <a:pt x="8" y="13"/>
                    </a:lnTo>
                    <a:lnTo>
                      <a:pt x="6" y="10"/>
                    </a:lnTo>
                    <a:lnTo>
                      <a:pt x="4" y="7"/>
                    </a:lnTo>
                    <a:lnTo>
                      <a:pt x="3" y="4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2" name="Freeform 294"/>
              <p:cNvSpPr>
                <a:spLocks/>
              </p:cNvSpPr>
              <p:nvPr/>
            </p:nvSpPr>
            <p:spPr bwMode="auto">
              <a:xfrm>
                <a:off x="3052" y="1739"/>
                <a:ext cx="18" cy="10"/>
              </a:xfrm>
              <a:custGeom>
                <a:avLst/>
                <a:gdLst>
                  <a:gd name="T0" fmla="*/ 0 w 13"/>
                  <a:gd name="T1" fmla="*/ 7 h 7"/>
                  <a:gd name="T2" fmla="*/ 1 w 13"/>
                  <a:gd name="T3" fmla="*/ 7 h 7"/>
                  <a:gd name="T4" fmla="*/ 13 w 13"/>
                  <a:gd name="T5" fmla="*/ 3 h 7"/>
                  <a:gd name="T6" fmla="*/ 12 w 13"/>
                  <a:gd name="T7" fmla="*/ 0 h 7"/>
                  <a:gd name="T8" fmla="*/ 1 w 13"/>
                  <a:gd name="T9" fmla="*/ 5 h 7"/>
                  <a:gd name="T10" fmla="*/ 2 w 13"/>
                  <a:gd name="T11" fmla="*/ 5 h 7"/>
                  <a:gd name="T12" fmla="*/ 0 w 13"/>
                  <a:gd name="T13" fmla="*/ 7 h 7"/>
                  <a:gd name="T14" fmla="*/ 1 w 13"/>
                  <a:gd name="T15" fmla="*/ 7 h 7"/>
                  <a:gd name="T16" fmla="*/ 1 w 13"/>
                  <a:gd name="T17" fmla="*/ 7 h 7"/>
                  <a:gd name="T18" fmla="*/ 0 w 13"/>
                  <a:gd name="T19" fmla="*/ 7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"/>
                  <a:gd name="T31" fmla="*/ 0 h 7"/>
                  <a:gd name="T32" fmla="*/ 13 w 13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" h="7">
                    <a:moveTo>
                      <a:pt x="0" y="7"/>
                    </a:moveTo>
                    <a:lnTo>
                      <a:pt x="1" y="7"/>
                    </a:lnTo>
                    <a:lnTo>
                      <a:pt x="13" y="3"/>
                    </a:lnTo>
                    <a:lnTo>
                      <a:pt x="12" y="0"/>
                    </a:lnTo>
                    <a:lnTo>
                      <a:pt x="1" y="5"/>
                    </a:lnTo>
                    <a:lnTo>
                      <a:pt x="2" y="5"/>
                    </a:lnTo>
                    <a:lnTo>
                      <a:pt x="0" y="7"/>
                    </a:lnTo>
                    <a:lnTo>
                      <a:pt x="1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3" name="Freeform 295"/>
              <p:cNvSpPr>
                <a:spLocks/>
              </p:cNvSpPr>
              <p:nvPr/>
            </p:nvSpPr>
            <p:spPr bwMode="auto">
              <a:xfrm>
                <a:off x="3035" y="1735"/>
                <a:ext cx="20" cy="14"/>
              </a:xfrm>
              <a:custGeom>
                <a:avLst/>
                <a:gdLst>
                  <a:gd name="T0" fmla="*/ 2 w 14"/>
                  <a:gd name="T1" fmla="*/ 2 h 10"/>
                  <a:gd name="T2" fmla="*/ 0 w 14"/>
                  <a:gd name="T3" fmla="*/ 3 h 10"/>
                  <a:gd name="T4" fmla="*/ 12 w 14"/>
                  <a:gd name="T5" fmla="*/ 10 h 10"/>
                  <a:gd name="T6" fmla="*/ 14 w 14"/>
                  <a:gd name="T7" fmla="*/ 8 h 10"/>
                  <a:gd name="T8" fmla="*/ 2 w 14"/>
                  <a:gd name="T9" fmla="*/ 1 h 10"/>
                  <a:gd name="T10" fmla="*/ 0 w 14"/>
                  <a:gd name="T11" fmla="*/ 1 h 10"/>
                  <a:gd name="T12" fmla="*/ 2 w 14"/>
                  <a:gd name="T13" fmla="*/ 1 h 10"/>
                  <a:gd name="T14" fmla="*/ 1 w 14"/>
                  <a:gd name="T15" fmla="*/ 0 h 10"/>
                  <a:gd name="T16" fmla="*/ 0 w 14"/>
                  <a:gd name="T17" fmla="*/ 1 h 10"/>
                  <a:gd name="T18" fmla="*/ 2 w 14"/>
                  <a:gd name="T19" fmla="*/ 2 h 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10"/>
                  <a:gd name="T32" fmla="*/ 14 w 14"/>
                  <a:gd name="T33" fmla="*/ 10 h 1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10">
                    <a:moveTo>
                      <a:pt x="2" y="2"/>
                    </a:moveTo>
                    <a:lnTo>
                      <a:pt x="0" y="3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4" name="Freeform 296"/>
              <p:cNvSpPr>
                <a:spLocks/>
              </p:cNvSpPr>
              <p:nvPr/>
            </p:nvSpPr>
            <p:spPr bwMode="auto">
              <a:xfrm>
                <a:off x="2940" y="1736"/>
                <a:ext cx="98" cy="60"/>
              </a:xfrm>
              <a:custGeom>
                <a:avLst/>
                <a:gdLst>
                  <a:gd name="T0" fmla="*/ 0 w 70"/>
                  <a:gd name="T1" fmla="*/ 40 h 42"/>
                  <a:gd name="T2" fmla="*/ 0 w 70"/>
                  <a:gd name="T3" fmla="*/ 40 h 42"/>
                  <a:gd name="T4" fmla="*/ 5 w 70"/>
                  <a:gd name="T5" fmla="*/ 41 h 42"/>
                  <a:gd name="T6" fmla="*/ 10 w 70"/>
                  <a:gd name="T7" fmla="*/ 42 h 42"/>
                  <a:gd name="T8" fmla="*/ 16 w 70"/>
                  <a:gd name="T9" fmla="*/ 41 h 42"/>
                  <a:gd name="T10" fmla="*/ 22 w 70"/>
                  <a:gd name="T11" fmla="*/ 39 h 42"/>
                  <a:gd name="T12" fmla="*/ 27 w 70"/>
                  <a:gd name="T13" fmla="*/ 36 h 42"/>
                  <a:gd name="T14" fmla="*/ 33 w 70"/>
                  <a:gd name="T15" fmla="*/ 33 h 42"/>
                  <a:gd name="T16" fmla="*/ 39 w 70"/>
                  <a:gd name="T17" fmla="*/ 29 h 42"/>
                  <a:gd name="T18" fmla="*/ 44 w 70"/>
                  <a:gd name="T19" fmla="*/ 25 h 42"/>
                  <a:gd name="T20" fmla="*/ 50 w 70"/>
                  <a:gd name="T21" fmla="*/ 21 h 42"/>
                  <a:gd name="T22" fmla="*/ 54 w 70"/>
                  <a:gd name="T23" fmla="*/ 17 h 42"/>
                  <a:gd name="T24" fmla="*/ 59 w 70"/>
                  <a:gd name="T25" fmla="*/ 13 h 42"/>
                  <a:gd name="T26" fmla="*/ 62 w 70"/>
                  <a:gd name="T27" fmla="*/ 9 h 42"/>
                  <a:gd name="T28" fmla="*/ 65 w 70"/>
                  <a:gd name="T29" fmla="*/ 6 h 42"/>
                  <a:gd name="T30" fmla="*/ 68 w 70"/>
                  <a:gd name="T31" fmla="*/ 4 h 42"/>
                  <a:gd name="T32" fmla="*/ 69 w 70"/>
                  <a:gd name="T33" fmla="*/ 2 h 42"/>
                  <a:gd name="T34" fmla="*/ 70 w 70"/>
                  <a:gd name="T35" fmla="*/ 1 h 42"/>
                  <a:gd name="T36" fmla="*/ 68 w 70"/>
                  <a:gd name="T37" fmla="*/ 0 h 42"/>
                  <a:gd name="T38" fmla="*/ 67 w 70"/>
                  <a:gd name="T39" fmla="*/ 0 h 42"/>
                  <a:gd name="T40" fmla="*/ 66 w 70"/>
                  <a:gd name="T41" fmla="*/ 2 h 42"/>
                  <a:gd name="T42" fmla="*/ 64 w 70"/>
                  <a:gd name="T43" fmla="*/ 4 h 42"/>
                  <a:gd name="T44" fmla="*/ 61 w 70"/>
                  <a:gd name="T45" fmla="*/ 7 h 42"/>
                  <a:gd name="T46" fmla="*/ 57 w 70"/>
                  <a:gd name="T47" fmla="*/ 11 h 42"/>
                  <a:gd name="T48" fmla="*/ 53 w 70"/>
                  <a:gd name="T49" fmla="*/ 15 h 42"/>
                  <a:gd name="T50" fmla="*/ 48 w 70"/>
                  <a:gd name="T51" fmla="*/ 19 h 42"/>
                  <a:gd name="T52" fmla="*/ 43 w 70"/>
                  <a:gd name="T53" fmla="*/ 23 h 42"/>
                  <a:gd name="T54" fmla="*/ 38 w 70"/>
                  <a:gd name="T55" fmla="*/ 27 h 42"/>
                  <a:gd name="T56" fmla="*/ 32 w 70"/>
                  <a:gd name="T57" fmla="*/ 31 h 42"/>
                  <a:gd name="T58" fmla="*/ 26 w 70"/>
                  <a:gd name="T59" fmla="*/ 34 h 42"/>
                  <a:gd name="T60" fmla="*/ 20 w 70"/>
                  <a:gd name="T61" fmla="*/ 37 h 42"/>
                  <a:gd name="T62" fmla="*/ 15 w 70"/>
                  <a:gd name="T63" fmla="*/ 38 h 42"/>
                  <a:gd name="T64" fmla="*/ 10 w 70"/>
                  <a:gd name="T65" fmla="*/ 39 h 42"/>
                  <a:gd name="T66" fmla="*/ 5 w 70"/>
                  <a:gd name="T67" fmla="*/ 39 h 42"/>
                  <a:gd name="T68" fmla="*/ 1 w 70"/>
                  <a:gd name="T69" fmla="*/ 38 h 42"/>
                  <a:gd name="T70" fmla="*/ 1 w 70"/>
                  <a:gd name="T71" fmla="*/ 38 h 42"/>
                  <a:gd name="T72" fmla="*/ 0 w 70"/>
                  <a:gd name="T73" fmla="*/ 40 h 4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0"/>
                  <a:gd name="T112" fmla="*/ 0 h 42"/>
                  <a:gd name="T113" fmla="*/ 70 w 70"/>
                  <a:gd name="T114" fmla="*/ 42 h 4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0" h="42">
                    <a:moveTo>
                      <a:pt x="0" y="40"/>
                    </a:moveTo>
                    <a:lnTo>
                      <a:pt x="0" y="40"/>
                    </a:lnTo>
                    <a:lnTo>
                      <a:pt x="5" y="41"/>
                    </a:lnTo>
                    <a:lnTo>
                      <a:pt x="10" y="42"/>
                    </a:lnTo>
                    <a:lnTo>
                      <a:pt x="16" y="41"/>
                    </a:lnTo>
                    <a:lnTo>
                      <a:pt x="22" y="39"/>
                    </a:lnTo>
                    <a:lnTo>
                      <a:pt x="27" y="36"/>
                    </a:lnTo>
                    <a:lnTo>
                      <a:pt x="33" y="33"/>
                    </a:lnTo>
                    <a:lnTo>
                      <a:pt x="39" y="29"/>
                    </a:lnTo>
                    <a:lnTo>
                      <a:pt x="44" y="25"/>
                    </a:lnTo>
                    <a:lnTo>
                      <a:pt x="50" y="21"/>
                    </a:lnTo>
                    <a:lnTo>
                      <a:pt x="54" y="17"/>
                    </a:lnTo>
                    <a:lnTo>
                      <a:pt x="59" y="13"/>
                    </a:lnTo>
                    <a:lnTo>
                      <a:pt x="62" y="9"/>
                    </a:lnTo>
                    <a:lnTo>
                      <a:pt x="65" y="6"/>
                    </a:lnTo>
                    <a:lnTo>
                      <a:pt x="68" y="4"/>
                    </a:lnTo>
                    <a:lnTo>
                      <a:pt x="69" y="2"/>
                    </a:lnTo>
                    <a:lnTo>
                      <a:pt x="70" y="1"/>
                    </a:lnTo>
                    <a:lnTo>
                      <a:pt x="68" y="0"/>
                    </a:lnTo>
                    <a:lnTo>
                      <a:pt x="67" y="0"/>
                    </a:lnTo>
                    <a:lnTo>
                      <a:pt x="66" y="2"/>
                    </a:lnTo>
                    <a:lnTo>
                      <a:pt x="64" y="4"/>
                    </a:lnTo>
                    <a:lnTo>
                      <a:pt x="61" y="7"/>
                    </a:lnTo>
                    <a:lnTo>
                      <a:pt x="57" y="11"/>
                    </a:lnTo>
                    <a:lnTo>
                      <a:pt x="53" y="15"/>
                    </a:lnTo>
                    <a:lnTo>
                      <a:pt x="48" y="19"/>
                    </a:lnTo>
                    <a:lnTo>
                      <a:pt x="43" y="23"/>
                    </a:lnTo>
                    <a:lnTo>
                      <a:pt x="38" y="27"/>
                    </a:lnTo>
                    <a:lnTo>
                      <a:pt x="32" y="31"/>
                    </a:lnTo>
                    <a:lnTo>
                      <a:pt x="26" y="34"/>
                    </a:lnTo>
                    <a:lnTo>
                      <a:pt x="20" y="37"/>
                    </a:lnTo>
                    <a:lnTo>
                      <a:pt x="15" y="38"/>
                    </a:lnTo>
                    <a:lnTo>
                      <a:pt x="10" y="39"/>
                    </a:lnTo>
                    <a:lnTo>
                      <a:pt x="5" y="39"/>
                    </a:lnTo>
                    <a:lnTo>
                      <a:pt x="1" y="38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5" name="Freeform 297"/>
              <p:cNvSpPr>
                <a:spLocks/>
              </p:cNvSpPr>
              <p:nvPr/>
            </p:nvSpPr>
            <p:spPr bwMode="auto">
              <a:xfrm>
                <a:off x="2880" y="1784"/>
                <a:ext cx="61" cy="24"/>
              </a:xfrm>
              <a:custGeom>
                <a:avLst/>
                <a:gdLst>
                  <a:gd name="T0" fmla="*/ 3 w 44"/>
                  <a:gd name="T1" fmla="*/ 16 h 17"/>
                  <a:gd name="T2" fmla="*/ 3 w 44"/>
                  <a:gd name="T3" fmla="*/ 17 h 17"/>
                  <a:gd name="T4" fmla="*/ 3 w 44"/>
                  <a:gd name="T5" fmla="*/ 17 h 17"/>
                  <a:gd name="T6" fmla="*/ 3 w 44"/>
                  <a:gd name="T7" fmla="*/ 16 h 17"/>
                  <a:gd name="T8" fmla="*/ 4 w 44"/>
                  <a:gd name="T9" fmla="*/ 15 h 17"/>
                  <a:gd name="T10" fmla="*/ 6 w 44"/>
                  <a:gd name="T11" fmla="*/ 14 h 17"/>
                  <a:gd name="T12" fmla="*/ 7 w 44"/>
                  <a:gd name="T13" fmla="*/ 12 h 17"/>
                  <a:gd name="T14" fmla="*/ 9 w 44"/>
                  <a:gd name="T15" fmla="*/ 11 h 17"/>
                  <a:gd name="T16" fmla="*/ 12 w 44"/>
                  <a:gd name="T17" fmla="*/ 9 h 17"/>
                  <a:gd name="T18" fmla="*/ 14 w 44"/>
                  <a:gd name="T19" fmla="*/ 7 h 17"/>
                  <a:gd name="T20" fmla="*/ 17 w 44"/>
                  <a:gd name="T21" fmla="*/ 6 h 17"/>
                  <a:gd name="T22" fmla="*/ 20 w 44"/>
                  <a:gd name="T23" fmla="*/ 4 h 17"/>
                  <a:gd name="T24" fmla="*/ 24 w 44"/>
                  <a:gd name="T25" fmla="*/ 4 h 17"/>
                  <a:gd name="T26" fmla="*/ 27 w 44"/>
                  <a:gd name="T27" fmla="*/ 3 h 17"/>
                  <a:gd name="T28" fmla="*/ 31 w 44"/>
                  <a:gd name="T29" fmla="*/ 3 h 17"/>
                  <a:gd name="T30" fmla="*/ 34 w 44"/>
                  <a:gd name="T31" fmla="*/ 3 h 17"/>
                  <a:gd name="T32" fmla="*/ 39 w 44"/>
                  <a:gd name="T33" fmla="*/ 4 h 17"/>
                  <a:gd name="T34" fmla="*/ 43 w 44"/>
                  <a:gd name="T35" fmla="*/ 6 h 17"/>
                  <a:gd name="T36" fmla="*/ 44 w 44"/>
                  <a:gd name="T37" fmla="*/ 4 h 17"/>
                  <a:gd name="T38" fmla="*/ 39 w 44"/>
                  <a:gd name="T39" fmla="*/ 2 h 17"/>
                  <a:gd name="T40" fmla="*/ 35 w 44"/>
                  <a:gd name="T41" fmla="*/ 1 h 17"/>
                  <a:gd name="T42" fmla="*/ 31 w 44"/>
                  <a:gd name="T43" fmla="*/ 0 h 17"/>
                  <a:gd name="T44" fmla="*/ 27 w 44"/>
                  <a:gd name="T45" fmla="*/ 1 h 17"/>
                  <a:gd name="T46" fmla="*/ 23 w 44"/>
                  <a:gd name="T47" fmla="*/ 1 h 17"/>
                  <a:gd name="T48" fmla="*/ 19 w 44"/>
                  <a:gd name="T49" fmla="*/ 2 h 17"/>
                  <a:gd name="T50" fmla="*/ 16 w 44"/>
                  <a:gd name="T51" fmla="*/ 4 h 17"/>
                  <a:gd name="T52" fmla="*/ 13 w 44"/>
                  <a:gd name="T53" fmla="*/ 5 h 17"/>
                  <a:gd name="T54" fmla="*/ 10 w 44"/>
                  <a:gd name="T55" fmla="*/ 7 h 17"/>
                  <a:gd name="T56" fmla="*/ 8 w 44"/>
                  <a:gd name="T57" fmla="*/ 9 h 17"/>
                  <a:gd name="T58" fmla="*/ 6 w 44"/>
                  <a:gd name="T59" fmla="*/ 10 h 17"/>
                  <a:gd name="T60" fmla="*/ 4 w 44"/>
                  <a:gd name="T61" fmla="*/ 12 h 17"/>
                  <a:gd name="T62" fmla="*/ 3 w 44"/>
                  <a:gd name="T63" fmla="*/ 14 h 17"/>
                  <a:gd name="T64" fmla="*/ 2 w 44"/>
                  <a:gd name="T65" fmla="*/ 15 h 17"/>
                  <a:gd name="T66" fmla="*/ 1 w 44"/>
                  <a:gd name="T67" fmla="*/ 15 h 17"/>
                  <a:gd name="T68" fmla="*/ 0 w 44"/>
                  <a:gd name="T69" fmla="*/ 16 h 17"/>
                  <a:gd name="T70" fmla="*/ 0 w 44"/>
                  <a:gd name="T71" fmla="*/ 17 h 17"/>
                  <a:gd name="T72" fmla="*/ 0 w 44"/>
                  <a:gd name="T73" fmla="*/ 16 h 17"/>
                  <a:gd name="T74" fmla="*/ 0 w 44"/>
                  <a:gd name="T75" fmla="*/ 16 h 17"/>
                  <a:gd name="T76" fmla="*/ 0 w 44"/>
                  <a:gd name="T77" fmla="*/ 17 h 17"/>
                  <a:gd name="T78" fmla="*/ 3 w 44"/>
                  <a:gd name="T79" fmla="*/ 16 h 1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4"/>
                  <a:gd name="T121" fmla="*/ 0 h 17"/>
                  <a:gd name="T122" fmla="*/ 44 w 44"/>
                  <a:gd name="T123" fmla="*/ 17 h 1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4" h="17">
                    <a:moveTo>
                      <a:pt x="3" y="16"/>
                    </a:moveTo>
                    <a:lnTo>
                      <a:pt x="3" y="17"/>
                    </a:lnTo>
                    <a:lnTo>
                      <a:pt x="3" y="16"/>
                    </a:lnTo>
                    <a:lnTo>
                      <a:pt x="4" y="15"/>
                    </a:lnTo>
                    <a:lnTo>
                      <a:pt x="6" y="14"/>
                    </a:lnTo>
                    <a:lnTo>
                      <a:pt x="7" y="12"/>
                    </a:lnTo>
                    <a:lnTo>
                      <a:pt x="9" y="11"/>
                    </a:lnTo>
                    <a:lnTo>
                      <a:pt x="12" y="9"/>
                    </a:lnTo>
                    <a:lnTo>
                      <a:pt x="14" y="7"/>
                    </a:lnTo>
                    <a:lnTo>
                      <a:pt x="17" y="6"/>
                    </a:lnTo>
                    <a:lnTo>
                      <a:pt x="20" y="4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1" y="3"/>
                    </a:lnTo>
                    <a:lnTo>
                      <a:pt x="34" y="3"/>
                    </a:lnTo>
                    <a:lnTo>
                      <a:pt x="39" y="4"/>
                    </a:lnTo>
                    <a:lnTo>
                      <a:pt x="43" y="6"/>
                    </a:lnTo>
                    <a:lnTo>
                      <a:pt x="44" y="4"/>
                    </a:lnTo>
                    <a:lnTo>
                      <a:pt x="39" y="2"/>
                    </a:lnTo>
                    <a:lnTo>
                      <a:pt x="35" y="1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3" y="1"/>
                    </a:lnTo>
                    <a:lnTo>
                      <a:pt x="19" y="2"/>
                    </a:lnTo>
                    <a:lnTo>
                      <a:pt x="16" y="4"/>
                    </a:lnTo>
                    <a:lnTo>
                      <a:pt x="13" y="5"/>
                    </a:lnTo>
                    <a:lnTo>
                      <a:pt x="10" y="7"/>
                    </a:lnTo>
                    <a:lnTo>
                      <a:pt x="8" y="9"/>
                    </a:lnTo>
                    <a:lnTo>
                      <a:pt x="6" y="10"/>
                    </a:lnTo>
                    <a:lnTo>
                      <a:pt x="4" y="12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1" y="15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6" name="Freeform 298"/>
              <p:cNvSpPr>
                <a:spLocks/>
              </p:cNvSpPr>
              <p:nvPr/>
            </p:nvSpPr>
            <p:spPr bwMode="auto">
              <a:xfrm>
                <a:off x="2880" y="1807"/>
                <a:ext cx="12" cy="58"/>
              </a:xfrm>
              <a:custGeom>
                <a:avLst/>
                <a:gdLst>
                  <a:gd name="T0" fmla="*/ 7 w 9"/>
                  <a:gd name="T1" fmla="*/ 40 h 41"/>
                  <a:gd name="T2" fmla="*/ 9 w 9"/>
                  <a:gd name="T3" fmla="*/ 38 h 41"/>
                  <a:gd name="T4" fmla="*/ 3 w 9"/>
                  <a:gd name="T5" fmla="*/ 0 h 41"/>
                  <a:gd name="T6" fmla="*/ 0 w 9"/>
                  <a:gd name="T7" fmla="*/ 1 h 41"/>
                  <a:gd name="T8" fmla="*/ 6 w 9"/>
                  <a:gd name="T9" fmla="*/ 39 h 41"/>
                  <a:gd name="T10" fmla="*/ 8 w 9"/>
                  <a:gd name="T11" fmla="*/ 38 h 41"/>
                  <a:gd name="T12" fmla="*/ 7 w 9"/>
                  <a:gd name="T13" fmla="*/ 40 h 41"/>
                  <a:gd name="T14" fmla="*/ 9 w 9"/>
                  <a:gd name="T15" fmla="*/ 41 h 41"/>
                  <a:gd name="T16" fmla="*/ 9 w 9"/>
                  <a:gd name="T17" fmla="*/ 38 h 41"/>
                  <a:gd name="T18" fmla="*/ 7 w 9"/>
                  <a:gd name="T19" fmla="*/ 40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41"/>
                  <a:gd name="T32" fmla="*/ 9 w 9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41">
                    <a:moveTo>
                      <a:pt x="7" y="40"/>
                    </a:moveTo>
                    <a:lnTo>
                      <a:pt x="9" y="38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6" y="39"/>
                    </a:lnTo>
                    <a:lnTo>
                      <a:pt x="8" y="38"/>
                    </a:lnTo>
                    <a:lnTo>
                      <a:pt x="7" y="40"/>
                    </a:lnTo>
                    <a:lnTo>
                      <a:pt x="9" y="41"/>
                    </a:lnTo>
                    <a:lnTo>
                      <a:pt x="9" y="38"/>
                    </a:lnTo>
                    <a:lnTo>
                      <a:pt x="7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7" name="Freeform 299"/>
              <p:cNvSpPr>
                <a:spLocks/>
              </p:cNvSpPr>
              <p:nvPr/>
            </p:nvSpPr>
            <p:spPr bwMode="auto">
              <a:xfrm>
                <a:off x="2841" y="1814"/>
                <a:ext cx="50" cy="50"/>
              </a:xfrm>
              <a:custGeom>
                <a:avLst/>
                <a:gdLst>
                  <a:gd name="T0" fmla="*/ 0 w 36"/>
                  <a:gd name="T1" fmla="*/ 0 h 35"/>
                  <a:gd name="T2" fmla="*/ 0 w 36"/>
                  <a:gd name="T3" fmla="*/ 0 h 35"/>
                  <a:gd name="T4" fmla="*/ 0 w 36"/>
                  <a:gd name="T5" fmla="*/ 2 h 35"/>
                  <a:gd name="T6" fmla="*/ 0 w 36"/>
                  <a:gd name="T7" fmla="*/ 5 h 35"/>
                  <a:gd name="T8" fmla="*/ 2 w 36"/>
                  <a:gd name="T9" fmla="*/ 8 h 35"/>
                  <a:gd name="T10" fmla="*/ 4 w 36"/>
                  <a:gd name="T11" fmla="*/ 11 h 35"/>
                  <a:gd name="T12" fmla="*/ 7 w 36"/>
                  <a:gd name="T13" fmla="*/ 14 h 35"/>
                  <a:gd name="T14" fmla="*/ 10 w 36"/>
                  <a:gd name="T15" fmla="*/ 17 h 35"/>
                  <a:gd name="T16" fmla="*/ 13 w 36"/>
                  <a:gd name="T17" fmla="*/ 20 h 35"/>
                  <a:gd name="T18" fmla="*/ 17 w 36"/>
                  <a:gd name="T19" fmla="*/ 23 h 35"/>
                  <a:gd name="T20" fmla="*/ 20 w 36"/>
                  <a:gd name="T21" fmla="*/ 25 h 35"/>
                  <a:gd name="T22" fmla="*/ 23 w 36"/>
                  <a:gd name="T23" fmla="*/ 28 h 35"/>
                  <a:gd name="T24" fmla="*/ 26 w 36"/>
                  <a:gd name="T25" fmla="*/ 30 h 35"/>
                  <a:gd name="T26" fmla="*/ 29 w 36"/>
                  <a:gd name="T27" fmla="*/ 31 h 35"/>
                  <a:gd name="T28" fmla="*/ 31 w 36"/>
                  <a:gd name="T29" fmla="*/ 33 h 35"/>
                  <a:gd name="T30" fmla="*/ 33 w 36"/>
                  <a:gd name="T31" fmla="*/ 34 h 35"/>
                  <a:gd name="T32" fmla="*/ 34 w 36"/>
                  <a:gd name="T33" fmla="*/ 34 h 35"/>
                  <a:gd name="T34" fmla="*/ 35 w 36"/>
                  <a:gd name="T35" fmla="*/ 35 h 35"/>
                  <a:gd name="T36" fmla="*/ 36 w 36"/>
                  <a:gd name="T37" fmla="*/ 33 h 35"/>
                  <a:gd name="T38" fmla="*/ 36 w 36"/>
                  <a:gd name="T39" fmla="*/ 33 h 35"/>
                  <a:gd name="T40" fmla="*/ 34 w 36"/>
                  <a:gd name="T41" fmla="*/ 32 h 35"/>
                  <a:gd name="T42" fmla="*/ 33 w 36"/>
                  <a:gd name="T43" fmla="*/ 30 h 35"/>
                  <a:gd name="T44" fmla="*/ 30 w 36"/>
                  <a:gd name="T45" fmla="*/ 29 h 35"/>
                  <a:gd name="T46" fmla="*/ 28 w 36"/>
                  <a:gd name="T47" fmla="*/ 28 h 35"/>
                  <a:gd name="T48" fmla="*/ 24 w 36"/>
                  <a:gd name="T49" fmla="*/ 25 h 35"/>
                  <a:gd name="T50" fmla="*/ 21 w 36"/>
                  <a:gd name="T51" fmla="*/ 23 h 35"/>
                  <a:gd name="T52" fmla="*/ 18 w 36"/>
                  <a:gd name="T53" fmla="*/ 21 h 35"/>
                  <a:gd name="T54" fmla="*/ 15 w 36"/>
                  <a:gd name="T55" fmla="*/ 18 h 35"/>
                  <a:gd name="T56" fmla="*/ 12 w 36"/>
                  <a:gd name="T57" fmla="*/ 16 h 35"/>
                  <a:gd name="T58" fmla="*/ 9 w 36"/>
                  <a:gd name="T59" fmla="*/ 13 h 35"/>
                  <a:gd name="T60" fmla="*/ 6 w 36"/>
                  <a:gd name="T61" fmla="*/ 10 h 35"/>
                  <a:gd name="T62" fmla="*/ 4 w 36"/>
                  <a:gd name="T63" fmla="*/ 7 h 35"/>
                  <a:gd name="T64" fmla="*/ 3 w 36"/>
                  <a:gd name="T65" fmla="*/ 5 h 35"/>
                  <a:gd name="T66" fmla="*/ 2 w 36"/>
                  <a:gd name="T67" fmla="*/ 2 h 35"/>
                  <a:gd name="T68" fmla="*/ 2 w 36"/>
                  <a:gd name="T69" fmla="*/ 0 h 35"/>
                  <a:gd name="T70" fmla="*/ 2 w 36"/>
                  <a:gd name="T71" fmla="*/ 0 h 35"/>
                  <a:gd name="T72" fmla="*/ 0 w 36"/>
                  <a:gd name="T73" fmla="*/ 0 h 3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6"/>
                  <a:gd name="T112" fmla="*/ 0 h 35"/>
                  <a:gd name="T113" fmla="*/ 36 w 36"/>
                  <a:gd name="T114" fmla="*/ 35 h 3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6" h="35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2" y="8"/>
                    </a:lnTo>
                    <a:lnTo>
                      <a:pt x="4" y="11"/>
                    </a:lnTo>
                    <a:lnTo>
                      <a:pt x="7" y="14"/>
                    </a:lnTo>
                    <a:lnTo>
                      <a:pt x="10" y="17"/>
                    </a:lnTo>
                    <a:lnTo>
                      <a:pt x="13" y="20"/>
                    </a:lnTo>
                    <a:lnTo>
                      <a:pt x="17" y="23"/>
                    </a:lnTo>
                    <a:lnTo>
                      <a:pt x="20" y="25"/>
                    </a:lnTo>
                    <a:lnTo>
                      <a:pt x="23" y="28"/>
                    </a:lnTo>
                    <a:lnTo>
                      <a:pt x="26" y="30"/>
                    </a:lnTo>
                    <a:lnTo>
                      <a:pt x="29" y="31"/>
                    </a:lnTo>
                    <a:lnTo>
                      <a:pt x="31" y="33"/>
                    </a:lnTo>
                    <a:lnTo>
                      <a:pt x="33" y="34"/>
                    </a:lnTo>
                    <a:lnTo>
                      <a:pt x="34" y="34"/>
                    </a:lnTo>
                    <a:lnTo>
                      <a:pt x="35" y="35"/>
                    </a:lnTo>
                    <a:lnTo>
                      <a:pt x="36" y="33"/>
                    </a:lnTo>
                    <a:lnTo>
                      <a:pt x="34" y="32"/>
                    </a:lnTo>
                    <a:lnTo>
                      <a:pt x="33" y="30"/>
                    </a:lnTo>
                    <a:lnTo>
                      <a:pt x="30" y="29"/>
                    </a:lnTo>
                    <a:lnTo>
                      <a:pt x="28" y="28"/>
                    </a:lnTo>
                    <a:lnTo>
                      <a:pt x="24" y="25"/>
                    </a:lnTo>
                    <a:lnTo>
                      <a:pt x="21" y="23"/>
                    </a:lnTo>
                    <a:lnTo>
                      <a:pt x="18" y="21"/>
                    </a:lnTo>
                    <a:lnTo>
                      <a:pt x="15" y="18"/>
                    </a:lnTo>
                    <a:lnTo>
                      <a:pt x="12" y="16"/>
                    </a:lnTo>
                    <a:lnTo>
                      <a:pt x="9" y="13"/>
                    </a:lnTo>
                    <a:lnTo>
                      <a:pt x="6" y="10"/>
                    </a:lnTo>
                    <a:lnTo>
                      <a:pt x="4" y="7"/>
                    </a:lnTo>
                    <a:lnTo>
                      <a:pt x="3" y="5"/>
                    </a:lnTo>
                    <a:lnTo>
                      <a:pt x="2" y="2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8" name="Freeform 300"/>
              <p:cNvSpPr>
                <a:spLocks/>
              </p:cNvSpPr>
              <p:nvPr/>
            </p:nvSpPr>
            <p:spPr bwMode="auto">
              <a:xfrm>
                <a:off x="2841" y="1750"/>
                <a:ext cx="18" cy="64"/>
              </a:xfrm>
              <a:custGeom>
                <a:avLst/>
                <a:gdLst>
                  <a:gd name="T0" fmla="*/ 12 w 13"/>
                  <a:gd name="T1" fmla="*/ 0 h 45"/>
                  <a:gd name="T2" fmla="*/ 12 w 13"/>
                  <a:gd name="T3" fmla="*/ 0 h 45"/>
                  <a:gd name="T4" fmla="*/ 10 w 13"/>
                  <a:gd name="T5" fmla="*/ 2 h 45"/>
                  <a:gd name="T6" fmla="*/ 9 w 13"/>
                  <a:gd name="T7" fmla="*/ 3 h 45"/>
                  <a:gd name="T8" fmla="*/ 8 w 13"/>
                  <a:gd name="T9" fmla="*/ 5 h 45"/>
                  <a:gd name="T10" fmla="*/ 7 w 13"/>
                  <a:gd name="T11" fmla="*/ 8 h 45"/>
                  <a:gd name="T12" fmla="*/ 6 w 13"/>
                  <a:gd name="T13" fmla="*/ 11 h 45"/>
                  <a:gd name="T14" fmla="*/ 5 w 13"/>
                  <a:gd name="T15" fmla="*/ 14 h 45"/>
                  <a:gd name="T16" fmla="*/ 4 w 13"/>
                  <a:gd name="T17" fmla="*/ 17 h 45"/>
                  <a:gd name="T18" fmla="*/ 4 w 13"/>
                  <a:gd name="T19" fmla="*/ 20 h 45"/>
                  <a:gd name="T20" fmla="*/ 3 w 13"/>
                  <a:gd name="T21" fmla="*/ 23 h 45"/>
                  <a:gd name="T22" fmla="*/ 3 w 13"/>
                  <a:gd name="T23" fmla="*/ 27 h 45"/>
                  <a:gd name="T24" fmla="*/ 2 w 13"/>
                  <a:gd name="T25" fmla="*/ 30 h 45"/>
                  <a:gd name="T26" fmla="*/ 2 w 13"/>
                  <a:gd name="T27" fmla="*/ 33 h 45"/>
                  <a:gd name="T28" fmla="*/ 1 w 13"/>
                  <a:gd name="T29" fmla="*/ 36 h 45"/>
                  <a:gd name="T30" fmla="*/ 0 w 13"/>
                  <a:gd name="T31" fmla="*/ 39 h 45"/>
                  <a:gd name="T32" fmla="*/ 0 w 13"/>
                  <a:gd name="T33" fmla="*/ 42 h 45"/>
                  <a:gd name="T34" fmla="*/ 0 w 13"/>
                  <a:gd name="T35" fmla="*/ 45 h 45"/>
                  <a:gd name="T36" fmla="*/ 2 w 13"/>
                  <a:gd name="T37" fmla="*/ 45 h 45"/>
                  <a:gd name="T38" fmla="*/ 3 w 13"/>
                  <a:gd name="T39" fmla="*/ 42 h 45"/>
                  <a:gd name="T40" fmla="*/ 3 w 13"/>
                  <a:gd name="T41" fmla="*/ 39 h 45"/>
                  <a:gd name="T42" fmla="*/ 3 w 13"/>
                  <a:gd name="T43" fmla="*/ 37 h 45"/>
                  <a:gd name="T44" fmla="*/ 4 w 13"/>
                  <a:gd name="T45" fmla="*/ 33 h 45"/>
                  <a:gd name="T46" fmla="*/ 4 w 13"/>
                  <a:gd name="T47" fmla="*/ 30 h 45"/>
                  <a:gd name="T48" fmla="*/ 5 w 13"/>
                  <a:gd name="T49" fmla="*/ 27 h 45"/>
                  <a:gd name="T50" fmla="*/ 6 w 13"/>
                  <a:gd name="T51" fmla="*/ 24 h 45"/>
                  <a:gd name="T52" fmla="*/ 6 w 13"/>
                  <a:gd name="T53" fmla="*/ 20 h 45"/>
                  <a:gd name="T54" fmla="*/ 7 w 13"/>
                  <a:gd name="T55" fmla="*/ 17 h 45"/>
                  <a:gd name="T56" fmla="*/ 8 w 13"/>
                  <a:gd name="T57" fmla="*/ 14 h 45"/>
                  <a:gd name="T58" fmla="*/ 9 w 13"/>
                  <a:gd name="T59" fmla="*/ 11 h 45"/>
                  <a:gd name="T60" fmla="*/ 9 w 13"/>
                  <a:gd name="T61" fmla="*/ 9 h 45"/>
                  <a:gd name="T62" fmla="*/ 10 w 13"/>
                  <a:gd name="T63" fmla="*/ 6 h 45"/>
                  <a:gd name="T64" fmla="*/ 11 w 13"/>
                  <a:gd name="T65" fmla="*/ 5 h 45"/>
                  <a:gd name="T66" fmla="*/ 12 w 13"/>
                  <a:gd name="T67" fmla="*/ 3 h 45"/>
                  <a:gd name="T68" fmla="*/ 13 w 13"/>
                  <a:gd name="T69" fmla="*/ 2 h 45"/>
                  <a:gd name="T70" fmla="*/ 13 w 13"/>
                  <a:gd name="T71" fmla="*/ 2 h 45"/>
                  <a:gd name="T72" fmla="*/ 12 w 13"/>
                  <a:gd name="T73" fmla="*/ 0 h 4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"/>
                  <a:gd name="T112" fmla="*/ 0 h 45"/>
                  <a:gd name="T113" fmla="*/ 13 w 13"/>
                  <a:gd name="T114" fmla="*/ 45 h 45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" h="45">
                    <a:moveTo>
                      <a:pt x="12" y="0"/>
                    </a:moveTo>
                    <a:lnTo>
                      <a:pt x="12" y="0"/>
                    </a:lnTo>
                    <a:lnTo>
                      <a:pt x="10" y="2"/>
                    </a:lnTo>
                    <a:lnTo>
                      <a:pt x="9" y="3"/>
                    </a:lnTo>
                    <a:lnTo>
                      <a:pt x="8" y="5"/>
                    </a:lnTo>
                    <a:lnTo>
                      <a:pt x="7" y="8"/>
                    </a:lnTo>
                    <a:lnTo>
                      <a:pt x="6" y="11"/>
                    </a:lnTo>
                    <a:lnTo>
                      <a:pt x="5" y="14"/>
                    </a:lnTo>
                    <a:lnTo>
                      <a:pt x="4" y="17"/>
                    </a:lnTo>
                    <a:lnTo>
                      <a:pt x="4" y="20"/>
                    </a:lnTo>
                    <a:lnTo>
                      <a:pt x="3" y="23"/>
                    </a:lnTo>
                    <a:lnTo>
                      <a:pt x="3" y="27"/>
                    </a:lnTo>
                    <a:lnTo>
                      <a:pt x="2" y="30"/>
                    </a:lnTo>
                    <a:lnTo>
                      <a:pt x="2" y="33"/>
                    </a:lnTo>
                    <a:lnTo>
                      <a:pt x="1" y="36"/>
                    </a:lnTo>
                    <a:lnTo>
                      <a:pt x="0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2" y="45"/>
                    </a:lnTo>
                    <a:lnTo>
                      <a:pt x="3" y="42"/>
                    </a:lnTo>
                    <a:lnTo>
                      <a:pt x="3" y="39"/>
                    </a:lnTo>
                    <a:lnTo>
                      <a:pt x="3" y="37"/>
                    </a:lnTo>
                    <a:lnTo>
                      <a:pt x="4" y="33"/>
                    </a:lnTo>
                    <a:lnTo>
                      <a:pt x="4" y="30"/>
                    </a:lnTo>
                    <a:lnTo>
                      <a:pt x="5" y="27"/>
                    </a:lnTo>
                    <a:lnTo>
                      <a:pt x="6" y="24"/>
                    </a:lnTo>
                    <a:lnTo>
                      <a:pt x="6" y="20"/>
                    </a:lnTo>
                    <a:lnTo>
                      <a:pt x="7" y="17"/>
                    </a:lnTo>
                    <a:lnTo>
                      <a:pt x="8" y="14"/>
                    </a:lnTo>
                    <a:lnTo>
                      <a:pt x="9" y="11"/>
                    </a:lnTo>
                    <a:lnTo>
                      <a:pt x="9" y="9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2" y="3"/>
                    </a:lnTo>
                    <a:lnTo>
                      <a:pt x="13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39" name="Freeform 301"/>
              <p:cNvSpPr>
                <a:spLocks/>
              </p:cNvSpPr>
              <p:nvPr/>
            </p:nvSpPr>
            <p:spPr bwMode="auto">
              <a:xfrm>
                <a:off x="2858" y="1702"/>
                <a:ext cx="22" cy="51"/>
              </a:xfrm>
              <a:custGeom>
                <a:avLst/>
                <a:gdLst>
                  <a:gd name="T0" fmla="*/ 14 w 16"/>
                  <a:gd name="T1" fmla="*/ 0 h 36"/>
                  <a:gd name="T2" fmla="*/ 14 w 16"/>
                  <a:gd name="T3" fmla="*/ 0 h 36"/>
                  <a:gd name="T4" fmla="*/ 11 w 16"/>
                  <a:gd name="T5" fmla="*/ 2 h 36"/>
                  <a:gd name="T6" fmla="*/ 9 w 16"/>
                  <a:gd name="T7" fmla="*/ 5 h 36"/>
                  <a:gd name="T8" fmla="*/ 8 w 16"/>
                  <a:gd name="T9" fmla="*/ 8 h 36"/>
                  <a:gd name="T10" fmla="*/ 7 w 16"/>
                  <a:gd name="T11" fmla="*/ 10 h 36"/>
                  <a:gd name="T12" fmla="*/ 6 w 16"/>
                  <a:gd name="T13" fmla="*/ 13 h 36"/>
                  <a:gd name="T14" fmla="*/ 5 w 16"/>
                  <a:gd name="T15" fmla="*/ 15 h 36"/>
                  <a:gd name="T16" fmla="*/ 4 w 16"/>
                  <a:gd name="T17" fmla="*/ 18 h 36"/>
                  <a:gd name="T18" fmla="*/ 4 w 16"/>
                  <a:gd name="T19" fmla="*/ 20 h 36"/>
                  <a:gd name="T20" fmla="*/ 3 w 16"/>
                  <a:gd name="T21" fmla="*/ 22 h 36"/>
                  <a:gd name="T22" fmla="*/ 3 w 16"/>
                  <a:gd name="T23" fmla="*/ 25 h 36"/>
                  <a:gd name="T24" fmla="*/ 3 w 16"/>
                  <a:gd name="T25" fmla="*/ 27 h 36"/>
                  <a:gd name="T26" fmla="*/ 3 w 16"/>
                  <a:gd name="T27" fmla="*/ 28 h 36"/>
                  <a:gd name="T28" fmla="*/ 2 w 16"/>
                  <a:gd name="T29" fmla="*/ 30 h 36"/>
                  <a:gd name="T30" fmla="*/ 2 w 16"/>
                  <a:gd name="T31" fmla="*/ 32 h 36"/>
                  <a:gd name="T32" fmla="*/ 1 w 16"/>
                  <a:gd name="T33" fmla="*/ 33 h 36"/>
                  <a:gd name="T34" fmla="*/ 0 w 16"/>
                  <a:gd name="T35" fmla="*/ 34 h 36"/>
                  <a:gd name="T36" fmla="*/ 1 w 16"/>
                  <a:gd name="T37" fmla="*/ 36 h 36"/>
                  <a:gd name="T38" fmla="*/ 3 w 16"/>
                  <a:gd name="T39" fmla="*/ 34 h 36"/>
                  <a:gd name="T40" fmla="*/ 4 w 16"/>
                  <a:gd name="T41" fmla="*/ 33 h 36"/>
                  <a:gd name="T42" fmla="*/ 5 w 16"/>
                  <a:gd name="T43" fmla="*/ 31 h 36"/>
                  <a:gd name="T44" fmla="*/ 5 w 16"/>
                  <a:gd name="T45" fmla="*/ 29 h 36"/>
                  <a:gd name="T46" fmla="*/ 6 w 16"/>
                  <a:gd name="T47" fmla="*/ 27 h 36"/>
                  <a:gd name="T48" fmla="*/ 6 w 16"/>
                  <a:gd name="T49" fmla="*/ 25 h 36"/>
                  <a:gd name="T50" fmla="*/ 6 w 16"/>
                  <a:gd name="T51" fmla="*/ 22 h 36"/>
                  <a:gd name="T52" fmla="*/ 6 w 16"/>
                  <a:gd name="T53" fmla="*/ 20 h 36"/>
                  <a:gd name="T54" fmla="*/ 7 w 16"/>
                  <a:gd name="T55" fmla="*/ 18 h 36"/>
                  <a:gd name="T56" fmla="*/ 7 w 16"/>
                  <a:gd name="T57" fmla="*/ 16 h 36"/>
                  <a:gd name="T58" fmla="*/ 8 w 16"/>
                  <a:gd name="T59" fmla="*/ 14 h 36"/>
                  <a:gd name="T60" fmla="*/ 8 w 16"/>
                  <a:gd name="T61" fmla="*/ 11 h 36"/>
                  <a:gd name="T62" fmla="*/ 10 w 16"/>
                  <a:gd name="T63" fmla="*/ 9 h 36"/>
                  <a:gd name="T64" fmla="*/ 11 w 16"/>
                  <a:gd name="T65" fmla="*/ 6 h 36"/>
                  <a:gd name="T66" fmla="*/ 13 w 16"/>
                  <a:gd name="T67" fmla="*/ 4 h 36"/>
                  <a:gd name="T68" fmla="*/ 16 w 16"/>
                  <a:gd name="T69" fmla="*/ 2 h 36"/>
                  <a:gd name="T70" fmla="*/ 16 w 16"/>
                  <a:gd name="T71" fmla="*/ 2 h 36"/>
                  <a:gd name="T72" fmla="*/ 14 w 16"/>
                  <a:gd name="T73" fmla="*/ 0 h 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6"/>
                  <a:gd name="T112" fmla="*/ 0 h 36"/>
                  <a:gd name="T113" fmla="*/ 16 w 16"/>
                  <a:gd name="T114" fmla="*/ 36 h 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6" h="36">
                    <a:moveTo>
                      <a:pt x="14" y="0"/>
                    </a:moveTo>
                    <a:lnTo>
                      <a:pt x="14" y="0"/>
                    </a:lnTo>
                    <a:lnTo>
                      <a:pt x="11" y="2"/>
                    </a:lnTo>
                    <a:lnTo>
                      <a:pt x="9" y="5"/>
                    </a:lnTo>
                    <a:lnTo>
                      <a:pt x="8" y="8"/>
                    </a:lnTo>
                    <a:lnTo>
                      <a:pt x="7" y="10"/>
                    </a:lnTo>
                    <a:lnTo>
                      <a:pt x="6" y="13"/>
                    </a:lnTo>
                    <a:lnTo>
                      <a:pt x="5" y="15"/>
                    </a:lnTo>
                    <a:lnTo>
                      <a:pt x="4" y="18"/>
                    </a:lnTo>
                    <a:lnTo>
                      <a:pt x="4" y="20"/>
                    </a:lnTo>
                    <a:lnTo>
                      <a:pt x="3" y="22"/>
                    </a:lnTo>
                    <a:lnTo>
                      <a:pt x="3" y="25"/>
                    </a:lnTo>
                    <a:lnTo>
                      <a:pt x="3" y="27"/>
                    </a:lnTo>
                    <a:lnTo>
                      <a:pt x="3" y="28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1" y="33"/>
                    </a:lnTo>
                    <a:lnTo>
                      <a:pt x="0" y="34"/>
                    </a:lnTo>
                    <a:lnTo>
                      <a:pt x="1" y="36"/>
                    </a:lnTo>
                    <a:lnTo>
                      <a:pt x="3" y="34"/>
                    </a:lnTo>
                    <a:lnTo>
                      <a:pt x="4" y="33"/>
                    </a:lnTo>
                    <a:lnTo>
                      <a:pt x="5" y="31"/>
                    </a:lnTo>
                    <a:lnTo>
                      <a:pt x="5" y="29"/>
                    </a:lnTo>
                    <a:lnTo>
                      <a:pt x="6" y="27"/>
                    </a:lnTo>
                    <a:lnTo>
                      <a:pt x="6" y="25"/>
                    </a:lnTo>
                    <a:lnTo>
                      <a:pt x="6" y="22"/>
                    </a:lnTo>
                    <a:lnTo>
                      <a:pt x="6" y="20"/>
                    </a:lnTo>
                    <a:lnTo>
                      <a:pt x="7" y="18"/>
                    </a:lnTo>
                    <a:lnTo>
                      <a:pt x="7" y="16"/>
                    </a:lnTo>
                    <a:lnTo>
                      <a:pt x="8" y="14"/>
                    </a:lnTo>
                    <a:lnTo>
                      <a:pt x="8" y="11"/>
                    </a:lnTo>
                    <a:lnTo>
                      <a:pt x="10" y="9"/>
                    </a:lnTo>
                    <a:lnTo>
                      <a:pt x="11" y="6"/>
                    </a:lnTo>
                    <a:lnTo>
                      <a:pt x="13" y="4"/>
                    </a:lnTo>
                    <a:lnTo>
                      <a:pt x="16" y="2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0" name="Freeform 302"/>
              <p:cNvSpPr>
                <a:spLocks/>
              </p:cNvSpPr>
              <p:nvPr/>
            </p:nvSpPr>
            <p:spPr bwMode="auto">
              <a:xfrm>
                <a:off x="2877" y="1666"/>
                <a:ext cx="118" cy="39"/>
              </a:xfrm>
              <a:custGeom>
                <a:avLst/>
                <a:gdLst>
                  <a:gd name="T0" fmla="*/ 84 w 84"/>
                  <a:gd name="T1" fmla="*/ 0 h 27"/>
                  <a:gd name="T2" fmla="*/ 84 w 84"/>
                  <a:gd name="T3" fmla="*/ 0 h 27"/>
                  <a:gd name="T4" fmla="*/ 80 w 84"/>
                  <a:gd name="T5" fmla="*/ 0 h 27"/>
                  <a:gd name="T6" fmla="*/ 75 w 84"/>
                  <a:gd name="T7" fmla="*/ 0 h 27"/>
                  <a:gd name="T8" fmla="*/ 69 w 84"/>
                  <a:gd name="T9" fmla="*/ 0 h 27"/>
                  <a:gd name="T10" fmla="*/ 64 w 84"/>
                  <a:gd name="T11" fmla="*/ 1 h 27"/>
                  <a:gd name="T12" fmla="*/ 58 w 84"/>
                  <a:gd name="T13" fmla="*/ 2 h 27"/>
                  <a:gd name="T14" fmla="*/ 52 w 84"/>
                  <a:gd name="T15" fmla="*/ 4 h 27"/>
                  <a:gd name="T16" fmla="*/ 46 w 84"/>
                  <a:gd name="T17" fmla="*/ 5 h 27"/>
                  <a:gd name="T18" fmla="*/ 40 w 84"/>
                  <a:gd name="T19" fmla="*/ 7 h 27"/>
                  <a:gd name="T20" fmla="*/ 33 w 84"/>
                  <a:gd name="T21" fmla="*/ 9 h 27"/>
                  <a:gd name="T22" fmla="*/ 27 w 84"/>
                  <a:gd name="T23" fmla="*/ 11 h 27"/>
                  <a:gd name="T24" fmla="*/ 21 w 84"/>
                  <a:gd name="T25" fmla="*/ 13 h 27"/>
                  <a:gd name="T26" fmla="*/ 16 w 84"/>
                  <a:gd name="T27" fmla="*/ 16 h 27"/>
                  <a:gd name="T28" fmla="*/ 11 w 84"/>
                  <a:gd name="T29" fmla="*/ 18 h 27"/>
                  <a:gd name="T30" fmla="*/ 7 w 84"/>
                  <a:gd name="T31" fmla="*/ 21 h 27"/>
                  <a:gd name="T32" fmla="*/ 3 w 84"/>
                  <a:gd name="T33" fmla="*/ 23 h 27"/>
                  <a:gd name="T34" fmla="*/ 0 w 84"/>
                  <a:gd name="T35" fmla="*/ 25 h 27"/>
                  <a:gd name="T36" fmla="*/ 2 w 84"/>
                  <a:gd name="T37" fmla="*/ 27 h 27"/>
                  <a:gd name="T38" fmla="*/ 5 w 84"/>
                  <a:gd name="T39" fmla="*/ 25 h 27"/>
                  <a:gd name="T40" fmla="*/ 8 w 84"/>
                  <a:gd name="T41" fmla="*/ 23 h 27"/>
                  <a:gd name="T42" fmla="*/ 12 w 84"/>
                  <a:gd name="T43" fmla="*/ 20 h 27"/>
                  <a:gd name="T44" fmla="*/ 18 w 84"/>
                  <a:gd name="T45" fmla="*/ 18 h 27"/>
                  <a:gd name="T46" fmla="*/ 23 w 84"/>
                  <a:gd name="T47" fmla="*/ 16 h 27"/>
                  <a:gd name="T48" fmla="*/ 28 w 84"/>
                  <a:gd name="T49" fmla="*/ 13 h 27"/>
                  <a:gd name="T50" fmla="*/ 34 w 84"/>
                  <a:gd name="T51" fmla="*/ 11 h 27"/>
                  <a:gd name="T52" fmla="*/ 40 w 84"/>
                  <a:gd name="T53" fmla="*/ 9 h 27"/>
                  <a:gd name="T54" fmla="*/ 46 w 84"/>
                  <a:gd name="T55" fmla="*/ 8 h 27"/>
                  <a:gd name="T56" fmla="*/ 52 w 84"/>
                  <a:gd name="T57" fmla="*/ 6 h 27"/>
                  <a:gd name="T58" fmla="*/ 58 w 84"/>
                  <a:gd name="T59" fmla="*/ 5 h 27"/>
                  <a:gd name="T60" fmla="*/ 64 w 84"/>
                  <a:gd name="T61" fmla="*/ 3 h 27"/>
                  <a:gd name="T62" fmla="*/ 70 w 84"/>
                  <a:gd name="T63" fmla="*/ 2 h 27"/>
                  <a:gd name="T64" fmla="*/ 75 w 84"/>
                  <a:gd name="T65" fmla="*/ 2 h 27"/>
                  <a:gd name="T66" fmla="*/ 80 w 84"/>
                  <a:gd name="T67" fmla="*/ 2 h 27"/>
                  <a:gd name="T68" fmla="*/ 84 w 84"/>
                  <a:gd name="T69" fmla="*/ 2 h 27"/>
                  <a:gd name="T70" fmla="*/ 84 w 84"/>
                  <a:gd name="T71" fmla="*/ 2 h 27"/>
                  <a:gd name="T72" fmla="*/ 84 w 84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4"/>
                  <a:gd name="T112" fmla="*/ 0 h 27"/>
                  <a:gd name="T113" fmla="*/ 84 w 84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4" h="27">
                    <a:moveTo>
                      <a:pt x="84" y="0"/>
                    </a:moveTo>
                    <a:lnTo>
                      <a:pt x="84" y="0"/>
                    </a:lnTo>
                    <a:lnTo>
                      <a:pt x="80" y="0"/>
                    </a:lnTo>
                    <a:lnTo>
                      <a:pt x="75" y="0"/>
                    </a:lnTo>
                    <a:lnTo>
                      <a:pt x="69" y="0"/>
                    </a:lnTo>
                    <a:lnTo>
                      <a:pt x="64" y="1"/>
                    </a:lnTo>
                    <a:lnTo>
                      <a:pt x="58" y="2"/>
                    </a:lnTo>
                    <a:lnTo>
                      <a:pt x="52" y="4"/>
                    </a:lnTo>
                    <a:lnTo>
                      <a:pt x="46" y="5"/>
                    </a:lnTo>
                    <a:lnTo>
                      <a:pt x="40" y="7"/>
                    </a:lnTo>
                    <a:lnTo>
                      <a:pt x="33" y="9"/>
                    </a:lnTo>
                    <a:lnTo>
                      <a:pt x="27" y="11"/>
                    </a:lnTo>
                    <a:lnTo>
                      <a:pt x="21" y="13"/>
                    </a:lnTo>
                    <a:lnTo>
                      <a:pt x="16" y="16"/>
                    </a:lnTo>
                    <a:lnTo>
                      <a:pt x="11" y="18"/>
                    </a:lnTo>
                    <a:lnTo>
                      <a:pt x="7" y="21"/>
                    </a:lnTo>
                    <a:lnTo>
                      <a:pt x="3" y="23"/>
                    </a:lnTo>
                    <a:lnTo>
                      <a:pt x="0" y="25"/>
                    </a:lnTo>
                    <a:lnTo>
                      <a:pt x="2" y="27"/>
                    </a:lnTo>
                    <a:lnTo>
                      <a:pt x="5" y="25"/>
                    </a:lnTo>
                    <a:lnTo>
                      <a:pt x="8" y="23"/>
                    </a:lnTo>
                    <a:lnTo>
                      <a:pt x="12" y="20"/>
                    </a:lnTo>
                    <a:lnTo>
                      <a:pt x="18" y="18"/>
                    </a:lnTo>
                    <a:lnTo>
                      <a:pt x="23" y="16"/>
                    </a:lnTo>
                    <a:lnTo>
                      <a:pt x="28" y="13"/>
                    </a:lnTo>
                    <a:lnTo>
                      <a:pt x="34" y="11"/>
                    </a:lnTo>
                    <a:lnTo>
                      <a:pt x="40" y="9"/>
                    </a:lnTo>
                    <a:lnTo>
                      <a:pt x="46" y="8"/>
                    </a:lnTo>
                    <a:lnTo>
                      <a:pt x="52" y="6"/>
                    </a:lnTo>
                    <a:lnTo>
                      <a:pt x="58" y="5"/>
                    </a:lnTo>
                    <a:lnTo>
                      <a:pt x="64" y="3"/>
                    </a:lnTo>
                    <a:lnTo>
                      <a:pt x="70" y="2"/>
                    </a:lnTo>
                    <a:lnTo>
                      <a:pt x="75" y="2"/>
                    </a:lnTo>
                    <a:lnTo>
                      <a:pt x="80" y="2"/>
                    </a:lnTo>
                    <a:lnTo>
                      <a:pt x="84" y="2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1" name="Freeform 303"/>
              <p:cNvSpPr>
                <a:spLocks/>
              </p:cNvSpPr>
              <p:nvPr/>
            </p:nvSpPr>
            <p:spPr bwMode="auto">
              <a:xfrm>
                <a:off x="3037" y="1796"/>
                <a:ext cx="44" cy="9"/>
              </a:xfrm>
              <a:custGeom>
                <a:avLst/>
                <a:gdLst>
                  <a:gd name="T0" fmla="*/ 0 w 32"/>
                  <a:gd name="T1" fmla="*/ 7 h 7"/>
                  <a:gd name="T2" fmla="*/ 32 w 32"/>
                  <a:gd name="T3" fmla="*/ 4 h 7"/>
                  <a:gd name="T4" fmla="*/ 20 w 32"/>
                  <a:gd name="T5" fmla="*/ 0 h 7"/>
                  <a:gd name="T6" fmla="*/ 0 w 32"/>
                  <a:gd name="T7" fmla="*/ 7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2"/>
                  <a:gd name="T13" fmla="*/ 0 h 7"/>
                  <a:gd name="T14" fmla="*/ 32 w 32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2" h="7">
                    <a:moveTo>
                      <a:pt x="0" y="7"/>
                    </a:moveTo>
                    <a:lnTo>
                      <a:pt x="32" y="4"/>
                    </a:lnTo>
                    <a:lnTo>
                      <a:pt x="2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2" name="Freeform 304"/>
              <p:cNvSpPr>
                <a:spLocks/>
              </p:cNvSpPr>
              <p:nvPr/>
            </p:nvSpPr>
            <p:spPr bwMode="auto">
              <a:xfrm>
                <a:off x="3037" y="1800"/>
                <a:ext cx="53" cy="7"/>
              </a:xfrm>
              <a:custGeom>
                <a:avLst/>
                <a:gdLst>
                  <a:gd name="T0" fmla="*/ 32 w 38"/>
                  <a:gd name="T1" fmla="*/ 2 h 5"/>
                  <a:gd name="T2" fmla="*/ 32 w 38"/>
                  <a:gd name="T3" fmla="*/ 0 h 5"/>
                  <a:gd name="T4" fmla="*/ 0 w 38"/>
                  <a:gd name="T5" fmla="*/ 3 h 5"/>
                  <a:gd name="T6" fmla="*/ 0 w 38"/>
                  <a:gd name="T7" fmla="*/ 5 h 5"/>
                  <a:gd name="T8" fmla="*/ 33 w 38"/>
                  <a:gd name="T9" fmla="*/ 2 h 5"/>
                  <a:gd name="T10" fmla="*/ 33 w 38"/>
                  <a:gd name="T11" fmla="*/ 0 h 5"/>
                  <a:gd name="T12" fmla="*/ 33 w 38"/>
                  <a:gd name="T13" fmla="*/ 2 h 5"/>
                  <a:gd name="T14" fmla="*/ 38 w 38"/>
                  <a:gd name="T15" fmla="*/ 1 h 5"/>
                  <a:gd name="T16" fmla="*/ 33 w 38"/>
                  <a:gd name="T17" fmla="*/ 0 h 5"/>
                  <a:gd name="T18" fmla="*/ 32 w 38"/>
                  <a:gd name="T19" fmla="*/ 2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8"/>
                  <a:gd name="T31" fmla="*/ 0 h 5"/>
                  <a:gd name="T32" fmla="*/ 38 w 38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8" h="5">
                    <a:moveTo>
                      <a:pt x="32" y="2"/>
                    </a:moveTo>
                    <a:lnTo>
                      <a:pt x="32" y="0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33" y="2"/>
                    </a:lnTo>
                    <a:lnTo>
                      <a:pt x="33" y="0"/>
                    </a:lnTo>
                    <a:lnTo>
                      <a:pt x="33" y="2"/>
                    </a:lnTo>
                    <a:lnTo>
                      <a:pt x="38" y="1"/>
                    </a:lnTo>
                    <a:lnTo>
                      <a:pt x="33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3" name="Freeform 305"/>
              <p:cNvSpPr>
                <a:spLocks/>
              </p:cNvSpPr>
              <p:nvPr/>
            </p:nvSpPr>
            <p:spPr bwMode="auto">
              <a:xfrm>
                <a:off x="3063" y="1793"/>
                <a:ext cx="20" cy="10"/>
              </a:xfrm>
              <a:custGeom>
                <a:avLst/>
                <a:gdLst>
                  <a:gd name="T0" fmla="*/ 1 w 14"/>
                  <a:gd name="T1" fmla="*/ 3 h 7"/>
                  <a:gd name="T2" fmla="*/ 0 w 14"/>
                  <a:gd name="T3" fmla="*/ 3 h 7"/>
                  <a:gd name="T4" fmla="*/ 13 w 14"/>
                  <a:gd name="T5" fmla="*/ 7 h 7"/>
                  <a:gd name="T6" fmla="*/ 14 w 14"/>
                  <a:gd name="T7" fmla="*/ 5 h 7"/>
                  <a:gd name="T8" fmla="*/ 1 w 14"/>
                  <a:gd name="T9" fmla="*/ 0 h 7"/>
                  <a:gd name="T10" fmla="*/ 0 w 14"/>
                  <a:gd name="T11" fmla="*/ 0 h 7"/>
                  <a:gd name="T12" fmla="*/ 1 w 14"/>
                  <a:gd name="T13" fmla="*/ 0 h 7"/>
                  <a:gd name="T14" fmla="*/ 1 w 14"/>
                  <a:gd name="T15" fmla="*/ 0 h 7"/>
                  <a:gd name="T16" fmla="*/ 0 w 14"/>
                  <a:gd name="T17" fmla="*/ 0 h 7"/>
                  <a:gd name="T18" fmla="*/ 1 w 14"/>
                  <a:gd name="T19" fmla="*/ 3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"/>
                  <a:gd name="T31" fmla="*/ 0 h 7"/>
                  <a:gd name="T32" fmla="*/ 14 w 14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" h="7">
                    <a:moveTo>
                      <a:pt x="1" y="3"/>
                    </a:moveTo>
                    <a:lnTo>
                      <a:pt x="0" y="3"/>
                    </a:lnTo>
                    <a:lnTo>
                      <a:pt x="13" y="7"/>
                    </a:lnTo>
                    <a:lnTo>
                      <a:pt x="14" y="5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4" name="Freeform 306"/>
              <p:cNvSpPr>
                <a:spLocks/>
              </p:cNvSpPr>
              <p:nvPr/>
            </p:nvSpPr>
            <p:spPr bwMode="auto">
              <a:xfrm>
                <a:off x="3025" y="1793"/>
                <a:ext cx="40" cy="15"/>
              </a:xfrm>
              <a:custGeom>
                <a:avLst/>
                <a:gdLst>
                  <a:gd name="T0" fmla="*/ 8 w 28"/>
                  <a:gd name="T1" fmla="*/ 8 h 11"/>
                  <a:gd name="T2" fmla="*/ 8 w 28"/>
                  <a:gd name="T3" fmla="*/ 10 h 11"/>
                  <a:gd name="T4" fmla="*/ 28 w 28"/>
                  <a:gd name="T5" fmla="*/ 3 h 11"/>
                  <a:gd name="T6" fmla="*/ 27 w 28"/>
                  <a:gd name="T7" fmla="*/ 0 h 11"/>
                  <a:gd name="T8" fmla="*/ 8 w 28"/>
                  <a:gd name="T9" fmla="*/ 8 h 11"/>
                  <a:gd name="T10" fmla="*/ 8 w 28"/>
                  <a:gd name="T11" fmla="*/ 10 h 11"/>
                  <a:gd name="T12" fmla="*/ 8 w 28"/>
                  <a:gd name="T13" fmla="*/ 8 h 11"/>
                  <a:gd name="T14" fmla="*/ 0 w 28"/>
                  <a:gd name="T15" fmla="*/ 11 h 11"/>
                  <a:gd name="T16" fmla="*/ 8 w 28"/>
                  <a:gd name="T17" fmla="*/ 10 h 11"/>
                  <a:gd name="T18" fmla="*/ 8 w 28"/>
                  <a:gd name="T19" fmla="*/ 8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11"/>
                  <a:gd name="T32" fmla="*/ 28 w 28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11">
                    <a:moveTo>
                      <a:pt x="8" y="8"/>
                    </a:moveTo>
                    <a:lnTo>
                      <a:pt x="8" y="10"/>
                    </a:lnTo>
                    <a:lnTo>
                      <a:pt x="28" y="3"/>
                    </a:lnTo>
                    <a:lnTo>
                      <a:pt x="27" y="0"/>
                    </a:lnTo>
                    <a:lnTo>
                      <a:pt x="8" y="8"/>
                    </a:lnTo>
                    <a:lnTo>
                      <a:pt x="8" y="10"/>
                    </a:lnTo>
                    <a:lnTo>
                      <a:pt x="8" y="8"/>
                    </a:lnTo>
                    <a:lnTo>
                      <a:pt x="0" y="11"/>
                    </a:lnTo>
                    <a:lnTo>
                      <a:pt x="8" y="10"/>
                    </a:lnTo>
                    <a:lnTo>
                      <a:pt x="8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5" name="Freeform 307"/>
              <p:cNvSpPr>
                <a:spLocks/>
              </p:cNvSpPr>
              <p:nvPr/>
            </p:nvSpPr>
            <p:spPr bwMode="auto">
              <a:xfrm>
                <a:off x="3046" y="1828"/>
                <a:ext cx="21" cy="17"/>
              </a:xfrm>
              <a:custGeom>
                <a:avLst/>
                <a:gdLst>
                  <a:gd name="T0" fmla="*/ 8 w 15"/>
                  <a:gd name="T1" fmla="*/ 12 h 12"/>
                  <a:gd name="T2" fmla="*/ 9 w 15"/>
                  <a:gd name="T3" fmla="*/ 12 h 12"/>
                  <a:gd name="T4" fmla="*/ 11 w 15"/>
                  <a:gd name="T5" fmla="*/ 12 h 12"/>
                  <a:gd name="T6" fmla="*/ 12 w 15"/>
                  <a:gd name="T7" fmla="*/ 11 h 12"/>
                  <a:gd name="T8" fmla="*/ 13 w 15"/>
                  <a:gd name="T9" fmla="*/ 10 h 12"/>
                  <a:gd name="T10" fmla="*/ 14 w 15"/>
                  <a:gd name="T11" fmla="*/ 9 h 12"/>
                  <a:gd name="T12" fmla="*/ 15 w 15"/>
                  <a:gd name="T13" fmla="*/ 8 h 12"/>
                  <a:gd name="T14" fmla="*/ 15 w 15"/>
                  <a:gd name="T15" fmla="*/ 7 h 12"/>
                  <a:gd name="T16" fmla="*/ 15 w 15"/>
                  <a:gd name="T17" fmla="*/ 6 h 12"/>
                  <a:gd name="T18" fmla="*/ 15 w 15"/>
                  <a:gd name="T19" fmla="*/ 4 h 12"/>
                  <a:gd name="T20" fmla="*/ 15 w 15"/>
                  <a:gd name="T21" fmla="*/ 3 h 12"/>
                  <a:gd name="T22" fmla="*/ 14 w 15"/>
                  <a:gd name="T23" fmla="*/ 2 h 12"/>
                  <a:gd name="T24" fmla="*/ 13 w 15"/>
                  <a:gd name="T25" fmla="*/ 1 h 12"/>
                  <a:gd name="T26" fmla="*/ 12 w 15"/>
                  <a:gd name="T27" fmla="*/ 1 h 12"/>
                  <a:gd name="T28" fmla="*/ 11 w 15"/>
                  <a:gd name="T29" fmla="*/ 0 h 12"/>
                  <a:gd name="T30" fmla="*/ 9 w 15"/>
                  <a:gd name="T31" fmla="*/ 0 h 12"/>
                  <a:gd name="T32" fmla="*/ 8 w 15"/>
                  <a:gd name="T33" fmla="*/ 0 h 12"/>
                  <a:gd name="T34" fmla="*/ 7 w 15"/>
                  <a:gd name="T35" fmla="*/ 0 h 12"/>
                  <a:gd name="T36" fmla="*/ 5 w 15"/>
                  <a:gd name="T37" fmla="*/ 0 h 12"/>
                  <a:gd name="T38" fmla="*/ 4 w 15"/>
                  <a:gd name="T39" fmla="*/ 1 h 12"/>
                  <a:gd name="T40" fmla="*/ 3 w 15"/>
                  <a:gd name="T41" fmla="*/ 1 h 12"/>
                  <a:gd name="T42" fmla="*/ 2 w 15"/>
                  <a:gd name="T43" fmla="*/ 2 h 12"/>
                  <a:gd name="T44" fmla="*/ 1 w 15"/>
                  <a:gd name="T45" fmla="*/ 3 h 12"/>
                  <a:gd name="T46" fmla="*/ 0 w 15"/>
                  <a:gd name="T47" fmla="*/ 4 h 12"/>
                  <a:gd name="T48" fmla="*/ 0 w 15"/>
                  <a:gd name="T49" fmla="*/ 6 h 12"/>
                  <a:gd name="T50" fmla="*/ 0 w 15"/>
                  <a:gd name="T51" fmla="*/ 7 h 12"/>
                  <a:gd name="T52" fmla="*/ 1 w 15"/>
                  <a:gd name="T53" fmla="*/ 8 h 12"/>
                  <a:gd name="T54" fmla="*/ 2 w 15"/>
                  <a:gd name="T55" fmla="*/ 9 h 12"/>
                  <a:gd name="T56" fmla="*/ 3 w 15"/>
                  <a:gd name="T57" fmla="*/ 10 h 12"/>
                  <a:gd name="T58" fmla="*/ 4 w 15"/>
                  <a:gd name="T59" fmla="*/ 11 h 12"/>
                  <a:gd name="T60" fmla="*/ 5 w 15"/>
                  <a:gd name="T61" fmla="*/ 12 h 12"/>
                  <a:gd name="T62" fmla="*/ 7 w 15"/>
                  <a:gd name="T63" fmla="*/ 12 h 12"/>
                  <a:gd name="T64" fmla="*/ 8 w 15"/>
                  <a:gd name="T65" fmla="*/ 12 h 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"/>
                  <a:gd name="T100" fmla="*/ 0 h 12"/>
                  <a:gd name="T101" fmla="*/ 15 w 15"/>
                  <a:gd name="T102" fmla="*/ 12 h 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" h="12">
                    <a:moveTo>
                      <a:pt x="8" y="12"/>
                    </a:moveTo>
                    <a:lnTo>
                      <a:pt x="9" y="12"/>
                    </a:lnTo>
                    <a:lnTo>
                      <a:pt x="11" y="12"/>
                    </a:lnTo>
                    <a:lnTo>
                      <a:pt x="12" y="11"/>
                    </a:lnTo>
                    <a:lnTo>
                      <a:pt x="13" y="10"/>
                    </a:lnTo>
                    <a:lnTo>
                      <a:pt x="14" y="9"/>
                    </a:lnTo>
                    <a:lnTo>
                      <a:pt x="15" y="8"/>
                    </a:lnTo>
                    <a:lnTo>
                      <a:pt x="15" y="7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5" y="3"/>
                    </a:lnTo>
                    <a:lnTo>
                      <a:pt x="14" y="2"/>
                    </a:lnTo>
                    <a:lnTo>
                      <a:pt x="13" y="1"/>
                    </a:lnTo>
                    <a:lnTo>
                      <a:pt x="12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1" y="8"/>
                    </a:lnTo>
                    <a:lnTo>
                      <a:pt x="2" y="9"/>
                    </a:lnTo>
                    <a:lnTo>
                      <a:pt x="3" y="10"/>
                    </a:lnTo>
                    <a:lnTo>
                      <a:pt x="4" y="11"/>
                    </a:lnTo>
                    <a:lnTo>
                      <a:pt x="5" y="12"/>
                    </a:lnTo>
                    <a:lnTo>
                      <a:pt x="7" y="12"/>
                    </a:lnTo>
                    <a:lnTo>
                      <a:pt x="8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6" name="Freeform 308"/>
              <p:cNvSpPr>
                <a:spLocks/>
              </p:cNvSpPr>
              <p:nvPr/>
            </p:nvSpPr>
            <p:spPr bwMode="auto">
              <a:xfrm>
                <a:off x="3058" y="1837"/>
                <a:ext cx="11" cy="10"/>
              </a:xfrm>
              <a:custGeom>
                <a:avLst/>
                <a:gdLst>
                  <a:gd name="T0" fmla="*/ 6 w 8"/>
                  <a:gd name="T1" fmla="*/ 0 h 7"/>
                  <a:gd name="T2" fmla="*/ 6 w 8"/>
                  <a:gd name="T3" fmla="*/ 0 h 7"/>
                  <a:gd name="T4" fmla="*/ 6 w 8"/>
                  <a:gd name="T5" fmla="*/ 0 h 7"/>
                  <a:gd name="T6" fmla="*/ 6 w 8"/>
                  <a:gd name="T7" fmla="*/ 1 h 7"/>
                  <a:gd name="T8" fmla="*/ 5 w 8"/>
                  <a:gd name="T9" fmla="*/ 2 h 7"/>
                  <a:gd name="T10" fmla="*/ 4 w 8"/>
                  <a:gd name="T11" fmla="*/ 3 h 7"/>
                  <a:gd name="T12" fmla="*/ 4 w 8"/>
                  <a:gd name="T13" fmla="*/ 4 h 7"/>
                  <a:gd name="T14" fmla="*/ 2 w 8"/>
                  <a:gd name="T15" fmla="*/ 4 h 7"/>
                  <a:gd name="T16" fmla="*/ 1 w 8"/>
                  <a:gd name="T17" fmla="*/ 5 h 7"/>
                  <a:gd name="T18" fmla="*/ 0 w 8"/>
                  <a:gd name="T19" fmla="*/ 5 h 7"/>
                  <a:gd name="T20" fmla="*/ 0 w 8"/>
                  <a:gd name="T21" fmla="*/ 7 h 7"/>
                  <a:gd name="T22" fmla="*/ 2 w 8"/>
                  <a:gd name="T23" fmla="*/ 7 h 7"/>
                  <a:gd name="T24" fmla="*/ 3 w 8"/>
                  <a:gd name="T25" fmla="*/ 6 h 7"/>
                  <a:gd name="T26" fmla="*/ 5 w 8"/>
                  <a:gd name="T27" fmla="*/ 6 h 7"/>
                  <a:gd name="T28" fmla="*/ 6 w 8"/>
                  <a:gd name="T29" fmla="*/ 5 h 7"/>
                  <a:gd name="T30" fmla="*/ 7 w 8"/>
                  <a:gd name="T31" fmla="*/ 4 h 7"/>
                  <a:gd name="T32" fmla="*/ 8 w 8"/>
                  <a:gd name="T33" fmla="*/ 3 h 7"/>
                  <a:gd name="T34" fmla="*/ 8 w 8"/>
                  <a:gd name="T35" fmla="*/ 1 h 7"/>
                  <a:gd name="T36" fmla="*/ 8 w 8"/>
                  <a:gd name="T37" fmla="*/ 0 h 7"/>
                  <a:gd name="T38" fmla="*/ 8 w 8"/>
                  <a:gd name="T39" fmla="*/ 0 h 7"/>
                  <a:gd name="T40" fmla="*/ 6 w 8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7"/>
                  <a:gd name="T65" fmla="*/ 8 w 8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7">
                    <a:moveTo>
                      <a:pt x="6" y="0"/>
                    </a:moveTo>
                    <a:lnTo>
                      <a:pt x="6" y="0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7" name="Freeform 309"/>
              <p:cNvSpPr>
                <a:spLocks/>
              </p:cNvSpPr>
              <p:nvPr/>
            </p:nvSpPr>
            <p:spPr bwMode="auto">
              <a:xfrm>
                <a:off x="3058" y="1825"/>
                <a:ext cx="11" cy="12"/>
              </a:xfrm>
              <a:custGeom>
                <a:avLst/>
                <a:gdLst>
                  <a:gd name="T0" fmla="*/ 0 w 8"/>
                  <a:gd name="T1" fmla="*/ 3 h 8"/>
                  <a:gd name="T2" fmla="*/ 0 w 8"/>
                  <a:gd name="T3" fmla="*/ 3 h 8"/>
                  <a:gd name="T4" fmla="*/ 1 w 8"/>
                  <a:gd name="T5" fmla="*/ 3 h 8"/>
                  <a:gd name="T6" fmla="*/ 2 w 8"/>
                  <a:gd name="T7" fmla="*/ 3 h 8"/>
                  <a:gd name="T8" fmla="*/ 4 w 8"/>
                  <a:gd name="T9" fmla="*/ 3 h 8"/>
                  <a:gd name="T10" fmla="*/ 4 w 8"/>
                  <a:gd name="T11" fmla="*/ 4 h 8"/>
                  <a:gd name="T12" fmla="*/ 5 w 8"/>
                  <a:gd name="T13" fmla="*/ 5 h 8"/>
                  <a:gd name="T14" fmla="*/ 6 w 8"/>
                  <a:gd name="T15" fmla="*/ 6 h 8"/>
                  <a:gd name="T16" fmla="*/ 6 w 8"/>
                  <a:gd name="T17" fmla="*/ 7 h 8"/>
                  <a:gd name="T18" fmla="*/ 6 w 8"/>
                  <a:gd name="T19" fmla="*/ 8 h 8"/>
                  <a:gd name="T20" fmla="*/ 8 w 8"/>
                  <a:gd name="T21" fmla="*/ 8 h 8"/>
                  <a:gd name="T22" fmla="*/ 8 w 8"/>
                  <a:gd name="T23" fmla="*/ 6 h 8"/>
                  <a:gd name="T24" fmla="*/ 8 w 8"/>
                  <a:gd name="T25" fmla="*/ 5 h 8"/>
                  <a:gd name="T26" fmla="*/ 7 w 8"/>
                  <a:gd name="T27" fmla="*/ 3 h 8"/>
                  <a:gd name="T28" fmla="*/ 6 w 8"/>
                  <a:gd name="T29" fmla="*/ 3 h 8"/>
                  <a:gd name="T30" fmla="*/ 5 w 8"/>
                  <a:gd name="T31" fmla="*/ 2 h 8"/>
                  <a:gd name="T32" fmla="*/ 3 w 8"/>
                  <a:gd name="T33" fmla="*/ 1 h 8"/>
                  <a:gd name="T34" fmla="*/ 2 w 8"/>
                  <a:gd name="T35" fmla="*/ 0 h 8"/>
                  <a:gd name="T36" fmla="*/ 0 w 8"/>
                  <a:gd name="T37" fmla="*/ 0 h 8"/>
                  <a:gd name="T38" fmla="*/ 0 w 8"/>
                  <a:gd name="T39" fmla="*/ 0 h 8"/>
                  <a:gd name="T40" fmla="*/ 0 w 8"/>
                  <a:gd name="T41" fmla="*/ 3 h 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8"/>
                  <a:gd name="T65" fmla="*/ 8 w 8"/>
                  <a:gd name="T66" fmla="*/ 8 h 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8">
                    <a:moveTo>
                      <a:pt x="0" y="3"/>
                    </a:moveTo>
                    <a:lnTo>
                      <a:pt x="0" y="3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8" name="Freeform 310"/>
              <p:cNvSpPr>
                <a:spLocks/>
              </p:cNvSpPr>
              <p:nvPr/>
            </p:nvSpPr>
            <p:spPr bwMode="auto">
              <a:xfrm>
                <a:off x="3045" y="1825"/>
                <a:ext cx="13" cy="12"/>
              </a:xfrm>
              <a:custGeom>
                <a:avLst/>
                <a:gdLst>
                  <a:gd name="T0" fmla="*/ 3 w 9"/>
                  <a:gd name="T1" fmla="*/ 8 h 8"/>
                  <a:gd name="T2" fmla="*/ 3 w 9"/>
                  <a:gd name="T3" fmla="*/ 8 h 8"/>
                  <a:gd name="T4" fmla="*/ 3 w 9"/>
                  <a:gd name="T5" fmla="*/ 7 h 8"/>
                  <a:gd name="T6" fmla="*/ 3 w 9"/>
                  <a:gd name="T7" fmla="*/ 6 h 8"/>
                  <a:gd name="T8" fmla="*/ 4 w 9"/>
                  <a:gd name="T9" fmla="*/ 5 h 8"/>
                  <a:gd name="T10" fmla="*/ 4 w 9"/>
                  <a:gd name="T11" fmla="*/ 4 h 8"/>
                  <a:gd name="T12" fmla="*/ 5 w 9"/>
                  <a:gd name="T13" fmla="*/ 3 h 8"/>
                  <a:gd name="T14" fmla="*/ 6 w 9"/>
                  <a:gd name="T15" fmla="*/ 3 h 8"/>
                  <a:gd name="T16" fmla="*/ 8 w 9"/>
                  <a:gd name="T17" fmla="*/ 3 h 8"/>
                  <a:gd name="T18" fmla="*/ 9 w 9"/>
                  <a:gd name="T19" fmla="*/ 3 h 8"/>
                  <a:gd name="T20" fmla="*/ 9 w 9"/>
                  <a:gd name="T21" fmla="*/ 0 h 8"/>
                  <a:gd name="T22" fmla="*/ 7 w 9"/>
                  <a:gd name="T23" fmla="*/ 0 h 8"/>
                  <a:gd name="T24" fmla="*/ 6 w 9"/>
                  <a:gd name="T25" fmla="*/ 1 h 8"/>
                  <a:gd name="T26" fmla="*/ 4 w 9"/>
                  <a:gd name="T27" fmla="*/ 2 h 8"/>
                  <a:gd name="T28" fmla="*/ 3 w 9"/>
                  <a:gd name="T29" fmla="*/ 3 h 8"/>
                  <a:gd name="T30" fmla="*/ 2 w 9"/>
                  <a:gd name="T31" fmla="*/ 3 h 8"/>
                  <a:gd name="T32" fmla="*/ 1 w 9"/>
                  <a:gd name="T33" fmla="*/ 5 h 8"/>
                  <a:gd name="T34" fmla="*/ 1 w 9"/>
                  <a:gd name="T35" fmla="*/ 6 h 8"/>
                  <a:gd name="T36" fmla="*/ 0 w 9"/>
                  <a:gd name="T37" fmla="*/ 8 h 8"/>
                  <a:gd name="T38" fmla="*/ 0 w 9"/>
                  <a:gd name="T39" fmla="*/ 8 h 8"/>
                  <a:gd name="T40" fmla="*/ 3 w 9"/>
                  <a:gd name="T41" fmla="*/ 8 h 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8"/>
                  <a:gd name="T65" fmla="*/ 9 w 9"/>
                  <a:gd name="T66" fmla="*/ 8 h 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8">
                    <a:moveTo>
                      <a:pt x="3" y="8"/>
                    </a:moveTo>
                    <a:lnTo>
                      <a:pt x="3" y="8"/>
                    </a:lnTo>
                    <a:lnTo>
                      <a:pt x="3" y="7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8" y="3"/>
                    </a:lnTo>
                    <a:lnTo>
                      <a:pt x="9" y="3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2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3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49" name="Freeform 311"/>
              <p:cNvSpPr>
                <a:spLocks/>
              </p:cNvSpPr>
              <p:nvPr/>
            </p:nvSpPr>
            <p:spPr bwMode="auto">
              <a:xfrm>
                <a:off x="3045" y="1837"/>
                <a:ext cx="13" cy="10"/>
              </a:xfrm>
              <a:custGeom>
                <a:avLst/>
                <a:gdLst>
                  <a:gd name="T0" fmla="*/ 9 w 9"/>
                  <a:gd name="T1" fmla="*/ 5 h 7"/>
                  <a:gd name="T2" fmla="*/ 9 w 9"/>
                  <a:gd name="T3" fmla="*/ 5 h 7"/>
                  <a:gd name="T4" fmla="*/ 8 w 9"/>
                  <a:gd name="T5" fmla="*/ 5 h 7"/>
                  <a:gd name="T6" fmla="*/ 6 w 9"/>
                  <a:gd name="T7" fmla="*/ 4 h 7"/>
                  <a:gd name="T8" fmla="*/ 5 w 9"/>
                  <a:gd name="T9" fmla="*/ 4 h 7"/>
                  <a:gd name="T10" fmla="*/ 4 w 9"/>
                  <a:gd name="T11" fmla="*/ 3 h 7"/>
                  <a:gd name="T12" fmla="*/ 4 w 9"/>
                  <a:gd name="T13" fmla="*/ 2 h 7"/>
                  <a:gd name="T14" fmla="*/ 3 w 9"/>
                  <a:gd name="T15" fmla="*/ 1 h 7"/>
                  <a:gd name="T16" fmla="*/ 3 w 9"/>
                  <a:gd name="T17" fmla="*/ 0 h 7"/>
                  <a:gd name="T18" fmla="*/ 3 w 9"/>
                  <a:gd name="T19" fmla="*/ 0 h 7"/>
                  <a:gd name="T20" fmla="*/ 0 w 9"/>
                  <a:gd name="T21" fmla="*/ 0 h 7"/>
                  <a:gd name="T22" fmla="*/ 1 w 9"/>
                  <a:gd name="T23" fmla="*/ 1 h 7"/>
                  <a:gd name="T24" fmla="*/ 1 w 9"/>
                  <a:gd name="T25" fmla="*/ 3 h 7"/>
                  <a:gd name="T26" fmla="*/ 2 w 9"/>
                  <a:gd name="T27" fmla="*/ 4 h 7"/>
                  <a:gd name="T28" fmla="*/ 3 w 9"/>
                  <a:gd name="T29" fmla="*/ 5 h 7"/>
                  <a:gd name="T30" fmla="*/ 4 w 9"/>
                  <a:gd name="T31" fmla="*/ 6 h 7"/>
                  <a:gd name="T32" fmla="*/ 6 w 9"/>
                  <a:gd name="T33" fmla="*/ 6 h 7"/>
                  <a:gd name="T34" fmla="*/ 7 w 9"/>
                  <a:gd name="T35" fmla="*/ 7 h 7"/>
                  <a:gd name="T36" fmla="*/ 9 w 9"/>
                  <a:gd name="T37" fmla="*/ 7 h 7"/>
                  <a:gd name="T38" fmla="*/ 9 w 9"/>
                  <a:gd name="T39" fmla="*/ 7 h 7"/>
                  <a:gd name="T40" fmla="*/ 9 w 9"/>
                  <a:gd name="T41" fmla="*/ 5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9" y="5"/>
                    </a:moveTo>
                    <a:lnTo>
                      <a:pt x="9" y="5"/>
                    </a:lnTo>
                    <a:lnTo>
                      <a:pt x="8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1" y="1"/>
                    </a:lnTo>
                    <a:lnTo>
                      <a:pt x="1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7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0" name="Freeform 312"/>
              <p:cNvSpPr>
                <a:spLocks/>
              </p:cNvSpPr>
              <p:nvPr/>
            </p:nvSpPr>
            <p:spPr bwMode="auto">
              <a:xfrm>
                <a:off x="2912" y="1813"/>
                <a:ext cx="45" cy="9"/>
              </a:xfrm>
              <a:custGeom>
                <a:avLst/>
                <a:gdLst>
                  <a:gd name="T0" fmla="*/ 32 w 32"/>
                  <a:gd name="T1" fmla="*/ 2 h 7"/>
                  <a:gd name="T2" fmla="*/ 0 w 32"/>
                  <a:gd name="T3" fmla="*/ 7 h 7"/>
                  <a:gd name="T4" fmla="*/ 13 w 32"/>
                  <a:gd name="T5" fmla="*/ 0 h 7"/>
                  <a:gd name="T6" fmla="*/ 32 w 32"/>
                  <a:gd name="T7" fmla="*/ 2 h 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2"/>
                  <a:gd name="T13" fmla="*/ 0 h 7"/>
                  <a:gd name="T14" fmla="*/ 32 w 32"/>
                  <a:gd name="T15" fmla="*/ 7 h 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2" h="7">
                    <a:moveTo>
                      <a:pt x="32" y="2"/>
                    </a:moveTo>
                    <a:lnTo>
                      <a:pt x="0" y="7"/>
                    </a:lnTo>
                    <a:lnTo>
                      <a:pt x="13" y="0"/>
                    </a:lnTo>
                    <a:lnTo>
                      <a:pt x="3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1" name="Freeform 313"/>
              <p:cNvSpPr>
                <a:spLocks/>
              </p:cNvSpPr>
              <p:nvPr/>
            </p:nvSpPr>
            <p:spPr bwMode="auto">
              <a:xfrm>
                <a:off x="2904" y="1814"/>
                <a:ext cx="53" cy="13"/>
              </a:xfrm>
              <a:custGeom>
                <a:avLst/>
                <a:gdLst>
                  <a:gd name="T0" fmla="*/ 5 w 38"/>
                  <a:gd name="T1" fmla="*/ 5 h 9"/>
                  <a:gd name="T2" fmla="*/ 6 w 38"/>
                  <a:gd name="T3" fmla="*/ 8 h 9"/>
                  <a:gd name="T4" fmla="*/ 38 w 38"/>
                  <a:gd name="T5" fmla="*/ 2 h 9"/>
                  <a:gd name="T6" fmla="*/ 38 w 38"/>
                  <a:gd name="T7" fmla="*/ 0 h 9"/>
                  <a:gd name="T8" fmla="*/ 5 w 38"/>
                  <a:gd name="T9" fmla="*/ 5 h 9"/>
                  <a:gd name="T10" fmla="*/ 6 w 38"/>
                  <a:gd name="T11" fmla="*/ 8 h 9"/>
                  <a:gd name="T12" fmla="*/ 5 w 38"/>
                  <a:gd name="T13" fmla="*/ 5 h 9"/>
                  <a:gd name="T14" fmla="*/ 0 w 38"/>
                  <a:gd name="T15" fmla="*/ 9 h 9"/>
                  <a:gd name="T16" fmla="*/ 6 w 38"/>
                  <a:gd name="T17" fmla="*/ 8 h 9"/>
                  <a:gd name="T18" fmla="*/ 5 w 38"/>
                  <a:gd name="T19" fmla="*/ 5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8"/>
                  <a:gd name="T31" fmla="*/ 0 h 9"/>
                  <a:gd name="T32" fmla="*/ 38 w 38"/>
                  <a:gd name="T33" fmla="*/ 9 h 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8" h="9">
                    <a:moveTo>
                      <a:pt x="5" y="5"/>
                    </a:moveTo>
                    <a:lnTo>
                      <a:pt x="6" y="8"/>
                    </a:lnTo>
                    <a:lnTo>
                      <a:pt x="38" y="2"/>
                    </a:lnTo>
                    <a:lnTo>
                      <a:pt x="38" y="0"/>
                    </a:lnTo>
                    <a:lnTo>
                      <a:pt x="5" y="5"/>
                    </a:lnTo>
                    <a:lnTo>
                      <a:pt x="6" y="8"/>
                    </a:lnTo>
                    <a:lnTo>
                      <a:pt x="5" y="5"/>
                    </a:lnTo>
                    <a:lnTo>
                      <a:pt x="0" y="9"/>
                    </a:lnTo>
                    <a:lnTo>
                      <a:pt x="6" y="8"/>
                    </a:lnTo>
                    <a:lnTo>
                      <a:pt x="5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2" name="Freeform 314"/>
              <p:cNvSpPr>
                <a:spLocks/>
              </p:cNvSpPr>
              <p:nvPr/>
            </p:nvSpPr>
            <p:spPr bwMode="auto">
              <a:xfrm>
                <a:off x="2911" y="1810"/>
                <a:ext cx="21" cy="15"/>
              </a:xfrm>
              <a:custGeom>
                <a:avLst/>
                <a:gdLst>
                  <a:gd name="T0" fmla="*/ 14 w 15"/>
                  <a:gd name="T1" fmla="*/ 0 h 11"/>
                  <a:gd name="T2" fmla="*/ 13 w 15"/>
                  <a:gd name="T3" fmla="*/ 0 h 11"/>
                  <a:gd name="T4" fmla="*/ 0 w 15"/>
                  <a:gd name="T5" fmla="*/ 8 h 11"/>
                  <a:gd name="T6" fmla="*/ 1 w 15"/>
                  <a:gd name="T7" fmla="*/ 11 h 11"/>
                  <a:gd name="T8" fmla="*/ 15 w 15"/>
                  <a:gd name="T9" fmla="*/ 3 h 11"/>
                  <a:gd name="T10" fmla="*/ 14 w 15"/>
                  <a:gd name="T11" fmla="*/ 3 h 11"/>
                  <a:gd name="T12" fmla="*/ 14 w 15"/>
                  <a:gd name="T13" fmla="*/ 0 h 11"/>
                  <a:gd name="T14" fmla="*/ 14 w 15"/>
                  <a:gd name="T15" fmla="*/ 0 h 11"/>
                  <a:gd name="T16" fmla="*/ 13 w 15"/>
                  <a:gd name="T17" fmla="*/ 0 h 11"/>
                  <a:gd name="T18" fmla="*/ 14 w 15"/>
                  <a:gd name="T19" fmla="*/ 0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11"/>
                  <a:gd name="T32" fmla="*/ 15 w 15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11">
                    <a:moveTo>
                      <a:pt x="14" y="0"/>
                    </a:moveTo>
                    <a:lnTo>
                      <a:pt x="13" y="0"/>
                    </a:lnTo>
                    <a:lnTo>
                      <a:pt x="0" y="8"/>
                    </a:lnTo>
                    <a:lnTo>
                      <a:pt x="1" y="11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3" name="Freeform 315"/>
              <p:cNvSpPr>
                <a:spLocks/>
              </p:cNvSpPr>
              <p:nvPr/>
            </p:nvSpPr>
            <p:spPr bwMode="auto">
              <a:xfrm>
                <a:off x="2930" y="1810"/>
                <a:ext cx="38" cy="7"/>
              </a:xfrm>
              <a:custGeom>
                <a:avLst/>
                <a:gdLst>
                  <a:gd name="T0" fmla="*/ 19 w 27"/>
                  <a:gd name="T1" fmla="*/ 5 h 5"/>
                  <a:gd name="T2" fmla="*/ 19 w 27"/>
                  <a:gd name="T3" fmla="*/ 3 h 5"/>
                  <a:gd name="T4" fmla="*/ 0 w 27"/>
                  <a:gd name="T5" fmla="*/ 0 h 5"/>
                  <a:gd name="T6" fmla="*/ 0 w 27"/>
                  <a:gd name="T7" fmla="*/ 3 h 5"/>
                  <a:gd name="T8" fmla="*/ 19 w 27"/>
                  <a:gd name="T9" fmla="*/ 5 h 5"/>
                  <a:gd name="T10" fmla="*/ 19 w 27"/>
                  <a:gd name="T11" fmla="*/ 3 h 5"/>
                  <a:gd name="T12" fmla="*/ 19 w 27"/>
                  <a:gd name="T13" fmla="*/ 5 h 5"/>
                  <a:gd name="T14" fmla="*/ 27 w 27"/>
                  <a:gd name="T15" fmla="*/ 4 h 5"/>
                  <a:gd name="T16" fmla="*/ 19 w 27"/>
                  <a:gd name="T17" fmla="*/ 3 h 5"/>
                  <a:gd name="T18" fmla="*/ 19 w 27"/>
                  <a:gd name="T19" fmla="*/ 5 h 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5"/>
                  <a:gd name="T32" fmla="*/ 27 w 27"/>
                  <a:gd name="T33" fmla="*/ 5 h 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5">
                    <a:moveTo>
                      <a:pt x="19" y="5"/>
                    </a:moveTo>
                    <a:lnTo>
                      <a:pt x="19" y="3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27" y="4"/>
                    </a:lnTo>
                    <a:lnTo>
                      <a:pt x="19" y="3"/>
                    </a:lnTo>
                    <a:lnTo>
                      <a:pt x="1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4" name="Freeform 316"/>
              <p:cNvSpPr>
                <a:spLocks/>
              </p:cNvSpPr>
              <p:nvPr/>
            </p:nvSpPr>
            <p:spPr bwMode="auto">
              <a:xfrm>
                <a:off x="2934" y="1842"/>
                <a:ext cx="21" cy="17"/>
              </a:xfrm>
              <a:custGeom>
                <a:avLst/>
                <a:gdLst>
                  <a:gd name="T0" fmla="*/ 7 w 15"/>
                  <a:gd name="T1" fmla="*/ 12 h 12"/>
                  <a:gd name="T2" fmla="*/ 6 w 15"/>
                  <a:gd name="T3" fmla="*/ 12 h 12"/>
                  <a:gd name="T4" fmla="*/ 5 w 15"/>
                  <a:gd name="T5" fmla="*/ 12 h 12"/>
                  <a:gd name="T6" fmla="*/ 3 w 15"/>
                  <a:gd name="T7" fmla="*/ 11 h 12"/>
                  <a:gd name="T8" fmla="*/ 2 w 15"/>
                  <a:gd name="T9" fmla="*/ 10 h 12"/>
                  <a:gd name="T10" fmla="*/ 1 w 15"/>
                  <a:gd name="T11" fmla="*/ 9 h 12"/>
                  <a:gd name="T12" fmla="*/ 0 w 15"/>
                  <a:gd name="T13" fmla="*/ 8 h 12"/>
                  <a:gd name="T14" fmla="*/ 0 w 15"/>
                  <a:gd name="T15" fmla="*/ 7 h 12"/>
                  <a:gd name="T16" fmla="*/ 0 w 15"/>
                  <a:gd name="T17" fmla="*/ 6 h 12"/>
                  <a:gd name="T18" fmla="*/ 0 w 15"/>
                  <a:gd name="T19" fmla="*/ 5 h 12"/>
                  <a:gd name="T20" fmla="*/ 0 w 15"/>
                  <a:gd name="T21" fmla="*/ 3 h 12"/>
                  <a:gd name="T22" fmla="*/ 1 w 15"/>
                  <a:gd name="T23" fmla="*/ 2 h 12"/>
                  <a:gd name="T24" fmla="*/ 2 w 15"/>
                  <a:gd name="T25" fmla="*/ 2 h 12"/>
                  <a:gd name="T26" fmla="*/ 3 w 15"/>
                  <a:gd name="T27" fmla="*/ 1 h 12"/>
                  <a:gd name="T28" fmla="*/ 5 w 15"/>
                  <a:gd name="T29" fmla="*/ 0 h 12"/>
                  <a:gd name="T30" fmla="*/ 6 w 15"/>
                  <a:gd name="T31" fmla="*/ 0 h 12"/>
                  <a:gd name="T32" fmla="*/ 7 w 15"/>
                  <a:gd name="T33" fmla="*/ 0 h 12"/>
                  <a:gd name="T34" fmla="*/ 9 w 15"/>
                  <a:gd name="T35" fmla="*/ 0 h 12"/>
                  <a:gd name="T36" fmla="*/ 10 w 15"/>
                  <a:gd name="T37" fmla="*/ 0 h 12"/>
                  <a:gd name="T38" fmla="*/ 11 w 15"/>
                  <a:gd name="T39" fmla="*/ 1 h 12"/>
                  <a:gd name="T40" fmla="*/ 13 w 15"/>
                  <a:gd name="T41" fmla="*/ 2 h 12"/>
                  <a:gd name="T42" fmla="*/ 14 w 15"/>
                  <a:gd name="T43" fmla="*/ 2 h 12"/>
                  <a:gd name="T44" fmla="*/ 14 w 15"/>
                  <a:gd name="T45" fmla="*/ 3 h 12"/>
                  <a:gd name="T46" fmla="*/ 14 w 15"/>
                  <a:gd name="T47" fmla="*/ 5 h 12"/>
                  <a:gd name="T48" fmla="*/ 15 w 15"/>
                  <a:gd name="T49" fmla="*/ 6 h 12"/>
                  <a:gd name="T50" fmla="*/ 14 w 15"/>
                  <a:gd name="T51" fmla="*/ 7 h 12"/>
                  <a:gd name="T52" fmla="*/ 14 w 15"/>
                  <a:gd name="T53" fmla="*/ 8 h 12"/>
                  <a:gd name="T54" fmla="*/ 14 w 15"/>
                  <a:gd name="T55" fmla="*/ 9 h 12"/>
                  <a:gd name="T56" fmla="*/ 13 w 15"/>
                  <a:gd name="T57" fmla="*/ 10 h 12"/>
                  <a:gd name="T58" fmla="*/ 11 w 15"/>
                  <a:gd name="T59" fmla="*/ 11 h 12"/>
                  <a:gd name="T60" fmla="*/ 10 w 15"/>
                  <a:gd name="T61" fmla="*/ 12 h 12"/>
                  <a:gd name="T62" fmla="*/ 9 w 15"/>
                  <a:gd name="T63" fmla="*/ 12 h 12"/>
                  <a:gd name="T64" fmla="*/ 7 w 15"/>
                  <a:gd name="T65" fmla="*/ 12 h 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15"/>
                  <a:gd name="T100" fmla="*/ 0 h 12"/>
                  <a:gd name="T101" fmla="*/ 15 w 15"/>
                  <a:gd name="T102" fmla="*/ 12 h 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15" h="12">
                    <a:moveTo>
                      <a:pt x="7" y="12"/>
                    </a:moveTo>
                    <a:lnTo>
                      <a:pt x="6" y="12"/>
                    </a:lnTo>
                    <a:lnTo>
                      <a:pt x="5" y="12"/>
                    </a:lnTo>
                    <a:lnTo>
                      <a:pt x="3" y="11"/>
                    </a:lnTo>
                    <a:lnTo>
                      <a:pt x="2" y="10"/>
                    </a:lnTo>
                    <a:lnTo>
                      <a:pt x="1" y="9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0" y="6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5" y="0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1"/>
                    </a:lnTo>
                    <a:lnTo>
                      <a:pt x="13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4" y="5"/>
                    </a:lnTo>
                    <a:lnTo>
                      <a:pt x="15" y="6"/>
                    </a:lnTo>
                    <a:lnTo>
                      <a:pt x="14" y="7"/>
                    </a:lnTo>
                    <a:lnTo>
                      <a:pt x="14" y="8"/>
                    </a:lnTo>
                    <a:lnTo>
                      <a:pt x="14" y="9"/>
                    </a:lnTo>
                    <a:lnTo>
                      <a:pt x="13" y="10"/>
                    </a:lnTo>
                    <a:lnTo>
                      <a:pt x="11" y="11"/>
                    </a:lnTo>
                    <a:lnTo>
                      <a:pt x="10" y="12"/>
                    </a:lnTo>
                    <a:lnTo>
                      <a:pt x="9" y="12"/>
                    </a:lnTo>
                    <a:lnTo>
                      <a:pt x="7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5" name="Freeform 317"/>
              <p:cNvSpPr>
                <a:spLocks/>
              </p:cNvSpPr>
              <p:nvPr/>
            </p:nvSpPr>
            <p:spPr bwMode="auto">
              <a:xfrm>
                <a:off x="2933" y="1851"/>
                <a:ext cx="11" cy="10"/>
              </a:xfrm>
              <a:custGeom>
                <a:avLst/>
                <a:gdLst>
                  <a:gd name="T0" fmla="*/ 0 w 8"/>
                  <a:gd name="T1" fmla="*/ 0 h 7"/>
                  <a:gd name="T2" fmla="*/ 0 w 8"/>
                  <a:gd name="T3" fmla="*/ 0 h 7"/>
                  <a:gd name="T4" fmla="*/ 0 w 8"/>
                  <a:gd name="T5" fmla="*/ 2 h 7"/>
                  <a:gd name="T6" fmla="*/ 0 w 8"/>
                  <a:gd name="T7" fmla="*/ 3 h 7"/>
                  <a:gd name="T8" fmla="*/ 1 w 8"/>
                  <a:gd name="T9" fmla="*/ 4 h 7"/>
                  <a:gd name="T10" fmla="*/ 2 w 8"/>
                  <a:gd name="T11" fmla="*/ 5 h 7"/>
                  <a:gd name="T12" fmla="*/ 4 w 8"/>
                  <a:gd name="T13" fmla="*/ 6 h 7"/>
                  <a:gd name="T14" fmla="*/ 5 w 8"/>
                  <a:gd name="T15" fmla="*/ 7 h 7"/>
                  <a:gd name="T16" fmla="*/ 7 w 8"/>
                  <a:gd name="T17" fmla="*/ 7 h 7"/>
                  <a:gd name="T18" fmla="*/ 8 w 8"/>
                  <a:gd name="T19" fmla="*/ 7 h 7"/>
                  <a:gd name="T20" fmla="*/ 8 w 8"/>
                  <a:gd name="T21" fmla="*/ 5 h 7"/>
                  <a:gd name="T22" fmla="*/ 7 w 8"/>
                  <a:gd name="T23" fmla="*/ 5 h 7"/>
                  <a:gd name="T24" fmla="*/ 6 w 8"/>
                  <a:gd name="T25" fmla="*/ 4 h 7"/>
                  <a:gd name="T26" fmla="*/ 5 w 8"/>
                  <a:gd name="T27" fmla="*/ 4 h 7"/>
                  <a:gd name="T28" fmla="*/ 4 w 8"/>
                  <a:gd name="T29" fmla="*/ 3 h 7"/>
                  <a:gd name="T30" fmla="*/ 3 w 8"/>
                  <a:gd name="T31" fmla="*/ 2 h 7"/>
                  <a:gd name="T32" fmla="*/ 3 w 8"/>
                  <a:gd name="T33" fmla="*/ 2 h 7"/>
                  <a:gd name="T34" fmla="*/ 2 w 8"/>
                  <a:gd name="T35" fmla="*/ 1 h 7"/>
                  <a:gd name="T36" fmla="*/ 2 w 8"/>
                  <a:gd name="T37" fmla="*/ 0 h 7"/>
                  <a:gd name="T38" fmla="*/ 2 w 8"/>
                  <a:gd name="T39" fmla="*/ 0 h 7"/>
                  <a:gd name="T40" fmla="*/ 0 w 8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7"/>
                  <a:gd name="T65" fmla="*/ 8 w 8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4" y="6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5"/>
                    </a:lnTo>
                    <a:lnTo>
                      <a:pt x="7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6" name="Freeform 318"/>
              <p:cNvSpPr>
                <a:spLocks/>
              </p:cNvSpPr>
              <p:nvPr/>
            </p:nvSpPr>
            <p:spPr bwMode="auto">
              <a:xfrm>
                <a:off x="2933" y="1841"/>
                <a:ext cx="11" cy="10"/>
              </a:xfrm>
              <a:custGeom>
                <a:avLst/>
                <a:gdLst>
                  <a:gd name="T0" fmla="*/ 8 w 8"/>
                  <a:gd name="T1" fmla="*/ 0 h 7"/>
                  <a:gd name="T2" fmla="*/ 8 w 8"/>
                  <a:gd name="T3" fmla="*/ 0 h 7"/>
                  <a:gd name="T4" fmla="*/ 7 w 8"/>
                  <a:gd name="T5" fmla="*/ 0 h 7"/>
                  <a:gd name="T6" fmla="*/ 5 w 8"/>
                  <a:gd name="T7" fmla="*/ 0 h 7"/>
                  <a:gd name="T8" fmla="*/ 4 w 8"/>
                  <a:gd name="T9" fmla="*/ 1 h 7"/>
                  <a:gd name="T10" fmla="*/ 2 w 8"/>
                  <a:gd name="T11" fmla="*/ 2 h 7"/>
                  <a:gd name="T12" fmla="*/ 1 w 8"/>
                  <a:gd name="T13" fmla="*/ 3 h 7"/>
                  <a:gd name="T14" fmla="*/ 0 w 8"/>
                  <a:gd name="T15" fmla="*/ 4 h 7"/>
                  <a:gd name="T16" fmla="*/ 0 w 8"/>
                  <a:gd name="T17" fmla="*/ 6 h 7"/>
                  <a:gd name="T18" fmla="*/ 0 w 8"/>
                  <a:gd name="T19" fmla="*/ 7 h 7"/>
                  <a:gd name="T20" fmla="*/ 2 w 8"/>
                  <a:gd name="T21" fmla="*/ 7 h 7"/>
                  <a:gd name="T22" fmla="*/ 2 w 8"/>
                  <a:gd name="T23" fmla="*/ 6 h 7"/>
                  <a:gd name="T24" fmla="*/ 3 w 8"/>
                  <a:gd name="T25" fmla="*/ 5 h 7"/>
                  <a:gd name="T26" fmla="*/ 3 w 8"/>
                  <a:gd name="T27" fmla="*/ 4 h 7"/>
                  <a:gd name="T28" fmla="*/ 4 w 8"/>
                  <a:gd name="T29" fmla="*/ 3 h 7"/>
                  <a:gd name="T30" fmla="*/ 5 w 8"/>
                  <a:gd name="T31" fmla="*/ 3 h 7"/>
                  <a:gd name="T32" fmla="*/ 6 w 8"/>
                  <a:gd name="T33" fmla="*/ 3 h 7"/>
                  <a:gd name="T34" fmla="*/ 7 w 8"/>
                  <a:gd name="T35" fmla="*/ 2 h 7"/>
                  <a:gd name="T36" fmla="*/ 8 w 8"/>
                  <a:gd name="T37" fmla="*/ 2 h 7"/>
                  <a:gd name="T38" fmla="*/ 8 w 8"/>
                  <a:gd name="T39" fmla="*/ 2 h 7"/>
                  <a:gd name="T40" fmla="*/ 8 w 8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7"/>
                  <a:gd name="T65" fmla="*/ 8 w 8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7">
                    <a:moveTo>
                      <a:pt x="8" y="0"/>
                    </a:move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3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7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7" name="Freeform 319"/>
              <p:cNvSpPr>
                <a:spLocks/>
              </p:cNvSpPr>
              <p:nvPr/>
            </p:nvSpPr>
            <p:spPr bwMode="auto">
              <a:xfrm>
                <a:off x="2944" y="1841"/>
                <a:ext cx="13" cy="10"/>
              </a:xfrm>
              <a:custGeom>
                <a:avLst/>
                <a:gdLst>
                  <a:gd name="T0" fmla="*/ 9 w 9"/>
                  <a:gd name="T1" fmla="*/ 7 h 7"/>
                  <a:gd name="T2" fmla="*/ 9 w 9"/>
                  <a:gd name="T3" fmla="*/ 7 h 7"/>
                  <a:gd name="T4" fmla="*/ 9 w 9"/>
                  <a:gd name="T5" fmla="*/ 6 h 7"/>
                  <a:gd name="T6" fmla="*/ 8 w 9"/>
                  <a:gd name="T7" fmla="*/ 4 h 7"/>
                  <a:gd name="T8" fmla="*/ 7 w 9"/>
                  <a:gd name="T9" fmla="*/ 3 h 7"/>
                  <a:gd name="T10" fmla="*/ 6 w 9"/>
                  <a:gd name="T11" fmla="*/ 2 h 7"/>
                  <a:gd name="T12" fmla="*/ 5 w 9"/>
                  <a:gd name="T13" fmla="*/ 1 h 7"/>
                  <a:gd name="T14" fmla="*/ 4 w 9"/>
                  <a:gd name="T15" fmla="*/ 0 h 7"/>
                  <a:gd name="T16" fmla="*/ 2 w 9"/>
                  <a:gd name="T17" fmla="*/ 0 h 7"/>
                  <a:gd name="T18" fmla="*/ 0 w 9"/>
                  <a:gd name="T19" fmla="*/ 0 h 7"/>
                  <a:gd name="T20" fmla="*/ 0 w 9"/>
                  <a:gd name="T21" fmla="*/ 2 h 7"/>
                  <a:gd name="T22" fmla="*/ 2 w 9"/>
                  <a:gd name="T23" fmla="*/ 2 h 7"/>
                  <a:gd name="T24" fmla="*/ 3 w 9"/>
                  <a:gd name="T25" fmla="*/ 3 h 7"/>
                  <a:gd name="T26" fmla="*/ 4 w 9"/>
                  <a:gd name="T27" fmla="*/ 3 h 7"/>
                  <a:gd name="T28" fmla="*/ 5 w 9"/>
                  <a:gd name="T29" fmla="*/ 3 h 7"/>
                  <a:gd name="T30" fmla="*/ 6 w 9"/>
                  <a:gd name="T31" fmla="*/ 4 h 7"/>
                  <a:gd name="T32" fmla="*/ 6 w 9"/>
                  <a:gd name="T33" fmla="*/ 5 h 7"/>
                  <a:gd name="T34" fmla="*/ 6 w 9"/>
                  <a:gd name="T35" fmla="*/ 6 h 7"/>
                  <a:gd name="T36" fmla="*/ 7 w 9"/>
                  <a:gd name="T37" fmla="*/ 7 h 7"/>
                  <a:gd name="T38" fmla="*/ 7 w 9"/>
                  <a:gd name="T39" fmla="*/ 7 h 7"/>
                  <a:gd name="T40" fmla="*/ 9 w 9"/>
                  <a:gd name="T41" fmla="*/ 7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9" y="7"/>
                    </a:moveTo>
                    <a:lnTo>
                      <a:pt x="9" y="7"/>
                    </a:lnTo>
                    <a:lnTo>
                      <a:pt x="9" y="6"/>
                    </a:lnTo>
                    <a:lnTo>
                      <a:pt x="8" y="4"/>
                    </a:lnTo>
                    <a:lnTo>
                      <a:pt x="7" y="3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8" name="Freeform 320"/>
              <p:cNvSpPr>
                <a:spLocks/>
              </p:cNvSpPr>
              <p:nvPr/>
            </p:nvSpPr>
            <p:spPr bwMode="auto">
              <a:xfrm>
                <a:off x="2944" y="1851"/>
                <a:ext cx="13" cy="10"/>
              </a:xfrm>
              <a:custGeom>
                <a:avLst/>
                <a:gdLst>
                  <a:gd name="T0" fmla="*/ 0 w 9"/>
                  <a:gd name="T1" fmla="*/ 7 h 7"/>
                  <a:gd name="T2" fmla="*/ 0 w 9"/>
                  <a:gd name="T3" fmla="*/ 7 h 7"/>
                  <a:gd name="T4" fmla="*/ 2 w 9"/>
                  <a:gd name="T5" fmla="*/ 7 h 7"/>
                  <a:gd name="T6" fmla="*/ 4 w 9"/>
                  <a:gd name="T7" fmla="*/ 7 h 7"/>
                  <a:gd name="T8" fmla="*/ 5 w 9"/>
                  <a:gd name="T9" fmla="*/ 6 h 7"/>
                  <a:gd name="T10" fmla="*/ 6 w 9"/>
                  <a:gd name="T11" fmla="*/ 5 h 7"/>
                  <a:gd name="T12" fmla="*/ 7 w 9"/>
                  <a:gd name="T13" fmla="*/ 4 h 7"/>
                  <a:gd name="T14" fmla="*/ 8 w 9"/>
                  <a:gd name="T15" fmla="*/ 3 h 7"/>
                  <a:gd name="T16" fmla="*/ 9 w 9"/>
                  <a:gd name="T17" fmla="*/ 2 h 7"/>
                  <a:gd name="T18" fmla="*/ 9 w 9"/>
                  <a:gd name="T19" fmla="*/ 0 h 7"/>
                  <a:gd name="T20" fmla="*/ 7 w 9"/>
                  <a:gd name="T21" fmla="*/ 0 h 7"/>
                  <a:gd name="T22" fmla="*/ 6 w 9"/>
                  <a:gd name="T23" fmla="*/ 1 h 7"/>
                  <a:gd name="T24" fmla="*/ 6 w 9"/>
                  <a:gd name="T25" fmla="*/ 2 h 7"/>
                  <a:gd name="T26" fmla="*/ 6 w 9"/>
                  <a:gd name="T27" fmla="*/ 3 h 7"/>
                  <a:gd name="T28" fmla="*/ 5 w 9"/>
                  <a:gd name="T29" fmla="*/ 3 h 7"/>
                  <a:gd name="T30" fmla="*/ 4 w 9"/>
                  <a:gd name="T31" fmla="*/ 4 h 7"/>
                  <a:gd name="T32" fmla="*/ 3 w 9"/>
                  <a:gd name="T33" fmla="*/ 4 h 7"/>
                  <a:gd name="T34" fmla="*/ 2 w 9"/>
                  <a:gd name="T35" fmla="*/ 5 h 7"/>
                  <a:gd name="T36" fmla="*/ 0 w 9"/>
                  <a:gd name="T37" fmla="*/ 5 h 7"/>
                  <a:gd name="T38" fmla="*/ 0 w 9"/>
                  <a:gd name="T39" fmla="*/ 5 h 7"/>
                  <a:gd name="T40" fmla="*/ 0 w 9"/>
                  <a:gd name="T41" fmla="*/ 7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9"/>
                  <a:gd name="T64" fmla="*/ 0 h 7"/>
                  <a:gd name="T65" fmla="*/ 9 w 9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9" h="7">
                    <a:moveTo>
                      <a:pt x="0" y="7"/>
                    </a:moveTo>
                    <a:lnTo>
                      <a:pt x="0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5" y="6"/>
                    </a:lnTo>
                    <a:lnTo>
                      <a:pt x="6" y="5"/>
                    </a:lnTo>
                    <a:lnTo>
                      <a:pt x="7" y="4"/>
                    </a:lnTo>
                    <a:lnTo>
                      <a:pt x="8" y="3"/>
                    </a:lnTo>
                    <a:lnTo>
                      <a:pt x="9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6" y="2"/>
                    </a:lnTo>
                    <a:lnTo>
                      <a:pt x="6" y="3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59" name="Freeform 321"/>
              <p:cNvSpPr>
                <a:spLocks/>
              </p:cNvSpPr>
              <p:nvPr/>
            </p:nvSpPr>
            <p:spPr bwMode="auto">
              <a:xfrm>
                <a:off x="2965" y="1922"/>
                <a:ext cx="100" cy="39"/>
              </a:xfrm>
              <a:custGeom>
                <a:avLst/>
                <a:gdLst>
                  <a:gd name="T0" fmla="*/ 0 w 71"/>
                  <a:gd name="T1" fmla="*/ 10 h 28"/>
                  <a:gd name="T2" fmla="*/ 71 w 71"/>
                  <a:gd name="T3" fmla="*/ 0 h 28"/>
                  <a:gd name="T4" fmla="*/ 70 w 71"/>
                  <a:gd name="T5" fmla="*/ 0 h 28"/>
                  <a:gd name="T6" fmla="*/ 70 w 71"/>
                  <a:gd name="T7" fmla="*/ 1 h 28"/>
                  <a:gd name="T8" fmla="*/ 69 w 71"/>
                  <a:gd name="T9" fmla="*/ 2 h 28"/>
                  <a:gd name="T10" fmla="*/ 68 w 71"/>
                  <a:gd name="T11" fmla="*/ 4 h 28"/>
                  <a:gd name="T12" fmla="*/ 67 w 71"/>
                  <a:gd name="T13" fmla="*/ 6 h 28"/>
                  <a:gd name="T14" fmla="*/ 65 w 71"/>
                  <a:gd name="T15" fmla="*/ 8 h 28"/>
                  <a:gd name="T16" fmla="*/ 64 w 71"/>
                  <a:gd name="T17" fmla="*/ 11 h 28"/>
                  <a:gd name="T18" fmla="*/ 62 w 71"/>
                  <a:gd name="T19" fmla="*/ 14 h 28"/>
                  <a:gd name="T20" fmla="*/ 60 w 71"/>
                  <a:gd name="T21" fmla="*/ 16 h 28"/>
                  <a:gd name="T22" fmla="*/ 58 w 71"/>
                  <a:gd name="T23" fmla="*/ 19 h 28"/>
                  <a:gd name="T24" fmla="*/ 55 w 71"/>
                  <a:gd name="T25" fmla="*/ 21 h 28"/>
                  <a:gd name="T26" fmla="*/ 52 w 71"/>
                  <a:gd name="T27" fmla="*/ 23 h 28"/>
                  <a:gd name="T28" fmla="*/ 49 w 71"/>
                  <a:gd name="T29" fmla="*/ 25 h 28"/>
                  <a:gd name="T30" fmla="*/ 46 w 71"/>
                  <a:gd name="T31" fmla="*/ 26 h 28"/>
                  <a:gd name="T32" fmla="*/ 43 w 71"/>
                  <a:gd name="T33" fmla="*/ 28 h 28"/>
                  <a:gd name="T34" fmla="*/ 39 w 71"/>
                  <a:gd name="T35" fmla="*/ 28 h 28"/>
                  <a:gd name="T36" fmla="*/ 35 w 71"/>
                  <a:gd name="T37" fmla="*/ 28 h 28"/>
                  <a:gd name="T38" fmla="*/ 32 w 71"/>
                  <a:gd name="T39" fmla="*/ 28 h 28"/>
                  <a:gd name="T40" fmla="*/ 28 w 71"/>
                  <a:gd name="T41" fmla="*/ 27 h 28"/>
                  <a:gd name="T42" fmla="*/ 25 w 71"/>
                  <a:gd name="T43" fmla="*/ 26 h 28"/>
                  <a:gd name="T44" fmla="*/ 21 w 71"/>
                  <a:gd name="T45" fmla="*/ 25 h 28"/>
                  <a:gd name="T46" fmla="*/ 18 w 71"/>
                  <a:gd name="T47" fmla="*/ 23 h 28"/>
                  <a:gd name="T48" fmla="*/ 15 w 71"/>
                  <a:gd name="T49" fmla="*/ 21 h 28"/>
                  <a:gd name="T50" fmla="*/ 12 w 71"/>
                  <a:gd name="T51" fmla="*/ 19 h 28"/>
                  <a:gd name="T52" fmla="*/ 10 w 71"/>
                  <a:gd name="T53" fmla="*/ 18 h 28"/>
                  <a:gd name="T54" fmla="*/ 8 w 71"/>
                  <a:gd name="T55" fmla="*/ 16 h 28"/>
                  <a:gd name="T56" fmla="*/ 5 w 71"/>
                  <a:gd name="T57" fmla="*/ 15 h 28"/>
                  <a:gd name="T58" fmla="*/ 4 w 71"/>
                  <a:gd name="T59" fmla="*/ 13 h 28"/>
                  <a:gd name="T60" fmla="*/ 2 w 71"/>
                  <a:gd name="T61" fmla="*/ 12 h 28"/>
                  <a:gd name="T62" fmla="*/ 1 w 71"/>
                  <a:gd name="T63" fmla="*/ 11 h 28"/>
                  <a:gd name="T64" fmla="*/ 1 w 71"/>
                  <a:gd name="T65" fmla="*/ 11 h 28"/>
                  <a:gd name="T66" fmla="*/ 0 w 71"/>
                  <a:gd name="T67" fmla="*/ 10 h 2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1"/>
                  <a:gd name="T103" fmla="*/ 0 h 28"/>
                  <a:gd name="T104" fmla="*/ 71 w 71"/>
                  <a:gd name="T105" fmla="*/ 28 h 2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1" h="28">
                    <a:moveTo>
                      <a:pt x="0" y="10"/>
                    </a:moveTo>
                    <a:lnTo>
                      <a:pt x="71" y="0"/>
                    </a:lnTo>
                    <a:lnTo>
                      <a:pt x="70" y="0"/>
                    </a:lnTo>
                    <a:lnTo>
                      <a:pt x="70" y="1"/>
                    </a:lnTo>
                    <a:lnTo>
                      <a:pt x="69" y="2"/>
                    </a:lnTo>
                    <a:lnTo>
                      <a:pt x="68" y="4"/>
                    </a:lnTo>
                    <a:lnTo>
                      <a:pt x="67" y="6"/>
                    </a:lnTo>
                    <a:lnTo>
                      <a:pt x="65" y="8"/>
                    </a:lnTo>
                    <a:lnTo>
                      <a:pt x="64" y="11"/>
                    </a:lnTo>
                    <a:lnTo>
                      <a:pt x="62" y="14"/>
                    </a:lnTo>
                    <a:lnTo>
                      <a:pt x="60" y="16"/>
                    </a:lnTo>
                    <a:lnTo>
                      <a:pt x="58" y="19"/>
                    </a:lnTo>
                    <a:lnTo>
                      <a:pt x="55" y="21"/>
                    </a:lnTo>
                    <a:lnTo>
                      <a:pt x="52" y="23"/>
                    </a:lnTo>
                    <a:lnTo>
                      <a:pt x="49" y="25"/>
                    </a:lnTo>
                    <a:lnTo>
                      <a:pt x="46" y="26"/>
                    </a:lnTo>
                    <a:lnTo>
                      <a:pt x="43" y="28"/>
                    </a:lnTo>
                    <a:lnTo>
                      <a:pt x="39" y="28"/>
                    </a:lnTo>
                    <a:lnTo>
                      <a:pt x="35" y="28"/>
                    </a:lnTo>
                    <a:lnTo>
                      <a:pt x="32" y="28"/>
                    </a:lnTo>
                    <a:lnTo>
                      <a:pt x="28" y="27"/>
                    </a:lnTo>
                    <a:lnTo>
                      <a:pt x="25" y="26"/>
                    </a:lnTo>
                    <a:lnTo>
                      <a:pt x="21" y="25"/>
                    </a:lnTo>
                    <a:lnTo>
                      <a:pt x="18" y="23"/>
                    </a:lnTo>
                    <a:lnTo>
                      <a:pt x="15" y="21"/>
                    </a:lnTo>
                    <a:lnTo>
                      <a:pt x="12" y="19"/>
                    </a:lnTo>
                    <a:lnTo>
                      <a:pt x="10" y="18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4" y="13"/>
                    </a:lnTo>
                    <a:lnTo>
                      <a:pt x="2" y="12"/>
                    </a:lnTo>
                    <a:lnTo>
                      <a:pt x="1" y="1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0" name="Freeform 322"/>
              <p:cNvSpPr>
                <a:spLocks/>
              </p:cNvSpPr>
              <p:nvPr/>
            </p:nvSpPr>
            <p:spPr bwMode="auto">
              <a:xfrm>
                <a:off x="2965" y="1920"/>
                <a:ext cx="101" cy="17"/>
              </a:xfrm>
              <a:custGeom>
                <a:avLst/>
                <a:gdLst>
                  <a:gd name="T0" fmla="*/ 71 w 72"/>
                  <a:gd name="T1" fmla="*/ 2 h 12"/>
                  <a:gd name="T2" fmla="*/ 70 w 72"/>
                  <a:gd name="T3" fmla="*/ 0 h 12"/>
                  <a:gd name="T4" fmla="*/ 0 w 72"/>
                  <a:gd name="T5" fmla="*/ 10 h 12"/>
                  <a:gd name="T6" fmla="*/ 1 w 72"/>
                  <a:gd name="T7" fmla="*/ 12 h 12"/>
                  <a:gd name="T8" fmla="*/ 71 w 72"/>
                  <a:gd name="T9" fmla="*/ 2 h 12"/>
                  <a:gd name="T10" fmla="*/ 69 w 72"/>
                  <a:gd name="T11" fmla="*/ 1 h 12"/>
                  <a:gd name="T12" fmla="*/ 71 w 72"/>
                  <a:gd name="T13" fmla="*/ 2 h 12"/>
                  <a:gd name="T14" fmla="*/ 72 w 72"/>
                  <a:gd name="T15" fmla="*/ 0 h 12"/>
                  <a:gd name="T16" fmla="*/ 70 w 72"/>
                  <a:gd name="T17" fmla="*/ 0 h 12"/>
                  <a:gd name="T18" fmla="*/ 71 w 72"/>
                  <a:gd name="T19" fmla="*/ 2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"/>
                  <a:gd name="T31" fmla="*/ 0 h 12"/>
                  <a:gd name="T32" fmla="*/ 72 w 72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" h="12">
                    <a:moveTo>
                      <a:pt x="71" y="2"/>
                    </a:moveTo>
                    <a:lnTo>
                      <a:pt x="70" y="0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71" y="2"/>
                    </a:lnTo>
                    <a:lnTo>
                      <a:pt x="69" y="1"/>
                    </a:lnTo>
                    <a:lnTo>
                      <a:pt x="71" y="2"/>
                    </a:lnTo>
                    <a:lnTo>
                      <a:pt x="72" y="0"/>
                    </a:lnTo>
                    <a:lnTo>
                      <a:pt x="70" y="0"/>
                    </a:lnTo>
                    <a:lnTo>
                      <a:pt x="7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1" name="Freeform 323"/>
              <p:cNvSpPr>
                <a:spLocks/>
              </p:cNvSpPr>
              <p:nvPr/>
            </p:nvSpPr>
            <p:spPr bwMode="auto">
              <a:xfrm>
                <a:off x="3020" y="1922"/>
                <a:ext cx="45" cy="41"/>
              </a:xfrm>
              <a:custGeom>
                <a:avLst/>
                <a:gdLst>
                  <a:gd name="T0" fmla="*/ 0 w 32"/>
                  <a:gd name="T1" fmla="*/ 29 h 29"/>
                  <a:gd name="T2" fmla="*/ 0 w 32"/>
                  <a:gd name="T3" fmla="*/ 29 h 29"/>
                  <a:gd name="T4" fmla="*/ 4 w 32"/>
                  <a:gd name="T5" fmla="*/ 29 h 29"/>
                  <a:gd name="T6" fmla="*/ 7 w 32"/>
                  <a:gd name="T7" fmla="*/ 27 h 29"/>
                  <a:gd name="T8" fmla="*/ 11 w 32"/>
                  <a:gd name="T9" fmla="*/ 26 h 29"/>
                  <a:gd name="T10" fmla="*/ 14 w 32"/>
                  <a:gd name="T11" fmla="*/ 24 h 29"/>
                  <a:gd name="T12" fmla="*/ 17 w 32"/>
                  <a:gd name="T13" fmla="*/ 22 h 29"/>
                  <a:gd name="T14" fmla="*/ 19 w 32"/>
                  <a:gd name="T15" fmla="*/ 19 h 29"/>
                  <a:gd name="T16" fmla="*/ 22 w 32"/>
                  <a:gd name="T17" fmla="*/ 17 h 29"/>
                  <a:gd name="T18" fmla="*/ 24 w 32"/>
                  <a:gd name="T19" fmla="*/ 14 h 29"/>
                  <a:gd name="T20" fmla="*/ 26 w 32"/>
                  <a:gd name="T21" fmla="*/ 12 h 29"/>
                  <a:gd name="T22" fmla="*/ 28 w 32"/>
                  <a:gd name="T23" fmla="*/ 9 h 29"/>
                  <a:gd name="T24" fmla="*/ 29 w 32"/>
                  <a:gd name="T25" fmla="*/ 7 h 29"/>
                  <a:gd name="T26" fmla="*/ 30 w 32"/>
                  <a:gd name="T27" fmla="*/ 5 h 29"/>
                  <a:gd name="T28" fmla="*/ 31 w 32"/>
                  <a:gd name="T29" fmla="*/ 3 h 29"/>
                  <a:gd name="T30" fmla="*/ 32 w 32"/>
                  <a:gd name="T31" fmla="*/ 2 h 29"/>
                  <a:gd name="T32" fmla="*/ 32 w 32"/>
                  <a:gd name="T33" fmla="*/ 1 h 29"/>
                  <a:gd name="T34" fmla="*/ 32 w 32"/>
                  <a:gd name="T35" fmla="*/ 1 h 29"/>
                  <a:gd name="T36" fmla="*/ 30 w 32"/>
                  <a:gd name="T37" fmla="*/ 0 h 29"/>
                  <a:gd name="T38" fmla="*/ 30 w 32"/>
                  <a:gd name="T39" fmla="*/ 0 h 29"/>
                  <a:gd name="T40" fmla="*/ 30 w 32"/>
                  <a:gd name="T41" fmla="*/ 1 h 29"/>
                  <a:gd name="T42" fmla="*/ 29 w 32"/>
                  <a:gd name="T43" fmla="*/ 2 h 29"/>
                  <a:gd name="T44" fmla="*/ 28 w 32"/>
                  <a:gd name="T45" fmla="*/ 4 h 29"/>
                  <a:gd name="T46" fmla="*/ 27 w 32"/>
                  <a:gd name="T47" fmla="*/ 5 h 29"/>
                  <a:gd name="T48" fmla="*/ 26 w 32"/>
                  <a:gd name="T49" fmla="*/ 8 h 29"/>
                  <a:gd name="T50" fmla="*/ 24 w 32"/>
                  <a:gd name="T51" fmla="*/ 10 h 29"/>
                  <a:gd name="T52" fmla="*/ 22 w 32"/>
                  <a:gd name="T53" fmla="*/ 13 h 29"/>
                  <a:gd name="T54" fmla="*/ 20 w 32"/>
                  <a:gd name="T55" fmla="*/ 15 h 29"/>
                  <a:gd name="T56" fmla="*/ 18 w 32"/>
                  <a:gd name="T57" fmla="*/ 18 h 29"/>
                  <a:gd name="T58" fmla="*/ 15 w 32"/>
                  <a:gd name="T59" fmla="*/ 20 h 29"/>
                  <a:gd name="T60" fmla="*/ 13 w 32"/>
                  <a:gd name="T61" fmla="*/ 22 h 29"/>
                  <a:gd name="T62" fmla="*/ 10 w 32"/>
                  <a:gd name="T63" fmla="*/ 24 h 29"/>
                  <a:gd name="T64" fmla="*/ 7 w 32"/>
                  <a:gd name="T65" fmla="*/ 25 h 29"/>
                  <a:gd name="T66" fmla="*/ 3 w 32"/>
                  <a:gd name="T67" fmla="*/ 26 h 29"/>
                  <a:gd name="T68" fmla="*/ 0 w 32"/>
                  <a:gd name="T69" fmla="*/ 27 h 29"/>
                  <a:gd name="T70" fmla="*/ 0 w 32"/>
                  <a:gd name="T71" fmla="*/ 27 h 29"/>
                  <a:gd name="T72" fmla="*/ 0 w 32"/>
                  <a:gd name="T73" fmla="*/ 29 h 29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2"/>
                  <a:gd name="T112" fmla="*/ 0 h 29"/>
                  <a:gd name="T113" fmla="*/ 32 w 32"/>
                  <a:gd name="T114" fmla="*/ 29 h 29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2" h="29">
                    <a:moveTo>
                      <a:pt x="0" y="29"/>
                    </a:moveTo>
                    <a:lnTo>
                      <a:pt x="0" y="29"/>
                    </a:lnTo>
                    <a:lnTo>
                      <a:pt x="4" y="29"/>
                    </a:lnTo>
                    <a:lnTo>
                      <a:pt x="7" y="27"/>
                    </a:lnTo>
                    <a:lnTo>
                      <a:pt x="11" y="26"/>
                    </a:lnTo>
                    <a:lnTo>
                      <a:pt x="14" y="24"/>
                    </a:lnTo>
                    <a:lnTo>
                      <a:pt x="17" y="22"/>
                    </a:lnTo>
                    <a:lnTo>
                      <a:pt x="19" y="19"/>
                    </a:lnTo>
                    <a:lnTo>
                      <a:pt x="22" y="17"/>
                    </a:lnTo>
                    <a:lnTo>
                      <a:pt x="24" y="14"/>
                    </a:lnTo>
                    <a:lnTo>
                      <a:pt x="26" y="12"/>
                    </a:lnTo>
                    <a:lnTo>
                      <a:pt x="28" y="9"/>
                    </a:lnTo>
                    <a:lnTo>
                      <a:pt x="29" y="7"/>
                    </a:lnTo>
                    <a:lnTo>
                      <a:pt x="30" y="5"/>
                    </a:lnTo>
                    <a:lnTo>
                      <a:pt x="31" y="3"/>
                    </a:lnTo>
                    <a:lnTo>
                      <a:pt x="32" y="2"/>
                    </a:lnTo>
                    <a:lnTo>
                      <a:pt x="32" y="1"/>
                    </a:lnTo>
                    <a:lnTo>
                      <a:pt x="30" y="0"/>
                    </a:lnTo>
                    <a:lnTo>
                      <a:pt x="30" y="1"/>
                    </a:lnTo>
                    <a:lnTo>
                      <a:pt x="29" y="2"/>
                    </a:lnTo>
                    <a:lnTo>
                      <a:pt x="28" y="4"/>
                    </a:lnTo>
                    <a:lnTo>
                      <a:pt x="27" y="5"/>
                    </a:lnTo>
                    <a:lnTo>
                      <a:pt x="26" y="8"/>
                    </a:lnTo>
                    <a:lnTo>
                      <a:pt x="24" y="10"/>
                    </a:lnTo>
                    <a:lnTo>
                      <a:pt x="22" y="13"/>
                    </a:lnTo>
                    <a:lnTo>
                      <a:pt x="20" y="15"/>
                    </a:lnTo>
                    <a:lnTo>
                      <a:pt x="18" y="18"/>
                    </a:lnTo>
                    <a:lnTo>
                      <a:pt x="15" y="20"/>
                    </a:lnTo>
                    <a:lnTo>
                      <a:pt x="13" y="22"/>
                    </a:lnTo>
                    <a:lnTo>
                      <a:pt x="10" y="24"/>
                    </a:lnTo>
                    <a:lnTo>
                      <a:pt x="7" y="25"/>
                    </a:lnTo>
                    <a:lnTo>
                      <a:pt x="3" y="26"/>
                    </a:lnTo>
                    <a:lnTo>
                      <a:pt x="0" y="27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2" name="Freeform 324"/>
              <p:cNvSpPr>
                <a:spLocks/>
              </p:cNvSpPr>
              <p:nvPr/>
            </p:nvSpPr>
            <p:spPr bwMode="auto">
              <a:xfrm>
                <a:off x="2962" y="1935"/>
                <a:ext cx="58" cy="28"/>
              </a:xfrm>
              <a:custGeom>
                <a:avLst/>
                <a:gdLst>
                  <a:gd name="T0" fmla="*/ 2 w 41"/>
                  <a:gd name="T1" fmla="*/ 0 h 20"/>
                  <a:gd name="T2" fmla="*/ 1 w 41"/>
                  <a:gd name="T3" fmla="*/ 2 h 20"/>
                  <a:gd name="T4" fmla="*/ 2 w 41"/>
                  <a:gd name="T5" fmla="*/ 2 h 20"/>
                  <a:gd name="T6" fmla="*/ 2 w 41"/>
                  <a:gd name="T7" fmla="*/ 3 h 20"/>
                  <a:gd name="T8" fmla="*/ 4 w 41"/>
                  <a:gd name="T9" fmla="*/ 4 h 20"/>
                  <a:gd name="T10" fmla="*/ 5 w 41"/>
                  <a:gd name="T11" fmla="*/ 5 h 20"/>
                  <a:gd name="T12" fmla="*/ 7 w 41"/>
                  <a:gd name="T13" fmla="*/ 7 h 20"/>
                  <a:gd name="T14" fmla="*/ 9 w 41"/>
                  <a:gd name="T15" fmla="*/ 8 h 20"/>
                  <a:gd name="T16" fmla="*/ 11 w 41"/>
                  <a:gd name="T17" fmla="*/ 10 h 20"/>
                  <a:gd name="T18" fmla="*/ 14 w 41"/>
                  <a:gd name="T19" fmla="*/ 12 h 20"/>
                  <a:gd name="T20" fmla="*/ 16 w 41"/>
                  <a:gd name="T21" fmla="*/ 13 h 20"/>
                  <a:gd name="T22" fmla="*/ 20 w 41"/>
                  <a:gd name="T23" fmla="*/ 15 h 20"/>
                  <a:gd name="T24" fmla="*/ 23 w 41"/>
                  <a:gd name="T25" fmla="*/ 16 h 20"/>
                  <a:gd name="T26" fmla="*/ 26 w 41"/>
                  <a:gd name="T27" fmla="*/ 18 h 20"/>
                  <a:gd name="T28" fmla="*/ 30 w 41"/>
                  <a:gd name="T29" fmla="*/ 19 h 20"/>
                  <a:gd name="T30" fmla="*/ 34 w 41"/>
                  <a:gd name="T31" fmla="*/ 20 h 20"/>
                  <a:gd name="T32" fmla="*/ 37 w 41"/>
                  <a:gd name="T33" fmla="*/ 20 h 20"/>
                  <a:gd name="T34" fmla="*/ 41 w 41"/>
                  <a:gd name="T35" fmla="*/ 20 h 20"/>
                  <a:gd name="T36" fmla="*/ 41 w 41"/>
                  <a:gd name="T37" fmla="*/ 18 h 20"/>
                  <a:gd name="T38" fmla="*/ 37 w 41"/>
                  <a:gd name="T39" fmla="*/ 18 h 20"/>
                  <a:gd name="T40" fmla="*/ 34 w 41"/>
                  <a:gd name="T41" fmla="*/ 17 h 20"/>
                  <a:gd name="T42" fmla="*/ 31 w 41"/>
                  <a:gd name="T43" fmla="*/ 16 h 20"/>
                  <a:gd name="T44" fmla="*/ 27 w 41"/>
                  <a:gd name="T45" fmla="*/ 16 h 20"/>
                  <a:gd name="T46" fmla="*/ 24 w 41"/>
                  <a:gd name="T47" fmla="*/ 14 h 20"/>
                  <a:gd name="T48" fmla="*/ 21 w 41"/>
                  <a:gd name="T49" fmla="*/ 13 h 20"/>
                  <a:gd name="T50" fmla="*/ 18 w 41"/>
                  <a:gd name="T51" fmla="*/ 11 h 20"/>
                  <a:gd name="T52" fmla="*/ 15 w 41"/>
                  <a:gd name="T53" fmla="*/ 10 h 20"/>
                  <a:gd name="T54" fmla="*/ 13 w 41"/>
                  <a:gd name="T55" fmla="*/ 8 h 20"/>
                  <a:gd name="T56" fmla="*/ 10 w 41"/>
                  <a:gd name="T57" fmla="*/ 6 h 20"/>
                  <a:gd name="T58" fmla="*/ 8 w 41"/>
                  <a:gd name="T59" fmla="*/ 5 h 20"/>
                  <a:gd name="T60" fmla="*/ 7 w 41"/>
                  <a:gd name="T61" fmla="*/ 3 h 20"/>
                  <a:gd name="T62" fmla="*/ 5 w 41"/>
                  <a:gd name="T63" fmla="*/ 2 h 20"/>
                  <a:gd name="T64" fmla="*/ 4 w 41"/>
                  <a:gd name="T65" fmla="*/ 1 h 20"/>
                  <a:gd name="T66" fmla="*/ 4 w 41"/>
                  <a:gd name="T67" fmla="*/ 1 h 20"/>
                  <a:gd name="T68" fmla="*/ 3 w 41"/>
                  <a:gd name="T69" fmla="*/ 0 h 20"/>
                  <a:gd name="T70" fmla="*/ 3 w 41"/>
                  <a:gd name="T71" fmla="*/ 2 h 20"/>
                  <a:gd name="T72" fmla="*/ 2 w 41"/>
                  <a:gd name="T73" fmla="*/ 0 h 20"/>
                  <a:gd name="T74" fmla="*/ 0 w 41"/>
                  <a:gd name="T75" fmla="*/ 0 h 20"/>
                  <a:gd name="T76" fmla="*/ 1 w 41"/>
                  <a:gd name="T77" fmla="*/ 2 h 20"/>
                  <a:gd name="T78" fmla="*/ 2 w 41"/>
                  <a:gd name="T79" fmla="*/ 0 h 2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1"/>
                  <a:gd name="T121" fmla="*/ 0 h 20"/>
                  <a:gd name="T122" fmla="*/ 41 w 41"/>
                  <a:gd name="T123" fmla="*/ 20 h 2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1" h="20">
                    <a:moveTo>
                      <a:pt x="2" y="0"/>
                    </a:moveTo>
                    <a:lnTo>
                      <a:pt x="1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7" y="7"/>
                    </a:lnTo>
                    <a:lnTo>
                      <a:pt x="9" y="8"/>
                    </a:lnTo>
                    <a:lnTo>
                      <a:pt x="11" y="10"/>
                    </a:lnTo>
                    <a:lnTo>
                      <a:pt x="14" y="12"/>
                    </a:lnTo>
                    <a:lnTo>
                      <a:pt x="16" y="13"/>
                    </a:lnTo>
                    <a:lnTo>
                      <a:pt x="20" y="15"/>
                    </a:lnTo>
                    <a:lnTo>
                      <a:pt x="23" y="16"/>
                    </a:lnTo>
                    <a:lnTo>
                      <a:pt x="26" y="18"/>
                    </a:lnTo>
                    <a:lnTo>
                      <a:pt x="30" y="19"/>
                    </a:lnTo>
                    <a:lnTo>
                      <a:pt x="34" y="20"/>
                    </a:lnTo>
                    <a:lnTo>
                      <a:pt x="37" y="20"/>
                    </a:lnTo>
                    <a:lnTo>
                      <a:pt x="41" y="20"/>
                    </a:lnTo>
                    <a:lnTo>
                      <a:pt x="41" y="18"/>
                    </a:lnTo>
                    <a:lnTo>
                      <a:pt x="37" y="18"/>
                    </a:lnTo>
                    <a:lnTo>
                      <a:pt x="34" y="17"/>
                    </a:lnTo>
                    <a:lnTo>
                      <a:pt x="31" y="16"/>
                    </a:lnTo>
                    <a:lnTo>
                      <a:pt x="27" y="16"/>
                    </a:lnTo>
                    <a:lnTo>
                      <a:pt x="24" y="14"/>
                    </a:lnTo>
                    <a:lnTo>
                      <a:pt x="21" y="13"/>
                    </a:lnTo>
                    <a:lnTo>
                      <a:pt x="18" y="11"/>
                    </a:lnTo>
                    <a:lnTo>
                      <a:pt x="15" y="10"/>
                    </a:lnTo>
                    <a:lnTo>
                      <a:pt x="13" y="8"/>
                    </a:lnTo>
                    <a:lnTo>
                      <a:pt x="10" y="6"/>
                    </a:lnTo>
                    <a:lnTo>
                      <a:pt x="8" y="5"/>
                    </a:lnTo>
                    <a:lnTo>
                      <a:pt x="7" y="3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3" name="Freeform 325"/>
              <p:cNvSpPr>
                <a:spLocks/>
              </p:cNvSpPr>
              <p:nvPr/>
            </p:nvSpPr>
            <p:spPr bwMode="auto">
              <a:xfrm>
                <a:off x="2946" y="1915"/>
                <a:ext cx="12" cy="38"/>
              </a:xfrm>
              <a:custGeom>
                <a:avLst/>
                <a:gdLst>
                  <a:gd name="T0" fmla="*/ 3 w 9"/>
                  <a:gd name="T1" fmla="*/ 25 h 27"/>
                  <a:gd name="T2" fmla="*/ 3 w 9"/>
                  <a:gd name="T3" fmla="*/ 25 h 27"/>
                  <a:gd name="T4" fmla="*/ 3 w 9"/>
                  <a:gd name="T5" fmla="*/ 24 h 27"/>
                  <a:gd name="T6" fmla="*/ 3 w 9"/>
                  <a:gd name="T7" fmla="*/ 23 h 27"/>
                  <a:gd name="T8" fmla="*/ 2 w 9"/>
                  <a:gd name="T9" fmla="*/ 20 h 27"/>
                  <a:gd name="T10" fmla="*/ 3 w 9"/>
                  <a:gd name="T11" fmla="*/ 17 h 27"/>
                  <a:gd name="T12" fmla="*/ 3 w 9"/>
                  <a:gd name="T13" fmla="*/ 13 h 27"/>
                  <a:gd name="T14" fmla="*/ 6 w 9"/>
                  <a:gd name="T15" fmla="*/ 7 h 27"/>
                  <a:gd name="T16" fmla="*/ 9 w 9"/>
                  <a:gd name="T17" fmla="*/ 2 h 27"/>
                  <a:gd name="T18" fmla="*/ 7 w 9"/>
                  <a:gd name="T19" fmla="*/ 0 h 27"/>
                  <a:gd name="T20" fmla="*/ 3 w 9"/>
                  <a:gd name="T21" fmla="*/ 7 h 27"/>
                  <a:gd name="T22" fmla="*/ 1 w 9"/>
                  <a:gd name="T23" fmla="*/ 12 h 27"/>
                  <a:gd name="T24" fmla="*/ 0 w 9"/>
                  <a:gd name="T25" fmla="*/ 17 h 27"/>
                  <a:gd name="T26" fmla="*/ 0 w 9"/>
                  <a:gd name="T27" fmla="*/ 20 h 27"/>
                  <a:gd name="T28" fmla="*/ 0 w 9"/>
                  <a:gd name="T29" fmla="*/ 23 h 27"/>
                  <a:gd name="T30" fmla="*/ 0 w 9"/>
                  <a:gd name="T31" fmla="*/ 25 h 27"/>
                  <a:gd name="T32" fmla="*/ 1 w 9"/>
                  <a:gd name="T33" fmla="*/ 26 h 27"/>
                  <a:gd name="T34" fmla="*/ 2 w 9"/>
                  <a:gd name="T35" fmla="*/ 27 h 27"/>
                  <a:gd name="T36" fmla="*/ 3 w 9"/>
                  <a:gd name="T37" fmla="*/ 25 h 2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7"/>
                  <a:gd name="T59" fmla="*/ 9 w 9"/>
                  <a:gd name="T60" fmla="*/ 27 h 2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7">
                    <a:moveTo>
                      <a:pt x="3" y="25"/>
                    </a:moveTo>
                    <a:lnTo>
                      <a:pt x="3" y="25"/>
                    </a:lnTo>
                    <a:lnTo>
                      <a:pt x="3" y="24"/>
                    </a:lnTo>
                    <a:lnTo>
                      <a:pt x="3" y="23"/>
                    </a:lnTo>
                    <a:lnTo>
                      <a:pt x="2" y="20"/>
                    </a:lnTo>
                    <a:lnTo>
                      <a:pt x="3" y="17"/>
                    </a:lnTo>
                    <a:lnTo>
                      <a:pt x="3" y="13"/>
                    </a:lnTo>
                    <a:lnTo>
                      <a:pt x="6" y="7"/>
                    </a:lnTo>
                    <a:lnTo>
                      <a:pt x="9" y="2"/>
                    </a:lnTo>
                    <a:lnTo>
                      <a:pt x="7" y="0"/>
                    </a:lnTo>
                    <a:lnTo>
                      <a:pt x="3" y="7"/>
                    </a:lnTo>
                    <a:lnTo>
                      <a:pt x="1" y="12"/>
                    </a:lnTo>
                    <a:lnTo>
                      <a:pt x="0" y="17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1" y="26"/>
                    </a:lnTo>
                    <a:lnTo>
                      <a:pt x="2" y="27"/>
                    </a:lnTo>
                    <a:lnTo>
                      <a:pt x="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4" name="Freeform 326"/>
              <p:cNvSpPr>
                <a:spLocks/>
              </p:cNvSpPr>
              <p:nvPr/>
            </p:nvSpPr>
            <p:spPr bwMode="auto">
              <a:xfrm>
                <a:off x="3065" y="1900"/>
                <a:ext cx="12" cy="37"/>
              </a:xfrm>
              <a:custGeom>
                <a:avLst/>
                <a:gdLst>
                  <a:gd name="T0" fmla="*/ 8 w 9"/>
                  <a:gd name="T1" fmla="*/ 26 h 26"/>
                  <a:gd name="T2" fmla="*/ 8 w 9"/>
                  <a:gd name="T3" fmla="*/ 26 h 26"/>
                  <a:gd name="T4" fmla="*/ 9 w 9"/>
                  <a:gd name="T5" fmla="*/ 25 h 26"/>
                  <a:gd name="T6" fmla="*/ 9 w 9"/>
                  <a:gd name="T7" fmla="*/ 23 h 26"/>
                  <a:gd name="T8" fmla="*/ 9 w 9"/>
                  <a:gd name="T9" fmla="*/ 20 h 26"/>
                  <a:gd name="T10" fmla="*/ 9 w 9"/>
                  <a:gd name="T11" fmla="*/ 17 h 26"/>
                  <a:gd name="T12" fmla="*/ 8 w 9"/>
                  <a:gd name="T13" fmla="*/ 12 h 26"/>
                  <a:gd name="T14" fmla="*/ 6 w 9"/>
                  <a:gd name="T15" fmla="*/ 6 h 26"/>
                  <a:gd name="T16" fmla="*/ 2 w 9"/>
                  <a:gd name="T17" fmla="*/ 0 h 26"/>
                  <a:gd name="T18" fmla="*/ 0 w 9"/>
                  <a:gd name="T19" fmla="*/ 1 h 26"/>
                  <a:gd name="T20" fmla="*/ 3 w 9"/>
                  <a:gd name="T21" fmla="*/ 7 h 26"/>
                  <a:gd name="T22" fmla="*/ 6 w 9"/>
                  <a:gd name="T23" fmla="*/ 12 h 26"/>
                  <a:gd name="T24" fmla="*/ 6 w 9"/>
                  <a:gd name="T25" fmla="*/ 17 h 26"/>
                  <a:gd name="T26" fmla="*/ 7 w 9"/>
                  <a:gd name="T27" fmla="*/ 20 h 26"/>
                  <a:gd name="T28" fmla="*/ 7 w 9"/>
                  <a:gd name="T29" fmla="*/ 22 h 26"/>
                  <a:gd name="T30" fmla="*/ 6 w 9"/>
                  <a:gd name="T31" fmla="*/ 23 h 26"/>
                  <a:gd name="T32" fmla="*/ 6 w 9"/>
                  <a:gd name="T33" fmla="*/ 24 h 26"/>
                  <a:gd name="T34" fmla="*/ 6 w 9"/>
                  <a:gd name="T35" fmla="*/ 24 h 26"/>
                  <a:gd name="T36" fmla="*/ 8 w 9"/>
                  <a:gd name="T37" fmla="*/ 26 h 2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"/>
                  <a:gd name="T58" fmla="*/ 0 h 26"/>
                  <a:gd name="T59" fmla="*/ 9 w 9"/>
                  <a:gd name="T60" fmla="*/ 26 h 2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" h="26">
                    <a:moveTo>
                      <a:pt x="8" y="26"/>
                    </a:moveTo>
                    <a:lnTo>
                      <a:pt x="8" y="26"/>
                    </a:lnTo>
                    <a:lnTo>
                      <a:pt x="9" y="25"/>
                    </a:lnTo>
                    <a:lnTo>
                      <a:pt x="9" y="23"/>
                    </a:lnTo>
                    <a:lnTo>
                      <a:pt x="9" y="20"/>
                    </a:lnTo>
                    <a:lnTo>
                      <a:pt x="9" y="17"/>
                    </a:lnTo>
                    <a:lnTo>
                      <a:pt x="8" y="12"/>
                    </a:lnTo>
                    <a:lnTo>
                      <a:pt x="6" y="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3" y="7"/>
                    </a:lnTo>
                    <a:lnTo>
                      <a:pt x="6" y="12"/>
                    </a:lnTo>
                    <a:lnTo>
                      <a:pt x="6" y="17"/>
                    </a:lnTo>
                    <a:lnTo>
                      <a:pt x="7" y="20"/>
                    </a:lnTo>
                    <a:lnTo>
                      <a:pt x="7" y="22"/>
                    </a:lnTo>
                    <a:lnTo>
                      <a:pt x="6" y="23"/>
                    </a:lnTo>
                    <a:lnTo>
                      <a:pt x="6" y="24"/>
                    </a:lnTo>
                    <a:lnTo>
                      <a:pt x="8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5" name="Freeform 327"/>
              <p:cNvSpPr>
                <a:spLocks/>
              </p:cNvSpPr>
              <p:nvPr/>
            </p:nvSpPr>
            <p:spPr bwMode="auto">
              <a:xfrm>
                <a:off x="2986" y="1893"/>
                <a:ext cx="6" cy="19"/>
              </a:xfrm>
              <a:custGeom>
                <a:avLst/>
                <a:gdLst>
                  <a:gd name="T0" fmla="*/ 2 w 4"/>
                  <a:gd name="T1" fmla="*/ 11 h 13"/>
                  <a:gd name="T2" fmla="*/ 3 w 4"/>
                  <a:gd name="T3" fmla="*/ 12 h 13"/>
                  <a:gd name="T4" fmla="*/ 4 w 4"/>
                  <a:gd name="T5" fmla="*/ 0 h 13"/>
                  <a:gd name="T6" fmla="*/ 2 w 4"/>
                  <a:gd name="T7" fmla="*/ 0 h 13"/>
                  <a:gd name="T8" fmla="*/ 0 w 4"/>
                  <a:gd name="T9" fmla="*/ 11 h 13"/>
                  <a:gd name="T10" fmla="*/ 2 w 4"/>
                  <a:gd name="T11" fmla="*/ 13 h 13"/>
                  <a:gd name="T12" fmla="*/ 0 w 4"/>
                  <a:gd name="T13" fmla="*/ 11 h 13"/>
                  <a:gd name="T14" fmla="*/ 0 w 4"/>
                  <a:gd name="T15" fmla="*/ 13 h 13"/>
                  <a:gd name="T16" fmla="*/ 2 w 4"/>
                  <a:gd name="T17" fmla="*/ 13 h 13"/>
                  <a:gd name="T18" fmla="*/ 2 w 4"/>
                  <a:gd name="T19" fmla="*/ 11 h 1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"/>
                  <a:gd name="T31" fmla="*/ 0 h 13"/>
                  <a:gd name="T32" fmla="*/ 4 w 4"/>
                  <a:gd name="T33" fmla="*/ 13 h 1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" h="13">
                    <a:moveTo>
                      <a:pt x="2" y="11"/>
                    </a:moveTo>
                    <a:lnTo>
                      <a:pt x="3" y="12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0" y="11"/>
                    </a:lnTo>
                    <a:lnTo>
                      <a:pt x="2" y="13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2" y="13"/>
                    </a:lnTo>
                    <a:lnTo>
                      <a:pt x="2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6" name="Freeform 328"/>
              <p:cNvSpPr>
                <a:spLocks/>
              </p:cNvSpPr>
              <p:nvPr/>
            </p:nvSpPr>
            <p:spPr bwMode="auto">
              <a:xfrm>
                <a:off x="2989" y="1900"/>
                <a:ext cx="49" cy="13"/>
              </a:xfrm>
              <a:custGeom>
                <a:avLst/>
                <a:gdLst>
                  <a:gd name="T0" fmla="*/ 33 w 35"/>
                  <a:gd name="T1" fmla="*/ 0 h 9"/>
                  <a:gd name="T2" fmla="*/ 33 w 35"/>
                  <a:gd name="T3" fmla="*/ 0 h 9"/>
                  <a:gd name="T4" fmla="*/ 31 w 35"/>
                  <a:gd name="T5" fmla="*/ 1 h 9"/>
                  <a:gd name="T6" fmla="*/ 29 w 35"/>
                  <a:gd name="T7" fmla="*/ 3 h 9"/>
                  <a:gd name="T8" fmla="*/ 27 w 35"/>
                  <a:gd name="T9" fmla="*/ 4 h 9"/>
                  <a:gd name="T10" fmla="*/ 25 w 35"/>
                  <a:gd name="T11" fmla="*/ 5 h 9"/>
                  <a:gd name="T12" fmla="*/ 22 w 35"/>
                  <a:gd name="T13" fmla="*/ 6 h 9"/>
                  <a:gd name="T14" fmla="*/ 19 w 35"/>
                  <a:gd name="T15" fmla="*/ 6 h 9"/>
                  <a:gd name="T16" fmla="*/ 16 w 35"/>
                  <a:gd name="T17" fmla="*/ 6 h 9"/>
                  <a:gd name="T18" fmla="*/ 13 w 35"/>
                  <a:gd name="T19" fmla="*/ 7 h 9"/>
                  <a:gd name="T20" fmla="*/ 11 w 35"/>
                  <a:gd name="T21" fmla="*/ 7 h 9"/>
                  <a:gd name="T22" fmla="*/ 8 w 35"/>
                  <a:gd name="T23" fmla="*/ 6 h 9"/>
                  <a:gd name="T24" fmla="*/ 6 w 35"/>
                  <a:gd name="T25" fmla="*/ 6 h 9"/>
                  <a:gd name="T26" fmla="*/ 4 w 35"/>
                  <a:gd name="T27" fmla="*/ 6 h 9"/>
                  <a:gd name="T28" fmla="*/ 2 w 35"/>
                  <a:gd name="T29" fmla="*/ 6 h 9"/>
                  <a:gd name="T30" fmla="*/ 1 w 35"/>
                  <a:gd name="T31" fmla="*/ 6 h 9"/>
                  <a:gd name="T32" fmla="*/ 0 w 35"/>
                  <a:gd name="T33" fmla="*/ 6 h 9"/>
                  <a:gd name="T34" fmla="*/ 0 w 35"/>
                  <a:gd name="T35" fmla="*/ 6 h 9"/>
                  <a:gd name="T36" fmla="*/ 0 w 35"/>
                  <a:gd name="T37" fmla="*/ 8 h 9"/>
                  <a:gd name="T38" fmla="*/ 0 w 35"/>
                  <a:gd name="T39" fmla="*/ 8 h 9"/>
                  <a:gd name="T40" fmla="*/ 0 w 35"/>
                  <a:gd name="T41" fmla="*/ 8 h 9"/>
                  <a:gd name="T42" fmla="*/ 2 w 35"/>
                  <a:gd name="T43" fmla="*/ 8 h 9"/>
                  <a:gd name="T44" fmla="*/ 4 w 35"/>
                  <a:gd name="T45" fmla="*/ 9 h 9"/>
                  <a:gd name="T46" fmla="*/ 6 w 35"/>
                  <a:gd name="T47" fmla="*/ 9 h 9"/>
                  <a:gd name="T48" fmla="*/ 8 w 35"/>
                  <a:gd name="T49" fmla="*/ 9 h 9"/>
                  <a:gd name="T50" fmla="*/ 11 w 35"/>
                  <a:gd name="T51" fmla="*/ 9 h 9"/>
                  <a:gd name="T52" fmla="*/ 13 w 35"/>
                  <a:gd name="T53" fmla="*/ 9 h 9"/>
                  <a:gd name="T54" fmla="*/ 16 w 35"/>
                  <a:gd name="T55" fmla="*/ 9 h 9"/>
                  <a:gd name="T56" fmla="*/ 19 w 35"/>
                  <a:gd name="T57" fmla="*/ 9 h 9"/>
                  <a:gd name="T58" fmla="*/ 22 w 35"/>
                  <a:gd name="T59" fmla="*/ 8 h 9"/>
                  <a:gd name="T60" fmla="*/ 25 w 35"/>
                  <a:gd name="T61" fmla="*/ 7 h 9"/>
                  <a:gd name="T62" fmla="*/ 28 w 35"/>
                  <a:gd name="T63" fmla="*/ 6 h 9"/>
                  <a:gd name="T64" fmla="*/ 31 w 35"/>
                  <a:gd name="T65" fmla="*/ 5 h 9"/>
                  <a:gd name="T66" fmla="*/ 33 w 35"/>
                  <a:gd name="T67" fmla="*/ 3 h 9"/>
                  <a:gd name="T68" fmla="*/ 35 w 35"/>
                  <a:gd name="T69" fmla="*/ 1 h 9"/>
                  <a:gd name="T70" fmla="*/ 35 w 35"/>
                  <a:gd name="T71" fmla="*/ 0 h 9"/>
                  <a:gd name="T72" fmla="*/ 35 w 35"/>
                  <a:gd name="T73" fmla="*/ 1 h 9"/>
                  <a:gd name="T74" fmla="*/ 35 w 35"/>
                  <a:gd name="T75" fmla="*/ 0 h 9"/>
                  <a:gd name="T76" fmla="*/ 35 w 35"/>
                  <a:gd name="T77" fmla="*/ 0 h 9"/>
                  <a:gd name="T78" fmla="*/ 33 w 35"/>
                  <a:gd name="T79" fmla="*/ 0 h 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5"/>
                  <a:gd name="T121" fmla="*/ 0 h 9"/>
                  <a:gd name="T122" fmla="*/ 35 w 35"/>
                  <a:gd name="T123" fmla="*/ 9 h 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5" h="9">
                    <a:moveTo>
                      <a:pt x="33" y="0"/>
                    </a:moveTo>
                    <a:lnTo>
                      <a:pt x="33" y="0"/>
                    </a:lnTo>
                    <a:lnTo>
                      <a:pt x="31" y="1"/>
                    </a:lnTo>
                    <a:lnTo>
                      <a:pt x="29" y="3"/>
                    </a:lnTo>
                    <a:lnTo>
                      <a:pt x="27" y="4"/>
                    </a:lnTo>
                    <a:lnTo>
                      <a:pt x="25" y="5"/>
                    </a:lnTo>
                    <a:lnTo>
                      <a:pt x="22" y="6"/>
                    </a:lnTo>
                    <a:lnTo>
                      <a:pt x="19" y="6"/>
                    </a:lnTo>
                    <a:lnTo>
                      <a:pt x="16" y="6"/>
                    </a:lnTo>
                    <a:lnTo>
                      <a:pt x="13" y="7"/>
                    </a:lnTo>
                    <a:lnTo>
                      <a:pt x="11" y="7"/>
                    </a:lnTo>
                    <a:lnTo>
                      <a:pt x="8" y="6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8" y="9"/>
                    </a:lnTo>
                    <a:lnTo>
                      <a:pt x="11" y="9"/>
                    </a:lnTo>
                    <a:lnTo>
                      <a:pt x="13" y="9"/>
                    </a:lnTo>
                    <a:lnTo>
                      <a:pt x="16" y="9"/>
                    </a:lnTo>
                    <a:lnTo>
                      <a:pt x="19" y="9"/>
                    </a:lnTo>
                    <a:lnTo>
                      <a:pt x="22" y="8"/>
                    </a:lnTo>
                    <a:lnTo>
                      <a:pt x="25" y="7"/>
                    </a:lnTo>
                    <a:lnTo>
                      <a:pt x="28" y="6"/>
                    </a:lnTo>
                    <a:lnTo>
                      <a:pt x="31" y="5"/>
                    </a:lnTo>
                    <a:lnTo>
                      <a:pt x="33" y="3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35" y="1"/>
                    </a:lnTo>
                    <a:lnTo>
                      <a:pt x="35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7" name="Freeform 329"/>
              <p:cNvSpPr>
                <a:spLocks/>
              </p:cNvSpPr>
              <p:nvPr/>
            </p:nvSpPr>
            <p:spPr bwMode="auto">
              <a:xfrm>
                <a:off x="3028" y="1885"/>
                <a:ext cx="10" cy="15"/>
              </a:xfrm>
              <a:custGeom>
                <a:avLst/>
                <a:gdLst>
                  <a:gd name="T0" fmla="*/ 1 w 7"/>
                  <a:gd name="T1" fmla="*/ 0 h 11"/>
                  <a:gd name="T2" fmla="*/ 0 w 7"/>
                  <a:gd name="T3" fmla="*/ 0 h 11"/>
                  <a:gd name="T4" fmla="*/ 5 w 7"/>
                  <a:gd name="T5" fmla="*/ 11 h 11"/>
                  <a:gd name="T6" fmla="*/ 7 w 7"/>
                  <a:gd name="T7" fmla="*/ 11 h 11"/>
                  <a:gd name="T8" fmla="*/ 3 w 7"/>
                  <a:gd name="T9" fmla="*/ 0 h 11"/>
                  <a:gd name="T10" fmla="*/ 1 w 7"/>
                  <a:gd name="T11" fmla="*/ 0 h 1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"/>
                  <a:gd name="T19" fmla="*/ 0 h 11"/>
                  <a:gd name="T20" fmla="*/ 7 w 7"/>
                  <a:gd name="T21" fmla="*/ 11 h 1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" h="11">
                    <a:moveTo>
                      <a:pt x="1" y="0"/>
                    </a:moveTo>
                    <a:lnTo>
                      <a:pt x="0" y="0"/>
                    </a:lnTo>
                    <a:lnTo>
                      <a:pt x="5" y="11"/>
                    </a:lnTo>
                    <a:lnTo>
                      <a:pt x="7" y="11"/>
                    </a:lnTo>
                    <a:lnTo>
                      <a:pt x="3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8" name="Freeform 330"/>
              <p:cNvSpPr>
                <a:spLocks/>
              </p:cNvSpPr>
              <p:nvPr/>
            </p:nvSpPr>
            <p:spPr bwMode="auto">
              <a:xfrm>
                <a:off x="2919" y="1993"/>
                <a:ext cx="101" cy="112"/>
              </a:xfrm>
              <a:custGeom>
                <a:avLst/>
                <a:gdLst>
                  <a:gd name="T0" fmla="*/ 14 w 72"/>
                  <a:gd name="T1" fmla="*/ 0 h 79"/>
                  <a:gd name="T2" fmla="*/ 14 w 72"/>
                  <a:gd name="T3" fmla="*/ 0 h 79"/>
                  <a:gd name="T4" fmla="*/ 15 w 72"/>
                  <a:gd name="T5" fmla="*/ 2 h 79"/>
                  <a:gd name="T6" fmla="*/ 17 w 72"/>
                  <a:gd name="T7" fmla="*/ 3 h 79"/>
                  <a:gd name="T8" fmla="*/ 19 w 72"/>
                  <a:gd name="T9" fmla="*/ 6 h 79"/>
                  <a:gd name="T10" fmla="*/ 22 w 72"/>
                  <a:gd name="T11" fmla="*/ 9 h 79"/>
                  <a:gd name="T12" fmla="*/ 25 w 72"/>
                  <a:gd name="T13" fmla="*/ 12 h 79"/>
                  <a:gd name="T14" fmla="*/ 28 w 72"/>
                  <a:gd name="T15" fmla="*/ 15 h 79"/>
                  <a:gd name="T16" fmla="*/ 32 w 72"/>
                  <a:gd name="T17" fmla="*/ 19 h 79"/>
                  <a:gd name="T18" fmla="*/ 37 w 72"/>
                  <a:gd name="T19" fmla="*/ 22 h 79"/>
                  <a:gd name="T20" fmla="*/ 41 w 72"/>
                  <a:gd name="T21" fmla="*/ 26 h 79"/>
                  <a:gd name="T22" fmla="*/ 46 w 72"/>
                  <a:gd name="T23" fmla="*/ 28 h 79"/>
                  <a:gd name="T24" fmla="*/ 51 w 72"/>
                  <a:gd name="T25" fmla="*/ 31 h 79"/>
                  <a:gd name="T26" fmla="*/ 56 w 72"/>
                  <a:gd name="T27" fmla="*/ 33 h 79"/>
                  <a:gd name="T28" fmla="*/ 61 w 72"/>
                  <a:gd name="T29" fmla="*/ 34 h 79"/>
                  <a:gd name="T30" fmla="*/ 66 w 72"/>
                  <a:gd name="T31" fmla="*/ 35 h 79"/>
                  <a:gd name="T32" fmla="*/ 72 w 72"/>
                  <a:gd name="T33" fmla="*/ 35 h 79"/>
                  <a:gd name="T34" fmla="*/ 72 w 72"/>
                  <a:gd name="T35" fmla="*/ 35 h 79"/>
                  <a:gd name="T36" fmla="*/ 71 w 72"/>
                  <a:gd name="T37" fmla="*/ 35 h 79"/>
                  <a:gd name="T38" fmla="*/ 70 w 72"/>
                  <a:gd name="T39" fmla="*/ 34 h 79"/>
                  <a:gd name="T40" fmla="*/ 69 w 72"/>
                  <a:gd name="T41" fmla="*/ 34 h 79"/>
                  <a:gd name="T42" fmla="*/ 67 w 72"/>
                  <a:gd name="T43" fmla="*/ 35 h 79"/>
                  <a:gd name="T44" fmla="*/ 65 w 72"/>
                  <a:gd name="T45" fmla="*/ 37 h 79"/>
                  <a:gd name="T46" fmla="*/ 63 w 72"/>
                  <a:gd name="T47" fmla="*/ 39 h 79"/>
                  <a:gd name="T48" fmla="*/ 60 w 72"/>
                  <a:gd name="T49" fmla="*/ 42 h 79"/>
                  <a:gd name="T50" fmla="*/ 58 w 72"/>
                  <a:gd name="T51" fmla="*/ 45 h 79"/>
                  <a:gd name="T52" fmla="*/ 57 w 72"/>
                  <a:gd name="T53" fmla="*/ 48 h 79"/>
                  <a:gd name="T54" fmla="*/ 55 w 72"/>
                  <a:gd name="T55" fmla="*/ 51 h 79"/>
                  <a:gd name="T56" fmla="*/ 53 w 72"/>
                  <a:gd name="T57" fmla="*/ 54 h 79"/>
                  <a:gd name="T58" fmla="*/ 52 w 72"/>
                  <a:gd name="T59" fmla="*/ 57 h 79"/>
                  <a:gd name="T60" fmla="*/ 50 w 72"/>
                  <a:gd name="T61" fmla="*/ 59 h 79"/>
                  <a:gd name="T62" fmla="*/ 49 w 72"/>
                  <a:gd name="T63" fmla="*/ 62 h 79"/>
                  <a:gd name="T64" fmla="*/ 48 w 72"/>
                  <a:gd name="T65" fmla="*/ 64 h 79"/>
                  <a:gd name="T66" fmla="*/ 47 w 72"/>
                  <a:gd name="T67" fmla="*/ 67 h 79"/>
                  <a:gd name="T68" fmla="*/ 46 w 72"/>
                  <a:gd name="T69" fmla="*/ 69 h 79"/>
                  <a:gd name="T70" fmla="*/ 45 w 72"/>
                  <a:gd name="T71" fmla="*/ 71 h 79"/>
                  <a:gd name="T72" fmla="*/ 44 w 72"/>
                  <a:gd name="T73" fmla="*/ 73 h 79"/>
                  <a:gd name="T74" fmla="*/ 44 w 72"/>
                  <a:gd name="T75" fmla="*/ 74 h 79"/>
                  <a:gd name="T76" fmla="*/ 44 w 72"/>
                  <a:gd name="T77" fmla="*/ 76 h 79"/>
                  <a:gd name="T78" fmla="*/ 43 w 72"/>
                  <a:gd name="T79" fmla="*/ 77 h 79"/>
                  <a:gd name="T80" fmla="*/ 43 w 72"/>
                  <a:gd name="T81" fmla="*/ 79 h 79"/>
                  <a:gd name="T82" fmla="*/ 37 w 72"/>
                  <a:gd name="T83" fmla="*/ 73 h 79"/>
                  <a:gd name="T84" fmla="*/ 32 w 72"/>
                  <a:gd name="T85" fmla="*/ 69 h 79"/>
                  <a:gd name="T86" fmla="*/ 26 w 72"/>
                  <a:gd name="T87" fmla="*/ 64 h 79"/>
                  <a:gd name="T88" fmla="*/ 22 w 72"/>
                  <a:gd name="T89" fmla="*/ 59 h 79"/>
                  <a:gd name="T90" fmla="*/ 18 w 72"/>
                  <a:gd name="T91" fmla="*/ 54 h 79"/>
                  <a:gd name="T92" fmla="*/ 14 w 72"/>
                  <a:gd name="T93" fmla="*/ 50 h 79"/>
                  <a:gd name="T94" fmla="*/ 11 w 72"/>
                  <a:gd name="T95" fmla="*/ 45 h 79"/>
                  <a:gd name="T96" fmla="*/ 9 w 72"/>
                  <a:gd name="T97" fmla="*/ 42 h 79"/>
                  <a:gd name="T98" fmla="*/ 6 w 72"/>
                  <a:gd name="T99" fmla="*/ 38 h 79"/>
                  <a:gd name="T100" fmla="*/ 4 w 72"/>
                  <a:gd name="T101" fmla="*/ 35 h 79"/>
                  <a:gd name="T102" fmla="*/ 3 w 72"/>
                  <a:gd name="T103" fmla="*/ 32 h 79"/>
                  <a:gd name="T104" fmla="*/ 2 w 72"/>
                  <a:gd name="T105" fmla="*/ 30 h 79"/>
                  <a:gd name="T106" fmla="*/ 0 w 72"/>
                  <a:gd name="T107" fmla="*/ 28 h 79"/>
                  <a:gd name="T108" fmla="*/ 0 w 72"/>
                  <a:gd name="T109" fmla="*/ 26 h 79"/>
                  <a:gd name="T110" fmla="*/ 0 w 72"/>
                  <a:gd name="T111" fmla="*/ 25 h 79"/>
                  <a:gd name="T112" fmla="*/ 0 w 72"/>
                  <a:gd name="T113" fmla="*/ 25 h 79"/>
                  <a:gd name="T114" fmla="*/ 14 w 72"/>
                  <a:gd name="T115" fmla="*/ 0 h 79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72"/>
                  <a:gd name="T175" fmla="*/ 0 h 79"/>
                  <a:gd name="T176" fmla="*/ 72 w 72"/>
                  <a:gd name="T177" fmla="*/ 79 h 79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72" h="79">
                    <a:moveTo>
                      <a:pt x="14" y="0"/>
                    </a:moveTo>
                    <a:lnTo>
                      <a:pt x="14" y="0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19" y="6"/>
                    </a:lnTo>
                    <a:lnTo>
                      <a:pt x="22" y="9"/>
                    </a:lnTo>
                    <a:lnTo>
                      <a:pt x="25" y="12"/>
                    </a:lnTo>
                    <a:lnTo>
                      <a:pt x="28" y="15"/>
                    </a:lnTo>
                    <a:lnTo>
                      <a:pt x="32" y="19"/>
                    </a:lnTo>
                    <a:lnTo>
                      <a:pt x="37" y="22"/>
                    </a:lnTo>
                    <a:lnTo>
                      <a:pt x="41" y="26"/>
                    </a:lnTo>
                    <a:lnTo>
                      <a:pt x="46" y="28"/>
                    </a:lnTo>
                    <a:lnTo>
                      <a:pt x="51" y="31"/>
                    </a:lnTo>
                    <a:lnTo>
                      <a:pt x="56" y="33"/>
                    </a:lnTo>
                    <a:lnTo>
                      <a:pt x="61" y="34"/>
                    </a:lnTo>
                    <a:lnTo>
                      <a:pt x="66" y="35"/>
                    </a:lnTo>
                    <a:lnTo>
                      <a:pt x="72" y="35"/>
                    </a:lnTo>
                    <a:lnTo>
                      <a:pt x="71" y="35"/>
                    </a:lnTo>
                    <a:lnTo>
                      <a:pt x="70" y="34"/>
                    </a:lnTo>
                    <a:lnTo>
                      <a:pt x="69" y="34"/>
                    </a:lnTo>
                    <a:lnTo>
                      <a:pt x="67" y="35"/>
                    </a:lnTo>
                    <a:lnTo>
                      <a:pt x="65" y="37"/>
                    </a:lnTo>
                    <a:lnTo>
                      <a:pt x="63" y="39"/>
                    </a:lnTo>
                    <a:lnTo>
                      <a:pt x="60" y="42"/>
                    </a:lnTo>
                    <a:lnTo>
                      <a:pt x="58" y="45"/>
                    </a:lnTo>
                    <a:lnTo>
                      <a:pt x="57" y="48"/>
                    </a:lnTo>
                    <a:lnTo>
                      <a:pt x="55" y="51"/>
                    </a:lnTo>
                    <a:lnTo>
                      <a:pt x="53" y="54"/>
                    </a:lnTo>
                    <a:lnTo>
                      <a:pt x="52" y="57"/>
                    </a:lnTo>
                    <a:lnTo>
                      <a:pt x="50" y="59"/>
                    </a:lnTo>
                    <a:lnTo>
                      <a:pt x="49" y="62"/>
                    </a:lnTo>
                    <a:lnTo>
                      <a:pt x="48" y="64"/>
                    </a:lnTo>
                    <a:lnTo>
                      <a:pt x="47" y="67"/>
                    </a:lnTo>
                    <a:lnTo>
                      <a:pt x="46" y="69"/>
                    </a:lnTo>
                    <a:lnTo>
                      <a:pt x="45" y="71"/>
                    </a:lnTo>
                    <a:lnTo>
                      <a:pt x="44" y="73"/>
                    </a:lnTo>
                    <a:lnTo>
                      <a:pt x="44" y="74"/>
                    </a:lnTo>
                    <a:lnTo>
                      <a:pt x="44" y="76"/>
                    </a:lnTo>
                    <a:lnTo>
                      <a:pt x="43" y="77"/>
                    </a:lnTo>
                    <a:lnTo>
                      <a:pt x="43" y="79"/>
                    </a:lnTo>
                    <a:lnTo>
                      <a:pt x="37" y="73"/>
                    </a:lnTo>
                    <a:lnTo>
                      <a:pt x="32" y="69"/>
                    </a:lnTo>
                    <a:lnTo>
                      <a:pt x="26" y="64"/>
                    </a:lnTo>
                    <a:lnTo>
                      <a:pt x="22" y="59"/>
                    </a:lnTo>
                    <a:lnTo>
                      <a:pt x="18" y="54"/>
                    </a:lnTo>
                    <a:lnTo>
                      <a:pt x="14" y="50"/>
                    </a:lnTo>
                    <a:lnTo>
                      <a:pt x="11" y="45"/>
                    </a:lnTo>
                    <a:lnTo>
                      <a:pt x="9" y="42"/>
                    </a:lnTo>
                    <a:lnTo>
                      <a:pt x="6" y="38"/>
                    </a:lnTo>
                    <a:lnTo>
                      <a:pt x="4" y="35"/>
                    </a:lnTo>
                    <a:lnTo>
                      <a:pt x="3" y="32"/>
                    </a:lnTo>
                    <a:lnTo>
                      <a:pt x="2" y="30"/>
                    </a:lnTo>
                    <a:lnTo>
                      <a:pt x="0" y="28"/>
                    </a:lnTo>
                    <a:lnTo>
                      <a:pt x="0" y="26"/>
                    </a:lnTo>
                    <a:lnTo>
                      <a:pt x="0" y="25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69" name="Freeform 331"/>
              <p:cNvSpPr>
                <a:spLocks/>
              </p:cNvSpPr>
              <p:nvPr/>
            </p:nvSpPr>
            <p:spPr bwMode="auto">
              <a:xfrm>
                <a:off x="2937" y="1991"/>
                <a:ext cx="87" cy="54"/>
              </a:xfrm>
              <a:custGeom>
                <a:avLst/>
                <a:gdLst>
                  <a:gd name="T0" fmla="*/ 58 w 62"/>
                  <a:gd name="T1" fmla="*/ 37 h 38"/>
                  <a:gd name="T2" fmla="*/ 59 w 62"/>
                  <a:gd name="T3" fmla="*/ 35 h 38"/>
                  <a:gd name="T4" fmla="*/ 53 w 62"/>
                  <a:gd name="T5" fmla="*/ 35 h 38"/>
                  <a:gd name="T6" fmla="*/ 48 w 62"/>
                  <a:gd name="T7" fmla="*/ 34 h 38"/>
                  <a:gd name="T8" fmla="*/ 44 w 62"/>
                  <a:gd name="T9" fmla="*/ 33 h 38"/>
                  <a:gd name="T10" fmla="*/ 38 w 62"/>
                  <a:gd name="T11" fmla="*/ 31 h 38"/>
                  <a:gd name="T12" fmla="*/ 34 w 62"/>
                  <a:gd name="T13" fmla="*/ 28 h 38"/>
                  <a:gd name="T14" fmla="*/ 29 w 62"/>
                  <a:gd name="T15" fmla="*/ 25 h 38"/>
                  <a:gd name="T16" fmla="*/ 24 w 62"/>
                  <a:gd name="T17" fmla="*/ 22 h 38"/>
                  <a:gd name="T18" fmla="*/ 20 w 62"/>
                  <a:gd name="T19" fmla="*/ 19 h 38"/>
                  <a:gd name="T20" fmla="*/ 16 w 62"/>
                  <a:gd name="T21" fmla="*/ 15 h 38"/>
                  <a:gd name="T22" fmla="*/ 12 w 62"/>
                  <a:gd name="T23" fmla="*/ 12 h 38"/>
                  <a:gd name="T24" fmla="*/ 9 w 62"/>
                  <a:gd name="T25" fmla="*/ 9 h 38"/>
                  <a:gd name="T26" fmla="*/ 7 w 62"/>
                  <a:gd name="T27" fmla="*/ 6 h 38"/>
                  <a:gd name="T28" fmla="*/ 5 w 62"/>
                  <a:gd name="T29" fmla="*/ 4 h 38"/>
                  <a:gd name="T30" fmla="*/ 3 w 62"/>
                  <a:gd name="T31" fmla="*/ 2 h 38"/>
                  <a:gd name="T32" fmla="*/ 2 w 62"/>
                  <a:gd name="T33" fmla="*/ 1 h 38"/>
                  <a:gd name="T34" fmla="*/ 2 w 62"/>
                  <a:gd name="T35" fmla="*/ 0 h 38"/>
                  <a:gd name="T36" fmla="*/ 0 w 62"/>
                  <a:gd name="T37" fmla="*/ 1 h 38"/>
                  <a:gd name="T38" fmla="*/ 0 w 62"/>
                  <a:gd name="T39" fmla="*/ 2 h 38"/>
                  <a:gd name="T40" fmla="*/ 1 w 62"/>
                  <a:gd name="T41" fmla="*/ 3 h 38"/>
                  <a:gd name="T42" fmla="*/ 3 w 62"/>
                  <a:gd name="T43" fmla="*/ 5 h 38"/>
                  <a:gd name="T44" fmla="*/ 5 w 62"/>
                  <a:gd name="T45" fmla="*/ 8 h 38"/>
                  <a:gd name="T46" fmla="*/ 8 w 62"/>
                  <a:gd name="T47" fmla="*/ 10 h 38"/>
                  <a:gd name="T48" fmla="*/ 11 w 62"/>
                  <a:gd name="T49" fmla="*/ 14 h 38"/>
                  <a:gd name="T50" fmla="*/ 15 w 62"/>
                  <a:gd name="T51" fmla="*/ 17 h 38"/>
                  <a:gd name="T52" fmla="*/ 19 w 62"/>
                  <a:gd name="T53" fmla="*/ 21 h 38"/>
                  <a:gd name="T54" fmla="*/ 23 w 62"/>
                  <a:gd name="T55" fmla="*/ 24 h 38"/>
                  <a:gd name="T56" fmla="*/ 28 w 62"/>
                  <a:gd name="T57" fmla="*/ 27 h 38"/>
                  <a:gd name="T58" fmla="*/ 32 w 62"/>
                  <a:gd name="T59" fmla="*/ 30 h 38"/>
                  <a:gd name="T60" fmla="*/ 37 w 62"/>
                  <a:gd name="T61" fmla="*/ 33 h 38"/>
                  <a:gd name="T62" fmla="*/ 43 w 62"/>
                  <a:gd name="T63" fmla="*/ 35 h 38"/>
                  <a:gd name="T64" fmla="*/ 48 w 62"/>
                  <a:gd name="T65" fmla="*/ 37 h 38"/>
                  <a:gd name="T66" fmla="*/ 53 w 62"/>
                  <a:gd name="T67" fmla="*/ 38 h 38"/>
                  <a:gd name="T68" fmla="*/ 59 w 62"/>
                  <a:gd name="T69" fmla="*/ 38 h 38"/>
                  <a:gd name="T70" fmla="*/ 60 w 62"/>
                  <a:gd name="T71" fmla="*/ 35 h 38"/>
                  <a:gd name="T72" fmla="*/ 59 w 62"/>
                  <a:gd name="T73" fmla="*/ 38 h 38"/>
                  <a:gd name="T74" fmla="*/ 62 w 62"/>
                  <a:gd name="T75" fmla="*/ 37 h 38"/>
                  <a:gd name="T76" fmla="*/ 60 w 62"/>
                  <a:gd name="T77" fmla="*/ 35 h 38"/>
                  <a:gd name="T78" fmla="*/ 58 w 62"/>
                  <a:gd name="T79" fmla="*/ 37 h 3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2"/>
                  <a:gd name="T121" fmla="*/ 0 h 38"/>
                  <a:gd name="T122" fmla="*/ 62 w 62"/>
                  <a:gd name="T123" fmla="*/ 38 h 3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2" h="38">
                    <a:moveTo>
                      <a:pt x="58" y="37"/>
                    </a:moveTo>
                    <a:lnTo>
                      <a:pt x="59" y="35"/>
                    </a:lnTo>
                    <a:lnTo>
                      <a:pt x="53" y="35"/>
                    </a:lnTo>
                    <a:lnTo>
                      <a:pt x="48" y="34"/>
                    </a:lnTo>
                    <a:lnTo>
                      <a:pt x="44" y="33"/>
                    </a:lnTo>
                    <a:lnTo>
                      <a:pt x="38" y="31"/>
                    </a:lnTo>
                    <a:lnTo>
                      <a:pt x="34" y="28"/>
                    </a:lnTo>
                    <a:lnTo>
                      <a:pt x="29" y="25"/>
                    </a:lnTo>
                    <a:lnTo>
                      <a:pt x="24" y="22"/>
                    </a:lnTo>
                    <a:lnTo>
                      <a:pt x="20" y="19"/>
                    </a:lnTo>
                    <a:lnTo>
                      <a:pt x="16" y="15"/>
                    </a:lnTo>
                    <a:lnTo>
                      <a:pt x="12" y="12"/>
                    </a:lnTo>
                    <a:lnTo>
                      <a:pt x="9" y="9"/>
                    </a:lnTo>
                    <a:lnTo>
                      <a:pt x="7" y="6"/>
                    </a:lnTo>
                    <a:lnTo>
                      <a:pt x="5" y="4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5"/>
                    </a:lnTo>
                    <a:lnTo>
                      <a:pt x="5" y="8"/>
                    </a:lnTo>
                    <a:lnTo>
                      <a:pt x="8" y="10"/>
                    </a:lnTo>
                    <a:lnTo>
                      <a:pt x="11" y="14"/>
                    </a:lnTo>
                    <a:lnTo>
                      <a:pt x="15" y="17"/>
                    </a:lnTo>
                    <a:lnTo>
                      <a:pt x="19" y="21"/>
                    </a:lnTo>
                    <a:lnTo>
                      <a:pt x="23" y="24"/>
                    </a:lnTo>
                    <a:lnTo>
                      <a:pt x="28" y="27"/>
                    </a:lnTo>
                    <a:lnTo>
                      <a:pt x="32" y="30"/>
                    </a:lnTo>
                    <a:lnTo>
                      <a:pt x="37" y="33"/>
                    </a:lnTo>
                    <a:lnTo>
                      <a:pt x="43" y="35"/>
                    </a:lnTo>
                    <a:lnTo>
                      <a:pt x="48" y="37"/>
                    </a:lnTo>
                    <a:lnTo>
                      <a:pt x="53" y="38"/>
                    </a:lnTo>
                    <a:lnTo>
                      <a:pt x="59" y="38"/>
                    </a:lnTo>
                    <a:lnTo>
                      <a:pt x="60" y="35"/>
                    </a:lnTo>
                    <a:lnTo>
                      <a:pt x="59" y="38"/>
                    </a:lnTo>
                    <a:lnTo>
                      <a:pt x="62" y="37"/>
                    </a:lnTo>
                    <a:lnTo>
                      <a:pt x="60" y="35"/>
                    </a:lnTo>
                    <a:lnTo>
                      <a:pt x="58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0" name="Freeform 332"/>
              <p:cNvSpPr>
                <a:spLocks/>
              </p:cNvSpPr>
              <p:nvPr/>
            </p:nvSpPr>
            <p:spPr bwMode="auto">
              <a:xfrm>
                <a:off x="3002" y="2039"/>
                <a:ext cx="19" cy="15"/>
              </a:xfrm>
              <a:custGeom>
                <a:avLst/>
                <a:gdLst>
                  <a:gd name="T0" fmla="*/ 2 w 14"/>
                  <a:gd name="T1" fmla="*/ 10 h 10"/>
                  <a:gd name="T2" fmla="*/ 2 w 14"/>
                  <a:gd name="T3" fmla="*/ 10 h 10"/>
                  <a:gd name="T4" fmla="*/ 5 w 14"/>
                  <a:gd name="T5" fmla="*/ 7 h 10"/>
                  <a:gd name="T6" fmla="*/ 7 w 14"/>
                  <a:gd name="T7" fmla="*/ 4 h 10"/>
                  <a:gd name="T8" fmla="*/ 9 w 14"/>
                  <a:gd name="T9" fmla="*/ 3 h 10"/>
                  <a:gd name="T10" fmla="*/ 10 w 14"/>
                  <a:gd name="T11" fmla="*/ 3 h 10"/>
                  <a:gd name="T12" fmla="*/ 11 w 14"/>
                  <a:gd name="T13" fmla="*/ 3 h 10"/>
                  <a:gd name="T14" fmla="*/ 12 w 14"/>
                  <a:gd name="T15" fmla="*/ 3 h 10"/>
                  <a:gd name="T16" fmla="*/ 12 w 14"/>
                  <a:gd name="T17" fmla="*/ 3 h 10"/>
                  <a:gd name="T18" fmla="*/ 12 w 14"/>
                  <a:gd name="T19" fmla="*/ 3 h 10"/>
                  <a:gd name="T20" fmla="*/ 14 w 14"/>
                  <a:gd name="T21" fmla="*/ 1 h 10"/>
                  <a:gd name="T22" fmla="*/ 13 w 14"/>
                  <a:gd name="T23" fmla="*/ 1 h 10"/>
                  <a:gd name="T24" fmla="*/ 13 w 14"/>
                  <a:gd name="T25" fmla="*/ 1 h 10"/>
                  <a:gd name="T26" fmla="*/ 11 w 14"/>
                  <a:gd name="T27" fmla="*/ 0 h 10"/>
                  <a:gd name="T28" fmla="*/ 10 w 14"/>
                  <a:gd name="T29" fmla="*/ 0 h 10"/>
                  <a:gd name="T30" fmla="*/ 7 w 14"/>
                  <a:gd name="T31" fmla="*/ 1 h 10"/>
                  <a:gd name="T32" fmla="*/ 5 w 14"/>
                  <a:gd name="T33" fmla="*/ 3 h 10"/>
                  <a:gd name="T34" fmla="*/ 3 w 14"/>
                  <a:gd name="T35" fmla="*/ 5 h 10"/>
                  <a:gd name="T36" fmla="*/ 0 w 14"/>
                  <a:gd name="T37" fmla="*/ 9 h 10"/>
                  <a:gd name="T38" fmla="*/ 0 w 14"/>
                  <a:gd name="T39" fmla="*/ 9 h 10"/>
                  <a:gd name="T40" fmla="*/ 2 w 14"/>
                  <a:gd name="T41" fmla="*/ 10 h 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4"/>
                  <a:gd name="T64" fmla="*/ 0 h 10"/>
                  <a:gd name="T65" fmla="*/ 14 w 14"/>
                  <a:gd name="T66" fmla="*/ 10 h 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4" h="10">
                    <a:moveTo>
                      <a:pt x="2" y="10"/>
                    </a:moveTo>
                    <a:lnTo>
                      <a:pt x="2" y="10"/>
                    </a:lnTo>
                    <a:lnTo>
                      <a:pt x="5" y="7"/>
                    </a:lnTo>
                    <a:lnTo>
                      <a:pt x="7" y="4"/>
                    </a:lnTo>
                    <a:lnTo>
                      <a:pt x="9" y="3"/>
                    </a:lnTo>
                    <a:lnTo>
                      <a:pt x="10" y="3"/>
                    </a:lnTo>
                    <a:lnTo>
                      <a:pt x="11" y="3"/>
                    </a:lnTo>
                    <a:lnTo>
                      <a:pt x="12" y="3"/>
                    </a:lnTo>
                    <a:lnTo>
                      <a:pt x="14" y="1"/>
                    </a:lnTo>
                    <a:lnTo>
                      <a:pt x="13" y="1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5" y="3"/>
                    </a:lnTo>
                    <a:lnTo>
                      <a:pt x="3" y="5"/>
                    </a:lnTo>
                    <a:lnTo>
                      <a:pt x="0" y="9"/>
                    </a:lnTo>
                    <a:lnTo>
                      <a:pt x="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1" name="Freeform 333"/>
              <p:cNvSpPr>
                <a:spLocks/>
              </p:cNvSpPr>
              <p:nvPr/>
            </p:nvSpPr>
            <p:spPr bwMode="auto">
              <a:xfrm>
                <a:off x="2978" y="2052"/>
                <a:ext cx="26" cy="56"/>
              </a:xfrm>
              <a:custGeom>
                <a:avLst/>
                <a:gdLst>
                  <a:gd name="T0" fmla="*/ 0 w 19"/>
                  <a:gd name="T1" fmla="*/ 37 h 39"/>
                  <a:gd name="T2" fmla="*/ 2 w 19"/>
                  <a:gd name="T3" fmla="*/ 37 h 39"/>
                  <a:gd name="T4" fmla="*/ 2 w 19"/>
                  <a:gd name="T5" fmla="*/ 35 h 39"/>
                  <a:gd name="T6" fmla="*/ 3 w 19"/>
                  <a:gd name="T7" fmla="*/ 34 h 39"/>
                  <a:gd name="T8" fmla="*/ 3 w 19"/>
                  <a:gd name="T9" fmla="*/ 33 h 39"/>
                  <a:gd name="T10" fmla="*/ 4 w 19"/>
                  <a:gd name="T11" fmla="*/ 31 h 39"/>
                  <a:gd name="T12" fmla="*/ 4 w 19"/>
                  <a:gd name="T13" fmla="*/ 29 h 39"/>
                  <a:gd name="T14" fmla="*/ 5 w 19"/>
                  <a:gd name="T15" fmla="*/ 27 h 39"/>
                  <a:gd name="T16" fmla="*/ 6 w 19"/>
                  <a:gd name="T17" fmla="*/ 25 h 39"/>
                  <a:gd name="T18" fmla="*/ 7 w 19"/>
                  <a:gd name="T19" fmla="*/ 23 h 39"/>
                  <a:gd name="T20" fmla="*/ 8 w 19"/>
                  <a:gd name="T21" fmla="*/ 20 h 39"/>
                  <a:gd name="T22" fmla="*/ 9 w 19"/>
                  <a:gd name="T23" fmla="*/ 18 h 39"/>
                  <a:gd name="T24" fmla="*/ 11 w 19"/>
                  <a:gd name="T25" fmla="*/ 15 h 39"/>
                  <a:gd name="T26" fmla="*/ 12 w 19"/>
                  <a:gd name="T27" fmla="*/ 12 h 39"/>
                  <a:gd name="T28" fmla="*/ 14 w 19"/>
                  <a:gd name="T29" fmla="*/ 10 h 39"/>
                  <a:gd name="T30" fmla="*/ 15 w 19"/>
                  <a:gd name="T31" fmla="*/ 7 h 39"/>
                  <a:gd name="T32" fmla="*/ 18 w 19"/>
                  <a:gd name="T33" fmla="*/ 4 h 39"/>
                  <a:gd name="T34" fmla="*/ 19 w 19"/>
                  <a:gd name="T35" fmla="*/ 1 h 39"/>
                  <a:gd name="T36" fmla="*/ 17 w 19"/>
                  <a:gd name="T37" fmla="*/ 0 h 39"/>
                  <a:gd name="T38" fmla="*/ 15 w 19"/>
                  <a:gd name="T39" fmla="*/ 3 h 39"/>
                  <a:gd name="T40" fmla="*/ 13 w 19"/>
                  <a:gd name="T41" fmla="*/ 6 h 39"/>
                  <a:gd name="T42" fmla="*/ 12 w 19"/>
                  <a:gd name="T43" fmla="*/ 9 h 39"/>
                  <a:gd name="T44" fmla="*/ 10 w 19"/>
                  <a:gd name="T45" fmla="*/ 12 h 39"/>
                  <a:gd name="T46" fmla="*/ 8 w 19"/>
                  <a:gd name="T47" fmla="*/ 14 h 39"/>
                  <a:gd name="T48" fmla="*/ 7 w 19"/>
                  <a:gd name="T49" fmla="*/ 17 h 39"/>
                  <a:gd name="T50" fmla="*/ 6 w 19"/>
                  <a:gd name="T51" fmla="*/ 19 h 39"/>
                  <a:gd name="T52" fmla="*/ 5 w 19"/>
                  <a:gd name="T53" fmla="*/ 22 h 39"/>
                  <a:gd name="T54" fmla="*/ 4 w 19"/>
                  <a:gd name="T55" fmla="*/ 24 h 39"/>
                  <a:gd name="T56" fmla="*/ 3 w 19"/>
                  <a:gd name="T57" fmla="*/ 26 h 39"/>
                  <a:gd name="T58" fmla="*/ 2 w 19"/>
                  <a:gd name="T59" fmla="*/ 29 h 39"/>
                  <a:gd name="T60" fmla="*/ 1 w 19"/>
                  <a:gd name="T61" fmla="*/ 30 h 39"/>
                  <a:gd name="T62" fmla="*/ 1 w 19"/>
                  <a:gd name="T63" fmla="*/ 32 h 39"/>
                  <a:gd name="T64" fmla="*/ 0 w 19"/>
                  <a:gd name="T65" fmla="*/ 34 h 39"/>
                  <a:gd name="T66" fmla="*/ 0 w 19"/>
                  <a:gd name="T67" fmla="*/ 35 h 39"/>
                  <a:gd name="T68" fmla="*/ 0 w 19"/>
                  <a:gd name="T69" fmla="*/ 37 h 39"/>
                  <a:gd name="T70" fmla="*/ 2 w 19"/>
                  <a:gd name="T71" fmla="*/ 36 h 39"/>
                  <a:gd name="T72" fmla="*/ 0 w 19"/>
                  <a:gd name="T73" fmla="*/ 37 h 39"/>
                  <a:gd name="T74" fmla="*/ 2 w 19"/>
                  <a:gd name="T75" fmla="*/ 39 h 39"/>
                  <a:gd name="T76" fmla="*/ 2 w 19"/>
                  <a:gd name="T77" fmla="*/ 37 h 39"/>
                  <a:gd name="T78" fmla="*/ 0 w 19"/>
                  <a:gd name="T79" fmla="*/ 37 h 3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9"/>
                  <a:gd name="T121" fmla="*/ 0 h 39"/>
                  <a:gd name="T122" fmla="*/ 19 w 19"/>
                  <a:gd name="T123" fmla="*/ 39 h 3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9" h="39">
                    <a:moveTo>
                      <a:pt x="0" y="37"/>
                    </a:moveTo>
                    <a:lnTo>
                      <a:pt x="2" y="37"/>
                    </a:lnTo>
                    <a:lnTo>
                      <a:pt x="2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4" y="31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6" y="25"/>
                    </a:lnTo>
                    <a:lnTo>
                      <a:pt x="7" y="23"/>
                    </a:lnTo>
                    <a:lnTo>
                      <a:pt x="8" y="20"/>
                    </a:lnTo>
                    <a:lnTo>
                      <a:pt x="9" y="18"/>
                    </a:lnTo>
                    <a:lnTo>
                      <a:pt x="11" y="15"/>
                    </a:lnTo>
                    <a:lnTo>
                      <a:pt x="12" y="12"/>
                    </a:lnTo>
                    <a:lnTo>
                      <a:pt x="14" y="10"/>
                    </a:lnTo>
                    <a:lnTo>
                      <a:pt x="15" y="7"/>
                    </a:lnTo>
                    <a:lnTo>
                      <a:pt x="18" y="4"/>
                    </a:lnTo>
                    <a:lnTo>
                      <a:pt x="19" y="1"/>
                    </a:lnTo>
                    <a:lnTo>
                      <a:pt x="17" y="0"/>
                    </a:lnTo>
                    <a:lnTo>
                      <a:pt x="15" y="3"/>
                    </a:lnTo>
                    <a:lnTo>
                      <a:pt x="13" y="6"/>
                    </a:lnTo>
                    <a:lnTo>
                      <a:pt x="12" y="9"/>
                    </a:lnTo>
                    <a:lnTo>
                      <a:pt x="10" y="12"/>
                    </a:lnTo>
                    <a:lnTo>
                      <a:pt x="8" y="14"/>
                    </a:lnTo>
                    <a:lnTo>
                      <a:pt x="7" y="17"/>
                    </a:lnTo>
                    <a:lnTo>
                      <a:pt x="6" y="19"/>
                    </a:lnTo>
                    <a:lnTo>
                      <a:pt x="5" y="22"/>
                    </a:lnTo>
                    <a:lnTo>
                      <a:pt x="4" y="24"/>
                    </a:lnTo>
                    <a:lnTo>
                      <a:pt x="3" y="26"/>
                    </a:lnTo>
                    <a:lnTo>
                      <a:pt x="2" y="29"/>
                    </a:lnTo>
                    <a:lnTo>
                      <a:pt x="1" y="30"/>
                    </a:lnTo>
                    <a:lnTo>
                      <a:pt x="1" y="32"/>
                    </a:lnTo>
                    <a:lnTo>
                      <a:pt x="0" y="34"/>
                    </a:lnTo>
                    <a:lnTo>
                      <a:pt x="0" y="35"/>
                    </a:lnTo>
                    <a:lnTo>
                      <a:pt x="0" y="37"/>
                    </a:lnTo>
                    <a:lnTo>
                      <a:pt x="2" y="36"/>
                    </a:lnTo>
                    <a:lnTo>
                      <a:pt x="0" y="37"/>
                    </a:lnTo>
                    <a:lnTo>
                      <a:pt x="2" y="39"/>
                    </a:lnTo>
                    <a:lnTo>
                      <a:pt x="2" y="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2" name="Freeform 334"/>
              <p:cNvSpPr>
                <a:spLocks/>
              </p:cNvSpPr>
              <p:nvPr/>
            </p:nvSpPr>
            <p:spPr bwMode="auto">
              <a:xfrm>
                <a:off x="2916" y="2027"/>
                <a:ext cx="65" cy="78"/>
              </a:xfrm>
              <a:custGeom>
                <a:avLst/>
                <a:gdLst>
                  <a:gd name="T0" fmla="*/ 0 w 46"/>
                  <a:gd name="T1" fmla="*/ 0 h 55"/>
                  <a:gd name="T2" fmla="*/ 0 w 46"/>
                  <a:gd name="T3" fmla="*/ 1 h 55"/>
                  <a:gd name="T4" fmla="*/ 1 w 46"/>
                  <a:gd name="T5" fmla="*/ 2 h 55"/>
                  <a:gd name="T6" fmla="*/ 1 w 46"/>
                  <a:gd name="T7" fmla="*/ 2 h 55"/>
                  <a:gd name="T8" fmla="*/ 2 w 46"/>
                  <a:gd name="T9" fmla="*/ 4 h 55"/>
                  <a:gd name="T10" fmla="*/ 2 w 46"/>
                  <a:gd name="T11" fmla="*/ 6 h 55"/>
                  <a:gd name="T12" fmla="*/ 4 w 46"/>
                  <a:gd name="T13" fmla="*/ 8 h 55"/>
                  <a:gd name="T14" fmla="*/ 5 w 46"/>
                  <a:gd name="T15" fmla="*/ 11 h 55"/>
                  <a:gd name="T16" fmla="*/ 7 w 46"/>
                  <a:gd name="T17" fmla="*/ 15 h 55"/>
                  <a:gd name="T18" fmla="*/ 9 w 46"/>
                  <a:gd name="T19" fmla="*/ 18 h 55"/>
                  <a:gd name="T20" fmla="*/ 12 w 46"/>
                  <a:gd name="T21" fmla="*/ 22 h 55"/>
                  <a:gd name="T22" fmla="*/ 15 w 46"/>
                  <a:gd name="T23" fmla="*/ 27 h 55"/>
                  <a:gd name="T24" fmla="*/ 19 w 46"/>
                  <a:gd name="T25" fmla="*/ 31 h 55"/>
                  <a:gd name="T26" fmla="*/ 23 w 46"/>
                  <a:gd name="T27" fmla="*/ 36 h 55"/>
                  <a:gd name="T28" fmla="*/ 27 w 46"/>
                  <a:gd name="T29" fmla="*/ 41 h 55"/>
                  <a:gd name="T30" fmla="*/ 33 w 46"/>
                  <a:gd name="T31" fmla="*/ 46 h 55"/>
                  <a:gd name="T32" fmla="*/ 38 w 46"/>
                  <a:gd name="T33" fmla="*/ 50 h 55"/>
                  <a:gd name="T34" fmla="*/ 44 w 46"/>
                  <a:gd name="T35" fmla="*/ 55 h 55"/>
                  <a:gd name="T36" fmla="*/ 46 w 46"/>
                  <a:gd name="T37" fmla="*/ 54 h 55"/>
                  <a:gd name="T38" fmla="*/ 40 w 46"/>
                  <a:gd name="T39" fmla="*/ 49 h 55"/>
                  <a:gd name="T40" fmla="*/ 34 w 46"/>
                  <a:gd name="T41" fmla="*/ 44 h 55"/>
                  <a:gd name="T42" fmla="*/ 29 w 46"/>
                  <a:gd name="T43" fmla="*/ 39 h 55"/>
                  <a:gd name="T44" fmla="*/ 25 w 46"/>
                  <a:gd name="T45" fmla="*/ 34 h 55"/>
                  <a:gd name="T46" fmla="*/ 21 w 46"/>
                  <a:gd name="T47" fmla="*/ 30 h 55"/>
                  <a:gd name="T48" fmla="*/ 18 w 46"/>
                  <a:gd name="T49" fmla="*/ 25 h 55"/>
                  <a:gd name="T50" fmla="*/ 14 w 46"/>
                  <a:gd name="T51" fmla="*/ 21 h 55"/>
                  <a:gd name="T52" fmla="*/ 12 w 46"/>
                  <a:gd name="T53" fmla="*/ 17 h 55"/>
                  <a:gd name="T54" fmla="*/ 9 w 46"/>
                  <a:gd name="T55" fmla="*/ 13 h 55"/>
                  <a:gd name="T56" fmla="*/ 7 w 46"/>
                  <a:gd name="T57" fmla="*/ 10 h 55"/>
                  <a:gd name="T58" fmla="*/ 6 w 46"/>
                  <a:gd name="T59" fmla="*/ 7 h 55"/>
                  <a:gd name="T60" fmla="*/ 5 w 46"/>
                  <a:gd name="T61" fmla="*/ 5 h 55"/>
                  <a:gd name="T62" fmla="*/ 4 w 46"/>
                  <a:gd name="T63" fmla="*/ 3 h 55"/>
                  <a:gd name="T64" fmla="*/ 3 w 46"/>
                  <a:gd name="T65" fmla="*/ 2 h 55"/>
                  <a:gd name="T66" fmla="*/ 3 w 46"/>
                  <a:gd name="T67" fmla="*/ 1 h 55"/>
                  <a:gd name="T68" fmla="*/ 3 w 46"/>
                  <a:gd name="T69" fmla="*/ 1 h 55"/>
                  <a:gd name="T70" fmla="*/ 2 w 46"/>
                  <a:gd name="T71" fmla="*/ 2 h 55"/>
                  <a:gd name="T72" fmla="*/ 0 w 46"/>
                  <a:gd name="T73" fmla="*/ 0 h 55"/>
                  <a:gd name="T74" fmla="*/ 0 w 46"/>
                  <a:gd name="T75" fmla="*/ 1 h 55"/>
                  <a:gd name="T76" fmla="*/ 0 w 46"/>
                  <a:gd name="T77" fmla="*/ 1 h 55"/>
                  <a:gd name="T78" fmla="*/ 0 w 46"/>
                  <a:gd name="T79" fmla="*/ 0 h 5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6"/>
                  <a:gd name="T121" fmla="*/ 0 h 55"/>
                  <a:gd name="T122" fmla="*/ 46 w 46"/>
                  <a:gd name="T123" fmla="*/ 55 h 5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6" h="55">
                    <a:moveTo>
                      <a:pt x="0" y="0"/>
                    </a:moveTo>
                    <a:lnTo>
                      <a:pt x="0" y="1"/>
                    </a:lnTo>
                    <a:lnTo>
                      <a:pt x="1" y="2"/>
                    </a:lnTo>
                    <a:lnTo>
                      <a:pt x="2" y="4"/>
                    </a:lnTo>
                    <a:lnTo>
                      <a:pt x="2" y="6"/>
                    </a:lnTo>
                    <a:lnTo>
                      <a:pt x="4" y="8"/>
                    </a:lnTo>
                    <a:lnTo>
                      <a:pt x="5" y="11"/>
                    </a:lnTo>
                    <a:lnTo>
                      <a:pt x="7" y="15"/>
                    </a:lnTo>
                    <a:lnTo>
                      <a:pt x="9" y="18"/>
                    </a:lnTo>
                    <a:lnTo>
                      <a:pt x="12" y="22"/>
                    </a:lnTo>
                    <a:lnTo>
                      <a:pt x="15" y="27"/>
                    </a:lnTo>
                    <a:lnTo>
                      <a:pt x="19" y="31"/>
                    </a:lnTo>
                    <a:lnTo>
                      <a:pt x="23" y="36"/>
                    </a:lnTo>
                    <a:lnTo>
                      <a:pt x="27" y="41"/>
                    </a:lnTo>
                    <a:lnTo>
                      <a:pt x="33" y="46"/>
                    </a:lnTo>
                    <a:lnTo>
                      <a:pt x="38" y="50"/>
                    </a:lnTo>
                    <a:lnTo>
                      <a:pt x="44" y="55"/>
                    </a:lnTo>
                    <a:lnTo>
                      <a:pt x="46" y="54"/>
                    </a:lnTo>
                    <a:lnTo>
                      <a:pt x="40" y="49"/>
                    </a:lnTo>
                    <a:lnTo>
                      <a:pt x="34" y="44"/>
                    </a:lnTo>
                    <a:lnTo>
                      <a:pt x="29" y="39"/>
                    </a:lnTo>
                    <a:lnTo>
                      <a:pt x="25" y="34"/>
                    </a:lnTo>
                    <a:lnTo>
                      <a:pt x="21" y="30"/>
                    </a:lnTo>
                    <a:lnTo>
                      <a:pt x="18" y="25"/>
                    </a:lnTo>
                    <a:lnTo>
                      <a:pt x="14" y="21"/>
                    </a:lnTo>
                    <a:lnTo>
                      <a:pt x="12" y="17"/>
                    </a:lnTo>
                    <a:lnTo>
                      <a:pt x="9" y="13"/>
                    </a:lnTo>
                    <a:lnTo>
                      <a:pt x="7" y="10"/>
                    </a:lnTo>
                    <a:lnTo>
                      <a:pt x="6" y="7"/>
                    </a:lnTo>
                    <a:lnTo>
                      <a:pt x="5" y="5"/>
                    </a:lnTo>
                    <a:lnTo>
                      <a:pt x="4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3" name="Freeform 335"/>
              <p:cNvSpPr>
                <a:spLocks/>
              </p:cNvSpPr>
              <p:nvPr/>
            </p:nvSpPr>
            <p:spPr bwMode="auto">
              <a:xfrm>
                <a:off x="2916" y="1988"/>
                <a:ext cx="24" cy="42"/>
              </a:xfrm>
              <a:custGeom>
                <a:avLst/>
                <a:gdLst>
                  <a:gd name="T0" fmla="*/ 17 w 17"/>
                  <a:gd name="T1" fmla="*/ 2 h 29"/>
                  <a:gd name="T2" fmla="*/ 15 w 17"/>
                  <a:gd name="T3" fmla="*/ 2 h 29"/>
                  <a:gd name="T4" fmla="*/ 0 w 17"/>
                  <a:gd name="T5" fmla="*/ 27 h 29"/>
                  <a:gd name="T6" fmla="*/ 2 w 17"/>
                  <a:gd name="T7" fmla="*/ 29 h 29"/>
                  <a:gd name="T8" fmla="*/ 17 w 17"/>
                  <a:gd name="T9" fmla="*/ 3 h 29"/>
                  <a:gd name="T10" fmla="*/ 15 w 17"/>
                  <a:gd name="T11" fmla="*/ 3 h 29"/>
                  <a:gd name="T12" fmla="*/ 17 w 17"/>
                  <a:gd name="T13" fmla="*/ 2 h 29"/>
                  <a:gd name="T14" fmla="*/ 16 w 17"/>
                  <a:gd name="T15" fmla="*/ 0 h 29"/>
                  <a:gd name="T16" fmla="*/ 15 w 17"/>
                  <a:gd name="T17" fmla="*/ 2 h 29"/>
                  <a:gd name="T18" fmla="*/ 17 w 17"/>
                  <a:gd name="T19" fmla="*/ 2 h 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7"/>
                  <a:gd name="T31" fmla="*/ 0 h 29"/>
                  <a:gd name="T32" fmla="*/ 17 w 17"/>
                  <a:gd name="T33" fmla="*/ 29 h 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7" h="29">
                    <a:moveTo>
                      <a:pt x="17" y="2"/>
                    </a:moveTo>
                    <a:lnTo>
                      <a:pt x="15" y="2"/>
                    </a:lnTo>
                    <a:lnTo>
                      <a:pt x="0" y="27"/>
                    </a:lnTo>
                    <a:lnTo>
                      <a:pt x="2" y="29"/>
                    </a:lnTo>
                    <a:lnTo>
                      <a:pt x="17" y="3"/>
                    </a:lnTo>
                    <a:lnTo>
                      <a:pt x="15" y="3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15" y="2"/>
                    </a:lnTo>
                    <a:lnTo>
                      <a:pt x="17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4" name="Freeform 336"/>
              <p:cNvSpPr>
                <a:spLocks/>
              </p:cNvSpPr>
              <p:nvPr/>
            </p:nvSpPr>
            <p:spPr bwMode="auto">
              <a:xfrm>
                <a:off x="3011" y="1994"/>
                <a:ext cx="97" cy="106"/>
              </a:xfrm>
              <a:custGeom>
                <a:avLst/>
                <a:gdLst>
                  <a:gd name="T0" fmla="*/ 61 w 69"/>
                  <a:gd name="T1" fmla="*/ 0 h 75"/>
                  <a:gd name="T2" fmla="*/ 61 w 69"/>
                  <a:gd name="T3" fmla="*/ 1 h 75"/>
                  <a:gd name="T4" fmla="*/ 60 w 69"/>
                  <a:gd name="T5" fmla="*/ 2 h 75"/>
                  <a:gd name="T6" fmla="*/ 58 w 69"/>
                  <a:gd name="T7" fmla="*/ 4 h 75"/>
                  <a:gd name="T8" fmla="*/ 56 w 69"/>
                  <a:gd name="T9" fmla="*/ 6 h 75"/>
                  <a:gd name="T10" fmla="*/ 53 w 69"/>
                  <a:gd name="T11" fmla="*/ 9 h 75"/>
                  <a:gd name="T12" fmla="*/ 49 w 69"/>
                  <a:gd name="T13" fmla="*/ 12 h 75"/>
                  <a:gd name="T14" fmla="*/ 45 w 69"/>
                  <a:gd name="T15" fmla="*/ 15 h 75"/>
                  <a:gd name="T16" fmla="*/ 41 w 69"/>
                  <a:gd name="T17" fmla="*/ 18 h 75"/>
                  <a:gd name="T18" fmla="*/ 37 w 69"/>
                  <a:gd name="T19" fmla="*/ 21 h 75"/>
                  <a:gd name="T20" fmla="*/ 32 w 69"/>
                  <a:gd name="T21" fmla="*/ 25 h 75"/>
                  <a:gd name="T22" fmla="*/ 27 w 69"/>
                  <a:gd name="T23" fmla="*/ 27 h 75"/>
                  <a:gd name="T24" fmla="*/ 22 w 69"/>
                  <a:gd name="T25" fmla="*/ 30 h 75"/>
                  <a:gd name="T26" fmla="*/ 16 w 69"/>
                  <a:gd name="T27" fmla="*/ 32 h 75"/>
                  <a:gd name="T28" fmla="*/ 11 w 69"/>
                  <a:gd name="T29" fmla="*/ 33 h 75"/>
                  <a:gd name="T30" fmla="*/ 6 w 69"/>
                  <a:gd name="T31" fmla="*/ 34 h 75"/>
                  <a:gd name="T32" fmla="*/ 0 w 69"/>
                  <a:gd name="T33" fmla="*/ 34 h 75"/>
                  <a:gd name="T34" fmla="*/ 0 w 69"/>
                  <a:gd name="T35" fmla="*/ 33 h 75"/>
                  <a:gd name="T36" fmla="*/ 1 w 69"/>
                  <a:gd name="T37" fmla="*/ 33 h 75"/>
                  <a:gd name="T38" fmla="*/ 3 w 69"/>
                  <a:gd name="T39" fmla="*/ 33 h 75"/>
                  <a:gd name="T40" fmla="*/ 5 w 69"/>
                  <a:gd name="T41" fmla="*/ 34 h 75"/>
                  <a:gd name="T42" fmla="*/ 7 w 69"/>
                  <a:gd name="T43" fmla="*/ 35 h 75"/>
                  <a:gd name="T44" fmla="*/ 10 w 69"/>
                  <a:gd name="T45" fmla="*/ 36 h 75"/>
                  <a:gd name="T46" fmla="*/ 12 w 69"/>
                  <a:gd name="T47" fmla="*/ 39 h 75"/>
                  <a:gd name="T48" fmla="*/ 15 w 69"/>
                  <a:gd name="T49" fmla="*/ 43 h 75"/>
                  <a:gd name="T50" fmla="*/ 17 w 69"/>
                  <a:gd name="T51" fmla="*/ 46 h 75"/>
                  <a:gd name="T52" fmla="*/ 19 w 69"/>
                  <a:gd name="T53" fmla="*/ 49 h 75"/>
                  <a:gd name="T54" fmla="*/ 20 w 69"/>
                  <a:gd name="T55" fmla="*/ 51 h 75"/>
                  <a:gd name="T56" fmla="*/ 22 w 69"/>
                  <a:gd name="T57" fmla="*/ 54 h 75"/>
                  <a:gd name="T58" fmla="*/ 24 w 69"/>
                  <a:gd name="T59" fmla="*/ 56 h 75"/>
                  <a:gd name="T60" fmla="*/ 25 w 69"/>
                  <a:gd name="T61" fmla="*/ 59 h 75"/>
                  <a:gd name="T62" fmla="*/ 26 w 69"/>
                  <a:gd name="T63" fmla="*/ 61 h 75"/>
                  <a:gd name="T64" fmla="*/ 27 w 69"/>
                  <a:gd name="T65" fmla="*/ 63 h 75"/>
                  <a:gd name="T66" fmla="*/ 28 w 69"/>
                  <a:gd name="T67" fmla="*/ 65 h 75"/>
                  <a:gd name="T68" fmla="*/ 29 w 69"/>
                  <a:gd name="T69" fmla="*/ 67 h 75"/>
                  <a:gd name="T70" fmla="*/ 30 w 69"/>
                  <a:gd name="T71" fmla="*/ 69 h 75"/>
                  <a:gd name="T72" fmla="*/ 31 w 69"/>
                  <a:gd name="T73" fmla="*/ 70 h 75"/>
                  <a:gd name="T74" fmla="*/ 31 w 69"/>
                  <a:gd name="T75" fmla="*/ 72 h 75"/>
                  <a:gd name="T76" fmla="*/ 32 w 69"/>
                  <a:gd name="T77" fmla="*/ 73 h 75"/>
                  <a:gd name="T78" fmla="*/ 32 w 69"/>
                  <a:gd name="T79" fmla="*/ 74 h 75"/>
                  <a:gd name="T80" fmla="*/ 32 w 69"/>
                  <a:gd name="T81" fmla="*/ 75 h 75"/>
                  <a:gd name="T82" fmla="*/ 38 w 69"/>
                  <a:gd name="T83" fmla="*/ 70 h 75"/>
                  <a:gd name="T84" fmla="*/ 44 w 69"/>
                  <a:gd name="T85" fmla="*/ 66 h 75"/>
                  <a:gd name="T86" fmla="*/ 48 w 69"/>
                  <a:gd name="T87" fmla="*/ 61 h 75"/>
                  <a:gd name="T88" fmla="*/ 52 w 69"/>
                  <a:gd name="T89" fmla="*/ 56 h 75"/>
                  <a:gd name="T90" fmla="*/ 56 w 69"/>
                  <a:gd name="T91" fmla="*/ 52 h 75"/>
                  <a:gd name="T92" fmla="*/ 59 w 69"/>
                  <a:gd name="T93" fmla="*/ 47 h 75"/>
                  <a:gd name="T94" fmla="*/ 62 w 69"/>
                  <a:gd name="T95" fmla="*/ 43 h 75"/>
                  <a:gd name="T96" fmla="*/ 63 w 69"/>
                  <a:gd name="T97" fmla="*/ 39 h 75"/>
                  <a:gd name="T98" fmla="*/ 65 w 69"/>
                  <a:gd name="T99" fmla="*/ 36 h 75"/>
                  <a:gd name="T100" fmla="*/ 67 w 69"/>
                  <a:gd name="T101" fmla="*/ 33 h 75"/>
                  <a:gd name="T102" fmla="*/ 68 w 69"/>
                  <a:gd name="T103" fmla="*/ 30 h 75"/>
                  <a:gd name="T104" fmla="*/ 69 w 69"/>
                  <a:gd name="T105" fmla="*/ 27 h 75"/>
                  <a:gd name="T106" fmla="*/ 69 w 69"/>
                  <a:gd name="T107" fmla="*/ 25 h 75"/>
                  <a:gd name="T108" fmla="*/ 69 w 69"/>
                  <a:gd name="T109" fmla="*/ 24 h 75"/>
                  <a:gd name="T110" fmla="*/ 69 w 69"/>
                  <a:gd name="T111" fmla="*/ 23 h 75"/>
                  <a:gd name="T112" fmla="*/ 69 w 69"/>
                  <a:gd name="T113" fmla="*/ 23 h 75"/>
                  <a:gd name="T114" fmla="*/ 61 w 69"/>
                  <a:gd name="T115" fmla="*/ 0 h 7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9"/>
                  <a:gd name="T175" fmla="*/ 0 h 75"/>
                  <a:gd name="T176" fmla="*/ 69 w 69"/>
                  <a:gd name="T177" fmla="*/ 75 h 7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9" h="75">
                    <a:moveTo>
                      <a:pt x="61" y="0"/>
                    </a:moveTo>
                    <a:lnTo>
                      <a:pt x="61" y="1"/>
                    </a:lnTo>
                    <a:lnTo>
                      <a:pt x="60" y="2"/>
                    </a:lnTo>
                    <a:lnTo>
                      <a:pt x="58" y="4"/>
                    </a:lnTo>
                    <a:lnTo>
                      <a:pt x="56" y="6"/>
                    </a:lnTo>
                    <a:lnTo>
                      <a:pt x="53" y="9"/>
                    </a:lnTo>
                    <a:lnTo>
                      <a:pt x="49" y="12"/>
                    </a:lnTo>
                    <a:lnTo>
                      <a:pt x="45" y="15"/>
                    </a:lnTo>
                    <a:lnTo>
                      <a:pt x="41" y="18"/>
                    </a:lnTo>
                    <a:lnTo>
                      <a:pt x="37" y="21"/>
                    </a:lnTo>
                    <a:lnTo>
                      <a:pt x="32" y="25"/>
                    </a:lnTo>
                    <a:lnTo>
                      <a:pt x="27" y="27"/>
                    </a:lnTo>
                    <a:lnTo>
                      <a:pt x="22" y="30"/>
                    </a:lnTo>
                    <a:lnTo>
                      <a:pt x="16" y="32"/>
                    </a:lnTo>
                    <a:lnTo>
                      <a:pt x="11" y="33"/>
                    </a:lnTo>
                    <a:lnTo>
                      <a:pt x="6" y="34"/>
                    </a:lnTo>
                    <a:lnTo>
                      <a:pt x="0" y="34"/>
                    </a:lnTo>
                    <a:lnTo>
                      <a:pt x="0" y="33"/>
                    </a:lnTo>
                    <a:lnTo>
                      <a:pt x="1" y="33"/>
                    </a:lnTo>
                    <a:lnTo>
                      <a:pt x="3" y="33"/>
                    </a:lnTo>
                    <a:lnTo>
                      <a:pt x="5" y="34"/>
                    </a:lnTo>
                    <a:lnTo>
                      <a:pt x="7" y="35"/>
                    </a:lnTo>
                    <a:lnTo>
                      <a:pt x="10" y="36"/>
                    </a:lnTo>
                    <a:lnTo>
                      <a:pt x="12" y="39"/>
                    </a:lnTo>
                    <a:lnTo>
                      <a:pt x="15" y="43"/>
                    </a:lnTo>
                    <a:lnTo>
                      <a:pt x="17" y="46"/>
                    </a:lnTo>
                    <a:lnTo>
                      <a:pt x="19" y="49"/>
                    </a:lnTo>
                    <a:lnTo>
                      <a:pt x="20" y="51"/>
                    </a:lnTo>
                    <a:lnTo>
                      <a:pt x="22" y="54"/>
                    </a:lnTo>
                    <a:lnTo>
                      <a:pt x="24" y="56"/>
                    </a:lnTo>
                    <a:lnTo>
                      <a:pt x="25" y="59"/>
                    </a:lnTo>
                    <a:lnTo>
                      <a:pt x="26" y="61"/>
                    </a:lnTo>
                    <a:lnTo>
                      <a:pt x="27" y="63"/>
                    </a:lnTo>
                    <a:lnTo>
                      <a:pt x="28" y="65"/>
                    </a:lnTo>
                    <a:lnTo>
                      <a:pt x="29" y="67"/>
                    </a:lnTo>
                    <a:lnTo>
                      <a:pt x="30" y="69"/>
                    </a:lnTo>
                    <a:lnTo>
                      <a:pt x="31" y="70"/>
                    </a:lnTo>
                    <a:lnTo>
                      <a:pt x="31" y="72"/>
                    </a:lnTo>
                    <a:lnTo>
                      <a:pt x="32" y="73"/>
                    </a:lnTo>
                    <a:lnTo>
                      <a:pt x="32" y="74"/>
                    </a:lnTo>
                    <a:lnTo>
                      <a:pt x="32" y="75"/>
                    </a:lnTo>
                    <a:lnTo>
                      <a:pt x="38" y="70"/>
                    </a:lnTo>
                    <a:lnTo>
                      <a:pt x="44" y="66"/>
                    </a:lnTo>
                    <a:lnTo>
                      <a:pt x="48" y="61"/>
                    </a:lnTo>
                    <a:lnTo>
                      <a:pt x="52" y="56"/>
                    </a:lnTo>
                    <a:lnTo>
                      <a:pt x="56" y="52"/>
                    </a:lnTo>
                    <a:lnTo>
                      <a:pt x="59" y="47"/>
                    </a:lnTo>
                    <a:lnTo>
                      <a:pt x="62" y="43"/>
                    </a:lnTo>
                    <a:lnTo>
                      <a:pt x="63" y="39"/>
                    </a:lnTo>
                    <a:lnTo>
                      <a:pt x="65" y="36"/>
                    </a:lnTo>
                    <a:lnTo>
                      <a:pt x="67" y="33"/>
                    </a:lnTo>
                    <a:lnTo>
                      <a:pt x="68" y="30"/>
                    </a:lnTo>
                    <a:lnTo>
                      <a:pt x="69" y="27"/>
                    </a:lnTo>
                    <a:lnTo>
                      <a:pt x="69" y="25"/>
                    </a:lnTo>
                    <a:lnTo>
                      <a:pt x="69" y="24"/>
                    </a:lnTo>
                    <a:lnTo>
                      <a:pt x="69" y="23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5" name="Freeform 337"/>
              <p:cNvSpPr>
                <a:spLocks/>
              </p:cNvSpPr>
              <p:nvPr/>
            </p:nvSpPr>
            <p:spPr bwMode="auto">
              <a:xfrm>
                <a:off x="3004" y="1993"/>
                <a:ext cx="94" cy="51"/>
              </a:xfrm>
              <a:custGeom>
                <a:avLst/>
                <a:gdLst>
                  <a:gd name="T0" fmla="*/ 5 w 67"/>
                  <a:gd name="T1" fmla="*/ 34 h 36"/>
                  <a:gd name="T2" fmla="*/ 5 w 67"/>
                  <a:gd name="T3" fmla="*/ 36 h 36"/>
                  <a:gd name="T4" fmla="*/ 11 w 67"/>
                  <a:gd name="T5" fmla="*/ 36 h 36"/>
                  <a:gd name="T6" fmla="*/ 16 w 67"/>
                  <a:gd name="T7" fmla="*/ 35 h 36"/>
                  <a:gd name="T8" fmla="*/ 22 w 67"/>
                  <a:gd name="T9" fmla="*/ 34 h 36"/>
                  <a:gd name="T10" fmla="*/ 27 w 67"/>
                  <a:gd name="T11" fmla="*/ 32 h 36"/>
                  <a:gd name="T12" fmla="*/ 32 w 67"/>
                  <a:gd name="T13" fmla="*/ 29 h 36"/>
                  <a:gd name="T14" fmla="*/ 37 w 67"/>
                  <a:gd name="T15" fmla="*/ 26 h 36"/>
                  <a:gd name="T16" fmla="*/ 43 w 67"/>
                  <a:gd name="T17" fmla="*/ 23 h 36"/>
                  <a:gd name="T18" fmla="*/ 47 w 67"/>
                  <a:gd name="T19" fmla="*/ 20 h 36"/>
                  <a:gd name="T20" fmla="*/ 51 w 67"/>
                  <a:gd name="T21" fmla="*/ 17 h 36"/>
                  <a:gd name="T22" fmla="*/ 55 w 67"/>
                  <a:gd name="T23" fmla="*/ 14 h 36"/>
                  <a:gd name="T24" fmla="*/ 59 w 67"/>
                  <a:gd name="T25" fmla="*/ 11 h 36"/>
                  <a:gd name="T26" fmla="*/ 62 w 67"/>
                  <a:gd name="T27" fmla="*/ 8 h 36"/>
                  <a:gd name="T28" fmla="*/ 64 w 67"/>
                  <a:gd name="T29" fmla="*/ 6 h 36"/>
                  <a:gd name="T30" fmla="*/ 66 w 67"/>
                  <a:gd name="T31" fmla="*/ 4 h 36"/>
                  <a:gd name="T32" fmla="*/ 67 w 67"/>
                  <a:gd name="T33" fmla="*/ 3 h 36"/>
                  <a:gd name="T34" fmla="*/ 67 w 67"/>
                  <a:gd name="T35" fmla="*/ 2 h 36"/>
                  <a:gd name="T36" fmla="*/ 65 w 67"/>
                  <a:gd name="T37" fmla="*/ 0 h 36"/>
                  <a:gd name="T38" fmla="*/ 65 w 67"/>
                  <a:gd name="T39" fmla="*/ 1 h 36"/>
                  <a:gd name="T40" fmla="*/ 64 w 67"/>
                  <a:gd name="T41" fmla="*/ 2 h 36"/>
                  <a:gd name="T42" fmla="*/ 62 w 67"/>
                  <a:gd name="T43" fmla="*/ 4 h 36"/>
                  <a:gd name="T44" fmla="*/ 60 w 67"/>
                  <a:gd name="T45" fmla="*/ 6 h 36"/>
                  <a:gd name="T46" fmla="*/ 57 w 67"/>
                  <a:gd name="T47" fmla="*/ 9 h 36"/>
                  <a:gd name="T48" fmla="*/ 53 w 67"/>
                  <a:gd name="T49" fmla="*/ 12 h 36"/>
                  <a:gd name="T50" fmla="*/ 50 w 67"/>
                  <a:gd name="T51" fmla="*/ 15 h 36"/>
                  <a:gd name="T52" fmla="*/ 46 w 67"/>
                  <a:gd name="T53" fmla="*/ 18 h 36"/>
                  <a:gd name="T54" fmla="*/ 41 w 67"/>
                  <a:gd name="T55" fmla="*/ 21 h 36"/>
                  <a:gd name="T56" fmla="*/ 36 w 67"/>
                  <a:gd name="T57" fmla="*/ 24 h 36"/>
                  <a:gd name="T58" fmla="*/ 31 w 67"/>
                  <a:gd name="T59" fmla="*/ 27 h 36"/>
                  <a:gd name="T60" fmla="*/ 26 w 67"/>
                  <a:gd name="T61" fmla="*/ 30 h 36"/>
                  <a:gd name="T62" fmla="*/ 21 w 67"/>
                  <a:gd name="T63" fmla="*/ 31 h 36"/>
                  <a:gd name="T64" fmla="*/ 16 w 67"/>
                  <a:gd name="T65" fmla="*/ 33 h 36"/>
                  <a:gd name="T66" fmla="*/ 11 w 67"/>
                  <a:gd name="T67" fmla="*/ 34 h 36"/>
                  <a:gd name="T68" fmla="*/ 5 w 67"/>
                  <a:gd name="T69" fmla="*/ 34 h 36"/>
                  <a:gd name="T70" fmla="*/ 5 w 67"/>
                  <a:gd name="T71" fmla="*/ 36 h 36"/>
                  <a:gd name="T72" fmla="*/ 5 w 67"/>
                  <a:gd name="T73" fmla="*/ 34 h 36"/>
                  <a:gd name="T74" fmla="*/ 0 w 67"/>
                  <a:gd name="T75" fmla="*/ 35 h 36"/>
                  <a:gd name="T76" fmla="*/ 5 w 67"/>
                  <a:gd name="T77" fmla="*/ 36 h 36"/>
                  <a:gd name="T78" fmla="*/ 5 w 67"/>
                  <a:gd name="T79" fmla="*/ 34 h 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7"/>
                  <a:gd name="T121" fmla="*/ 0 h 36"/>
                  <a:gd name="T122" fmla="*/ 67 w 67"/>
                  <a:gd name="T123" fmla="*/ 36 h 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7" h="36">
                    <a:moveTo>
                      <a:pt x="5" y="34"/>
                    </a:moveTo>
                    <a:lnTo>
                      <a:pt x="5" y="36"/>
                    </a:lnTo>
                    <a:lnTo>
                      <a:pt x="11" y="36"/>
                    </a:lnTo>
                    <a:lnTo>
                      <a:pt x="16" y="35"/>
                    </a:lnTo>
                    <a:lnTo>
                      <a:pt x="22" y="34"/>
                    </a:lnTo>
                    <a:lnTo>
                      <a:pt x="27" y="32"/>
                    </a:lnTo>
                    <a:lnTo>
                      <a:pt x="32" y="29"/>
                    </a:lnTo>
                    <a:lnTo>
                      <a:pt x="37" y="26"/>
                    </a:lnTo>
                    <a:lnTo>
                      <a:pt x="43" y="23"/>
                    </a:lnTo>
                    <a:lnTo>
                      <a:pt x="47" y="20"/>
                    </a:lnTo>
                    <a:lnTo>
                      <a:pt x="51" y="17"/>
                    </a:lnTo>
                    <a:lnTo>
                      <a:pt x="55" y="14"/>
                    </a:lnTo>
                    <a:lnTo>
                      <a:pt x="59" y="11"/>
                    </a:lnTo>
                    <a:lnTo>
                      <a:pt x="62" y="8"/>
                    </a:lnTo>
                    <a:lnTo>
                      <a:pt x="64" y="6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7" y="2"/>
                    </a:lnTo>
                    <a:lnTo>
                      <a:pt x="65" y="0"/>
                    </a:lnTo>
                    <a:lnTo>
                      <a:pt x="65" y="1"/>
                    </a:lnTo>
                    <a:lnTo>
                      <a:pt x="64" y="2"/>
                    </a:lnTo>
                    <a:lnTo>
                      <a:pt x="62" y="4"/>
                    </a:lnTo>
                    <a:lnTo>
                      <a:pt x="60" y="6"/>
                    </a:lnTo>
                    <a:lnTo>
                      <a:pt x="57" y="9"/>
                    </a:lnTo>
                    <a:lnTo>
                      <a:pt x="53" y="12"/>
                    </a:lnTo>
                    <a:lnTo>
                      <a:pt x="50" y="15"/>
                    </a:lnTo>
                    <a:lnTo>
                      <a:pt x="46" y="18"/>
                    </a:lnTo>
                    <a:lnTo>
                      <a:pt x="41" y="21"/>
                    </a:lnTo>
                    <a:lnTo>
                      <a:pt x="36" y="24"/>
                    </a:lnTo>
                    <a:lnTo>
                      <a:pt x="31" y="27"/>
                    </a:lnTo>
                    <a:lnTo>
                      <a:pt x="26" y="30"/>
                    </a:lnTo>
                    <a:lnTo>
                      <a:pt x="21" y="31"/>
                    </a:lnTo>
                    <a:lnTo>
                      <a:pt x="16" y="33"/>
                    </a:lnTo>
                    <a:lnTo>
                      <a:pt x="11" y="34"/>
                    </a:lnTo>
                    <a:lnTo>
                      <a:pt x="5" y="34"/>
                    </a:lnTo>
                    <a:lnTo>
                      <a:pt x="5" y="36"/>
                    </a:lnTo>
                    <a:lnTo>
                      <a:pt x="5" y="34"/>
                    </a:lnTo>
                    <a:lnTo>
                      <a:pt x="0" y="35"/>
                    </a:lnTo>
                    <a:lnTo>
                      <a:pt x="5" y="36"/>
                    </a:lnTo>
                    <a:lnTo>
                      <a:pt x="5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6" name="Freeform 338"/>
              <p:cNvSpPr>
                <a:spLocks/>
              </p:cNvSpPr>
              <p:nvPr/>
            </p:nvSpPr>
            <p:spPr bwMode="auto">
              <a:xfrm>
                <a:off x="3011" y="2039"/>
                <a:ext cx="23" cy="17"/>
              </a:xfrm>
              <a:custGeom>
                <a:avLst/>
                <a:gdLst>
                  <a:gd name="T0" fmla="*/ 16 w 16"/>
                  <a:gd name="T1" fmla="*/ 10 h 12"/>
                  <a:gd name="T2" fmla="*/ 16 w 16"/>
                  <a:gd name="T3" fmla="*/ 10 h 12"/>
                  <a:gd name="T4" fmla="*/ 13 w 16"/>
                  <a:gd name="T5" fmla="*/ 7 h 12"/>
                  <a:gd name="T6" fmla="*/ 10 w 16"/>
                  <a:gd name="T7" fmla="*/ 4 h 12"/>
                  <a:gd name="T8" fmla="*/ 7 w 16"/>
                  <a:gd name="T9" fmla="*/ 2 h 12"/>
                  <a:gd name="T10" fmla="*/ 5 w 16"/>
                  <a:gd name="T11" fmla="*/ 1 h 12"/>
                  <a:gd name="T12" fmla="*/ 3 w 16"/>
                  <a:gd name="T13" fmla="*/ 0 h 12"/>
                  <a:gd name="T14" fmla="*/ 1 w 16"/>
                  <a:gd name="T15" fmla="*/ 0 h 12"/>
                  <a:gd name="T16" fmla="*/ 0 w 16"/>
                  <a:gd name="T17" fmla="*/ 0 h 12"/>
                  <a:gd name="T18" fmla="*/ 0 w 16"/>
                  <a:gd name="T19" fmla="*/ 1 h 12"/>
                  <a:gd name="T20" fmla="*/ 0 w 16"/>
                  <a:gd name="T21" fmla="*/ 3 h 12"/>
                  <a:gd name="T22" fmla="*/ 0 w 16"/>
                  <a:gd name="T23" fmla="*/ 3 h 12"/>
                  <a:gd name="T24" fmla="*/ 1 w 16"/>
                  <a:gd name="T25" fmla="*/ 3 h 12"/>
                  <a:gd name="T26" fmla="*/ 3 w 16"/>
                  <a:gd name="T27" fmla="*/ 3 h 12"/>
                  <a:gd name="T28" fmla="*/ 4 w 16"/>
                  <a:gd name="T29" fmla="*/ 3 h 12"/>
                  <a:gd name="T30" fmla="*/ 6 w 16"/>
                  <a:gd name="T31" fmla="*/ 4 h 12"/>
                  <a:gd name="T32" fmla="*/ 9 w 16"/>
                  <a:gd name="T33" fmla="*/ 5 h 12"/>
                  <a:gd name="T34" fmla="*/ 11 w 16"/>
                  <a:gd name="T35" fmla="*/ 8 h 12"/>
                  <a:gd name="T36" fmla="*/ 14 w 16"/>
                  <a:gd name="T37" fmla="*/ 12 h 12"/>
                  <a:gd name="T38" fmla="*/ 14 w 16"/>
                  <a:gd name="T39" fmla="*/ 12 h 12"/>
                  <a:gd name="T40" fmla="*/ 16 w 16"/>
                  <a:gd name="T41" fmla="*/ 10 h 1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"/>
                  <a:gd name="T64" fmla="*/ 0 h 12"/>
                  <a:gd name="T65" fmla="*/ 16 w 16"/>
                  <a:gd name="T66" fmla="*/ 12 h 1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" h="12">
                    <a:moveTo>
                      <a:pt x="16" y="10"/>
                    </a:moveTo>
                    <a:lnTo>
                      <a:pt x="16" y="10"/>
                    </a:lnTo>
                    <a:lnTo>
                      <a:pt x="13" y="7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6" y="4"/>
                    </a:lnTo>
                    <a:lnTo>
                      <a:pt x="9" y="5"/>
                    </a:lnTo>
                    <a:lnTo>
                      <a:pt x="11" y="8"/>
                    </a:lnTo>
                    <a:lnTo>
                      <a:pt x="14" y="12"/>
                    </a:lnTo>
                    <a:lnTo>
                      <a:pt x="16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7" name="Freeform 339"/>
              <p:cNvSpPr>
                <a:spLocks/>
              </p:cNvSpPr>
              <p:nvPr/>
            </p:nvSpPr>
            <p:spPr bwMode="auto">
              <a:xfrm>
                <a:off x="3031" y="2054"/>
                <a:ext cx="27" cy="51"/>
              </a:xfrm>
              <a:custGeom>
                <a:avLst/>
                <a:gdLst>
                  <a:gd name="T0" fmla="*/ 17 w 19"/>
                  <a:gd name="T1" fmla="*/ 33 h 36"/>
                  <a:gd name="T2" fmla="*/ 19 w 19"/>
                  <a:gd name="T3" fmla="*/ 33 h 36"/>
                  <a:gd name="T4" fmla="*/ 19 w 19"/>
                  <a:gd name="T5" fmla="*/ 32 h 36"/>
                  <a:gd name="T6" fmla="*/ 19 w 19"/>
                  <a:gd name="T7" fmla="*/ 31 h 36"/>
                  <a:gd name="T8" fmla="*/ 18 w 19"/>
                  <a:gd name="T9" fmla="*/ 29 h 36"/>
                  <a:gd name="T10" fmla="*/ 18 w 19"/>
                  <a:gd name="T11" fmla="*/ 28 h 36"/>
                  <a:gd name="T12" fmla="*/ 17 w 19"/>
                  <a:gd name="T13" fmla="*/ 26 h 36"/>
                  <a:gd name="T14" fmla="*/ 16 w 19"/>
                  <a:gd name="T15" fmla="*/ 24 h 36"/>
                  <a:gd name="T16" fmla="*/ 15 w 19"/>
                  <a:gd name="T17" fmla="*/ 22 h 36"/>
                  <a:gd name="T18" fmla="*/ 14 w 19"/>
                  <a:gd name="T19" fmla="*/ 21 h 36"/>
                  <a:gd name="T20" fmla="*/ 13 w 19"/>
                  <a:gd name="T21" fmla="*/ 19 h 36"/>
                  <a:gd name="T22" fmla="*/ 12 w 19"/>
                  <a:gd name="T23" fmla="*/ 16 h 36"/>
                  <a:gd name="T24" fmla="*/ 11 w 19"/>
                  <a:gd name="T25" fmla="*/ 14 h 36"/>
                  <a:gd name="T26" fmla="*/ 9 w 19"/>
                  <a:gd name="T27" fmla="*/ 11 h 36"/>
                  <a:gd name="T28" fmla="*/ 8 w 19"/>
                  <a:gd name="T29" fmla="*/ 9 h 36"/>
                  <a:gd name="T30" fmla="*/ 6 w 19"/>
                  <a:gd name="T31" fmla="*/ 6 h 36"/>
                  <a:gd name="T32" fmla="*/ 4 w 19"/>
                  <a:gd name="T33" fmla="*/ 3 h 36"/>
                  <a:gd name="T34" fmla="*/ 2 w 19"/>
                  <a:gd name="T35" fmla="*/ 0 h 36"/>
                  <a:gd name="T36" fmla="*/ 0 w 19"/>
                  <a:gd name="T37" fmla="*/ 2 h 36"/>
                  <a:gd name="T38" fmla="*/ 2 w 19"/>
                  <a:gd name="T39" fmla="*/ 5 h 36"/>
                  <a:gd name="T40" fmla="*/ 4 w 19"/>
                  <a:gd name="T41" fmla="*/ 7 h 36"/>
                  <a:gd name="T42" fmla="*/ 5 w 19"/>
                  <a:gd name="T43" fmla="*/ 10 h 36"/>
                  <a:gd name="T44" fmla="*/ 7 w 19"/>
                  <a:gd name="T45" fmla="*/ 13 h 36"/>
                  <a:gd name="T46" fmla="*/ 8 w 19"/>
                  <a:gd name="T47" fmla="*/ 15 h 36"/>
                  <a:gd name="T48" fmla="*/ 10 w 19"/>
                  <a:gd name="T49" fmla="*/ 17 h 36"/>
                  <a:gd name="T50" fmla="*/ 11 w 19"/>
                  <a:gd name="T51" fmla="*/ 19 h 36"/>
                  <a:gd name="T52" fmla="*/ 12 w 19"/>
                  <a:gd name="T53" fmla="*/ 22 h 36"/>
                  <a:gd name="T54" fmla="*/ 13 w 19"/>
                  <a:gd name="T55" fmla="*/ 23 h 36"/>
                  <a:gd name="T56" fmla="*/ 14 w 19"/>
                  <a:gd name="T57" fmla="*/ 25 h 36"/>
                  <a:gd name="T58" fmla="*/ 15 w 19"/>
                  <a:gd name="T59" fmla="*/ 27 h 36"/>
                  <a:gd name="T60" fmla="*/ 15 w 19"/>
                  <a:gd name="T61" fmla="*/ 28 h 36"/>
                  <a:gd name="T62" fmla="*/ 16 w 19"/>
                  <a:gd name="T63" fmla="*/ 30 h 36"/>
                  <a:gd name="T64" fmla="*/ 16 w 19"/>
                  <a:gd name="T65" fmla="*/ 31 h 36"/>
                  <a:gd name="T66" fmla="*/ 17 w 19"/>
                  <a:gd name="T67" fmla="*/ 33 h 36"/>
                  <a:gd name="T68" fmla="*/ 17 w 19"/>
                  <a:gd name="T69" fmla="*/ 33 h 36"/>
                  <a:gd name="T70" fmla="*/ 18 w 19"/>
                  <a:gd name="T71" fmla="*/ 34 h 36"/>
                  <a:gd name="T72" fmla="*/ 17 w 19"/>
                  <a:gd name="T73" fmla="*/ 33 h 36"/>
                  <a:gd name="T74" fmla="*/ 17 w 19"/>
                  <a:gd name="T75" fmla="*/ 36 h 36"/>
                  <a:gd name="T76" fmla="*/ 18 w 19"/>
                  <a:gd name="T77" fmla="*/ 34 h 36"/>
                  <a:gd name="T78" fmla="*/ 17 w 19"/>
                  <a:gd name="T79" fmla="*/ 33 h 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9"/>
                  <a:gd name="T121" fmla="*/ 0 h 36"/>
                  <a:gd name="T122" fmla="*/ 19 w 19"/>
                  <a:gd name="T123" fmla="*/ 36 h 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9" h="36">
                    <a:moveTo>
                      <a:pt x="17" y="33"/>
                    </a:moveTo>
                    <a:lnTo>
                      <a:pt x="19" y="33"/>
                    </a:lnTo>
                    <a:lnTo>
                      <a:pt x="19" y="32"/>
                    </a:lnTo>
                    <a:lnTo>
                      <a:pt x="19" y="31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2"/>
                    </a:lnTo>
                    <a:lnTo>
                      <a:pt x="14" y="21"/>
                    </a:lnTo>
                    <a:lnTo>
                      <a:pt x="13" y="19"/>
                    </a:lnTo>
                    <a:lnTo>
                      <a:pt x="12" y="16"/>
                    </a:lnTo>
                    <a:lnTo>
                      <a:pt x="11" y="14"/>
                    </a:lnTo>
                    <a:lnTo>
                      <a:pt x="9" y="11"/>
                    </a:lnTo>
                    <a:lnTo>
                      <a:pt x="8" y="9"/>
                    </a:lnTo>
                    <a:lnTo>
                      <a:pt x="6" y="6"/>
                    </a:lnTo>
                    <a:lnTo>
                      <a:pt x="4" y="3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4" y="7"/>
                    </a:lnTo>
                    <a:lnTo>
                      <a:pt x="5" y="10"/>
                    </a:lnTo>
                    <a:lnTo>
                      <a:pt x="7" y="13"/>
                    </a:lnTo>
                    <a:lnTo>
                      <a:pt x="8" y="15"/>
                    </a:lnTo>
                    <a:lnTo>
                      <a:pt x="10" y="17"/>
                    </a:lnTo>
                    <a:lnTo>
                      <a:pt x="11" y="19"/>
                    </a:lnTo>
                    <a:lnTo>
                      <a:pt x="12" y="22"/>
                    </a:lnTo>
                    <a:lnTo>
                      <a:pt x="13" y="23"/>
                    </a:lnTo>
                    <a:lnTo>
                      <a:pt x="14" y="25"/>
                    </a:lnTo>
                    <a:lnTo>
                      <a:pt x="15" y="27"/>
                    </a:lnTo>
                    <a:lnTo>
                      <a:pt x="15" y="28"/>
                    </a:lnTo>
                    <a:lnTo>
                      <a:pt x="16" y="30"/>
                    </a:lnTo>
                    <a:lnTo>
                      <a:pt x="16" y="31"/>
                    </a:lnTo>
                    <a:lnTo>
                      <a:pt x="17" y="33"/>
                    </a:lnTo>
                    <a:lnTo>
                      <a:pt x="18" y="34"/>
                    </a:lnTo>
                    <a:lnTo>
                      <a:pt x="17" y="33"/>
                    </a:lnTo>
                    <a:lnTo>
                      <a:pt x="17" y="36"/>
                    </a:lnTo>
                    <a:lnTo>
                      <a:pt x="18" y="34"/>
                    </a:lnTo>
                    <a:lnTo>
                      <a:pt x="17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8" name="Freeform 340"/>
              <p:cNvSpPr>
                <a:spLocks/>
              </p:cNvSpPr>
              <p:nvPr/>
            </p:nvSpPr>
            <p:spPr bwMode="auto">
              <a:xfrm>
                <a:off x="3055" y="2025"/>
                <a:ext cx="56" cy="77"/>
              </a:xfrm>
              <a:custGeom>
                <a:avLst/>
                <a:gdLst>
                  <a:gd name="T0" fmla="*/ 38 w 40"/>
                  <a:gd name="T1" fmla="*/ 1 h 54"/>
                  <a:gd name="T2" fmla="*/ 38 w 40"/>
                  <a:gd name="T3" fmla="*/ 1 h 54"/>
                  <a:gd name="T4" fmla="*/ 38 w 40"/>
                  <a:gd name="T5" fmla="*/ 1 h 54"/>
                  <a:gd name="T6" fmla="*/ 37 w 40"/>
                  <a:gd name="T7" fmla="*/ 2 h 54"/>
                  <a:gd name="T8" fmla="*/ 37 w 40"/>
                  <a:gd name="T9" fmla="*/ 3 h 54"/>
                  <a:gd name="T10" fmla="*/ 36 w 40"/>
                  <a:gd name="T11" fmla="*/ 5 h 54"/>
                  <a:gd name="T12" fmla="*/ 35 w 40"/>
                  <a:gd name="T13" fmla="*/ 8 h 54"/>
                  <a:gd name="T14" fmla="*/ 35 w 40"/>
                  <a:gd name="T15" fmla="*/ 10 h 54"/>
                  <a:gd name="T16" fmla="*/ 33 w 40"/>
                  <a:gd name="T17" fmla="*/ 13 h 54"/>
                  <a:gd name="T18" fmla="*/ 32 w 40"/>
                  <a:gd name="T19" fmla="*/ 17 h 54"/>
                  <a:gd name="T20" fmla="*/ 29 w 40"/>
                  <a:gd name="T21" fmla="*/ 20 h 54"/>
                  <a:gd name="T22" fmla="*/ 27 w 40"/>
                  <a:gd name="T23" fmla="*/ 25 h 54"/>
                  <a:gd name="T24" fmla="*/ 24 w 40"/>
                  <a:gd name="T25" fmla="*/ 29 h 54"/>
                  <a:gd name="T26" fmla="*/ 20 w 40"/>
                  <a:gd name="T27" fmla="*/ 34 h 54"/>
                  <a:gd name="T28" fmla="*/ 16 w 40"/>
                  <a:gd name="T29" fmla="*/ 38 h 54"/>
                  <a:gd name="T30" fmla="*/ 12 w 40"/>
                  <a:gd name="T31" fmla="*/ 43 h 54"/>
                  <a:gd name="T32" fmla="*/ 6 w 40"/>
                  <a:gd name="T33" fmla="*/ 48 h 54"/>
                  <a:gd name="T34" fmla="*/ 0 w 40"/>
                  <a:gd name="T35" fmla="*/ 53 h 54"/>
                  <a:gd name="T36" fmla="*/ 1 w 40"/>
                  <a:gd name="T37" fmla="*/ 54 h 54"/>
                  <a:gd name="T38" fmla="*/ 8 w 40"/>
                  <a:gd name="T39" fmla="*/ 49 h 54"/>
                  <a:gd name="T40" fmla="*/ 13 w 40"/>
                  <a:gd name="T41" fmla="*/ 45 h 54"/>
                  <a:gd name="T42" fmla="*/ 18 w 40"/>
                  <a:gd name="T43" fmla="*/ 40 h 54"/>
                  <a:gd name="T44" fmla="*/ 22 w 40"/>
                  <a:gd name="T45" fmla="*/ 35 h 54"/>
                  <a:gd name="T46" fmla="*/ 26 w 40"/>
                  <a:gd name="T47" fmla="*/ 30 h 54"/>
                  <a:gd name="T48" fmla="*/ 29 w 40"/>
                  <a:gd name="T49" fmla="*/ 26 h 54"/>
                  <a:gd name="T50" fmla="*/ 32 w 40"/>
                  <a:gd name="T51" fmla="*/ 22 h 54"/>
                  <a:gd name="T52" fmla="*/ 34 w 40"/>
                  <a:gd name="T53" fmla="*/ 18 h 54"/>
                  <a:gd name="T54" fmla="*/ 35 w 40"/>
                  <a:gd name="T55" fmla="*/ 14 h 54"/>
                  <a:gd name="T56" fmla="*/ 37 w 40"/>
                  <a:gd name="T57" fmla="*/ 11 h 54"/>
                  <a:gd name="T58" fmla="*/ 38 w 40"/>
                  <a:gd name="T59" fmla="*/ 8 h 54"/>
                  <a:gd name="T60" fmla="*/ 39 w 40"/>
                  <a:gd name="T61" fmla="*/ 6 h 54"/>
                  <a:gd name="T62" fmla="*/ 39 w 40"/>
                  <a:gd name="T63" fmla="*/ 4 h 54"/>
                  <a:gd name="T64" fmla="*/ 40 w 40"/>
                  <a:gd name="T65" fmla="*/ 3 h 54"/>
                  <a:gd name="T66" fmla="*/ 40 w 40"/>
                  <a:gd name="T67" fmla="*/ 1 h 54"/>
                  <a:gd name="T68" fmla="*/ 40 w 40"/>
                  <a:gd name="T69" fmla="*/ 1 h 54"/>
                  <a:gd name="T70" fmla="*/ 40 w 40"/>
                  <a:gd name="T71" fmla="*/ 0 h 54"/>
                  <a:gd name="T72" fmla="*/ 40 w 40"/>
                  <a:gd name="T73" fmla="*/ 1 h 54"/>
                  <a:gd name="T74" fmla="*/ 40 w 40"/>
                  <a:gd name="T75" fmla="*/ 1 h 54"/>
                  <a:gd name="T76" fmla="*/ 40 w 40"/>
                  <a:gd name="T77" fmla="*/ 0 h 54"/>
                  <a:gd name="T78" fmla="*/ 38 w 40"/>
                  <a:gd name="T79" fmla="*/ 1 h 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0"/>
                  <a:gd name="T121" fmla="*/ 0 h 54"/>
                  <a:gd name="T122" fmla="*/ 40 w 40"/>
                  <a:gd name="T123" fmla="*/ 54 h 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0" h="54">
                    <a:moveTo>
                      <a:pt x="38" y="1"/>
                    </a:moveTo>
                    <a:lnTo>
                      <a:pt x="38" y="1"/>
                    </a:lnTo>
                    <a:lnTo>
                      <a:pt x="37" y="2"/>
                    </a:lnTo>
                    <a:lnTo>
                      <a:pt x="37" y="3"/>
                    </a:lnTo>
                    <a:lnTo>
                      <a:pt x="36" y="5"/>
                    </a:lnTo>
                    <a:lnTo>
                      <a:pt x="35" y="8"/>
                    </a:lnTo>
                    <a:lnTo>
                      <a:pt x="35" y="10"/>
                    </a:lnTo>
                    <a:lnTo>
                      <a:pt x="33" y="13"/>
                    </a:lnTo>
                    <a:lnTo>
                      <a:pt x="32" y="17"/>
                    </a:lnTo>
                    <a:lnTo>
                      <a:pt x="29" y="20"/>
                    </a:lnTo>
                    <a:lnTo>
                      <a:pt x="27" y="25"/>
                    </a:lnTo>
                    <a:lnTo>
                      <a:pt x="24" y="29"/>
                    </a:lnTo>
                    <a:lnTo>
                      <a:pt x="20" y="34"/>
                    </a:lnTo>
                    <a:lnTo>
                      <a:pt x="16" y="38"/>
                    </a:lnTo>
                    <a:lnTo>
                      <a:pt x="12" y="43"/>
                    </a:lnTo>
                    <a:lnTo>
                      <a:pt x="6" y="48"/>
                    </a:lnTo>
                    <a:lnTo>
                      <a:pt x="0" y="53"/>
                    </a:lnTo>
                    <a:lnTo>
                      <a:pt x="1" y="54"/>
                    </a:lnTo>
                    <a:lnTo>
                      <a:pt x="8" y="49"/>
                    </a:lnTo>
                    <a:lnTo>
                      <a:pt x="13" y="45"/>
                    </a:lnTo>
                    <a:lnTo>
                      <a:pt x="18" y="40"/>
                    </a:lnTo>
                    <a:lnTo>
                      <a:pt x="22" y="35"/>
                    </a:lnTo>
                    <a:lnTo>
                      <a:pt x="26" y="30"/>
                    </a:lnTo>
                    <a:lnTo>
                      <a:pt x="29" y="26"/>
                    </a:lnTo>
                    <a:lnTo>
                      <a:pt x="32" y="22"/>
                    </a:lnTo>
                    <a:lnTo>
                      <a:pt x="34" y="18"/>
                    </a:lnTo>
                    <a:lnTo>
                      <a:pt x="35" y="14"/>
                    </a:lnTo>
                    <a:lnTo>
                      <a:pt x="37" y="11"/>
                    </a:lnTo>
                    <a:lnTo>
                      <a:pt x="38" y="8"/>
                    </a:lnTo>
                    <a:lnTo>
                      <a:pt x="39" y="6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0" y="1"/>
                    </a:lnTo>
                    <a:lnTo>
                      <a:pt x="40" y="0"/>
                    </a:lnTo>
                    <a:lnTo>
                      <a:pt x="40" y="1"/>
                    </a:lnTo>
                    <a:lnTo>
                      <a:pt x="40" y="0"/>
                    </a:lnTo>
                    <a:lnTo>
                      <a:pt x="3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79" name="Freeform 341"/>
              <p:cNvSpPr>
                <a:spLocks/>
              </p:cNvSpPr>
              <p:nvPr/>
            </p:nvSpPr>
            <p:spPr bwMode="auto">
              <a:xfrm>
                <a:off x="3095" y="1991"/>
                <a:ext cx="16" cy="36"/>
              </a:xfrm>
              <a:custGeom>
                <a:avLst/>
                <a:gdLst>
                  <a:gd name="T0" fmla="*/ 2 w 11"/>
                  <a:gd name="T1" fmla="*/ 3 h 25"/>
                  <a:gd name="T2" fmla="*/ 0 w 11"/>
                  <a:gd name="T3" fmla="*/ 3 h 25"/>
                  <a:gd name="T4" fmla="*/ 9 w 11"/>
                  <a:gd name="T5" fmla="*/ 25 h 25"/>
                  <a:gd name="T6" fmla="*/ 11 w 11"/>
                  <a:gd name="T7" fmla="*/ 24 h 25"/>
                  <a:gd name="T8" fmla="*/ 3 w 11"/>
                  <a:gd name="T9" fmla="*/ 2 h 25"/>
                  <a:gd name="T10" fmla="*/ 0 w 11"/>
                  <a:gd name="T11" fmla="*/ 1 h 25"/>
                  <a:gd name="T12" fmla="*/ 3 w 11"/>
                  <a:gd name="T13" fmla="*/ 2 h 25"/>
                  <a:gd name="T14" fmla="*/ 2 w 11"/>
                  <a:gd name="T15" fmla="*/ 0 h 25"/>
                  <a:gd name="T16" fmla="*/ 0 w 11"/>
                  <a:gd name="T17" fmla="*/ 1 h 25"/>
                  <a:gd name="T18" fmla="*/ 2 w 11"/>
                  <a:gd name="T19" fmla="*/ 3 h 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25"/>
                  <a:gd name="T32" fmla="*/ 11 w 11"/>
                  <a:gd name="T33" fmla="*/ 25 h 2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25">
                    <a:moveTo>
                      <a:pt x="2" y="3"/>
                    </a:moveTo>
                    <a:lnTo>
                      <a:pt x="0" y="3"/>
                    </a:lnTo>
                    <a:lnTo>
                      <a:pt x="9" y="25"/>
                    </a:lnTo>
                    <a:lnTo>
                      <a:pt x="11" y="24"/>
                    </a:lnTo>
                    <a:lnTo>
                      <a:pt x="3" y="2"/>
                    </a:lnTo>
                    <a:lnTo>
                      <a:pt x="0" y="1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0" name="Freeform 342"/>
              <p:cNvSpPr>
                <a:spLocks/>
              </p:cNvSpPr>
              <p:nvPr/>
            </p:nvSpPr>
            <p:spPr bwMode="auto">
              <a:xfrm>
                <a:off x="2972" y="2099"/>
                <a:ext cx="95" cy="360"/>
              </a:xfrm>
              <a:custGeom>
                <a:avLst/>
                <a:gdLst>
                  <a:gd name="T0" fmla="*/ 41 w 68"/>
                  <a:gd name="T1" fmla="*/ 254 h 254"/>
                  <a:gd name="T2" fmla="*/ 68 w 68"/>
                  <a:gd name="T3" fmla="*/ 173 h 254"/>
                  <a:gd name="T4" fmla="*/ 42 w 68"/>
                  <a:gd name="T5" fmla="*/ 0 h 254"/>
                  <a:gd name="T6" fmla="*/ 19 w 68"/>
                  <a:gd name="T7" fmla="*/ 0 h 254"/>
                  <a:gd name="T8" fmla="*/ 0 w 68"/>
                  <a:gd name="T9" fmla="*/ 170 h 254"/>
                  <a:gd name="T10" fmla="*/ 41 w 68"/>
                  <a:gd name="T11" fmla="*/ 254 h 25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8"/>
                  <a:gd name="T19" fmla="*/ 0 h 254"/>
                  <a:gd name="T20" fmla="*/ 68 w 68"/>
                  <a:gd name="T21" fmla="*/ 254 h 25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8" h="254">
                    <a:moveTo>
                      <a:pt x="41" y="254"/>
                    </a:moveTo>
                    <a:lnTo>
                      <a:pt x="68" y="173"/>
                    </a:lnTo>
                    <a:lnTo>
                      <a:pt x="42" y="0"/>
                    </a:lnTo>
                    <a:lnTo>
                      <a:pt x="19" y="0"/>
                    </a:lnTo>
                    <a:lnTo>
                      <a:pt x="0" y="170"/>
                    </a:lnTo>
                    <a:lnTo>
                      <a:pt x="41" y="25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1" name="Freeform 343"/>
              <p:cNvSpPr>
                <a:spLocks/>
              </p:cNvSpPr>
              <p:nvPr/>
            </p:nvSpPr>
            <p:spPr bwMode="auto">
              <a:xfrm>
                <a:off x="3028" y="2343"/>
                <a:ext cx="41" cy="116"/>
              </a:xfrm>
              <a:custGeom>
                <a:avLst/>
                <a:gdLst>
                  <a:gd name="T0" fmla="*/ 26 w 29"/>
                  <a:gd name="T1" fmla="*/ 1 h 82"/>
                  <a:gd name="T2" fmla="*/ 26 w 29"/>
                  <a:gd name="T3" fmla="*/ 0 h 82"/>
                  <a:gd name="T4" fmla="*/ 0 w 29"/>
                  <a:gd name="T5" fmla="*/ 81 h 82"/>
                  <a:gd name="T6" fmla="*/ 2 w 29"/>
                  <a:gd name="T7" fmla="*/ 82 h 82"/>
                  <a:gd name="T8" fmla="*/ 29 w 29"/>
                  <a:gd name="T9" fmla="*/ 1 h 82"/>
                  <a:gd name="T10" fmla="*/ 29 w 29"/>
                  <a:gd name="T11" fmla="*/ 0 h 82"/>
                  <a:gd name="T12" fmla="*/ 29 w 29"/>
                  <a:gd name="T13" fmla="*/ 1 h 82"/>
                  <a:gd name="T14" fmla="*/ 29 w 29"/>
                  <a:gd name="T15" fmla="*/ 1 h 82"/>
                  <a:gd name="T16" fmla="*/ 29 w 29"/>
                  <a:gd name="T17" fmla="*/ 0 h 82"/>
                  <a:gd name="T18" fmla="*/ 26 w 29"/>
                  <a:gd name="T19" fmla="*/ 1 h 8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9"/>
                  <a:gd name="T31" fmla="*/ 0 h 82"/>
                  <a:gd name="T32" fmla="*/ 29 w 29"/>
                  <a:gd name="T33" fmla="*/ 82 h 8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" h="82">
                    <a:moveTo>
                      <a:pt x="26" y="1"/>
                    </a:moveTo>
                    <a:lnTo>
                      <a:pt x="26" y="0"/>
                    </a:lnTo>
                    <a:lnTo>
                      <a:pt x="0" y="81"/>
                    </a:lnTo>
                    <a:lnTo>
                      <a:pt x="2" y="82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9" y="1"/>
                    </a:lnTo>
                    <a:lnTo>
                      <a:pt x="29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2" name="Freeform 344"/>
              <p:cNvSpPr>
                <a:spLocks/>
              </p:cNvSpPr>
              <p:nvPr/>
            </p:nvSpPr>
            <p:spPr bwMode="auto">
              <a:xfrm>
                <a:off x="3030" y="2096"/>
                <a:ext cx="39" cy="248"/>
              </a:xfrm>
              <a:custGeom>
                <a:avLst/>
                <a:gdLst>
                  <a:gd name="T0" fmla="*/ 1 w 28"/>
                  <a:gd name="T1" fmla="*/ 3 h 175"/>
                  <a:gd name="T2" fmla="*/ 0 w 28"/>
                  <a:gd name="T3" fmla="*/ 2 h 175"/>
                  <a:gd name="T4" fmla="*/ 25 w 28"/>
                  <a:gd name="T5" fmla="*/ 175 h 175"/>
                  <a:gd name="T6" fmla="*/ 28 w 28"/>
                  <a:gd name="T7" fmla="*/ 174 h 175"/>
                  <a:gd name="T8" fmla="*/ 2 w 28"/>
                  <a:gd name="T9" fmla="*/ 1 h 175"/>
                  <a:gd name="T10" fmla="*/ 1 w 28"/>
                  <a:gd name="T11" fmla="*/ 0 h 175"/>
                  <a:gd name="T12" fmla="*/ 2 w 28"/>
                  <a:gd name="T13" fmla="*/ 1 h 175"/>
                  <a:gd name="T14" fmla="*/ 2 w 28"/>
                  <a:gd name="T15" fmla="*/ 0 h 175"/>
                  <a:gd name="T16" fmla="*/ 1 w 28"/>
                  <a:gd name="T17" fmla="*/ 0 h 175"/>
                  <a:gd name="T18" fmla="*/ 1 w 28"/>
                  <a:gd name="T19" fmla="*/ 3 h 1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8"/>
                  <a:gd name="T31" fmla="*/ 0 h 175"/>
                  <a:gd name="T32" fmla="*/ 28 w 28"/>
                  <a:gd name="T33" fmla="*/ 175 h 1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8" h="175">
                    <a:moveTo>
                      <a:pt x="1" y="3"/>
                    </a:moveTo>
                    <a:lnTo>
                      <a:pt x="0" y="2"/>
                    </a:lnTo>
                    <a:lnTo>
                      <a:pt x="25" y="175"/>
                    </a:lnTo>
                    <a:lnTo>
                      <a:pt x="28" y="174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3" name="Freeform 345"/>
              <p:cNvSpPr>
                <a:spLocks/>
              </p:cNvSpPr>
              <p:nvPr/>
            </p:nvSpPr>
            <p:spPr bwMode="auto">
              <a:xfrm>
                <a:off x="2997" y="2096"/>
                <a:ext cx="34" cy="4"/>
              </a:xfrm>
              <a:custGeom>
                <a:avLst/>
                <a:gdLst>
                  <a:gd name="T0" fmla="*/ 2 w 24"/>
                  <a:gd name="T1" fmla="*/ 2 h 3"/>
                  <a:gd name="T2" fmla="*/ 1 w 24"/>
                  <a:gd name="T3" fmla="*/ 3 h 3"/>
                  <a:gd name="T4" fmla="*/ 24 w 24"/>
                  <a:gd name="T5" fmla="*/ 3 h 3"/>
                  <a:gd name="T6" fmla="*/ 24 w 24"/>
                  <a:gd name="T7" fmla="*/ 0 h 3"/>
                  <a:gd name="T8" fmla="*/ 1 w 24"/>
                  <a:gd name="T9" fmla="*/ 0 h 3"/>
                  <a:gd name="T10" fmla="*/ 0 w 24"/>
                  <a:gd name="T11" fmla="*/ 1 h 3"/>
                  <a:gd name="T12" fmla="*/ 1 w 24"/>
                  <a:gd name="T13" fmla="*/ 0 h 3"/>
                  <a:gd name="T14" fmla="*/ 0 w 24"/>
                  <a:gd name="T15" fmla="*/ 0 h 3"/>
                  <a:gd name="T16" fmla="*/ 0 w 24"/>
                  <a:gd name="T17" fmla="*/ 1 h 3"/>
                  <a:gd name="T18" fmla="*/ 2 w 24"/>
                  <a:gd name="T19" fmla="*/ 2 h 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"/>
                  <a:gd name="T31" fmla="*/ 0 h 3"/>
                  <a:gd name="T32" fmla="*/ 24 w 24"/>
                  <a:gd name="T33" fmla="*/ 3 h 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" h="3">
                    <a:moveTo>
                      <a:pt x="2" y="2"/>
                    </a:moveTo>
                    <a:lnTo>
                      <a:pt x="1" y="3"/>
                    </a:lnTo>
                    <a:lnTo>
                      <a:pt x="24" y="3"/>
                    </a:lnTo>
                    <a:lnTo>
                      <a:pt x="24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4" name="Freeform 346"/>
              <p:cNvSpPr>
                <a:spLocks/>
              </p:cNvSpPr>
              <p:nvPr/>
            </p:nvSpPr>
            <p:spPr bwMode="auto">
              <a:xfrm>
                <a:off x="2971" y="2098"/>
                <a:ext cx="29" cy="242"/>
              </a:xfrm>
              <a:custGeom>
                <a:avLst/>
                <a:gdLst>
                  <a:gd name="T0" fmla="*/ 2 w 21"/>
                  <a:gd name="T1" fmla="*/ 170 h 171"/>
                  <a:gd name="T2" fmla="*/ 2 w 21"/>
                  <a:gd name="T3" fmla="*/ 171 h 171"/>
                  <a:gd name="T4" fmla="*/ 21 w 21"/>
                  <a:gd name="T5" fmla="*/ 1 h 171"/>
                  <a:gd name="T6" fmla="*/ 19 w 21"/>
                  <a:gd name="T7" fmla="*/ 0 h 171"/>
                  <a:gd name="T8" fmla="*/ 0 w 21"/>
                  <a:gd name="T9" fmla="*/ 170 h 171"/>
                  <a:gd name="T10" fmla="*/ 0 w 21"/>
                  <a:gd name="T11" fmla="*/ 171 h 171"/>
                  <a:gd name="T12" fmla="*/ 0 w 21"/>
                  <a:gd name="T13" fmla="*/ 170 h 171"/>
                  <a:gd name="T14" fmla="*/ 0 w 21"/>
                  <a:gd name="T15" fmla="*/ 171 h 171"/>
                  <a:gd name="T16" fmla="*/ 0 w 21"/>
                  <a:gd name="T17" fmla="*/ 171 h 171"/>
                  <a:gd name="T18" fmla="*/ 2 w 21"/>
                  <a:gd name="T19" fmla="*/ 170 h 1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171"/>
                  <a:gd name="T32" fmla="*/ 21 w 21"/>
                  <a:gd name="T33" fmla="*/ 171 h 17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171">
                    <a:moveTo>
                      <a:pt x="2" y="170"/>
                    </a:moveTo>
                    <a:lnTo>
                      <a:pt x="2" y="171"/>
                    </a:lnTo>
                    <a:lnTo>
                      <a:pt x="21" y="1"/>
                    </a:lnTo>
                    <a:lnTo>
                      <a:pt x="19" y="0"/>
                    </a:lnTo>
                    <a:lnTo>
                      <a:pt x="0" y="170"/>
                    </a:lnTo>
                    <a:lnTo>
                      <a:pt x="0" y="171"/>
                    </a:lnTo>
                    <a:lnTo>
                      <a:pt x="0" y="170"/>
                    </a:lnTo>
                    <a:lnTo>
                      <a:pt x="0" y="171"/>
                    </a:lnTo>
                    <a:lnTo>
                      <a:pt x="2" y="1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5" name="Freeform 347"/>
              <p:cNvSpPr>
                <a:spLocks/>
              </p:cNvSpPr>
              <p:nvPr/>
            </p:nvSpPr>
            <p:spPr bwMode="auto">
              <a:xfrm>
                <a:off x="2971" y="2339"/>
                <a:ext cx="60" cy="125"/>
              </a:xfrm>
              <a:custGeom>
                <a:avLst/>
                <a:gdLst>
                  <a:gd name="T0" fmla="*/ 41 w 43"/>
                  <a:gd name="T1" fmla="*/ 84 h 88"/>
                  <a:gd name="T2" fmla="*/ 43 w 43"/>
                  <a:gd name="T3" fmla="*/ 84 h 88"/>
                  <a:gd name="T4" fmla="*/ 2 w 43"/>
                  <a:gd name="T5" fmla="*/ 0 h 88"/>
                  <a:gd name="T6" fmla="*/ 0 w 43"/>
                  <a:gd name="T7" fmla="*/ 1 h 88"/>
                  <a:gd name="T8" fmla="*/ 41 w 43"/>
                  <a:gd name="T9" fmla="*/ 85 h 88"/>
                  <a:gd name="T10" fmla="*/ 43 w 43"/>
                  <a:gd name="T11" fmla="*/ 85 h 88"/>
                  <a:gd name="T12" fmla="*/ 41 w 43"/>
                  <a:gd name="T13" fmla="*/ 85 h 88"/>
                  <a:gd name="T14" fmla="*/ 42 w 43"/>
                  <a:gd name="T15" fmla="*/ 88 h 88"/>
                  <a:gd name="T16" fmla="*/ 43 w 43"/>
                  <a:gd name="T17" fmla="*/ 85 h 88"/>
                  <a:gd name="T18" fmla="*/ 41 w 43"/>
                  <a:gd name="T19" fmla="*/ 84 h 8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3"/>
                  <a:gd name="T31" fmla="*/ 0 h 88"/>
                  <a:gd name="T32" fmla="*/ 43 w 43"/>
                  <a:gd name="T33" fmla="*/ 88 h 8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3" h="88">
                    <a:moveTo>
                      <a:pt x="41" y="84"/>
                    </a:moveTo>
                    <a:lnTo>
                      <a:pt x="43" y="84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41" y="85"/>
                    </a:lnTo>
                    <a:lnTo>
                      <a:pt x="43" y="85"/>
                    </a:lnTo>
                    <a:lnTo>
                      <a:pt x="41" y="85"/>
                    </a:lnTo>
                    <a:lnTo>
                      <a:pt x="42" y="88"/>
                    </a:lnTo>
                    <a:lnTo>
                      <a:pt x="43" y="85"/>
                    </a:lnTo>
                    <a:lnTo>
                      <a:pt x="41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6" name="Freeform 348"/>
              <p:cNvSpPr>
                <a:spLocks/>
              </p:cNvSpPr>
              <p:nvPr/>
            </p:nvSpPr>
            <p:spPr bwMode="auto">
              <a:xfrm>
                <a:off x="2734" y="2024"/>
                <a:ext cx="577" cy="919"/>
              </a:xfrm>
              <a:custGeom>
                <a:avLst/>
                <a:gdLst>
                  <a:gd name="T0" fmla="*/ 205 w 412"/>
                  <a:gd name="T1" fmla="*/ 221 h 648"/>
                  <a:gd name="T2" fmla="*/ 408 w 412"/>
                  <a:gd name="T3" fmla="*/ 35 h 648"/>
                  <a:gd name="T4" fmla="*/ 412 w 412"/>
                  <a:gd name="T5" fmla="*/ 633 h 648"/>
                  <a:gd name="T6" fmla="*/ 410 w 412"/>
                  <a:gd name="T7" fmla="*/ 633 h 648"/>
                  <a:gd name="T8" fmla="*/ 406 w 412"/>
                  <a:gd name="T9" fmla="*/ 634 h 648"/>
                  <a:gd name="T10" fmla="*/ 399 w 412"/>
                  <a:gd name="T11" fmla="*/ 635 h 648"/>
                  <a:gd name="T12" fmla="*/ 391 w 412"/>
                  <a:gd name="T13" fmla="*/ 636 h 648"/>
                  <a:gd name="T14" fmla="*/ 381 w 412"/>
                  <a:gd name="T15" fmla="*/ 638 h 648"/>
                  <a:gd name="T16" fmla="*/ 370 w 412"/>
                  <a:gd name="T17" fmla="*/ 640 h 648"/>
                  <a:gd name="T18" fmla="*/ 357 w 412"/>
                  <a:gd name="T19" fmla="*/ 641 h 648"/>
                  <a:gd name="T20" fmla="*/ 344 w 412"/>
                  <a:gd name="T21" fmla="*/ 643 h 648"/>
                  <a:gd name="T22" fmla="*/ 330 w 412"/>
                  <a:gd name="T23" fmla="*/ 645 h 648"/>
                  <a:gd name="T24" fmla="*/ 316 w 412"/>
                  <a:gd name="T25" fmla="*/ 646 h 648"/>
                  <a:gd name="T26" fmla="*/ 302 w 412"/>
                  <a:gd name="T27" fmla="*/ 647 h 648"/>
                  <a:gd name="T28" fmla="*/ 289 w 412"/>
                  <a:gd name="T29" fmla="*/ 648 h 648"/>
                  <a:gd name="T30" fmla="*/ 276 w 412"/>
                  <a:gd name="T31" fmla="*/ 648 h 648"/>
                  <a:gd name="T32" fmla="*/ 264 w 412"/>
                  <a:gd name="T33" fmla="*/ 648 h 648"/>
                  <a:gd name="T34" fmla="*/ 254 w 412"/>
                  <a:gd name="T35" fmla="*/ 647 h 648"/>
                  <a:gd name="T36" fmla="*/ 245 w 412"/>
                  <a:gd name="T37" fmla="*/ 645 h 648"/>
                  <a:gd name="T38" fmla="*/ 201 w 412"/>
                  <a:gd name="T39" fmla="*/ 647 h 648"/>
                  <a:gd name="T40" fmla="*/ 185 w 412"/>
                  <a:gd name="T41" fmla="*/ 648 h 648"/>
                  <a:gd name="T42" fmla="*/ 169 w 412"/>
                  <a:gd name="T43" fmla="*/ 648 h 648"/>
                  <a:gd name="T44" fmla="*/ 153 w 412"/>
                  <a:gd name="T45" fmla="*/ 648 h 648"/>
                  <a:gd name="T46" fmla="*/ 137 w 412"/>
                  <a:gd name="T47" fmla="*/ 647 h 648"/>
                  <a:gd name="T48" fmla="*/ 121 w 412"/>
                  <a:gd name="T49" fmla="*/ 646 h 648"/>
                  <a:gd name="T50" fmla="*/ 107 w 412"/>
                  <a:gd name="T51" fmla="*/ 645 h 648"/>
                  <a:gd name="T52" fmla="*/ 93 w 412"/>
                  <a:gd name="T53" fmla="*/ 644 h 648"/>
                  <a:gd name="T54" fmla="*/ 80 w 412"/>
                  <a:gd name="T55" fmla="*/ 642 h 648"/>
                  <a:gd name="T56" fmla="*/ 68 w 412"/>
                  <a:gd name="T57" fmla="*/ 641 h 648"/>
                  <a:gd name="T58" fmla="*/ 57 w 412"/>
                  <a:gd name="T59" fmla="*/ 639 h 648"/>
                  <a:gd name="T60" fmla="*/ 47 w 412"/>
                  <a:gd name="T61" fmla="*/ 638 h 648"/>
                  <a:gd name="T62" fmla="*/ 39 w 412"/>
                  <a:gd name="T63" fmla="*/ 636 h 648"/>
                  <a:gd name="T64" fmla="*/ 32 w 412"/>
                  <a:gd name="T65" fmla="*/ 635 h 648"/>
                  <a:gd name="T66" fmla="*/ 28 w 412"/>
                  <a:gd name="T67" fmla="*/ 634 h 648"/>
                  <a:gd name="T68" fmla="*/ 25 w 412"/>
                  <a:gd name="T69" fmla="*/ 634 h 648"/>
                  <a:gd name="T70" fmla="*/ 23 w 412"/>
                  <a:gd name="T71" fmla="*/ 634 h 648"/>
                  <a:gd name="T72" fmla="*/ 0 w 412"/>
                  <a:gd name="T73" fmla="*/ 48 h 64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412"/>
                  <a:gd name="T112" fmla="*/ 0 h 648"/>
                  <a:gd name="T113" fmla="*/ 412 w 412"/>
                  <a:gd name="T114" fmla="*/ 648 h 64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412" h="648">
                    <a:moveTo>
                      <a:pt x="132" y="0"/>
                    </a:moveTo>
                    <a:lnTo>
                      <a:pt x="205" y="221"/>
                    </a:lnTo>
                    <a:lnTo>
                      <a:pt x="267" y="2"/>
                    </a:lnTo>
                    <a:lnTo>
                      <a:pt x="408" y="35"/>
                    </a:lnTo>
                    <a:lnTo>
                      <a:pt x="378" y="350"/>
                    </a:lnTo>
                    <a:lnTo>
                      <a:pt x="412" y="633"/>
                    </a:lnTo>
                    <a:lnTo>
                      <a:pt x="411" y="633"/>
                    </a:lnTo>
                    <a:lnTo>
                      <a:pt x="410" y="633"/>
                    </a:lnTo>
                    <a:lnTo>
                      <a:pt x="408" y="633"/>
                    </a:lnTo>
                    <a:lnTo>
                      <a:pt x="406" y="634"/>
                    </a:lnTo>
                    <a:lnTo>
                      <a:pt x="403" y="634"/>
                    </a:lnTo>
                    <a:lnTo>
                      <a:pt x="399" y="635"/>
                    </a:lnTo>
                    <a:lnTo>
                      <a:pt x="396" y="635"/>
                    </a:lnTo>
                    <a:lnTo>
                      <a:pt x="391" y="636"/>
                    </a:lnTo>
                    <a:lnTo>
                      <a:pt x="387" y="637"/>
                    </a:lnTo>
                    <a:lnTo>
                      <a:pt x="381" y="638"/>
                    </a:lnTo>
                    <a:lnTo>
                      <a:pt x="376" y="639"/>
                    </a:lnTo>
                    <a:lnTo>
                      <a:pt x="370" y="640"/>
                    </a:lnTo>
                    <a:lnTo>
                      <a:pt x="364" y="640"/>
                    </a:lnTo>
                    <a:lnTo>
                      <a:pt x="357" y="641"/>
                    </a:lnTo>
                    <a:lnTo>
                      <a:pt x="351" y="642"/>
                    </a:lnTo>
                    <a:lnTo>
                      <a:pt x="344" y="643"/>
                    </a:lnTo>
                    <a:lnTo>
                      <a:pt x="337" y="644"/>
                    </a:lnTo>
                    <a:lnTo>
                      <a:pt x="330" y="645"/>
                    </a:lnTo>
                    <a:lnTo>
                      <a:pt x="324" y="646"/>
                    </a:lnTo>
                    <a:lnTo>
                      <a:pt x="316" y="646"/>
                    </a:lnTo>
                    <a:lnTo>
                      <a:pt x="309" y="646"/>
                    </a:lnTo>
                    <a:lnTo>
                      <a:pt x="302" y="647"/>
                    </a:lnTo>
                    <a:lnTo>
                      <a:pt x="296" y="647"/>
                    </a:lnTo>
                    <a:lnTo>
                      <a:pt x="289" y="648"/>
                    </a:lnTo>
                    <a:lnTo>
                      <a:pt x="283" y="648"/>
                    </a:lnTo>
                    <a:lnTo>
                      <a:pt x="276" y="648"/>
                    </a:lnTo>
                    <a:lnTo>
                      <a:pt x="270" y="648"/>
                    </a:lnTo>
                    <a:lnTo>
                      <a:pt x="264" y="648"/>
                    </a:lnTo>
                    <a:lnTo>
                      <a:pt x="259" y="647"/>
                    </a:lnTo>
                    <a:lnTo>
                      <a:pt x="254" y="647"/>
                    </a:lnTo>
                    <a:lnTo>
                      <a:pt x="249" y="646"/>
                    </a:lnTo>
                    <a:lnTo>
                      <a:pt x="245" y="645"/>
                    </a:lnTo>
                    <a:lnTo>
                      <a:pt x="217" y="565"/>
                    </a:lnTo>
                    <a:lnTo>
                      <a:pt x="201" y="647"/>
                    </a:lnTo>
                    <a:lnTo>
                      <a:pt x="193" y="647"/>
                    </a:lnTo>
                    <a:lnTo>
                      <a:pt x="185" y="648"/>
                    </a:lnTo>
                    <a:lnTo>
                      <a:pt x="177" y="648"/>
                    </a:lnTo>
                    <a:lnTo>
                      <a:pt x="169" y="648"/>
                    </a:lnTo>
                    <a:lnTo>
                      <a:pt x="160" y="648"/>
                    </a:lnTo>
                    <a:lnTo>
                      <a:pt x="153" y="648"/>
                    </a:lnTo>
                    <a:lnTo>
                      <a:pt x="145" y="648"/>
                    </a:lnTo>
                    <a:lnTo>
                      <a:pt x="137" y="647"/>
                    </a:lnTo>
                    <a:lnTo>
                      <a:pt x="129" y="647"/>
                    </a:lnTo>
                    <a:lnTo>
                      <a:pt x="121" y="646"/>
                    </a:lnTo>
                    <a:lnTo>
                      <a:pt x="114" y="646"/>
                    </a:lnTo>
                    <a:lnTo>
                      <a:pt x="107" y="645"/>
                    </a:lnTo>
                    <a:lnTo>
                      <a:pt x="99" y="644"/>
                    </a:lnTo>
                    <a:lnTo>
                      <a:pt x="93" y="644"/>
                    </a:lnTo>
                    <a:lnTo>
                      <a:pt x="86" y="643"/>
                    </a:lnTo>
                    <a:lnTo>
                      <a:pt x="80" y="642"/>
                    </a:lnTo>
                    <a:lnTo>
                      <a:pt x="74" y="641"/>
                    </a:lnTo>
                    <a:lnTo>
                      <a:pt x="68" y="641"/>
                    </a:lnTo>
                    <a:lnTo>
                      <a:pt x="62" y="640"/>
                    </a:lnTo>
                    <a:lnTo>
                      <a:pt x="57" y="639"/>
                    </a:lnTo>
                    <a:lnTo>
                      <a:pt x="52" y="638"/>
                    </a:lnTo>
                    <a:lnTo>
                      <a:pt x="47" y="638"/>
                    </a:lnTo>
                    <a:lnTo>
                      <a:pt x="43" y="637"/>
                    </a:lnTo>
                    <a:lnTo>
                      <a:pt x="39" y="636"/>
                    </a:lnTo>
                    <a:lnTo>
                      <a:pt x="35" y="636"/>
                    </a:lnTo>
                    <a:lnTo>
                      <a:pt x="32" y="635"/>
                    </a:lnTo>
                    <a:lnTo>
                      <a:pt x="30" y="634"/>
                    </a:lnTo>
                    <a:lnTo>
                      <a:pt x="28" y="634"/>
                    </a:lnTo>
                    <a:lnTo>
                      <a:pt x="26" y="634"/>
                    </a:lnTo>
                    <a:lnTo>
                      <a:pt x="25" y="634"/>
                    </a:lnTo>
                    <a:lnTo>
                      <a:pt x="24" y="634"/>
                    </a:lnTo>
                    <a:lnTo>
                      <a:pt x="23" y="634"/>
                    </a:lnTo>
                    <a:lnTo>
                      <a:pt x="51" y="398"/>
                    </a:lnTo>
                    <a:lnTo>
                      <a:pt x="0" y="48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024C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7" name="Freeform 349"/>
              <p:cNvSpPr>
                <a:spLocks/>
              </p:cNvSpPr>
              <p:nvPr/>
            </p:nvSpPr>
            <p:spPr bwMode="auto">
              <a:xfrm>
                <a:off x="2915" y="2022"/>
                <a:ext cx="109" cy="327"/>
              </a:xfrm>
              <a:custGeom>
                <a:avLst/>
                <a:gdLst>
                  <a:gd name="T0" fmla="*/ 74 w 78"/>
                  <a:gd name="T1" fmla="*/ 221 h 230"/>
                  <a:gd name="T2" fmla="*/ 78 w 78"/>
                  <a:gd name="T3" fmla="*/ 221 h 230"/>
                  <a:gd name="T4" fmla="*/ 5 w 78"/>
                  <a:gd name="T5" fmla="*/ 0 h 230"/>
                  <a:gd name="T6" fmla="*/ 0 w 78"/>
                  <a:gd name="T7" fmla="*/ 2 h 230"/>
                  <a:gd name="T8" fmla="*/ 74 w 78"/>
                  <a:gd name="T9" fmla="*/ 222 h 230"/>
                  <a:gd name="T10" fmla="*/ 78 w 78"/>
                  <a:gd name="T11" fmla="*/ 222 h 230"/>
                  <a:gd name="T12" fmla="*/ 74 w 78"/>
                  <a:gd name="T13" fmla="*/ 222 h 230"/>
                  <a:gd name="T14" fmla="*/ 76 w 78"/>
                  <a:gd name="T15" fmla="*/ 230 h 230"/>
                  <a:gd name="T16" fmla="*/ 78 w 78"/>
                  <a:gd name="T17" fmla="*/ 222 h 230"/>
                  <a:gd name="T18" fmla="*/ 74 w 78"/>
                  <a:gd name="T19" fmla="*/ 221 h 2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8"/>
                  <a:gd name="T31" fmla="*/ 0 h 230"/>
                  <a:gd name="T32" fmla="*/ 78 w 78"/>
                  <a:gd name="T33" fmla="*/ 230 h 2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8" h="230">
                    <a:moveTo>
                      <a:pt x="74" y="221"/>
                    </a:moveTo>
                    <a:lnTo>
                      <a:pt x="78" y="221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74" y="222"/>
                    </a:lnTo>
                    <a:lnTo>
                      <a:pt x="78" y="222"/>
                    </a:lnTo>
                    <a:lnTo>
                      <a:pt x="74" y="222"/>
                    </a:lnTo>
                    <a:lnTo>
                      <a:pt x="76" y="230"/>
                    </a:lnTo>
                    <a:lnTo>
                      <a:pt x="78" y="222"/>
                    </a:lnTo>
                    <a:lnTo>
                      <a:pt x="74" y="2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8" name="Freeform 350"/>
              <p:cNvSpPr>
                <a:spLocks/>
              </p:cNvSpPr>
              <p:nvPr/>
            </p:nvSpPr>
            <p:spPr bwMode="auto">
              <a:xfrm>
                <a:off x="3018" y="2022"/>
                <a:ext cx="94" cy="315"/>
              </a:xfrm>
              <a:custGeom>
                <a:avLst/>
                <a:gdLst>
                  <a:gd name="T0" fmla="*/ 65 w 67"/>
                  <a:gd name="T1" fmla="*/ 0 h 222"/>
                  <a:gd name="T2" fmla="*/ 62 w 67"/>
                  <a:gd name="T3" fmla="*/ 2 h 222"/>
                  <a:gd name="T4" fmla="*/ 0 w 67"/>
                  <a:gd name="T5" fmla="*/ 221 h 222"/>
                  <a:gd name="T6" fmla="*/ 4 w 67"/>
                  <a:gd name="T7" fmla="*/ 222 h 222"/>
                  <a:gd name="T8" fmla="*/ 67 w 67"/>
                  <a:gd name="T9" fmla="*/ 4 h 222"/>
                  <a:gd name="T10" fmla="*/ 64 w 67"/>
                  <a:gd name="T11" fmla="*/ 5 h 222"/>
                  <a:gd name="T12" fmla="*/ 65 w 67"/>
                  <a:gd name="T13" fmla="*/ 0 h 222"/>
                  <a:gd name="T14" fmla="*/ 63 w 67"/>
                  <a:gd name="T15" fmla="*/ 0 h 222"/>
                  <a:gd name="T16" fmla="*/ 62 w 67"/>
                  <a:gd name="T17" fmla="*/ 2 h 222"/>
                  <a:gd name="T18" fmla="*/ 65 w 67"/>
                  <a:gd name="T19" fmla="*/ 0 h 2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7"/>
                  <a:gd name="T31" fmla="*/ 0 h 222"/>
                  <a:gd name="T32" fmla="*/ 67 w 67"/>
                  <a:gd name="T33" fmla="*/ 222 h 2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7" h="222">
                    <a:moveTo>
                      <a:pt x="65" y="0"/>
                    </a:moveTo>
                    <a:lnTo>
                      <a:pt x="62" y="2"/>
                    </a:lnTo>
                    <a:lnTo>
                      <a:pt x="0" y="221"/>
                    </a:lnTo>
                    <a:lnTo>
                      <a:pt x="4" y="222"/>
                    </a:lnTo>
                    <a:lnTo>
                      <a:pt x="67" y="4"/>
                    </a:lnTo>
                    <a:lnTo>
                      <a:pt x="64" y="5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2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89" name="Freeform 351"/>
              <p:cNvSpPr>
                <a:spLocks/>
              </p:cNvSpPr>
              <p:nvPr/>
            </p:nvSpPr>
            <p:spPr bwMode="auto">
              <a:xfrm>
                <a:off x="3108" y="2022"/>
                <a:ext cx="200" cy="54"/>
              </a:xfrm>
              <a:custGeom>
                <a:avLst/>
                <a:gdLst>
                  <a:gd name="T0" fmla="*/ 143 w 143"/>
                  <a:gd name="T1" fmla="*/ 36 h 38"/>
                  <a:gd name="T2" fmla="*/ 141 w 143"/>
                  <a:gd name="T3" fmla="*/ 33 h 38"/>
                  <a:gd name="T4" fmla="*/ 1 w 143"/>
                  <a:gd name="T5" fmla="*/ 0 h 38"/>
                  <a:gd name="T6" fmla="*/ 0 w 143"/>
                  <a:gd name="T7" fmla="*/ 5 h 38"/>
                  <a:gd name="T8" fmla="*/ 140 w 143"/>
                  <a:gd name="T9" fmla="*/ 38 h 38"/>
                  <a:gd name="T10" fmla="*/ 139 w 143"/>
                  <a:gd name="T11" fmla="*/ 36 h 38"/>
                  <a:gd name="T12" fmla="*/ 143 w 143"/>
                  <a:gd name="T13" fmla="*/ 36 h 38"/>
                  <a:gd name="T14" fmla="*/ 143 w 143"/>
                  <a:gd name="T15" fmla="*/ 34 h 38"/>
                  <a:gd name="T16" fmla="*/ 141 w 143"/>
                  <a:gd name="T17" fmla="*/ 33 h 38"/>
                  <a:gd name="T18" fmla="*/ 143 w 143"/>
                  <a:gd name="T19" fmla="*/ 36 h 3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3"/>
                  <a:gd name="T31" fmla="*/ 0 h 38"/>
                  <a:gd name="T32" fmla="*/ 143 w 143"/>
                  <a:gd name="T33" fmla="*/ 38 h 3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3" h="38">
                    <a:moveTo>
                      <a:pt x="143" y="36"/>
                    </a:moveTo>
                    <a:lnTo>
                      <a:pt x="141" y="33"/>
                    </a:lnTo>
                    <a:lnTo>
                      <a:pt x="1" y="0"/>
                    </a:lnTo>
                    <a:lnTo>
                      <a:pt x="0" y="5"/>
                    </a:lnTo>
                    <a:lnTo>
                      <a:pt x="140" y="38"/>
                    </a:lnTo>
                    <a:lnTo>
                      <a:pt x="139" y="36"/>
                    </a:lnTo>
                    <a:lnTo>
                      <a:pt x="143" y="36"/>
                    </a:lnTo>
                    <a:lnTo>
                      <a:pt x="143" y="34"/>
                    </a:lnTo>
                    <a:lnTo>
                      <a:pt x="141" y="33"/>
                    </a:lnTo>
                    <a:lnTo>
                      <a:pt x="14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0" name="Freeform 352"/>
              <p:cNvSpPr>
                <a:spLocks/>
              </p:cNvSpPr>
              <p:nvPr/>
            </p:nvSpPr>
            <p:spPr bwMode="auto">
              <a:xfrm>
                <a:off x="3259" y="2073"/>
                <a:ext cx="49" cy="447"/>
              </a:xfrm>
              <a:custGeom>
                <a:avLst/>
                <a:gdLst>
                  <a:gd name="T0" fmla="*/ 5 w 35"/>
                  <a:gd name="T1" fmla="*/ 314 h 315"/>
                  <a:gd name="T2" fmla="*/ 5 w 35"/>
                  <a:gd name="T3" fmla="*/ 315 h 315"/>
                  <a:gd name="T4" fmla="*/ 35 w 35"/>
                  <a:gd name="T5" fmla="*/ 0 h 315"/>
                  <a:gd name="T6" fmla="*/ 31 w 35"/>
                  <a:gd name="T7" fmla="*/ 0 h 315"/>
                  <a:gd name="T8" fmla="*/ 0 w 35"/>
                  <a:gd name="T9" fmla="*/ 315 h 315"/>
                  <a:gd name="T10" fmla="*/ 0 w 35"/>
                  <a:gd name="T11" fmla="*/ 315 h 315"/>
                  <a:gd name="T12" fmla="*/ 0 w 35"/>
                  <a:gd name="T13" fmla="*/ 315 h 315"/>
                  <a:gd name="T14" fmla="*/ 0 w 35"/>
                  <a:gd name="T15" fmla="*/ 315 h 315"/>
                  <a:gd name="T16" fmla="*/ 0 w 35"/>
                  <a:gd name="T17" fmla="*/ 315 h 315"/>
                  <a:gd name="T18" fmla="*/ 5 w 35"/>
                  <a:gd name="T19" fmla="*/ 314 h 3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5"/>
                  <a:gd name="T31" fmla="*/ 0 h 315"/>
                  <a:gd name="T32" fmla="*/ 35 w 35"/>
                  <a:gd name="T33" fmla="*/ 315 h 3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5" h="315">
                    <a:moveTo>
                      <a:pt x="5" y="314"/>
                    </a:moveTo>
                    <a:lnTo>
                      <a:pt x="5" y="315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0" y="315"/>
                    </a:lnTo>
                    <a:lnTo>
                      <a:pt x="5" y="3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1" name="Freeform 353"/>
              <p:cNvSpPr>
                <a:spLocks/>
              </p:cNvSpPr>
              <p:nvPr/>
            </p:nvSpPr>
            <p:spPr bwMode="auto">
              <a:xfrm>
                <a:off x="3259" y="2519"/>
                <a:ext cx="55" cy="405"/>
              </a:xfrm>
              <a:custGeom>
                <a:avLst/>
                <a:gdLst>
                  <a:gd name="T0" fmla="*/ 37 w 39"/>
                  <a:gd name="T1" fmla="*/ 286 h 286"/>
                  <a:gd name="T2" fmla="*/ 39 w 39"/>
                  <a:gd name="T3" fmla="*/ 283 h 286"/>
                  <a:gd name="T4" fmla="*/ 5 w 39"/>
                  <a:gd name="T5" fmla="*/ 0 h 286"/>
                  <a:gd name="T6" fmla="*/ 0 w 39"/>
                  <a:gd name="T7" fmla="*/ 1 h 286"/>
                  <a:gd name="T8" fmla="*/ 34 w 39"/>
                  <a:gd name="T9" fmla="*/ 284 h 286"/>
                  <a:gd name="T10" fmla="*/ 36 w 39"/>
                  <a:gd name="T11" fmla="*/ 281 h 286"/>
                  <a:gd name="T12" fmla="*/ 37 w 39"/>
                  <a:gd name="T13" fmla="*/ 286 h 286"/>
                  <a:gd name="T14" fmla="*/ 39 w 39"/>
                  <a:gd name="T15" fmla="*/ 285 h 286"/>
                  <a:gd name="T16" fmla="*/ 39 w 39"/>
                  <a:gd name="T17" fmla="*/ 283 h 286"/>
                  <a:gd name="T18" fmla="*/ 37 w 39"/>
                  <a:gd name="T19" fmla="*/ 286 h 28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9"/>
                  <a:gd name="T31" fmla="*/ 0 h 286"/>
                  <a:gd name="T32" fmla="*/ 39 w 39"/>
                  <a:gd name="T33" fmla="*/ 286 h 28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9" h="286">
                    <a:moveTo>
                      <a:pt x="37" y="286"/>
                    </a:moveTo>
                    <a:lnTo>
                      <a:pt x="39" y="283"/>
                    </a:lnTo>
                    <a:lnTo>
                      <a:pt x="5" y="0"/>
                    </a:lnTo>
                    <a:lnTo>
                      <a:pt x="0" y="1"/>
                    </a:lnTo>
                    <a:lnTo>
                      <a:pt x="34" y="284"/>
                    </a:lnTo>
                    <a:lnTo>
                      <a:pt x="36" y="281"/>
                    </a:lnTo>
                    <a:lnTo>
                      <a:pt x="37" y="286"/>
                    </a:lnTo>
                    <a:lnTo>
                      <a:pt x="39" y="285"/>
                    </a:lnTo>
                    <a:lnTo>
                      <a:pt x="39" y="283"/>
                    </a:lnTo>
                    <a:lnTo>
                      <a:pt x="37" y="28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2" name="Freeform 354"/>
              <p:cNvSpPr>
                <a:spLocks/>
              </p:cNvSpPr>
              <p:nvPr/>
            </p:nvSpPr>
            <p:spPr bwMode="auto">
              <a:xfrm>
                <a:off x="3074" y="2917"/>
                <a:ext cx="237" cy="29"/>
              </a:xfrm>
              <a:custGeom>
                <a:avLst/>
                <a:gdLst>
                  <a:gd name="T0" fmla="*/ 2 w 169"/>
                  <a:gd name="T1" fmla="*/ 17 h 20"/>
                  <a:gd name="T2" fmla="*/ 11 w 169"/>
                  <a:gd name="T3" fmla="*/ 19 h 20"/>
                  <a:gd name="T4" fmla="*/ 21 w 169"/>
                  <a:gd name="T5" fmla="*/ 20 h 20"/>
                  <a:gd name="T6" fmla="*/ 33 w 169"/>
                  <a:gd name="T7" fmla="*/ 20 h 20"/>
                  <a:gd name="T8" fmla="*/ 46 w 169"/>
                  <a:gd name="T9" fmla="*/ 20 h 20"/>
                  <a:gd name="T10" fmla="*/ 60 w 169"/>
                  <a:gd name="T11" fmla="*/ 19 h 20"/>
                  <a:gd name="T12" fmla="*/ 74 w 169"/>
                  <a:gd name="T13" fmla="*/ 18 h 20"/>
                  <a:gd name="T14" fmla="*/ 87 w 169"/>
                  <a:gd name="T15" fmla="*/ 17 h 20"/>
                  <a:gd name="T16" fmla="*/ 101 w 169"/>
                  <a:gd name="T17" fmla="*/ 16 h 20"/>
                  <a:gd name="T18" fmla="*/ 115 w 169"/>
                  <a:gd name="T19" fmla="*/ 14 h 20"/>
                  <a:gd name="T20" fmla="*/ 127 w 169"/>
                  <a:gd name="T21" fmla="*/ 12 h 20"/>
                  <a:gd name="T22" fmla="*/ 139 w 169"/>
                  <a:gd name="T23" fmla="*/ 10 h 20"/>
                  <a:gd name="T24" fmla="*/ 149 w 169"/>
                  <a:gd name="T25" fmla="*/ 9 h 20"/>
                  <a:gd name="T26" fmla="*/ 157 w 169"/>
                  <a:gd name="T27" fmla="*/ 7 h 20"/>
                  <a:gd name="T28" fmla="*/ 163 w 169"/>
                  <a:gd name="T29" fmla="*/ 6 h 20"/>
                  <a:gd name="T30" fmla="*/ 168 w 169"/>
                  <a:gd name="T31" fmla="*/ 5 h 20"/>
                  <a:gd name="T32" fmla="*/ 169 w 169"/>
                  <a:gd name="T33" fmla="*/ 5 h 20"/>
                  <a:gd name="T34" fmla="*/ 168 w 169"/>
                  <a:gd name="T35" fmla="*/ 0 h 20"/>
                  <a:gd name="T36" fmla="*/ 165 w 169"/>
                  <a:gd name="T37" fmla="*/ 1 h 20"/>
                  <a:gd name="T38" fmla="*/ 160 w 169"/>
                  <a:gd name="T39" fmla="*/ 2 h 20"/>
                  <a:gd name="T40" fmla="*/ 152 w 169"/>
                  <a:gd name="T41" fmla="*/ 3 h 20"/>
                  <a:gd name="T42" fmla="*/ 143 w 169"/>
                  <a:gd name="T43" fmla="*/ 4 h 20"/>
                  <a:gd name="T44" fmla="*/ 132 w 169"/>
                  <a:gd name="T45" fmla="*/ 6 h 20"/>
                  <a:gd name="T46" fmla="*/ 120 w 169"/>
                  <a:gd name="T47" fmla="*/ 8 h 20"/>
                  <a:gd name="T48" fmla="*/ 107 w 169"/>
                  <a:gd name="T49" fmla="*/ 10 h 20"/>
                  <a:gd name="T50" fmla="*/ 94 w 169"/>
                  <a:gd name="T51" fmla="*/ 11 h 20"/>
                  <a:gd name="T52" fmla="*/ 80 w 169"/>
                  <a:gd name="T53" fmla="*/ 13 h 20"/>
                  <a:gd name="T54" fmla="*/ 66 w 169"/>
                  <a:gd name="T55" fmla="*/ 14 h 20"/>
                  <a:gd name="T56" fmla="*/ 53 w 169"/>
                  <a:gd name="T57" fmla="*/ 15 h 20"/>
                  <a:gd name="T58" fmla="*/ 40 w 169"/>
                  <a:gd name="T59" fmla="*/ 16 h 20"/>
                  <a:gd name="T60" fmla="*/ 27 w 169"/>
                  <a:gd name="T61" fmla="*/ 16 h 20"/>
                  <a:gd name="T62" fmla="*/ 16 w 169"/>
                  <a:gd name="T63" fmla="*/ 15 h 20"/>
                  <a:gd name="T64" fmla="*/ 7 w 169"/>
                  <a:gd name="T65" fmla="*/ 14 h 20"/>
                  <a:gd name="T66" fmla="*/ 5 w 169"/>
                  <a:gd name="T67" fmla="*/ 14 h 20"/>
                  <a:gd name="T68" fmla="*/ 0 w 169"/>
                  <a:gd name="T69" fmla="*/ 17 h 20"/>
                  <a:gd name="T70" fmla="*/ 0 w 169"/>
                  <a:gd name="T71" fmla="*/ 16 h 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69"/>
                  <a:gd name="T109" fmla="*/ 0 h 20"/>
                  <a:gd name="T110" fmla="*/ 169 w 169"/>
                  <a:gd name="T111" fmla="*/ 20 h 2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69" h="20">
                    <a:moveTo>
                      <a:pt x="0" y="16"/>
                    </a:moveTo>
                    <a:lnTo>
                      <a:pt x="2" y="17"/>
                    </a:lnTo>
                    <a:lnTo>
                      <a:pt x="6" y="18"/>
                    </a:lnTo>
                    <a:lnTo>
                      <a:pt x="11" y="19"/>
                    </a:lnTo>
                    <a:lnTo>
                      <a:pt x="16" y="20"/>
                    </a:lnTo>
                    <a:lnTo>
                      <a:pt x="21" y="20"/>
                    </a:lnTo>
                    <a:lnTo>
                      <a:pt x="27" y="20"/>
                    </a:lnTo>
                    <a:lnTo>
                      <a:pt x="33" y="20"/>
                    </a:lnTo>
                    <a:lnTo>
                      <a:pt x="40" y="20"/>
                    </a:lnTo>
                    <a:lnTo>
                      <a:pt x="46" y="20"/>
                    </a:lnTo>
                    <a:lnTo>
                      <a:pt x="53" y="20"/>
                    </a:lnTo>
                    <a:lnTo>
                      <a:pt x="60" y="19"/>
                    </a:lnTo>
                    <a:lnTo>
                      <a:pt x="67" y="19"/>
                    </a:lnTo>
                    <a:lnTo>
                      <a:pt x="74" y="18"/>
                    </a:lnTo>
                    <a:lnTo>
                      <a:pt x="81" y="18"/>
                    </a:lnTo>
                    <a:lnTo>
                      <a:pt x="87" y="17"/>
                    </a:lnTo>
                    <a:lnTo>
                      <a:pt x="95" y="16"/>
                    </a:lnTo>
                    <a:lnTo>
                      <a:pt x="101" y="16"/>
                    </a:lnTo>
                    <a:lnTo>
                      <a:pt x="108" y="15"/>
                    </a:lnTo>
                    <a:lnTo>
                      <a:pt x="115" y="14"/>
                    </a:lnTo>
                    <a:lnTo>
                      <a:pt x="121" y="13"/>
                    </a:lnTo>
                    <a:lnTo>
                      <a:pt x="127" y="12"/>
                    </a:lnTo>
                    <a:lnTo>
                      <a:pt x="133" y="11"/>
                    </a:lnTo>
                    <a:lnTo>
                      <a:pt x="139" y="10"/>
                    </a:lnTo>
                    <a:lnTo>
                      <a:pt x="144" y="10"/>
                    </a:lnTo>
                    <a:lnTo>
                      <a:pt x="149" y="9"/>
                    </a:lnTo>
                    <a:lnTo>
                      <a:pt x="153" y="8"/>
                    </a:lnTo>
                    <a:lnTo>
                      <a:pt x="157" y="7"/>
                    </a:lnTo>
                    <a:lnTo>
                      <a:pt x="160" y="7"/>
                    </a:lnTo>
                    <a:lnTo>
                      <a:pt x="163" y="6"/>
                    </a:lnTo>
                    <a:lnTo>
                      <a:pt x="166" y="6"/>
                    </a:lnTo>
                    <a:lnTo>
                      <a:pt x="168" y="5"/>
                    </a:lnTo>
                    <a:lnTo>
                      <a:pt x="169" y="5"/>
                    </a:lnTo>
                    <a:lnTo>
                      <a:pt x="168" y="0"/>
                    </a:lnTo>
                    <a:lnTo>
                      <a:pt x="166" y="1"/>
                    </a:lnTo>
                    <a:lnTo>
                      <a:pt x="165" y="1"/>
                    </a:lnTo>
                    <a:lnTo>
                      <a:pt x="163" y="2"/>
                    </a:lnTo>
                    <a:lnTo>
                      <a:pt x="160" y="2"/>
                    </a:lnTo>
                    <a:lnTo>
                      <a:pt x="156" y="2"/>
                    </a:lnTo>
                    <a:lnTo>
                      <a:pt x="152" y="3"/>
                    </a:lnTo>
                    <a:lnTo>
                      <a:pt x="148" y="4"/>
                    </a:lnTo>
                    <a:lnTo>
                      <a:pt x="143" y="4"/>
                    </a:lnTo>
                    <a:lnTo>
                      <a:pt x="138" y="5"/>
                    </a:lnTo>
                    <a:lnTo>
                      <a:pt x="132" y="6"/>
                    </a:lnTo>
                    <a:lnTo>
                      <a:pt x="127" y="7"/>
                    </a:lnTo>
                    <a:lnTo>
                      <a:pt x="120" y="8"/>
                    </a:lnTo>
                    <a:lnTo>
                      <a:pt x="114" y="9"/>
                    </a:lnTo>
                    <a:lnTo>
                      <a:pt x="107" y="10"/>
                    </a:lnTo>
                    <a:lnTo>
                      <a:pt x="101" y="10"/>
                    </a:lnTo>
                    <a:lnTo>
                      <a:pt x="94" y="11"/>
                    </a:lnTo>
                    <a:lnTo>
                      <a:pt x="87" y="12"/>
                    </a:lnTo>
                    <a:lnTo>
                      <a:pt x="80" y="13"/>
                    </a:lnTo>
                    <a:lnTo>
                      <a:pt x="73" y="14"/>
                    </a:lnTo>
                    <a:lnTo>
                      <a:pt x="66" y="14"/>
                    </a:lnTo>
                    <a:lnTo>
                      <a:pt x="59" y="15"/>
                    </a:lnTo>
                    <a:lnTo>
                      <a:pt x="53" y="15"/>
                    </a:lnTo>
                    <a:lnTo>
                      <a:pt x="46" y="16"/>
                    </a:lnTo>
                    <a:lnTo>
                      <a:pt x="40" y="16"/>
                    </a:lnTo>
                    <a:lnTo>
                      <a:pt x="33" y="16"/>
                    </a:lnTo>
                    <a:lnTo>
                      <a:pt x="27" y="16"/>
                    </a:lnTo>
                    <a:lnTo>
                      <a:pt x="22" y="16"/>
                    </a:lnTo>
                    <a:lnTo>
                      <a:pt x="16" y="15"/>
                    </a:lnTo>
                    <a:lnTo>
                      <a:pt x="12" y="14"/>
                    </a:lnTo>
                    <a:lnTo>
                      <a:pt x="7" y="14"/>
                    </a:lnTo>
                    <a:lnTo>
                      <a:pt x="3" y="13"/>
                    </a:lnTo>
                    <a:lnTo>
                      <a:pt x="5" y="14"/>
                    </a:lnTo>
                    <a:lnTo>
                      <a:pt x="0" y="16"/>
                    </a:lnTo>
                    <a:lnTo>
                      <a:pt x="0" y="17"/>
                    </a:lnTo>
                    <a:lnTo>
                      <a:pt x="2" y="1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3" name="Freeform 355"/>
              <p:cNvSpPr>
                <a:spLocks/>
              </p:cNvSpPr>
              <p:nvPr/>
            </p:nvSpPr>
            <p:spPr bwMode="auto">
              <a:xfrm>
                <a:off x="3035" y="2812"/>
                <a:ext cx="46" cy="128"/>
              </a:xfrm>
              <a:custGeom>
                <a:avLst/>
                <a:gdLst>
                  <a:gd name="T0" fmla="*/ 5 w 33"/>
                  <a:gd name="T1" fmla="*/ 10 h 90"/>
                  <a:gd name="T2" fmla="*/ 0 w 33"/>
                  <a:gd name="T3" fmla="*/ 10 h 90"/>
                  <a:gd name="T4" fmla="*/ 28 w 33"/>
                  <a:gd name="T5" fmla="*/ 90 h 90"/>
                  <a:gd name="T6" fmla="*/ 33 w 33"/>
                  <a:gd name="T7" fmla="*/ 88 h 90"/>
                  <a:gd name="T8" fmla="*/ 5 w 33"/>
                  <a:gd name="T9" fmla="*/ 8 h 90"/>
                  <a:gd name="T10" fmla="*/ 0 w 33"/>
                  <a:gd name="T11" fmla="*/ 8 h 90"/>
                  <a:gd name="T12" fmla="*/ 5 w 33"/>
                  <a:gd name="T13" fmla="*/ 8 h 90"/>
                  <a:gd name="T14" fmla="*/ 2 w 33"/>
                  <a:gd name="T15" fmla="*/ 0 h 90"/>
                  <a:gd name="T16" fmla="*/ 0 w 33"/>
                  <a:gd name="T17" fmla="*/ 8 h 90"/>
                  <a:gd name="T18" fmla="*/ 5 w 33"/>
                  <a:gd name="T19" fmla="*/ 10 h 9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90"/>
                  <a:gd name="T32" fmla="*/ 33 w 33"/>
                  <a:gd name="T33" fmla="*/ 90 h 9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90">
                    <a:moveTo>
                      <a:pt x="5" y="10"/>
                    </a:moveTo>
                    <a:lnTo>
                      <a:pt x="0" y="10"/>
                    </a:lnTo>
                    <a:lnTo>
                      <a:pt x="28" y="90"/>
                    </a:lnTo>
                    <a:lnTo>
                      <a:pt x="33" y="88"/>
                    </a:lnTo>
                    <a:lnTo>
                      <a:pt x="5" y="8"/>
                    </a:lnTo>
                    <a:lnTo>
                      <a:pt x="0" y="8"/>
                    </a:lnTo>
                    <a:lnTo>
                      <a:pt x="5" y="8"/>
                    </a:lnTo>
                    <a:lnTo>
                      <a:pt x="2" y="0"/>
                    </a:lnTo>
                    <a:lnTo>
                      <a:pt x="0" y="8"/>
                    </a:lnTo>
                    <a:lnTo>
                      <a:pt x="5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4" name="Freeform 356"/>
              <p:cNvSpPr>
                <a:spLocks/>
              </p:cNvSpPr>
              <p:nvPr/>
            </p:nvSpPr>
            <p:spPr bwMode="auto">
              <a:xfrm>
                <a:off x="3013" y="2824"/>
                <a:ext cx="29" cy="120"/>
              </a:xfrm>
              <a:custGeom>
                <a:avLst/>
                <a:gdLst>
                  <a:gd name="T0" fmla="*/ 3 w 21"/>
                  <a:gd name="T1" fmla="*/ 85 h 85"/>
                  <a:gd name="T2" fmla="*/ 5 w 21"/>
                  <a:gd name="T3" fmla="*/ 84 h 85"/>
                  <a:gd name="T4" fmla="*/ 21 w 21"/>
                  <a:gd name="T5" fmla="*/ 2 h 85"/>
                  <a:gd name="T6" fmla="*/ 16 w 21"/>
                  <a:gd name="T7" fmla="*/ 0 h 85"/>
                  <a:gd name="T8" fmla="*/ 0 w 21"/>
                  <a:gd name="T9" fmla="*/ 82 h 85"/>
                  <a:gd name="T10" fmla="*/ 2 w 21"/>
                  <a:gd name="T11" fmla="*/ 81 h 85"/>
                  <a:gd name="T12" fmla="*/ 3 w 21"/>
                  <a:gd name="T13" fmla="*/ 85 h 85"/>
                  <a:gd name="T14" fmla="*/ 5 w 21"/>
                  <a:gd name="T15" fmla="*/ 85 h 85"/>
                  <a:gd name="T16" fmla="*/ 5 w 21"/>
                  <a:gd name="T17" fmla="*/ 84 h 85"/>
                  <a:gd name="T18" fmla="*/ 3 w 21"/>
                  <a:gd name="T19" fmla="*/ 85 h 8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"/>
                  <a:gd name="T31" fmla="*/ 0 h 85"/>
                  <a:gd name="T32" fmla="*/ 21 w 21"/>
                  <a:gd name="T33" fmla="*/ 85 h 8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" h="85">
                    <a:moveTo>
                      <a:pt x="3" y="85"/>
                    </a:moveTo>
                    <a:lnTo>
                      <a:pt x="5" y="84"/>
                    </a:lnTo>
                    <a:lnTo>
                      <a:pt x="21" y="2"/>
                    </a:lnTo>
                    <a:lnTo>
                      <a:pt x="16" y="0"/>
                    </a:lnTo>
                    <a:lnTo>
                      <a:pt x="0" y="82"/>
                    </a:lnTo>
                    <a:lnTo>
                      <a:pt x="2" y="81"/>
                    </a:lnTo>
                    <a:lnTo>
                      <a:pt x="3" y="85"/>
                    </a:lnTo>
                    <a:lnTo>
                      <a:pt x="5" y="85"/>
                    </a:lnTo>
                    <a:lnTo>
                      <a:pt x="5" y="84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5" name="Freeform 357"/>
              <p:cNvSpPr>
                <a:spLocks/>
              </p:cNvSpPr>
              <p:nvPr/>
            </p:nvSpPr>
            <p:spPr bwMode="auto">
              <a:xfrm>
                <a:off x="2764" y="2919"/>
                <a:ext cx="253" cy="27"/>
              </a:xfrm>
              <a:custGeom>
                <a:avLst/>
                <a:gdLst>
                  <a:gd name="T0" fmla="*/ 2 w 181"/>
                  <a:gd name="T1" fmla="*/ 5 h 19"/>
                  <a:gd name="T2" fmla="*/ 3 w 181"/>
                  <a:gd name="T3" fmla="*/ 5 h 19"/>
                  <a:gd name="T4" fmla="*/ 6 w 181"/>
                  <a:gd name="T5" fmla="*/ 6 h 19"/>
                  <a:gd name="T6" fmla="*/ 11 w 181"/>
                  <a:gd name="T7" fmla="*/ 6 h 19"/>
                  <a:gd name="T8" fmla="*/ 17 w 181"/>
                  <a:gd name="T9" fmla="*/ 8 h 19"/>
                  <a:gd name="T10" fmla="*/ 26 w 181"/>
                  <a:gd name="T11" fmla="*/ 9 h 19"/>
                  <a:gd name="T12" fmla="*/ 36 w 181"/>
                  <a:gd name="T13" fmla="*/ 10 h 19"/>
                  <a:gd name="T14" fmla="*/ 46 w 181"/>
                  <a:gd name="T15" fmla="*/ 12 h 19"/>
                  <a:gd name="T16" fmla="*/ 58 w 181"/>
                  <a:gd name="T17" fmla="*/ 14 h 19"/>
                  <a:gd name="T18" fmla="*/ 72 w 181"/>
                  <a:gd name="T19" fmla="*/ 15 h 19"/>
                  <a:gd name="T20" fmla="*/ 85 w 181"/>
                  <a:gd name="T21" fmla="*/ 16 h 19"/>
                  <a:gd name="T22" fmla="*/ 100 w 181"/>
                  <a:gd name="T23" fmla="*/ 17 h 19"/>
                  <a:gd name="T24" fmla="*/ 115 w 181"/>
                  <a:gd name="T25" fmla="*/ 19 h 19"/>
                  <a:gd name="T26" fmla="*/ 132 w 181"/>
                  <a:gd name="T27" fmla="*/ 19 h 19"/>
                  <a:gd name="T28" fmla="*/ 148 w 181"/>
                  <a:gd name="T29" fmla="*/ 19 h 19"/>
                  <a:gd name="T30" fmla="*/ 164 w 181"/>
                  <a:gd name="T31" fmla="*/ 19 h 19"/>
                  <a:gd name="T32" fmla="*/ 181 w 181"/>
                  <a:gd name="T33" fmla="*/ 18 h 19"/>
                  <a:gd name="T34" fmla="*/ 172 w 181"/>
                  <a:gd name="T35" fmla="*/ 14 h 19"/>
                  <a:gd name="T36" fmla="*/ 156 w 181"/>
                  <a:gd name="T37" fmla="*/ 15 h 19"/>
                  <a:gd name="T38" fmla="*/ 139 w 181"/>
                  <a:gd name="T39" fmla="*/ 15 h 19"/>
                  <a:gd name="T40" fmla="*/ 124 w 181"/>
                  <a:gd name="T41" fmla="*/ 14 h 19"/>
                  <a:gd name="T42" fmla="*/ 108 w 181"/>
                  <a:gd name="T43" fmla="*/ 13 h 19"/>
                  <a:gd name="T44" fmla="*/ 93 w 181"/>
                  <a:gd name="T45" fmla="*/ 12 h 19"/>
                  <a:gd name="T46" fmla="*/ 79 w 181"/>
                  <a:gd name="T47" fmla="*/ 11 h 19"/>
                  <a:gd name="T48" fmla="*/ 65 w 181"/>
                  <a:gd name="T49" fmla="*/ 9 h 19"/>
                  <a:gd name="T50" fmla="*/ 53 w 181"/>
                  <a:gd name="T51" fmla="*/ 8 h 19"/>
                  <a:gd name="T52" fmla="*/ 42 w 181"/>
                  <a:gd name="T53" fmla="*/ 6 h 19"/>
                  <a:gd name="T54" fmla="*/ 31 w 181"/>
                  <a:gd name="T55" fmla="*/ 5 h 19"/>
                  <a:gd name="T56" fmla="*/ 22 w 181"/>
                  <a:gd name="T57" fmla="*/ 3 h 19"/>
                  <a:gd name="T58" fmla="*/ 15 w 181"/>
                  <a:gd name="T59" fmla="*/ 2 h 19"/>
                  <a:gd name="T60" fmla="*/ 9 w 181"/>
                  <a:gd name="T61" fmla="*/ 1 h 19"/>
                  <a:gd name="T62" fmla="*/ 5 w 181"/>
                  <a:gd name="T63" fmla="*/ 1 h 19"/>
                  <a:gd name="T64" fmla="*/ 3 w 181"/>
                  <a:gd name="T65" fmla="*/ 0 h 19"/>
                  <a:gd name="T66" fmla="*/ 5 w 181"/>
                  <a:gd name="T67" fmla="*/ 3 h 19"/>
                  <a:gd name="T68" fmla="*/ 0 w 181"/>
                  <a:gd name="T69" fmla="*/ 4 h 19"/>
                  <a:gd name="T70" fmla="*/ 0 w 181"/>
                  <a:gd name="T71" fmla="*/ 2 h 1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81"/>
                  <a:gd name="T109" fmla="*/ 0 h 19"/>
                  <a:gd name="T110" fmla="*/ 181 w 181"/>
                  <a:gd name="T111" fmla="*/ 19 h 19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81" h="19">
                    <a:moveTo>
                      <a:pt x="0" y="2"/>
                    </a:moveTo>
                    <a:lnTo>
                      <a:pt x="2" y="5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8" y="6"/>
                    </a:lnTo>
                    <a:lnTo>
                      <a:pt x="11" y="6"/>
                    </a:lnTo>
                    <a:lnTo>
                      <a:pt x="14" y="7"/>
                    </a:lnTo>
                    <a:lnTo>
                      <a:pt x="17" y="8"/>
                    </a:lnTo>
                    <a:lnTo>
                      <a:pt x="22" y="9"/>
                    </a:lnTo>
                    <a:lnTo>
                      <a:pt x="26" y="9"/>
                    </a:lnTo>
                    <a:lnTo>
                      <a:pt x="31" y="10"/>
                    </a:lnTo>
                    <a:lnTo>
                      <a:pt x="36" y="10"/>
                    </a:lnTo>
                    <a:lnTo>
                      <a:pt x="41" y="11"/>
                    </a:lnTo>
                    <a:lnTo>
                      <a:pt x="46" y="12"/>
                    </a:lnTo>
                    <a:lnTo>
                      <a:pt x="52" y="13"/>
                    </a:lnTo>
                    <a:lnTo>
                      <a:pt x="58" y="14"/>
                    </a:lnTo>
                    <a:lnTo>
                      <a:pt x="65" y="15"/>
                    </a:lnTo>
                    <a:lnTo>
                      <a:pt x="72" y="15"/>
                    </a:lnTo>
                    <a:lnTo>
                      <a:pt x="78" y="16"/>
                    </a:lnTo>
                    <a:lnTo>
                      <a:pt x="85" y="16"/>
                    </a:lnTo>
                    <a:lnTo>
                      <a:pt x="93" y="17"/>
                    </a:lnTo>
                    <a:lnTo>
                      <a:pt x="100" y="17"/>
                    </a:lnTo>
                    <a:lnTo>
                      <a:pt x="108" y="18"/>
                    </a:lnTo>
                    <a:lnTo>
                      <a:pt x="115" y="19"/>
                    </a:lnTo>
                    <a:lnTo>
                      <a:pt x="124" y="19"/>
                    </a:lnTo>
                    <a:lnTo>
                      <a:pt x="132" y="19"/>
                    </a:lnTo>
                    <a:lnTo>
                      <a:pt x="139" y="19"/>
                    </a:lnTo>
                    <a:lnTo>
                      <a:pt x="148" y="19"/>
                    </a:lnTo>
                    <a:lnTo>
                      <a:pt x="156" y="19"/>
                    </a:lnTo>
                    <a:lnTo>
                      <a:pt x="164" y="19"/>
                    </a:lnTo>
                    <a:lnTo>
                      <a:pt x="172" y="19"/>
                    </a:lnTo>
                    <a:lnTo>
                      <a:pt x="181" y="18"/>
                    </a:lnTo>
                    <a:lnTo>
                      <a:pt x="180" y="14"/>
                    </a:lnTo>
                    <a:lnTo>
                      <a:pt x="172" y="14"/>
                    </a:lnTo>
                    <a:lnTo>
                      <a:pt x="164" y="15"/>
                    </a:lnTo>
                    <a:lnTo>
                      <a:pt x="156" y="15"/>
                    </a:lnTo>
                    <a:lnTo>
                      <a:pt x="148" y="15"/>
                    </a:lnTo>
                    <a:lnTo>
                      <a:pt x="139" y="15"/>
                    </a:lnTo>
                    <a:lnTo>
                      <a:pt x="132" y="15"/>
                    </a:lnTo>
                    <a:lnTo>
                      <a:pt x="124" y="14"/>
                    </a:lnTo>
                    <a:lnTo>
                      <a:pt x="116" y="14"/>
                    </a:lnTo>
                    <a:lnTo>
                      <a:pt x="108" y="13"/>
                    </a:lnTo>
                    <a:lnTo>
                      <a:pt x="101" y="13"/>
                    </a:lnTo>
                    <a:lnTo>
                      <a:pt x="93" y="12"/>
                    </a:lnTo>
                    <a:lnTo>
                      <a:pt x="86" y="12"/>
                    </a:lnTo>
                    <a:lnTo>
                      <a:pt x="79" y="11"/>
                    </a:lnTo>
                    <a:lnTo>
                      <a:pt x="72" y="10"/>
                    </a:lnTo>
                    <a:lnTo>
                      <a:pt x="65" y="9"/>
                    </a:lnTo>
                    <a:lnTo>
                      <a:pt x="59" y="9"/>
                    </a:lnTo>
                    <a:lnTo>
                      <a:pt x="53" y="8"/>
                    </a:lnTo>
                    <a:lnTo>
                      <a:pt x="47" y="7"/>
                    </a:lnTo>
                    <a:lnTo>
                      <a:pt x="42" y="6"/>
                    </a:lnTo>
                    <a:lnTo>
                      <a:pt x="36" y="6"/>
                    </a:lnTo>
                    <a:lnTo>
                      <a:pt x="31" y="5"/>
                    </a:lnTo>
                    <a:lnTo>
                      <a:pt x="26" y="4"/>
                    </a:lnTo>
                    <a:lnTo>
                      <a:pt x="22" y="3"/>
                    </a:lnTo>
                    <a:lnTo>
                      <a:pt x="19" y="3"/>
                    </a:lnTo>
                    <a:lnTo>
                      <a:pt x="15" y="2"/>
                    </a:lnTo>
                    <a:lnTo>
                      <a:pt x="12" y="2"/>
                    </a:lnTo>
                    <a:lnTo>
                      <a:pt x="9" y="1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5" y="3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2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6" name="Freeform 358"/>
              <p:cNvSpPr>
                <a:spLocks/>
              </p:cNvSpPr>
              <p:nvPr/>
            </p:nvSpPr>
            <p:spPr bwMode="auto">
              <a:xfrm>
                <a:off x="2764" y="2588"/>
                <a:ext cx="46" cy="335"/>
              </a:xfrm>
              <a:custGeom>
                <a:avLst/>
                <a:gdLst>
                  <a:gd name="T0" fmla="*/ 28 w 33"/>
                  <a:gd name="T1" fmla="*/ 0 h 236"/>
                  <a:gd name="T2" fmla="*/ 28 w 33"/>
                  <a:gd name="T3" fmla="*/ 0 h 236"/>
                  <a:gd name="T4" fmla="*/ 0 w 33"/>
                  <a:gd name="T5" fmla="*/ 235 h 236"/>
                  <a:gd name="T6" fmla="*/ 5 w 33"/>
                  <a:gd name="T7" fmla="*/ 236 h 236"/>
                  <a:gd name="T8" fmla="*/ 33 w 33"/>
                  <a:gd name="T9" fmla="*/ 0 h 236"/>
                  <a:gd name="T10" fmla="*/ 33 w 33"/>
                  <a:gd name="T11" fmla="*/ 0 h 236"/>
                  <a:gd name="T12" fmla="*/ 33 w 33"/>
                  <a:gd name="T13" fmla="*/ 0 h 236"/>
                  <a:gd name="T14" fmla="*/ 33 w 33"/>
                  <a:gd name="T15" fmla="*/ 0 h 236"/>
                  <a:gd name="T16" fmla="*/ 33 w 33"/>
                  <a:gd name="T17" fmla="*/ 0 h 236"/>
                  <a:gd name="T18" fmla="*/ 28 w 33"/>
                  <a:gd name="T19" fmla="*/ 0 h 2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3"/>
                  <a:gd name="T31" fmla="*/ 0 h 236"/>
                  <a:gd name="T32" fmla="*/ 33 w 33"/>
                  <a:gd name="T33" fmla="*/ 236 h 2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3" h="236">
                    <a:moveTo>
                      <a:pt x="28" y="0"/>
                    </a:moveTo>
                    <a:lnTo>
                      <a:pt x="28" y="0"/>
                    </a:lnTo>
                    <a:lnTo>
                      <a:pt x="0" y="235"/>
                    </a:lnTo>
                    <a:lnTo>
                      <a:pt x="5" y="236"/>
                    </a:lnTo>
                    <a:lnTo>
                      <a:pt x="33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7" name="Freeform 359"/>
              <p:cNvSpPr>
                <a:spLocks/>
              </p:cNvSpPr>
              <p:nvPr/>
            </p:nvSpPr>
            <p:spPr bwMode="auto">
              <a:xfrm>
                <a:off x="2730" y="2088"/>
                <a:ext cx="80" cy="500"/>
              </a:xfrm>
              <a:custGeom>
                <a:avLst/>
                <a:gdLst>
                  <a:gd name="T0" fmla="*/ 2 w 57"/>
                  <a:gd name="T1" fmla="*/ 0 h 353"/>
                  <a:gd name="T2" fmla="*/ 0 w 57"/>
                  <a:gd name="T3" fmla="*/ 3 h 353"/>
                  <a:gd name="T4" fmla="*/ 52 w 57"/>
                  <a:gd name="T5" fmla="*/ 353 h 353"/>
                  <a:gd name="T6" fmla="*/ 57 w 57"/>
                  <a:gd name="T7" fmla="*/ 353 h 353"/>
                  <a:gd name="T8" fmla="*/ 6 w 57"/>
                  <a:gd name="T9" fmla="*/ 2 h 353"/>
                  <a:gd name="T10" fmla="*/ 4 w 57"/>
                  <a:gd name="T11" fmla="*/ 5 h 353"/>
                  <a:gd name="T12" fmla="*/ 2 w 57"/>
                  <a:gd name="T13" fmla="*/ 0 h 353"/>
                  <a:gd name="T14" fmla="*/ 0 w 57"/>
                  <a:gd name="T15" fmla="*/ 1 h 353"/>
                  <a:gd name="T16" fmla="*/ 0 w 57"/>
                  <a:gd name="T17" fmla="*/ 3 h 353"/>
                  <a:gd name="T18" fmla="*/ 2 w 57"/>
                  <a:gd name="T19" fmla="*/ 0 h 3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7"/>
                  <a:gd name="T31" fmla="*/ 0 h 353"/>
                  <a:gd name="T32" fmla="*/ 57 w 57"/>
                  <a:gd name="T33" fmla="*/ 353 h 35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7" h="353">
                    <a:moveTo>
                      <a:pt x="2" y="0"/>
                    </a:moveTo>
                    <a:lnTo>
                      <a:pt x="0" y="3"/>
                    </a:lnTo>
                    <a:lnTo>
                      <a:pt x="52" y="353"/>
                    </a:lnTo>
                    <a:lnTo>
                      <a:pt x="57" y="353"/>
                    </a:lnTo>
                    <a:lnTo>
                      <a:pt x="6" y="2"/>
                    </a:lnTo>
                    <a:lnTo>
                      <a:pt x="4" y="5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8" name="Freeform 360"/>
              <p:cNvSpPr>
                <a:spLocks/>
              </p:cNvSpPr>
              <p:nvPr/>
            </p:nvSpPr>
            <p:spPr bwMode="auto">
              <a:xfrm>
                <a:off x="2733" y="2020"/>
                <a:ext cx="189" cy="75"/>
              </a:xfrm>
              <a:custGeom>
                <a:avLst/>
                <a:gdLst>
                  <a:gd name="T0" fmla="*/ 135 w 135"/>
                  <a:gd name="T1" fmla="*/ 2 h 53"/>
                  <a:gd name="T2" fmla="*/ 132 w 135"/>
                  <a:gd name="T3" fmla="*/ 1 h 53"/>
                  <a:gd name="T4" fmla="*/ 0 w 135"/>
                  <a:gd name="T5" fmla="*/ 48 h 53"/>
                  <a:gd name="T6" fmla="*/ 2 w 135"/>
                  <a:gd name="T7" fmla="*/ 53 h 53"/>
                  <a:gd name="T8" fmla="*/ 133 w 135"/>
                  <a:gd name="T9" fmla="*/ 5 h 53"/>
                  <a:gd name="T10" fmla="*/ 130 w 135"/>
                  <a:gd name="T11" fmla="*/ 4 h 53"/>
                  <a:gd name="T12" fmla="*/ 135 w 135"/>
                  <a:gd name="T13" fmla="*/ 2 h 53"/>
                  <a:gd name="T14" fmla="*/ 134 w 135"/>
                  <a:gd name="T15" fmla="*/ 0 h 53"/>
                  <a:gd name="T16" fmla="*/ 132 w 135"/>
                  <a:gd name="T17" fmla="*/ 1 h 53"/>
                  <a:gd name="T18" fmla="*/ 135 w 135"/>
                  <a:gd name="T19" fmla="*/ 2 h 5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5"/>
                  <a:gd name="T31" fmla="*/ 0 h 53"/>
                  <a:gd name="T32" fmla="*/ 135 w 135"/>
                  <a:gd name="T33" fmla="*/ 53 h 5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5" h="53">
                    <a:moveTo>
                      <a:pt x="135" y="2"/>
                    </a:moveTo>
                    <a:lnTo>
                      <a:pt x="132" y="1"/>
                    </a:lnTo>
                    <a:lnTo>
                      <a:pt x="0" y="48"/>
                    </a:lnTo>
                    <a:lnTo>
                      <a:pt x="2" y="53"/>
                    </a:lnTo>
                    <a:lnTo>
                      <a:pt x="133" y="5"/>
                    </a:lnTo>
                    <a:lnTo>
                      <a:pt x="130" y="4"/>
                    </a:lnTo>
                    <a:lnTo>
                      <a:pt x="135" y="2"/>
                    </a:lnTo>
                    <a:lnTo>
                      <a:pt x="134" y="0"/>
                    </a:lnTo>
                    <a:lnTo>
                      <a:pt x="132" y="1"/>
                    </a:lnTo>
                    <a:lnTo>
                      <a:pt x="135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199" name="Freeform 361"/>
              <p:cNvSpPr>
                <a:spLocks/>
              </p:cNvSpPr>
              <p:nvPr/>
            </p:nvSpPr>
            <p:spPr bwMode="auto">
              <a:xfrm>
                <a:off x="3018" y="1943"/>
                <a:ext cx="226" cy="304"/>
              </a:xfrm>
              <a:custGeom>
                <a:avLst/>
                <a:gdLst>
                  <a:gd name="T0" fmla="*/ 0 w 161"/>
                  <a:gd name="T1" fmla="*/ 41 h 214"/>
                  <a:gd name="T2" fmla="*/ 115 w 161"/>
                  <a:gd name="T3" fmla="*/ 0 h 214"/>
                  <a:gd name="T4" fmla="*/ 161 w 161"/>
                  <a:gd name="T5" fmla="*/ 169 h 214"/>
                  <a:gd name="T6" fmla="*/ 49 w 161"/>
                  <a:gd name="T7" fmla="*/ 214 h 214"/>
                  <a:gd name="T8" fmla="*/ 0 w 161"/>
                  <a:gd name="T9" fmla="*/ 41 h 2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1"/>
                  <a:gd name="T16" fmla="*/ 0 h 214"/>
                  <a:gd name="T17" fmla="*/ 161 w 161"/>
                  <a:gd name="T18" fmla="*/ 214 h 21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1" h="214">
                    <a:moveTo>
                      <a:pt x="0" y="41"/>
                    </a:moveTo>
                    <a:lnTo>
                      <a:pt x="115" y="0"/>
                    </a:lnTo>
                    <a:lnTo>
                      <a:pt x="161" y="169"/>
                    </a:lnTo>
                    <a:lnTo>
                      <a:pt x="49" y="21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00F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0" name="Freeform 362"/>
              <p:cNvSpPr>
                <a:spLocks/>
              </p:cNvSpPr>
              <p:nvPr/>
            </p:nvSpPr>
            <p:spPr bwMode="auto">
              <a:xfrm>
                <a:off x="3018" y="1942"/>
                <a:ext cx="163" cy="62"/>
              </a:xfrm>
              <a:custGeom>
                <a:avLst/>
                <a:gdLst>
                  <a:gd name="T0" fmla="*/ 116 w 116"/>
                  <a:gd name="T1" fmla="*/ 1 h 44"/>
                  <a:gd name="T2" fmla="*/ 115 w 116"/>
                  <a:gd name="T3" fmla="*/ 0 h 44"/>
                  <a:gd name="T4" fmla="*/ 0 w 116"/>
                  <a:gd name="T5" fmla="*/ 41 h 44"/>
                  <a:gd name="T6" fmla="*/ 1 w 116"/>
                  <a:gd name="T7" fmla="*/ 44 h 44"/>
                  <a:gd name="T8" fmla="*/ 115 w 116"/>
                  <a:gd name="T9" fmla="*/ 2 h 44"/>
                  <a:gd name="T10" fmla="*/ 114 w 116"/>
                  <a:gd name="T11" fmla="*/ 2 h 44"/>
                  <a:gd name="T12" fmla="*/ 116 w 116"/>
                  <a:gd name="T13" fmla="*/ 1 h 44"/>
                  <a:gd name="T14" fmla="*/ 116 w 116"/>
                  <a:gd name="T15" fmla="*/ 0 h 44"/>
                  <a:gd name="T16" fmla="*/ 115 w 116"/>
                  <a:gd name="T17" fmla="*/ 0 h 44"/>
                  <a:gd name="T18" fmla="*/ 116 w 116"/>
                  <a:gd name="T19" fmla="*/ 1 h 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6"/>
                  <a:gd name="T31" fmla="*/ 0 h 44"/>
                  <a:gd name="T32" fmla="*/ 116 w 116"/>
                  <a:gd name="T33" fmla="*/ 44 h 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6" h="44">
                    <a:moveTo>
                      <a:pt x="116" y="1"/>
                    </a:moveTo>
                    <a:lnTo>
                      <a:pt x="115" y="0"/>
                    </a:lnTo>
                    <a:lnTo>
                      <a:pt x="0" y="41"/>
                    </a:lnTo>
                    <a:lnTo>
                      <a:pt x="1" y="44"/>
                    </a:lnTo>
                    <a:lnTo>
                      <a:pt x="115" y="2"/>
                    </a:lnTo>
                    <a:lnTo>
                      <a:pt x="114" y="2"/>
                    </a:lnTo>
                    <a:lnTo>
                      <a:pt x="116" y="1"/>
                    </a:lnTo>
                    <a:lnTo>
                      <a:pt x="116" y="0"/>
                    </a:lnTo>
                    <a:lnTo>
                      <a:pt x="115" y="0"/>
                    </a:lnTo>
                    <a:lnTo>
                      <a:pt x="11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1" name="Freeform 363"/>
              <p:cNvSpPr>
                <a:spLocks/>
              </p:cNvSpPr>
              <p:nvPr/>
            </p:nvSpPr>
            <p:spPr bwMode="auto">
              <a:xfrm>
                <a:off x="3178" y="1943"/>
                <a:ext cx="69" cy="241"/>
              </a:xfrm>
              <a:custGeom>
                <a:avLst/>
                <a:gdLst>
                  <a:gd name="T0" fmla="*/ 48 w 49"/>
                  <a:gd name="T1" fmla="*/ 170 h 170"/>
                  <a:gd name="T2" fmla="*/ 48 w 49"/>
                  <a:gd name="T3" fmla="*/ 168 h 170"/>
                  <a:gd name="T4" fmla="*/ 2 w 49"/>
                  <a:gd name="T5" fmla="*/ 0 h 170"/>
                  <a:gd name="T6" fmla="*/ 0 w 49"/>
                  <a:gd name="T7" fmla="*/ 1 h 170"/>
                  <a:gd name="T8" fmla="*/ 46 w 49"/>
                  <a:gd name="T9" fmla="*/ 169 h 170"/>
                  <a:gd name="T10" fmla="*/ 47 w 49"/>
                  <a:gd name="T11" fmla="*/ 168 h 170"/>
                  <a:gd name="T12" fmla="*/ 48 w 49"/>
                  <a:gd name="T13" fmla="*/ 170 h 170"/>
                  <a:gd name="T14" fmla="*/ 49 w 49"/>
                  <a:gd name="T15" fmla="*/ 170 h 170"/>
                  <a:gd name="T16" fmla="*/ 48 w 49"/>
                  <a:gd name="T17" fmla="*/ 168 h 170"/>
                  <a:gd name="T18" fmla="*/ 48 w 49"/>
                  <a:gd name="T19" fmla="*/ 170 h 17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9"/>
                  <a:gd name="T31" fmla="*/ 0 h 170"/>
                  <a:gd name="T32" fmla="*/ 49 w 49"/>
                  <a:gd name="T33" fmla="*/ 170 h 17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9" h="170">
                    <a:moveTo>
                      <a:pt x="48" y="170"/>
                    </a:moveTo>
                    <a:lnTo>
                      <a:pt x="48" y="168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46" y="169"/>
                    </a:lnTo>
                    <a:lnTo>
                      <a:pt x="47" y="168"/>
                    </a:lnTo>
                    <a:lnTo>
                      <a:pt x="48" y="170"/>
                    </a:lnTo>
                    <a:lnTo>
                      <a:pt x="49" y="170"/>
                    </a:lnTo>
                    <a:lnTo>
                      <a:pt x="48" y="168"/>
                    </a:lnTo>
                    <a:lnTo>
                      <a:pt x="48" y="1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2" name="Freeform 364"/>
              <p:cNvSpPr>
                <a:spLocks/>
              </p:cNvSpPr>
              <p:nvPr/>
            </p:nvSpPr>
            <p:spPr bwMode="auto">
              <a:xfrm>
                <a:off x="3086" y="2181"/>
                <a:ext cx="159" cy="68"/>
              </a:xfrm>
              <a:custGeom>
                <a:avLst/>
                <a:gdLst>
                  <a:gd name="T0" fmla="*/ 0 w 114"/>
                  <a:gd name="T1" fmla="*/ 47 h 48"/>
                  <a:gd name="T2" fmla="*/ 2 w 114"/>
                  <a:gd name="T3" fmla="*/ 47 h 48"/>
                  <a:gd name="T4" fmla="*/ 114 w 114"/>
                  <a:gd name="T5" fmla="*/ 2 h 48"/>
                  <a:gd name="T6" fmla="*/ 113 w 114"/>
                  <a:gd name="T7" fmla="*/ 0 h 48"/>
                  <a:gd name="T8" fmla="*/ 1 w 114"/>
                  <a:gd name="T9" fmla="*/ 45 h 48"/>
                  <a:gd name="T10" fmla="*/ 3 w 114"/>
                  <a:gd name="T11" fmla="*/ 46 h 48"/>
                  <a:gd name="T12" fmla="*/ 0 w 114"/>
                  <a:gd name="T13" fmla="*/ 47 h 48"/>
                  <a:gd name="T14" fmla="*/ 1 w 114"/>
                  <a:gd name="T15" fmla="*/ 48 h 48"/>
                  <a:gd name="T16" fmla="*/ 2 w 114"/>
                  <a:gd name="T17" fmla="*/ 47 h 48"/>
                  <a:gd name="T18" fmla="*/ 0 w 114"/>
                  <a:gd name="T19" fmla="*/ 47 h 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4"/>
                  <a:gd name="T31" fmla="*/ 0 h 48"/>
                  <a:gd name="T32" fmla="*/ 114 w 114"/>
                  <a:gd name="T33" fmla="*/ 48 h 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4" h="48">
                    <a:moveTo>
                      <a:pt x="0" y="47"/>
                    </a:moveTo>
                    <a:lnTo>
                      <a:pt x="2" y="47"/>
                    </a:lnTo>
                    <a:lnTo>
                      <a:pt x="114" y="2"/>
                    </a:lnTo>
                    <a:lnTo>
                      <a:pt x="113" y="0"/>
                    </a:lnTo>
                    <a:lnTo>
                      <a:pt x="1" y="45"/>
                    </a:lnTo>
                    <a:lnTo>
                      <a:pt x="3" y="46"/>
                    </a:lnTo>
                    <a:lnTo>
                      <a:pt x="0" y="47"/>
                    </a:lnTo>
                    <a:lnTo>
                      <a:pt x="1" y="48"/>
                    </a:lnTo>
                    <a:lnTo>
                      <a:pt x="2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3" name="Freeform 365"/>
              <p:cNvSpPr>
                <a:spLocks/>
              </p:cNvSpPr>
              <p:nvPr/>
            </p:nvSpPr>
            <p:spPr bwMode="auto">
              <a:xfrm>
                <a:off x="3017" y="2000"/>
                <a:ext cx="73" cy="248"/>
              </a:xfrm>
              <a:custGeom>
                <a:avLst/>
                <a:gdLst>
                  <a:gd name="T0" fmla="*/ 1 w 52"/>
                  <a:gd name="T1" fmla="*/ 0 h 175"/>
                  <a:gd name="T2" fmla="*/ 0 w 52"/>
                  <a:gd name="T3" fmla="*/ 2 h 175"/>
                  <a:gd name="T4" fmla="*/ 49 w 52"/>
                  <a:gd name="T5" fmla="*/ 175 h 175"/>
                  <a:gd name="T6" fmla="*/ 52 w 52"/>
                  <a:gd name="T7" fmla="*/ 174 h 175"/>
                  <a:gd name="T8" fmla="*/ 2 w 52"/>
                  <a:gd name="T9" fmla="*/ 1 h 175"/>
                  <a:gd name="T10" fmla="*/ 2 w 52"/>
                  <a:gd name="T11" fmla="*/ 3 h 175"/>
                  <a:gd name="T12" fmla="*/ 1 w 52"/>
                  <a:gd name="T13" fmla="*/ 0 h 175"/>
                  <a:gd name="T14" fmla="*/ 0 w 52"/>
                  <a:gd name="T15" fmla="*/ 1 h 175"/>
                  <a:gd name="T16" fmla="*/ 0 w 52"/>
                  <a:gd name="T17" fmla="*/ 2 h 175"/>
                  <a:gd name="T18" fmla="*/ 1 w 52"/>
                  <a:gd name="T19" fmla="*/ 0 h 17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2"/>
                  <a:gd name="T31" fmla="*/ 0 h 175"/>
                  <a:gd name="T32" fmla="*/ 52 w 52"/>
                  <a:gd name="T33" fmla="*/ 175 h 17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2" h="175">
                    <a:moveTo>
                      <a:pt x="1" y="0"/>
                    </a:moveTo>
                    <a:lnTo>
                      <a:pt x="0" y="2"/>
                    </a:lnTo>
                    <a:lnTo>
                      <a:pt x="49" y="175"/>
                    </a:lnTo>
                    <a:lnTo>
                      <a:pt x="52" y="174"/>
                    </a:lnTo>
                    <a:lnTo>
                      <a:pt x="2" y="1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4" name="Freeform 366"/>
              <p:cNvSpPr>
                <a:spLocks/>
              </p:cNvSpPr>
              <p:nvPr/>
            </p:nvSpPr>
            <p:spPr bwMode="auto">
              <a:xfrm>
                <a:off x="3067" y="1943"/>
                <a:ext cx="182" cy="309"/>
              </a:xfrm>
              <a:custGeom>
                <a:avLst/>
                <a:gdLst>
                  <a:gd name="T0" fmla="*/ 88 w 130"/>
                  <a:gd name="T1" fmla="*/ 5 h 218"/>
                  <a:gd name="T2" fmla="*/ 88 w 130"/>
                  <a:gd name="T3" fmla="*/ 6 h 218"/>
                  <a:gd name="T4" fmla="*/ 88 w 130"/>
                  <a:gd name="T5" fmla="*/ 9 h 218"/>
                  <a:gd name="T6" fmla="*/ 88 w 130"/>
                  <a:gd name="T7" fmla="*/ 13 h 218"/>
                  <a:gd name="T8" fmla="*/ 88 w 130"/>
                  <a:gd name="T9" fmla="*/ 17 h 218"/>
                  <a:gd name="T10" fmla="*/ 86 w 130"/>
                  <a:gd name="T11" fmla="*/ 23 h 218"/>
                  <a:gd name="T12" fmla="*/ 84 w 130"/>
                  <a:gd name="T13" fmla="*/ 28 h 218"/>
                  <a:gd name="T14" fmla="*/ 81 w 130"/>
                  <a:gd name="T15" fmla="*/ 32 h 218"/>
                  <a:gd name="T16" fmla="*/ 76 w 130"/>
                  <a:gd name="T17" fmla="*/ 35 h 218"/>
                  <a:gd name="T18" fmla="*/ 72 w 130"/>
                  <a:gd name="T19" fmla="*/ 37 h 218"/>
                  <a:gd name="T20" fmla="*/ 67 w 130"/>
                  <a:gd name="T21" fmla="*/ 38 h 218"/>
                  <a:gd name="T22" fmla="*/ 61 w 130"/>
                  <a:gd name="T23" fmla="*/ 38 h 218"/>
                  <a:gd name="T24" fmla="*/ 54 w 130"/>
                  <a:gd name="T25" fmla="*/ 38 h 218"/>
                  <a:gd name="T26" fmla="*/ 48 w 130"/>
                  <a:gd name="T27" fmla="*/ 38 h 218"/>
                  <a:gd name="T28" fmla="*/ 40 w 130"/>
                  <a:gd name="T29" fmla="*/ 39 h 218"/>
                  <a:gd name="T30" fmla="*/ 33 w 130"/>
                  <a:gd name="T31" fmla="*/ 40 h 218"/>
                  <a:gd name="T32" fmla="*/ 26 w 130"/>
                  <a:gd name="T33" fmla="*/ 41 h 218"/>
                  <a:gd name="T34" fmla="*/ 16 w 130"/>
                  <a:gd name="T35" fmla="*/ 46 h 218"/>
                  <a:gd name="T36" fmla="*/ 7 w 130"/>
                  <a:gd name="T37" fmla="*/ 52 h 218"/>
                  <a:gd name="T38" fmla="*/ 2 w 130"/>
                  <a:gd name="T39" fmla="*/ 57 h 218"/>
                  <a:gd name="T40" fmla="*/ 0 w 130"/>
                  <a:gd name="T41" fmla="*/ 59 h 218"/>
                  <a:gd name="T42" fmla="*/ 34 w 130"/>
                  <a:gd name="T43" fmla="*/ 218 h 218"/>
                  <a:gd name="T44" fmla="*/ 35 w 130"/>
                  <a:gd name="T45" fmla="*/ 218 h 218"/>
                  <a:gd name="T46" fmla="*/ 37 w 130"/>
                  <a:gd name="T47" fmla="*/ 216 h 218"/>
                  <a:gd name="T48" fmla="*/ 40 w 130"/>
                  <a:gd name="T49" fmla="*/ 214 h 218"/>
                  <a:gd name="T50" fmla="*/ 44 w 130"/>
                  <a:gd name="T51" fmla="*/ 211 h 218"/>
                  <a:gd name="T52" fmla="*/ 48 w 130"/>
                  <a:gd name="T53" fmla="*/ 208 h 218"/>
                  <a:gd name="T54" fmla="*/ 53 w 130"/>
                  <a:gd name="T55" fmla="*/ 206 h 218"/>
                  <a:gd name="T56" fmla="*/ 59 w 130"/>
                  <a:gd name="T57" fmla="*/ 204 h 218"/>
                  <a:gd name="T58" fmla="*/ 67 w 130"/>
                  <a:gd name="T59" fmla="*/ 201 h 218"/>
                  <a:gd name="T60" fmla="*/ 78 w 130"/>
                  <a:gd name="T61" fmla="*/ 198 h 218"/>
                  <a:gd name="T62" fmla="*/ 89 w 130"/>
                  <a:gd name="T63" fmla="*/ 196 h 218"/>
                  <a:gd name="T64" fmla="*/ 99 w 130"/>
                  <a:gd name="T65" fmla="*/ 193 h 218"/>
                  <a:gd name="T66" fmla="*/ 109 w 130"/>
                  <a:gd name="T67" fmla="*/ 190 h 218"/>
                  <a:gd name="T68" fmla="*/ 117 w 130"/>
                  <a:gd name="T69" fmla="*/ 186 h 218"/>
                  <a:gd name="T70" fmla="*/ 124 w 130"/>
                  <a:gd name="T71" fmla="*/ 182 h 218"/>
                  <a:gd name="T72" fmla="*/ 128 w 130"/>
                  <a:gd name="T73" fmla="*/ 178 h 218"/>
                  <a:gd name="T74" fmla="*/ 130 w 130"/>
                  <a:gd name="T75" fmla="*/ 173 h 218"/>
                  <a:gd name="T76" fmla="*/ 129 w 130"/>
                  <a:gd name="T77" fmla="*/ 168 h 218"/>
                  <a:gd name="T78" fmla="*/ 127 w 130"/>
                  <a:gd name="T79" fmla="*/ 159 h 218"/>
                  <a:gd name="T80" fmla="*/ 125 w 130"/>
                  <a:gd name="T81" fmla="*/ 149 h 218"/>
                  <a:gd name="T82" fmla="*/ 122 w 130"/>
                  <a:gd name="T83" fmla="*/ 136 h 218"/>
                  <a:gd name="T84" fmla="*/ 118 w 130"/>
                  <a:gd name="T85" fmla="*/ 123 h 218"/>
                  <a:gd name="T86" fmla="*/ 115 w 130"/>
                  <a:gd name="T87" fmla="*/ 108 h 218"/>
                  <a:gd name="T88" fmla="*/ 111 w 130"/>
                  <a:gd name="T89" fmla="*/ 92 h 218"/>
                  <a:gd name="T90" fmla="*/ 107 w 130"/>
                  <a:gd name="T91" fmla="*/ 77 h 218"/>
                  <a:gd name="T92" fmla="*/ 103 w 130"/>
                  <a:gd name="T93" fmla="*/ 62 h 218"/>
                  <a:gd name="T94" fmla="*/ 99 w 130"/>
                  <a:gd name="T95" fmla="*/ 48 h 218"/>
                  <a:gd name="T96" fmla="*/ 96 w 130"/>
                  <a:gd name="T97" fmla="*/ 35 h 218"/>
                  <a:gd name="T98" fmla="*/ 93 w 130"/>
                  <a:gd name="T99" fmla="*/ 24 h 218"/>
                  <a:gd name="T100" fmla="*/ 90 w 130"/>
                  <a:gd name="T101" fmla="*/ 15 h 218"/>
                  <a:gd name="T102" fmla="*/ 89 w 130"/>
                  <a:gd name="T103" fmla="*/ 9 h 218"/>
                  <a:gd name="T104" fmla="*/ 88 w 130"/>
                  <a:gd name="T105" fmla="*/ 5 h 218"/>
                  <a:gd name="T106" fmla="*/ 80 w 130"/>
                  <a:gd name="T107" fmla="*/ 0 h 21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130"/>
                  <a:gd name="T163" fmla="*/ 0 h 218"/>
                  <a:gd name="T164" fmla="*/ 130 w 130"/>
                  <a:gd name="T165" fmla="*/ 218 h 21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130" h="218">
                    <a:moveTo>
                      <a:pt x="80" y="0"/>
                    </a:moveTo>
                    <a:lnTo>
                      <a:pt x="88" y="5"/>
                    </a:lnTo>
                    <a:lnTo>
                      <a:pt x="88" y="6"/>
                    </a:lnTo>
                    <a:lnTo>
                      <a:pt x="88" y="7"/>
                    </a:lnTo>
                    <a:lnTo>
                      <a:pt x="88" y="9"/>
                    </a:lnTo>
                    <a:lnTo>
                      <a:pt x="88" y="10"/>
                    </a:lnTo>
                    <a:lnTo>
                      <a:pt x="88" y="13"/>
                    </a:lnTo>
                    <a:lnTo>
                      <a:pt x="88" y="15"/>
                    </a:lnTo>
                    <a:lnTo>
                      <a:pt x="88" y="17"/>
                    </a:lnTo>
                    <a:lnTo>
                      <a:pt x="87" y="20"/>
                    </a:lnTo>
                    <a:lnTo>
                      <a:pt x="86" y="23"/>
                    </a:lnTo>
                    <a:lnTo>
                      <a:pt x="86" y="25"/>
                    </a:lnTo>
                    <a:lnTo>
                      <a:pt x="84" y="28"/>
                    </a:lnTo>
                    <a:lnTo>
                      <a:pt x="83" y="30"/>
                    </a:lnTo>
                    <a:lnTo>
                      <a:pt x="81" y="32"/>
                    </a:lnTo>
                    <a:lnTo>
                      <a:pt x="79" y="34"/>
                    </a:lnTo>
                    <a:lnTo>
                      <a:pt x="76" y="35"/>
                    </a:lnTo>
                    <a:lnTo>
                      <a:pt x="74" y="36"/>
                    </a:lnTo>
                    <a:lnTo>
                      <a:pt x="72" y="37"/>
                    </a:lnTo>
                    <a:lnTo>
                      <a:pt x="69" y="37"/>
                    </a:lnTo>
                    <a:lnTo>
                      <a:pt x="67" y="38"/>
                    </a:lnTo>
                    <a:lnTo>
                      <a:pt x="64" y="38"/>
                    </a:lnTo>
                    <a:lnTo>
                      <a:pt x="61" y="38"/>
                    </a:lnTo>
                    <a:lnTo>
                      <a:pt x="58" y="38"/>
                    </a:lnTo>
                    <a:lnTo>
                      <a:pt x="54" y="38"/>
                    </a:lnTo>
                    <a:lnTo>
                      <a:pt x="51" y="38"/>
                    </a:lnTo>
                    <a:lnTo>
                      <a:pt x="48" y="38"/>
                    </a:lnTo>
                    <a:lnTo>
                      <a:pt x="44" y="38"/>
                    </a:lnTo>
                    <a:lnTo>
                      <a:pt x="40" y="39"/>
                    </a:lnTo>
                    <a:lnTo>
                      <a:pt x="37" y="39"/>
                    </a:lnTo>
                    <a:lnTo>
                      <a:pt x="33" y="40"/>
                    </a:lnTo>
                    <a:lnTo>
                      <a:pt x="30" y="41"/>
                    </a:lnTo>
                    <a:lnTo>
                      <a:pt x="26" y="41"/>
                    </a:lnTo>
                    <a:lnTo>
                      <a:pt x="21" y="44"/>
                    </a:lnTo>
                    <a:lnTo>
                      <a:pt x="16" y="46"/>
                    </a:lnTo>
                    <a:lnTo>
                      <a:pt x="11" y="49"/>
                    </a:lnTo>
                    <a:lnTo>
                      <a:pt x="7" y="52"/>
                    </a:lnTo>
                    <a:lnTo>
                      <a:pt x="4" y="55"/>
                    </a:lnTo>
                    <a:lnTo>
                      <a:pt x="2" y="57"/>
                    </a:lnTo>
                    <a:lnTo>
                      <a:pt x="0" y="58"/>
                    </a:lnTo>
                    <a:lnTo>
                      <a:pt x="0" y="59"/>
                    </a:lnTo>
                    <a:lnTo>
                      <a:pt x="34" y="218"/>
                    </a:lnTo>
                    <a:lnTo>
                      <a:pt x="35" y="218"/>
                    </a:lnTo>
                    <a:lnTo>
                      <a:pt x="36" y="217"/>
                    </a:lnTo>
                    <a:lnTo>
                      <a:pt x="37" y="216"/>
                    </a:lnTo>
                    <a:lnTo>
                      <a:pt x="39" y="215"/>
                    </a:lnTo>
                    <a:lnTo>
                      <a:pt x="40" y="214"/>
                    </a:lnTo>
                    <a:lnTo>
                      <a:pt x="42" y="213"/>
                    </a:lnTo>
                    <a:lnTo>
                      <a:pt x="44" y="211"/>
                    </a:lnTo>
                    <a:lnTo>
                      <a:pt x="46" y="210"/>
                    </a:lnTo>
                    <a:lnTo>
                      <a:pt x="48" y="208"/>
                    </a:lnTo>
                    <a:lnTo>
                      <a:pt x="51" y="207"/>
                    </a:lnTo>
                    <a:lnTo>
                      <a:pt x="53" y="206"/>
                    </a:lnTo>
                    <a:lnTo>
                      <a:pt x="56" y="205"/>
                    </a:lnTo>
                    <a:lnTo>
                      <a:pt x="59" y="204"/>
                    </a:lnTo>
                    <a:lnTo>
                      <a:pt x="62" y="202"/>
                    </a:lnTo>
                    <a:lnTo>
                      <a:pt x="67" y="201"/>
                    </a:lnTo>
                    <a:lnTo>
                      <a:pt x="73" y="200"/>
                    </a:lnTo>
                    <a:lnTo>
                      <a:pt x="78" y="198"/>
                    </a:lnTo>
                    <a:lnTo>
                      <a:pt x="83" y="197"/>
                    </a:lnTo>
                    <a:lnTo>
                      <a:pt x="89" y="196"/>
                    </a:lnTo>
                    <a:lnTo>
                      <a:pt x="94" y="194"/>
                    </a:lnTo>
                    <a:lnTo>
                      <a:pt x="99" y="193"/>
                    </a:lnTo>
                    <a:lnTo>
                      <a:pt x="105" y="191"/>
                    </a:lnTo>
                    <a:lnTo>
                      <a:pt x="109" y="190"/>
                    </a:lnTo>
                    <a:lnTo>
                      <a:pt x="114" y="188"/>
                    </a:lnTo>
                    <a:lnTo>
                      <a:pt x="117" y="186"/>
                    </a:lnTo>
                    <a:lnTo>
                      <a:pt x="121" y="184"/>
                    </a:lnTo>
                    <a:lnTo>
                      <a:pt x="124" y="182"/>
                    </a:lnTo>
                    <a:lnTo>
                      <a:pt x="127" y="180"/>
                    </a:lnTo>
                    <a:lnTo>
                      <a:pt x="128" y="178"/>
                    </a:lnTo>
                    <a:lnTo>
                      <a:pt x="130" y="175"/>
                    </a:lnTo>
                    <a:lnTo>
                      <a:pt x="130" y="173"/>
                    </a:lnTo>
                    <a:lnTo>
                      <a:pt x="129" y="171"/>
                    </a:lnTo>
                    <a:lnTo>
                      <a:pt x="129" y="168"/>
                    </a:lnTo>
                    <a:lnTo>
                      <a:pt x="128" y="164"/>
                    </a:lnTo>
                    <a:lnTo>
                      <a:pt x="127" y="159"/>
                    </a:lnTo>
                    <a:lnTo>
                      <a:pt x="126" y="154"/>
                    </a:lnTo>
                    <a:lnTo>
                      <a:pt x="125" y="149"/>
                    </a:lnTo>
                    <a:lnTo>
                      <a:pt x="124" y="143"/>
                    </a:lnTo>
                    <a:lnTo>
                      <a:pt x="122" y="136"/>
                    </a:lnTo>
                    <a:lnTo>
                      <a:pt x="120" y="129"/>
                    </a:lnTo>
                    <a:lnTo>
                      <a:pt x="118" y="123"/>
                    </a:lnTo>
                    <a:lnTo>
                      <a:pt x="117" y="115"/>
                    </a:lnTo>
                    <a:lnTo>
                      <a:pt x="115" y="108"/>
                    </a:lnTo>
                    <a:lnTo>
                      <a:pt x="113" y="100"/>
                    </a:lnTo>
                    <a:lnTo>
                      <a:pt x="111" y="92"/>
                    </a:lnTo>
                    <a:lnTo>
                      <a:pt x="109" y="85"/>
                    </a:lnTo>
                    <a:lnTo>
                      <a:pt x="107" y="77"/>
                    </a:lnTo>
                    <a:lnTo>
                      <a:pt x="105" y="70"/>
                    </a:lnTo>
                    <a:lnTo>
                      <a:pt x="103" y="62"/>
                    </a:lnTo>
                    <a:lnTo>
                      <a:pt x="101" y="55"/>
                    </a:lnTo>
                    <a:lnTo>
                      <a:pt x="99" y="48"/>
                    </a:lnTo>
                    <a:lnTo>
                      <a:pt x="98" y="42"/>
                    </a:lnTo>
                    <a:lnTo>
                      <a:pt x="96" y="35"/>
                    </a:lnTo>
                    <a:lnTo>
                      <a:pt x="94" y="30"/>
                    </a:lnTo>
                    <a:lnTo>
                      <a:pt x="93" y="24"/>
                    </a:lnTo>
                    <a:lnTo>
                      <a:pt x="92" y="19"/>
                    </a:lnTo>
                    <a:lnTo>
                      <a:pt x="90" y="15"/>
                    </a:lnTo>
                    <a:lnTo>
                      <a:pt x="89" y="12"/>
                    </a:lnTo>
                    <a:lnTo>
                      <a:pt x="89" y="9"/>
                    </a:lnTo>
                    <a:lnTo>
                      <a:pt x="88" y="7"/>
                    </a:lnTo>
                    <a:lnTo>
                      <a:pt x="88" y="5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5" name="Freeform 367"/>
              <p:cNvSpPr>
                <a:spLocks/>
              </p:cNvSpPr>
              <p:nvPr/>
            </p:nvSpPr>
            <p:spPr bwMode="auto">
              <a:xfrm>
                <a:off x="3179" y="1942"/>
                <a:ext cx="13" cy="10"/>
              </a:xfrm>
              <a:custGeom>
                <a:avLst/>
                <a:gdLst>
                  <a:gd name="T0" fmla="*/ 9 w 9"/>
                  <a:gd name="T1" fmla="*/ 5 h 7"/>
                  <a:gd name="T2" fmla="*/ 8 w 9"/>
                  <a:gd name="T3" fmla="*/ 5 h 7"/>
                  <a:gd name="T4" fmla="*/ 1 w 9"/>
                  <a:gd name="T5" fmla="*/ 0 h 7"/>
                  <a:gd name="T6" fmla="*/ 0 w 9"/>
                  <a:gd name="T7" fmla="*/ 2 h 7"/>
                  <a:gd name="T8" fmla="*/ 7 w 9"/>
                  <a:gd name="T9" fmla="*/ 7 h 7"/>
                  <a:gd name="T10" fmla="*/ 6 w 9"/>
                  <a:gd name="T11" fmla="*/ 6 h 7"/>
                  <a:gd name="T12" fmla="*/ 9 w 9"/>
                  <a:gd name="T13" fmla="*/ 5 h 7"/>
                  <a:gd name="T14" fmla="*/ 9 w 9"/>
                  <a:gd name="T15" fmla="*/ 5 h 7"/>
                  <a:gd name="T16" fmla="*/ 8 w 9"/>
                  <a:gd name="T17" fmla="*/ 5 h 7"/>
                  <a:gd name="T18" fmla="*/ 9 w 9"/>
                  <a:gd name="T19" fmla="*/ 5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7"/>
                  <a:gd name="T32" fmla="*/ 9 w 9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7">
                    <a:moveTo>
                      <a:pt x="9" y="5"/>
                    </a:moveTo>
                    <a:lnTo>
                      <a:pt x="8" y="5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9" y="5"/>
                    </a:lnTo>
                    <a:lnTo>
                      <a:pt x="8" y="5"/>
                    </a:lnTo>
                    <a:lnTo>
                      <a:pt x="9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6" name="Freeform 368"/>
              <p:cNvSpPr>
                <a:spLocks/>
              </p:cNvSpPr>
              <p:nvPr/>
            </p:nvSpPr>
            <p:spPr bwMode="auto">
              <a:xfrm>
                <a:off x="3172" y="1949"/>
                <a:ext cx="20" cy="46"/>
              </a:xfrm>
              <a:custGeom>
                <a:avLst/>
                <a:gdLst>
                  <a:gd name="T0" fmla="*/ 1 w 14"/>
                  <a:gd name="T1" fmla="*/ 33 h 33"/>
                  <a:gd name="T2" fmla="*/ 1 w 14"/>
                  <a:gd name="T3" fmla="*/ 33 h 33"/>
                  <a:gd name="T4" fmla="*/ 4 w 14"/>
                  <a:gd name="T5" fmla="*/ 31 h 33"/>
                  <a:gd name="T6" fmla="*/ 7 w 14"/>
                  <a:gd name="T7" fmla="*/ 29 h 33"/>
                  <a:gd name="T8" fmla="*/ 9 w 14"/>
                  <a:gd name="T9" fmla="*/ 27 h 33"/>
                  <a:gd name="T10" fmla="*/ 11 w 14"/>
                  <a:gd name="T11" fmla="*/ 24 h 33"/>
                  <a:gd name="T12" fmla="*/ 12 w 14"/>
                  <a:gd name="T13" fmla="*/ 22 h 33"/>
                  <a:gd name="T14" fmla="*/ 13 w 14"/>
                  <a:gd name="T15" fmla="*/ 19 h 33"/>
                  <a:gd name="T16" fmla="*/ 14 w 14"/>
                  <a:gd name="T17" fmla="*/ 17 h 33"/>
                  <a:gd name="T18" fmla="*/ 14 w 14"/>
                  <a:gd name="T19" fmla="*/ 14 h 33"/>
                  <a:gd name="T20" fmla="*/ 14 w 14"/>
                  <a:gd name="T21" fmla="*/ 11 h 33"/>
                  <a:gd name="T22" fmla="*/ 14 w 14"/>
                  <a:gd name="T23" fmla="*/ 9 h 33"/>
                  <a:gd name="T24" fmla="*/ 14 w 14"/>
                  <a:gd name="T25" fmla="*/ 6 h 33"/>
                  <a:gd name="T26" fmla="*/ 14 w 14"/>
                  <a:gd name="T27" fmla="*/ 5 h 33"/>
                  <a:gd name="T28" fmla="*/ 14 w 14"/>
                  <a:gd name="T29" fmla="*/ 3 h 33"/>
                  <a:gd name="T30" fmla="*/ 14 w 14"/>
                  <a:gd name="T31" fmla="*/ 2 h 33"/>
                  <a:gd name="T32" fmla="*/ 14 w 14"/>
                  <a:gd name="T33" fmla="*/ 1 h 33"/>
                  <a:gd name="T34" fmla="*/ 14 w 14"/>
                  <a:gd name="T35" fmla="*/ 0 h 33"/>
                  <a:gd name="T36" fmla="*/ 11 w 14"/>
                  <a:gd name="T37" fmla="*/ 1 h 33"/>
                  <a:gd name="T38" fmla="*/ 11 w 14"/>
                  <a:gd name="T39" fmla="*/ 1 h 33"/>
                  <a:gd name="T40" fmla="*/ 11 w 14"/>
                  <a:gd name="T41" fmla="*/ 2 h 33"/>
                  <a:gd name="T42" fmla="*/ 12 w 14"/>
                  <a:gd name="T43" fmla="*/ 3 h 33"/>
                  <a:gd name="T44" fmla="*/ 12 w 14"/>
                  <a:gd name="T45" fmla="*/ 5 h 33"/>
                  <a:gd name="T46" fmla="*/ 12 w 14"/>
                  <a:gd name="T47" fmla="*/ 6 h 33"/>
                  <a:gd name="T48" fmla="*/ 12 w 14"/>
                  <a:gd name="T49" fmla="*/ 9 h 33"/>
                  <a:gd name="T50" fmla="*/ 12 w 14"/>
                  <a:gd name="T51" fmla="*/ 11 h 33"/>
                  <a:gd name="T52" fmla="*/ 11 w 14"/>
                  <a:gd name="T53" fmla="*/ 13 h 33"/>
                  <a:gd name="T54" fmla="*/ 11 w 14"/>
                  <a:gd name="T55" fmla="*/ 16 h 33"/>
                  <a:gd name="T56" fmla="*/ 11 w 14"/>
                  <a:gd name="T57" fmla="*/ 18 h 33"/>
                  <a:gd name="T58" fmla="*/ 10 w 14"/>
                  <a:gd name="T59" fmla="*/ 21 h 33"/>
                  <a:gd name="T60" fmla="*/ 8 w 14"/>
                  <a:gd name="T61" fmla="*/ 23 h 33"/>
                  <a:gd name="T62" fmla="*/ 7 w 14"/>
                  <a:gd name="T63" fmla="*/ 25 h 33"/>
                  <a:gd name="T64" fmla="*/ 5 w 14"/>
                  <a:gd name="T65" fmla="*/ 27 h 33"/>
                  <a:gd name="T66" fmla="*/ 3 w 14"/>
                  <a:gd name="T67" fmla="*/ 29 h 33"/>
                  <a:gd name="T68" fmla="*/ 0 w 14"/>
                  <a:gd name="T69" fmla="*/ 31 h 33"/>
                  <a:gd name="T70" fmla="*/ 0 w 14"/>
                  <a:gd name="T71" fmla="*/ 31 h 33"/>
                  <a:gd name="T72" fmla="*/ 1 w 14"/>
                  <a:gd name="T73" fmla="*/ 33 h 3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4"/>
                  <a:gd name="T112" fmla="*/ 0 h 33"/>
                  <a:gd name="T113" fmla="*/ 14 w 14"/>
                  <a:gd name="T114" fmla="*/ 33 h 3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4" h="33">
                    <a:moveTo>
                      <a:pt x="1" y="33"/>
                    </a:moveTo>
                    <a:lnTo>
                      <a:pt x="1" y="33"/>
                    </a:lnTo>
                    <a:lnTo>
                      <a:pt x="4" y="31"/>
                    </a:lnTo>
                    <a:lnTo>
                      <a:pt x="7" y="29"/>
                    </a:lnTo>
                    <a:lnTo>
                      <a:pt x="9" y="27"/>
                    </a:lnTo>
                    <a:lnTo>
                      <a:pt x="11" y="24"/>
                    </a:lnTo>
                    <a:lnTo>
                      <a:pt x="12" y="22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14" y="14"/>
                    </a:lnTo>
                    <a:lnTo>
                      <a:pt x="14" y="11"/>
                    </a:lnTo>
                    <a:lnTo>
                      <a:pt x="14" y="9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4" y="2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11" y="2"/>
                    </a:lnTo>
                    <a:lnTo>
                      <a:pt x="12" y="3"/>
                    </a:lnTo>
                    <a:lnTo>
                      <a:pt x="12" y="5"/>
                    </a:lnTo>
                    <a:lnTo>
                      <a:pt x="12" y="6"/>
                    </a:lnTo>
                    <a:lnTo>
                      <a:pt x="12" y="9"/>
                    </a:lnTo>
                    <a:lnTo>
                      <a:pt x="12" y="11"/>
                    </a:lnTo>
                    <a:lnTo>
                      <a:pt x="11" y="13"/>
                    </a:lnTo>
                    <a:lnTo>
                      <a:pt x="11" y="16"/>
                    </a:lnTo>
                    <a:lnTo>
                      <a:pt x="11" y="18"/>
                    </a:lnTo>
                    <a:lnTo>
                      <a:pt x="10" y="21"/>
                    </a:lnTo>
                    <a:lnTo>
                      <a:pt x="8" y="23"/>
                    </a:lnTo>
                    <a:lnTo>
                      <a:pt x="7" y="25"/>
                    </a:lnTo>
                    <a:lnTo>
                      <a:pt x="5" y="27"/>
                    </a:lnTo>
                    <a:lnTo>
                      <a:pt x="3" y="29"/>
                    </a:lnTo>
                    <a:lnTo>
                      <a:pt x="0" y="31"/>
                    </a:lnTo>
                    <a:lnTo>
                      <a:pt x="1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7" name="Freeform 369"/>
              <p:cNvSpPr>
                <a:spLocks/>
              </p:cNvSpPr>
              <p:nvPr/>
            </p:nvSpPr>
            <p:spPr bwMode="auto">
              <a:xfrm>
                <a:off x="3104" y="1993"/>
                <a:ext cx="70" cy="11"/>
              </a:xfrm>
              <a:custGeom>
                <a:avLst/>
                <a:gdLst>
                  <a:gd name="T0" fmla="*/ 1 w 50"/>
                  <a:gd name="T1" fmla="*/ 8 h 8"/>
                  <a:gd name="T2" fmla="*/ 1 w 50"/>
                  <a:gd name="T3" fmla="*/ 8 h 8"/>
                  <a:gd name="T4" fmla="*/ 4 w 50"/>
                  <a:gd name="T5" fmla="*/ 7 h 8"/>
                  <a:gd name="T6" fmla="*/ 7 w 50"/>
                  <a:gd name="T7" fmla="*/ 6 h 8"/>
                  <a:gd name="T8" fmla="*/ 11 w 50"/>
                  <a:gd name="T9" fmla="*/ 6 h 8"/>
                  <a:gd name="T10" fmla="*/ 15 w 50"/>
                  <a:gd name="T11" fmla="*/ 5 h 8"/>
                  <a:gd name="T12" fmla="*/ 18 w 50"/>
                  <a:gd name="T13" fmla="*/ 5 h 8"/>
                  <a:gd name="T14" fmla="*/ 22 w 50"/>
                  <a:gd name="T15" fmla="*/ 4 h 8"/>
                  <a:gd name="T16" fmla="*/ 25 w 50"/>
                  <a:gd name="T17" fmla="*/ 4 h 8"/>
                  <a:gd name="T18" fmla="*/ 28 w 50"/>
                  <a:gd name="T19" fmla="*/ 4 h 8"/>
                  <a:gd name="T20" fmla="*/ 32 w 50"/>
                  <a:gd name="T21" fmla="*/ 4 h 8"/>
                  <a:gd name="T22" fmla="*/ 35 w 50"/>
                  <a:gd name="T23" fmla="*/ 4 h 8"/>
                  <a:gd name="T24" fmla="*/ 38 w 50"/>
                  <a:gd name="T25" fmla="*/ 4 h 8"/>
                  <a:gd name="T26" fmla="*/ 41 w 50"/>
                  <a:gd name="T27" fmla="*/ 3 h 8"/>
                  <a:gd name="T28" fmla="*/ 44 w 50"/>
                  <a:gd name="T29" fmla="*/ 3 h 8"/>
                  <a:gd name="T30" fmla="*/ 46 w 50"/>
                  <a:gd name="T31" fmla="*/ 3 h 8"/>
                  <a:gd name="T32" fmla="*/ 48 w 50"/>
                  <a:gd name="T33" fmla="*/ 3 h 8"/>
                  <a:gd name="T34" fmla="*/ 50 w 50"/>
                  <a:gd name="T35" fmla="*/ 2 h 8"/>
                  <a:gd name="T36" fmla="*/ 49 w 50"/>
                  <a:gd name="T37" fmla="*/ 0 h 8"/>
                  <a:gd name="T38" fmla="*/ 47 w 50"/>
                  <a:gd name="T39" fmla="*/ 0 h 8"/>
                  <a:gd name="T40" fmla="*/ 46 w 50"/>
                  <a:gd name="T41" fmla="*/ 0 h 8"/>
                  <a:gd name="T42" fmla="*/ 43 w 50"/>
                  <a:gd name="T43" fmla="*/ 1 h 8"/>
                  <a:gd name="T44" fmla="*/ 41 w 50"/>
                  <a:gd name="T45" fmla="*/ 1 h 8"/>
                  <a:gd name="T46" fmla="*/ 38 w 50"/>
                  <a:gd name="T47" fmla="*/ 1 h 8"/>
                  <a:gd name="T48" fmla="*/ 35 w 50"/>
                  <a:gd name="T49" fmla="*/ 2 h 8"/>
                  <a:gd name="T50" fmla="*/ 32 w 50"/>
                  <a:gd name="T51" fmla="*/ 2 h 8"/>
                  <a:gd name="T52" fmla="*/ 28 w 50"/>
                  <a:gd name="T53" fmla="*/ 2 h 8"/>
                  <a:gd name="T54" fmla="*/ 25 w 50"/>
                  <a:gd name="T55" fmla="*/ 2 h 8"/>
                  <a:gd name="T56" fmla="*/ 22 w 50"/>
                  <a:gd name="T57" fmla="*/ 2 h 8"/>
                  <a:gd name="T58" fmla="*/ 18 w 50"/>
                  <a:gd name="T59" fmla="*/ 3 h 8"/>
                  <a:gd name="T60" fmla="*/ 14 w 50"/>
                  <a:gd name="T61" fmla="*/ 3 h 8"/>
                  <a:gd name="T62" fmla="*/ 10 w 50"/>
                  <a:gd name="T63" fmla="*/ 3 h 8"/>
                  <a:gd name="T64" fmla="*/ 7 w 50"/>
                  <a:gd name="T65" fmla="*/ 4 h 8"/>
                  <a:gd name="T66" fmla="*/ 3 w 50"/>
                  <a:gd name="T67" fmla="*/ 4 h 8"/>
                  <a:gd name="T68" fmla="*/ 0 w 50"/>
                  <a:gd name="T69" fmla="*/ 5 h 8"/>
                  <a:gd name="T70" fmla="*/ 0 w 50"/>
                  <a:gd name="T71" fmla="*/ 5 h 8"/>
                  <a:gd name="T72" fmla="*/ 1 w 50"/>
                  <a:gd name="T73" fmla="*/ 8 h 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0"/>
                  <a:gd name="T112" fmla="*/ 0 h 8"/>
                  <a:gd name="T113" fmla="*/ 50 w 50"/>
                  <a:gd name="T114" fmla="*/ 8 h 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0" h="8">
                    <a:moveTo>
                      <a:pt x="1" y="8"/>
                    </a:moveTo>
                    <a:lnTo>
                      <a:pt x="1" y="8"/>
                    </a:lnTo>
                    <a:lnTo>
                      <a:pt x="4" y="7"/>
                    </a:lnTo>
                    <a:lnTo>
                      <a:pt x="7" y="6"/>
                    </a:lnTo>
                    <a:lnTo>
                      <a:pt x="11" y="6"/>
                    </a:lnTo>
                    <a:lnTo>
                      <a:pt x="15" y="5"/>
                    </a:lnTo>
                    <a:lnTo>
                      <a:pt x="18" y="5"/>
                    </a:lnTo>
                    <a:lnTo>
                      <a:pt x="22" y="4"/>
                    </a:lnTo>
                    <a:lnTo>
                      <a:pt x="25" y="4"/>
                    </a:lnTo>
                    <a:lnTo>
                      <a:pt x="28" y="4"/>
                    </a:lnTo>
                    <a:lnTo>
                      <a:pt x="32" y="4"/>
                    </a:lnTo>
                    <a:lnTo>
                      <a:pt x="35" y="4"/>
                    </a:lnTo>
                    <a:lnTo>
                      <a:pt x="38" y="4"/>
                    </a:lnTo>
                    <a:lnTo>
                      <a:pt x="41" y="3"/>
                    </a:lnTo>
                    <a:lnTo>
                      <a:pt x="44" y="3"/>
                    </a:lnTo>
                    <a:lnTo>
                      <a:pt x="46" y="3"/>
                    </a:lnTo>
                    <a:lnTo>
                      <a:pt x="48" y="3"/>
                    </a:lnTo>
                    <a:lnTo>
                      <a:pt x="50" y="2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6" y="0"/>
                    </a:lnTo>
                    <a:lnTo>
                      <a:pt x="43" y="1"/>
                    </a:lnTo>
                    <a:lnTo>
                      <a:pt x="41" y="1"/>
                    </a:lnTo>
                    <a:lnTo>
                      <a:pt x="38" y="1"/>
                    </a:lnTo>
                    <a:lnTo>
                      <a:pt x="35" y="2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5" y="2"/>
                    </a:lnTo>
                    <a:lnTo>
                      <a:pt x="22" y="2"/>
                    </a:lnTo>
                    <a:lnTo>
                      <a:pt x="18" y="3"/>
                    </a:lnTo>
                    <a:lnTo>
                      <a:pt x="14" y="3"/>
                    </a:lnTo>
                    <a:lnTo>
                      <a:pt x="10" y="3"/>
                    </a:lnTo>
                    <a:lnTo>
                      <a:pt x="7" y="4"/>
                    </a:lnTo>
                    <a:lnTo>
                      <a:pt x="3" y="4"/>
                    </a:lnTo>
                    <a:lnTo>
                      <a:pt x="0" y="5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8" name="Freeform 370"/>
              <p:cNvSpPr>
                <a:spLocks/>
              </p:cNvSpPr>
              <p:nvPr/>
            </p:nvSpPr>
            <p:spPr bwMode="auto">
              <a:xfrm>
                <a:off x="3065" y="2000"/>
                <a:ext cx="40" cy="28"/>
              </a:xfrm>
              <a:custGeom>
                <a:avLst/>
                <a:gdLst>
                  <a:gd name="T0" fmla="*/ 3 w 29"/>
                  <a:gd name="T1" fmla="*/ 19 h 20"/>
                  <a:gd name="T2" fmla="*/ 3 w 29"/>
                  <a:gd name="T3" fmla="*/ 20 h 20"/>
                  <a:gd name="T4" fmla="*/ 3 w 29"/>
                  <a:gd name="T5" fmla="*/ 19 h 20"/>
                  <a:gd name="T6" fmla="*/ 5 w 29"/>
                  <a:gd name="T7" fmla="*/ 18 h 20"/>
                  <a:gd name="T8" fmla="*/ 7 w 29"/>
                  <a:gd name="T9" fmla="*/ 15 h 20"/>
                  <a:gd name="T10" fmla="*/ 10 w 29"/>
                  <a:gd name="T11" fmla="*/ 13 h 20"/>
                  <a:gd name="T12" fmla="*/ 14 w 29"/>
                  <a:gd name="T13" fmla="*/ 10 h 20"/>
                  <a:gd name="T14" fmla="*/ 18 w 29"/>
                  <a:gd name="T15" fmla="*/ 7 h 20"/>
                  <a:gd name="T16" fmla="*/ 23 w 29"/>
                  <a:gd name="T17" fmla="*/ 4 h 20"/>
                  <a:gd name="T18" fmla="*/ 29 w 29"/>
                  <a:gd name="T19" fmla="*/ 3 h 20"/>
                  <a:gd name="T20" fmla="*/ 28 w 29"/>
                  <a:gd name="T21" fmla="*/ 0 h 20"/>
                  <a:gd name="T22" fmla="*/ 22 w 29"/>
                  <a:gd name="T23" fmla="*/ 3 h 20"/>
                  <a:gd name="T24" fmla="*/ 17 w 29"/>
                  <a:gd name="T25" fmla="*/ 5 h 20"/>
                  <a:gd name="T26" fmla="*/ 12 w 29"/>
                  <a:gd name="T27" fmla="*/ 8 h 20"/>
                  <a:gd name="T28" fmla="*/ 9 w 29"/>
                  <a:gd name="T29" fmla="*/ 11 h 20"/>
                  <a:gd name="T30" fmla="*/ 5 w 29"/>
                  <a:gd name="T31" fmla="*/ 14 h 20"/>
                  <a:gd name="T32" fmla="*/ 3 w 29"/>
                  <a:gd name="T33" fmla="*/ 16 h 20"/>
                  <a:gd name="T34" fmla="*/ 1 w 29"/>
                  <a:gd name="T35" fmla="*/ 18 h 20"/>
                  <a:gd name="T36" fmla="*/ 1 w 29"/>
                  <a:gd name="T37" fmla="*/ 18 h 20"/>
                  <a:gd name="T38" fmla="*/ 0 w 29"/>
                  <a:gd name="T39" fmla="*/ 19 h 20"/>
                  <a:gd name="T40" fmla="*/ 1 w 29"/>
                  <a:gd name="T41" fmla="*/ 18 h 20"/>
                  <a:gd name="T42" fmla="*/ 0 w 29"/>
                  <a:gd name="T43" fmla="*/ 19 h 20"/>
                  <a:gd name="T44" fmla="*/ 0 w 29"/>
                  <a:gd name="T45" fmla="*/ 19 h 20"/>
                  <a:gd name="T46" fmla="*/ 3 w 29"/>
                  <a:gd name="T47" fmla="*/ 19 h 2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9"/>
                  <a:gd name="T73" fmla="*/ 0 h 20"/>
                  <a:gd name="T74" fmla="*/ 29 w 29"/>
                  <a:gd name="T75" fmla="*/ 20 h 2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9" h="20">
                    <a:moveTo>
                      <a:pt x="3" y="19"/>
                    </a:moveTo>
                    <a:lnTo>
                      <a:pt x="3" y="20"/>
                    </a:lnTo>
                    <a:lnTo>
                      <a:pt x="3" y="19"/>
                    </a:lnTo>
                    <a:lnTo>
                      <a:pt x="5" y="18"/>
                    </a:lnTo>
                    <a:lnTo>
                      <a:pt x="7" y="15"/>
                    </a:lnTo>
                    <a:lnTo>
                      <a:pt x="10" y="13"/>
                    </a:lnTo>
                    <a:lnTo>
                      <a:pt x="14" y="10"/>
                    </a:lnTo>
                    <a:lnTo>
                      <a:pt x="18" y="7"/>
                    </a:lnTo>
                    <a:lnTo>
                      <a:pt x="23" y="4"/>
                    </a:lnTo>
                    <a:lnTo>
                      <a:pt x="29" y="3"/>
                    </a:lnTo>
                    <a:lnTo>
                      <a:pt x="28" y="0"/>
                    </a:lnTo>
                    <a:lnTo>
                      <a:pt x="22" y="3"/>
                    </a:lnTo>
                    <a:lnTo>
                      <a:pt x="17" y="5"/>
                    </a:lnTo>
                    <a:lnTo>
                      <a:pt x="12" y="8"/>
                    </a:lnTo>
                    <a:lnTo>
                      <a:pt x="9" y="11"/>
                    </a:lnTo>
                    <a:lnTo>
                      <a:pt x="5" y="14"/>
                    </a:lnTo>
                    <a:lnTo>
                      <a:pt x="3" y="16"/>
                    </a:lnTo>
                    <a:lnTo>
                      <a:pt x="1" y="18"/>
                    </a:lnTo>
                    <a:lnTo>
                      <a:pt x="0" y="19"/>
                    </a:lnTo>
                    <a:lnTo>
                      <a:pt x="1" y="18"/>
                    </a:lnTo>
                    <a:lnTo>
                      <a:pt x="0" y="19"/>
                    </a:lnTo>
                    <a:lnTo>
                      <a:pt x="3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09" name="Freeform 371"/>
              <p:cNvSpPr>
                <a:spLocks/>
              </p:cNvSpPr>
              <p:nvPr/>
            </p:nvSpPr>
            <p:spPr bwMode="auto">
              <a:xfrm>
                <a:off x="3065" y="2027"/>
                <a:ext cx="51" cy="229"/>
              </a:xfrm>
              <a:custGeom>
                <a:avLst/>
                <a:gdLst>
                  <a:gd name="T0" fmla="*/ 35 w 37"/>
                  <a:gd name="T1" fmla="*/ 159 h 162"/>
                  <a:gd name="T2" fmla="*/ 37 w 37"/>
                  <a:gd name="T3" fmla="*/ 159 h 162"/>
                  <a:gd name="T4" fmla="*/ 3 w 37"/>
                  <a:gd name="T5" fmla="*/ 0 h 162"/>
                  <a:gd name="T6" fmla="*/ 0 w 37"/>
                  <a:gd name="T7" fmla="*/ 0 h 162"/>
                  <a:gd name="T8" fmla="*/ 35 w 37"/>
                  <a:gd name="T9" fmla="*/ 160 h 162"/>
                  <a:gd name="T10" fmla="*/ 37 w 37"/>
                  <a:gd name="T11" fmla="*/ 160 h 162"/>
                  <a:gd name="T12" fmla="*/ 35 w 37"/>
                  <a:gd name="T13" fmla="*/ 160 h 162"/>
                  <a:gd name="T14" fmla="*/ 35 w 37"/>
                  <a:gd name="T15" fmla="*/ 162 h 162"/>
                  <a:gd name="T16" fmla="*/ 37 w 37"/>
                  <a:gd name="T17" fmla="*/ 160 h 162"/>
                  <a:gd name="T18" fmla="*/ 35 w 37"/>
                  <a:gd name="T19" fmla="*/ 159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162"/>
                  <a:gd name="T32" fmla="*/ 37 w 37"/>
                  <a:gd name="T33" fmla="*/ 162 h 16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162">
                    <a:moveTo>
                      <a:pt x="35" y="159"/>
                    </a:moveTo>
                    <a:lnTo>
                      <a:pt x="37" y="159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5" y="160"/>
                    </a:lnTo>
                    <a:lnTo>
                      <a:pt x="37" y="160"/>
                    </a:lnTo>
                    <a:lnTo>
                      <a:pt x="35" y="160"/>
                    </a:lnTo>
                    <a:lnTo>
                      <a:pt x="35" y="162"/>
                    </a:lnTo>
                    <a:lnTo>
                      <a:pt x="37" y="160"/>
                    </a:lnTo>
                    <a:lnTo>
                      <a:pt x="35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0" name="Freeform 372"/>
              <p:cNvSpPr>
                <a:spLocks/>
              </p:cNvSpPr>
              <p:nvPr/>
            </p:nvSpPr>
            <p:spPr bwMode="auto">
              <a:xfrm>
                <a:off x="3114" y="2228"/>
                <a:ext cx="42" cy="26"/>
              </a:xfrm>
              <a:custGeom>
                <a:avLst/>
                <a:gdLst>
                  <a:gd name="T0" fmla="*/ 29 w 30"/>
                  <a:gd name="T1" fmla="*/ 0 h 18"/>
                  <a:gd name="T2" fmla="*/ 29 w 30"/>
                  <a:gd name="T3" fmla="*/ 0 h 18"/>
                  <a:gd name="T4" fmla="*/ 26 w 30"/>
                  <a:gd name="T5" fmla="*/ 1 h 18"/>
                  <a:gd name="T6" fmla="*/ 22 w 30"/>
                  <a:gd name="T7" fmla="*/ 3 h 18"/>
                  <a:gd name="T8" fmla="*/ 20 w 30"/>
                  <a:gd name="T9" fmla="*/ 4 h 18"/>
                  <a:gd name="T10" fmla="*/ 17 w 30"/>
                  <a:gd name="T11" fmla="*/ 5 h 18"/>
                  <a:gd name="T12" fmla="*/ 15 w 30"/>
                  <a:gd name="T13" fmla="*/ 6 h 18"/>
                  <a:gd name="T14" fmla="*/ 12 w 30"/>
                  <a:gd name="T15" fmla="*/ 8 h 18"/>
                  <a:gd name="T16" fmla="*/ 10 w 30"/>
                  <a:gd name="T17" fmla="*/ 9 h 18"/>
                  <a:gd name="T18" fmla="*/ 8 w 30"/>
                  <a:gd name="T19" fmla="*/ 11 h 18"/>
                  <a:gd name="T20" fmla="*/ 6 w 30"/>
                  <a:gd name="T21" fmla="*/ 12 h 18"/>
                  <a:gd name="T22" fmla="*/ 5 w 30"/>
                  <a:gd name="T23" fmla="*/ 13 h 18"/>
                  <a:gd name="T24" fmla="*/ 3 w 30"/>
                  <a:gd name="T25" fmla="*/ 14 h 18"/>
                  <a:gd name="T26" fmla="*/ 2 w 30"/>
                  <a:gd name="T27" fmla="*/ 15 h 18"/>
                  <a:gd name="T28" fmla="*/ 1 w 30"/>
                  <a:gd name="T29" fmla="*/ 16 h 18"/>
                  <a:gd name="T30" fmla="*/ 1 w 30"/>
                  <a:gd name="T31" fmla="*/ 16 h 18"/>
                  <a:gd name="T32" fmla="*/ 0 w 30"/>
                  <a:gd name="T33" fmla="*/ 17 h 18"/>
                  <a:gd name="T34" fmla="*/ 0 w 30"/>
                  <a:gd name="T35" fmla="*/ 17 h 18"/>
                  <a:gd name="T36" fmla="*/ 2 w 30"/>
                  <a:gd name="T37" fmla="*/ 18 h 18"/>
                  <a:gd name="T38" fmla="*/ 2 w 30"/>
                  <a:gd name="T39" fmla="*/ 18 h 18"/>
                  <a:gd name="T40" fmla="*/ 2 w 30"/>
                  <a:gd name="T41" fmla="*/ 18 h 18"/>
                  <a:gd name="T42" fmla="*/ 3 w 30"/>
                  <a:gd name="T43" fmla="*/ 17 h 18"/>
                  <a:gd name="T44" fmla="*/ 4 w 30"/>
                  <a:gd name="T45" fmla="*/ 17 h 18"/>
                  <a:gd name="T46" fmla="*/ 5 w 30"/>
                  <a:gd name="T47" fmla="*/ 16 h 18"/>
                  <a:gd name="T48" fmla="*/ 6 w 30"/>
                  <a:gd name="T49" fmla="*/ 15 h 18"/>
                  <a:gd name="T50" fmla="*/ 8 w 30"/>
                  <a:gd name="T51" fmla="*/ 14 h 18"/>
                  <a:gd name="T52" fmla="*/ 9 w 30"/>
                  <a:gd name="T53" fmla="*/ 12 h 18"/>
                  <a:gd name="T54" fmla="*/ 11 w 30"/>
                  <a:gd name="T55" fmla="*/ 11 h 18"/>
                  <a:gd name="T56" fmla="*/ 13 w 30"/>
                  <a:gd name="T57" fmla="*/ 10 h 18"/>
                  <a:gd name="T58" fmla="*/ 15 w 30"/>
                  <a:gd name="T59" fmla="*/ 9 h 18"/>
                  <a:gd name="T60" fmla="*/ 18 w 30"/>
                  <a:gd name="T61" fmla="*/ 7 h 18"/>
                  <a:gd name="T62" fmla="*/ 21 w 30"/>
                  <a:gd name="T63" fmla="*/ 6 h 18"/>
                  <a:gd name="T64" fmla="*/ 24 w 30"/>
                  <a:gd name="T65" fmla="*/ 5 h 18"/>
                  <a:gd name="T66" fmla="*/ 27 w 30"/>
                  <a:gd name="T67" fmla="*/ 4 h 18"/>
                  <a:gd name="T68" fmla="*/ 30 w 30"/>
                  <a:gd name="T69" fmla="*/ 3 h 18"/>
                  <a:gd name="T70" fmla="*/ 30 w 30"/>
                  <a:gd name="T71" fmla="*/ 3 h 18"/>
                  <a:gd name="T72" fmla="*/ 30 w 30"/>
                  <a:gd name="T73" fmla="*/ 3 h 18"/>
                  <a:gd name="T74" fmla="*/ 30 w 30"/>
                  <a:gd name="T75" fmla="*/ 3 h 18"/>
                  <a:gd name="T76" fmla="*/ 30 w 30"/>
                  <a:gd name="T77" fmla="*/ 3 h 18"/>
                  <a:gd name="T78" fmla="*/ 29 w 30"/>
                  <a:gd name="T79" fmla="*/ 0 h 1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30"/>
                  <a:gd name="T121" fmla="*/ 0 h 18"/>
                  <a:gd name="T122" fmla="*/ 30 w 30"/>
                  <a:gd name="T123" fmla="*/ 18 h 18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30" h="18">
                    <a:moveTo>
                      <a:pt x="29" y="0"/>
                    </a:moveTo>
                    <a:lnTo>
                      <a:pt x="29" y="0"/>
                    </a:lnTo>
                    <a:lnTo>
                      <a:pt x="26" y="1"/>
                    </a:lnTo>
                    <a:lnTo>
                      <a:pt x="22" y="3"/>
                    </a:lnTo>
                    <a:lnTo>
                      <a:pt x="20" y="4"/>
                    </a:lnTo>
                    <a:lnTo>
                      <a:pt x="17" y="5"/>
                    </a:lnTo>
                    <a:lnTo>
                      <a:pt x="15" y="6"/>
                    </a:lnTo>
                    <a:lnTo>
                      <a:pt x="12" y="8"/>
                    </a:lnTo>
                    <a:lnTo>
                      <a:pt x="10" y="9"/>
                    </a:lnTo>
                    <a:lnTo>
                      <a:pt x="8" y="11"/>
                    </a:lnTo>
                    <a:lnTo>
                      <a:pt x="6" y="12"/>
                    </a:lnTo>
                    <a:lnTo>
                      <a:pt x="5" y="13"/>
                    </a:lnTo>
                    <a:lnTo>
                      <a:pt x="3" y="14"/>
                    </a:lnTo>
                    <a:lnTo>
                      <a:pt x="2" y="15"/>
                    </a:lnTo>
                    <a:lnTo>
                      <a:pt x="1" y="16"/>
                    </a:lnTo>
                    <a:lnTo>
                      <a:pt x="0" y="17"/>
                    </a:lnTo>
                    <a:lnTo>
                      <a:pt x="2" y="18"/>
                    </a:lnTo>
                    <a:lnTo>
                      <a:pt x="3" y="17"/>
                    </a:lnTo>
                    <a:lnTo>
                      <a:pt x="4" y="17"/>
                    </a:lnTo>
                    <a:lnTo>
                      <a:pt x="5" y="16"/>
                    </a:lnTo>
                    <a:lnTo>
                      <a:pt x="6" y="15"/>
                    </a:lnTo>
                    <a:lnTo>
                      <a:pt x="8" y="14"/>
                    </a:lnTo>
                    <a:lnTo>
                      <a:pt x="9" y="12"/>
                    </a:lnTo>
                    <a:lnTo>
                      <a:pt x="11" y="11"/>
                    </a:lnTo>
                    <a:lnTo>
                      <a:pt x="13" y="10"/>
                    </a:lnTo>
                    <a:lnTo>
                      <a:pt x="15" y="9"/>
                    </a:lnTo>
                    <a:lnTo>
                      <a:pt x="18" y="7"/>
                    </a:lnTo>
                    <a:lnTo>
                      <a:pt x="21" y="6"/>
                    </a:lnTo>
                    <a:lnTo>
                      <a:pt x="24" y="5"/>
                    </a:lnTo>
                    <a:lnTo>
                      <a:pt x="27" y="4"/>
                    </a:lnTo>
                    <a:lnTo>
                      <a:pt x="30" y="3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1" name="Freeform 373"/>
              <p:cNvSpPr>
                <a:spLocks/>
              </p:cNvSpPr>
              <p:nvPr/>
            </p:nvSpPr>
            <p:spPr bwMode="auto">
              <a:xfrm>
                <a:off x="3154" y="2190"/>
                <a:ext cx="95" cy="42"/>
              </a:xfrm>
              <a:custGeom>
                <a:avLst/>
                <a:gdLst>
                  <a:gd name="T0" fmla="*/ 66 w 68"/>
                  <a:gd name="T1" fmla="*/ 1 h 30"/>
                  <a:gd name="T2" fmla="*/ 66 w 68"/>
                  <a:gd name="T3" fmla="*/ 0 h 30"/>
                  <a:gd name="T4" fmla="*/ 65 w 68"/>
                  <a:gd name="T5" fmla="*/ 3 h 30"/>
                  <a:gd name="T6" fmla="*/ 64 w 68"/>
                  <a:gd name="T7" fmla="*/ 5 h 30"/>
                  <a:gd name="T8" fmla="*/ 62 w 68"/>
                  <a:gd name="T9" fmla="*/ 8 h 30"/>
                  <a:gd name="T10" fmla="*/ 58 w 68"/>
                  <a:gd name="T11" fmla="*/ 10 h 30"/>
                  <a:gd name="T12" fmla="*/ 55 w 68"/>
                  <a:gd name="T13" fmla="*/ 11 h 30"/>
                  <a:gd name="T14" fmla="*/ 51 w 68"/>
                  <a:gd name="T15" fmla="*/ 13 h 30"/>
                  <a:gd name="T16" fmla="*/ 47 w 68"/>
                  <a:gd name="T17" fmla="*/ 14 h 30"/>
                  <a:gd name="T18" fmla="*/ 42 w 68"/>
                  <a:gd name="T19" fmla="*/ 16 h 30"/>
                  <a:gd name="T20" fmla="*/ 37 w 68"/>
                  <a:gd name="T21" fmla="*/ 18 h 30"/>
                  <a:gd name="T22" fmla="*/ 32 w 68"/>
                  <a:gd name="T23" fmla="*/ 19 h 30"/>
                  <a:gd name="T24" fmla="*/ 27 w 68"/>
                  <a:gd name="T25" fmla="*/ 20 h 30"/>
                  <a:gd name="T26" fmla="*/ 21 w 68"/>
                  <a:gd name="T27" fmla="*/ 22 h 30"/>
                  <a:gd name="T28" fmla="*/ 16 w 68"/>
                  <a:gd name="T29" fmla="*/ 23 h 30"/>
                  <a:gd name="T30" fmla="*/ 10 w 68"/>
                  <a:gd name="T31" fmla="*/ 25 h 30"/>
                  <a:gd name="T32" fmla="*/ 5 w 68"/>
                  <a:gd name="T33" fmla="*/ 26 h 30"/>
                  <a:gd name="T34" fmla="*/ 0 w 68"/>
                  <a:gd name="T35" fmla="*/ 27 h 30"/>
                  <a:gd name="T36" fmla="*/ 1 w 68"/>
                  <a:gd name="T37" fmla="*/ 30 h 30"/>
                  <a:gd name="T38" fmla="*/ 5 w 68"/>
                  <a:gd name="T39" fmla="*/ 28 h 30"/>
                  <a:gd name="T40" fmla="*/ 11 w 68"/>
                  <a:gd name="T41" fmla="*/ 27 h 30"/>
                  <a:gd name="T42" fmla="*/ 16 w 68"/>
                  <a:gd name="T43" fmla="*/ 25 h 30"/>
                  <a:gd name="T44" fmla="*/ 22 w 68"/>
                  <a:gd name="T45" fmla="*/ 24 h 30"/>
                  <a:gd name="T46" fmla="*/ 27 w 68"/>
                  <a:gd name="T47" fmla="*/ 23 h 30"/>
                  <a:gd name="T48" fmla="*/ 33 w 68"/>
                  <a:gd name="T49" fmla="*/ 22 h 30"/>
                  <a:gd name="T50" fmla="*/ 38 w 68"/>
                  <a:gd name="T51" fmla="*/ 20 h 30"/>
                  <a:gd name="T52" fmla="*/ 43 w 68"/>
                  <a:gd name="T53" fmla="*/ 19 h 30"/>
                  <a:gd name="T54" fmla="*/ 47 w 68"/>
                  <a:gd name="T55" fmla="*/ 17 h 30"/>
                  <a:gd name="T56" fmla="*/ 52 w 68"/>
                  <a:gd name="T57" fmla="*/ 15 h 30"/>
                  <a:gd name="T58" fmla="*/ 56 w 68"/>
                  <a:gd name="T59" fmla="*/ 13 h 30"/>
                  <a:gd name="T60" fmla="*/ 60 w 68"/>
                  <a:gd name="T61" fmla="*/ 11 h 30"/>
                  <a:gd name="T62" fmla="*/ 63 w 68"/>
                  <a:gd name="T63" fmla="*/ 9 h 30"/>
                  <a:gd name="T64" fmla="*/ 65 w 68"/>
                  <a:gd name="T65" fmla="*/ 7 h 30"/>
                  <a:gd name="T66" fmla="*/ 68 w 68"/>
                  <a:gd name="T67" fmla="*/ 4 h 30"/>
                  <a:gd name="T68" fmla="*/ 68 w 68"/>
                  <a:gd name="T69" fmla="*/ 1 h 30"/>
                  <a:gd name="T70" fmla="*/ 68 w 68"/>
                  <a:gd name="T71" fmla="*/ 1 h 30"/>
                  <a:gd name="T72" fmla="*/ 68 w 68"/>
                  <a:gd name="T73" fmla="*/ 1 h 30"/>
                  <a:gd name="T74" fmla="*/ 68 w 68"/>
                  <a:gd name="T75" fmla="*/ 1 h 30"/>
                  <a:gd name="T76" fmla="*/ 68 w 68"/>
                  <a:gd name="T77" fmla="*/ 1 h 30"/>
                  <a:gd name="T78" fmla="*/ 66 w 68"/>
                  <a:gd name="T79" fmla="*/ 1 h 3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68"/>
                  <a:gd name="T121" fmla="*/ 0 h 30"/>
                  <a:gd name="T122" fmla="*/ 68 w 68"/>
                  <a:gd name="T123" fmla="*/ 30 h 3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68" h="30">
                    <a:moveTo>
                      <a:pt x="66" y="1"/>
                    </a:moveTo>
                    <a:lnTo>
                      <a:pt x="66" y="0"/>
                    </a:lnTo>
                    <a:lnTo>
                      <a:pt x="65" y="3"/>
                    </a:lnTo>
                    <a:lnTo>
                      <a:pt x="64" y="5"/>
                    </a:lnTo>
                    <a:lnTo>
                      <a:pt x="62" y="8"/>
                    </a:lnTo>
                    <a:lnTo>
                      <a:pt x="58" y="10"/>
                    </a:lnTo>
                    <a:lnTo>
                      <a:pt x="55" y="11"/>
                    </a:lnTo>
                    <a:lnTo>
                      <a:pt x="51" y="13"/>
                    </a:lnTo>
                    <a:lnTo>
                      <a:pt x="47" y="14"/>
                    </a:lnTo>
                    <a:lnTo>
                      <a:pt x="42" y="16"/>
                    </a:lnTo>
                    <a:lnTo>
                      <a:pt x="37" y="18"/>
                    </a:lnTo>
                    <a:lnTo>
                      <a:pt x="32" y="19"/>
                    </a:lnTo>
                    <a:lnTo>
                      <a:pt x="27" y="20"/>
                    </a:lnTo>
                    <a:lnTo>
                      <a:pt x="21" y="22"/>
                    </a:lnTo>
                    <a:lnTo>
                      <a:pt x="16" y="23"/>
                    </a:lnTo>
                    <a:lnTo>
                      <a:pt x="10" y="25"/>
                    </a:lnTo>
                    <a:lnTo>
                      <a:pt x="5" y="26"/>
                    </a:lnTo>
                    <a:lnTo>
                      <a:pt x="0" y="27"/>
                    </a:lnTo>
                    <a:lnTo>
                      <a:pt x="1" y="30"/>
                    </a:lnTo>
                    <a:lnTo>
                      <a:pt x="5" y="28"/>
                    </a:lnTo>
                    <a:lnTo>
                      <a:pt x="11" y="27"/>
                    </a:lnTo>
                    <a:lnTo>
                      <a:pt x="16" y="25"/>
                    </a:lnTo>
                    <a:lnTo>
                      <a:pt x="22" y="24"/>
                    </a:lnTo>
                    <a:lnTo>
                      <a:pt x="27" y="23"/>
                    </a:lnTo>
                    <a:lnTo>
                      <a:pt x="33" y="22"/>
                    </a:lnTo>
                    <a:lnTo>
                      <a:pt x="38" y="20"/>
                    </a:lnTo>
                    <a:lnTo>
                      <a:pt x="43" y="19"/>
                    </a:lnTo>
                    <a:lnTo>
                      <a:pt x="47" y="17"/>
                    </a:lnTo>
                    <a:lnTo>
                      <a:pt x="52" y="15"/>
                    </a:lnTo>
                    <a:lnTo>
                      <a:pt x="56" y="13"/>
                    </a:lnTo>
                    <a:lnTo>
                      <a:pt x="60" y="11"/>
                    </a:lnTo>
                    <a:lnTo>
                      <a:pt x="63" y="9"/>
                    </a:lnTo>
                    <a:lnTo>
                      <a:pt x="65" y="7"/>
                    </a:lnTo>
                    <a:lnTo>
                      <a:pt x="68" y="4"/>
                    </a:lnTo>
                    <a:lnTo>
                      <a:pt x="68" y="1"/>
                    </a:lnTo>
                    <a:lnTo>
                      <a:pt x="6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2" name="Freeform 375"/>
              <p:cNvSpPr>
                <a:spLocks/>
              </p:cNvSpPr>
              <p:nvPr/>
            </p:nvSpPr>
            <p:spPr bwMode="auto">
              <a:xfrm>
                <a:off x="3188" y="1949"/>
                <a:ext cx="61" cy="242"/>
              </a:xfrm>
              <a:custGeom>
                <a:avLst/>
                <a:gdLst>
                  <a:gd name="T0" fmla="*/ 0 w 44"/>
                  <a:gd name="T1" fmla="*/ 2 h 171"/>
                  <a:gd name="T2" fmla="*/ 1 w 44"/>
                  <a:gd name="T3" fmla="*/ 5 h 171"/>
                  <a:gd name="T4" fmla="*/ 3 w 44"/>
                  <a:gd name="T5" fmla="*/ 12 h 171"/>
                  <a:gd name="T6" fmla="*/ 6 w 44"/>
                  <a:gd name="T7" fmla="*/ 20 h 171"/>
                  <a:gd name="T8" fmla="*/ 9 w 44"/>
                  <a:gd name="T9" fmla="*/ 32 h 171"/>
                  <a:gd name="T10" fmla="*/ 12 w 44"/>
                  <a:gd name="T11" fmla="*/ 45 h 171"/>
                  <a:gd name="T12" fmla="*/ 16 w 44"/>
                  <a:gd name="T13" fmla="*/ 59 h 171"/>
                  <a:gd name="T14" fmla="*/ 20 w 44"/>
                  <a:gd name="T15" fmla="*/ 73 h 171"/>
                  <a:gd name="T16" fmla="*/ 24 w 44"/>
                  <a:gd name="T17" fmla="*/ 89 h 171"/>
                  <a:gd name="T18" fmla="*/ 28 w 44"/>
                  <a:gd name="T19" fmla="*/ 104 h 171"/>
                  <a:gd name="T20" fmla="*/ 31 w 44"/>
                  <a:gd name="T21" fmla="*/ 119 h 171"/>
                  <a:gd name="T22" fmla="*/ 35 w 44"/>
                  <a:gd name="T23" fmla="*/ 133 h 171"/>
                  <a:gd name="T24" fmla="*/ 38 w 44"/>
                  <a:gd name="T25" fmla="*/ 145 h 171"/>
                  <a:gd name="T26" fmla="*/ 40 w 44"/>
                  <a:gd name="T27" fmla="*/ 155 h 171"/>
                  <a:gd name="T28" fmla="*/ 41 w 44"/>
                  <a:gd name="T29" fmla="*/ 164 h 171"/>
                  <a:gd name="T30" fmla="*/ 42 w 44"/>
                  <a:gd name="T31" fmla="*/ 169 h 171"/>
                  <a:gd name="T32" fmla="*/ 44 w 44"/>
                  <a:gd name="T33" fmla="*/ 171 h 171"/>
                  <a:gd name="T34" fmla="*/ 44 w 44"/>
                  <a:gd name="T35" fmla="*/ 166 h 171"/>
                  <a:gd name="T36" fmla="*/ 43 w 44"/>
                  <a:gd name="T37" fmla="*/ 160 h 171"/>
                  <a:gd name="T38" fmla="*/ 41 w 44"/>
                  <a:gd name="T39" fmla="*/ 150 h 171"/>
                  <a:gd name="T40" fmla="*/ 39 w 44"/>
                  <a:gd name="T41" fmla="*/ 138 h 171"/>
                  <a:gd name="T42" fmla="*/ 35 w 44"/>
                  <a:gd name="T43" fmla="*/ 125 h 171"/>
                  <a:gd name="T44" fmla="*/ 32 w 44"/>
                  <a:gd name="T45" fmla="*/ 111 h 171"/>
                  <a:gd name="T46" fmla="*/ 28 w 44"/>
                  <a:gd name="T47" fmla="*/ 96 h 171"/>
                  <a:gd name="T48" fmla="*/ 24 w 44"/>
                  <a:gd name="T49" fmla="*/ 80 h 171"/>
                  <a:gd name="T50" fmla="*/ 20 w 44"/>
                  <a:gd name="T51" fmla="*/ 65 h 171"/>
                  <a:gd name="T52" fmla="*/ 16 w 44"/>
                  <a:gd name="T53" fmla="*/ 51 h 171"/>
                  <a:gd name="T54" fmla="*/ 13 w 44"/>
                  <a:gd name="T55" fmla="*/ 37 h 171"/>
                  <a:gd name="T56" fmla="*/ 9 w 44"/>
                  <a:gd name="T57" fmla="*/ 25 h 171"/>
                  <a:gd name="T58" fmla="*/ 7 w 44"/>
                  <a:gd name="T59" fmla="*/ 15 h 171"/>
                  <a:gd name="T60" fmla="*/ 5 w 44"/>
                  <a:gd name="T61" fmla="*/ 7 h 171"/>
                  <a:gd name="T62" fmla="*/ 3 w 44"/>
                  <a:gd name="T63" fmla="*/ 2 h 171"/>
                  <a:gd name="T64" fmla="*/ 3 w 44"/>
                  <a:gd name="T65" fmla="*/ 0 h 17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4"/>
                  <a:gd name="T100" fmla="*/ 0 h 171"/>
                  <a:gd name="T101" fmla="*/ 44 w 44"/>
                  <a:gd name="T102" fmla="*/ 171 h 17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4" h="171">
                    <a:moveTo>
                      <a:pt x="0" y="1"/>
                    </a:moveTo>
                    <a:lnTo>
                      <a:pt x="0" y="2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2" y="8"/>
                    </a:lnTo>
                    <a:lnTo>
                      <a:pt x="3" y="12"/>
                    </a:lnTo>
                    <a:lnTo>
                      <a:pt x="4" y="16"/>
                    </a:lnTo>
                    <a:lnTo>
                      <a:pt x="6" y="20"/>
                    </a:lnTo>
                    <a:lnTo>
                      <a:pt x="7" y="26"/>
                    </a:lnTo>
                    <a:lnTo>
                      <a:pt x="9" y="32"/>
                    </a:lnTo>
                    <a:lnTo>
                      <a:pt x="10" y="38"/>
                    </a:lnTo>
                    <a:lnTo>
                      <a:pt x="12" y="45"/>
                    </a:lnTo>
                    <a:lnTo>
                      <a:pt x="14" y="51"/>
                    </a:lnTo>
                    <a:lnTo>
                      <a:pt x="16" y="59"/>
                    </a:lnTo>
                    <a:lnTo>
                      <a:pt x="18" y="66"/>
                    </a:lnTo>
                    <a:lnTo>
                      <a:pt x="20" y="73"/>
                    </a:lnTo>
                    <a:lnTo>
                      <a:pt x="22" y="81"/>
                    </a:lnTo>
                    <a:lnTo>
                      <a:pt x="24" y="89"/>
                    </a:lnTo>
                    <a:lnTo>
                      <a:pt x="26" y="96"/>
                    </a:lnTo>
                    <a:lnTo>
                      <a:pt x="28" y="104"/>
                    </a:lnTo>
                    <a:lnTo>
                      <a:pt x="30" y="112"/>
                    </a:lnTo>
                    <a:lnTo>
                      <a:pt x="31" y="119"/>
                    </a:lnTo>
                    <a:lnTo>
                      <a:pt x="33" y="126"/>
                    </a:lnTo>
                    <a:lnTo>
                      <a:pt x="35" y="133"/>
                    </a:lnTo>
                    <a:lnTo>
                      <a:pt x="36" y="139"/>
                    </a:lnTo>
                    <a:lnTo>
                      <a:pt x="38" y="145"/>
                    </a:lnTo>
                    <a:lnTo>
                      <a:pt x="39" y="150"/>
                    </a:lnTo>
                    <a:lnTo>
                      <a:pt x="40" y="155"/>
                    </a:lnTo>
                    <a:lnTo>
                      <a:pt x="41" y="160"/>
                    </a:lnTo>
                    <a:lnTo>
                      <a:pt x="41" y="164"/>
                    </a:lnTo>
                    <a:lnTo>
                      <a:pt x="42" y="167"/>
                    </a:lnTo>
                    <a:lnTo>
                      <a:pt x="42" y="169"/>
                    </a:lnTo>
                    <a:lnTo>
                      <a:pt x="42" y="171"/>
                    </a:lnTo>
                    <a:lnTo>
                      <a:pt x="44" y="171"/>
                    </a:lnTo>
                    <a:lnTo>
                      <a:pt x="44" y="169"/>
                    </a:lnTo>
                    <a:lnTo>
                      <a:pt x="44" y="166"/>
                    </a:lnTo>
                    <a:lnTo>
                      <a:pt x="44" y="164"/>
                    </a:lnTo>
                    <a:lnTo>
                      <a:pt x="43" y="160"/>
                    </a:lnTo>
                    <a:lnTo>
                      <a:pt x="42" y="155"/>
                    </a:lnTo>
                    <a:lnTo>
                      <a:pt x="41" y="150"/>
                    </a:lnTo>
                    <a:lnTo>
                      <a:pt x="40" y="144"/>
                    </a:lnTo>
                    <a:lnTo>
                      <a:pt x="39" y="138"/>
                    </a:lnTo>
                    <a:lnTo>
                      <a:pt x="37" y="132"/>
                    </a:lnTo>
                    <a:lnTo>
                      <a:pt x="35" y="125"/>
                    </a:lnTo>
                    <a:lnTo>
                      <a:pt x="34" y="118"/>
                    </a:lnTo>
                    <a:lnTo>
                      <a:pt x="32" y="111"/>
                    </a:lnTo>
                    <a:lnTo>
                      <a:pt x="30" y="103"/>
                    </a:lnTo>
                    <a:lnTo>
                      <a:pt x="28" y="96"/>
                    </a:lnTo>
                    <a:lnTo>
                      <a:pt x="26" y="88"/>
                    </a:lnTo>
                    <a:lnTo>
                      <a:pt x="24" y="80"/>
                    </a:lnTo>
                    <a:lnTo>
                      <a:pt x="22" y="73"/>
                    </a:lnTo>
                    <a:lnTo>
                      <a:pt x="20" y="65"/>
                    </a:lnTo>
                    <a:lnTo>
                      <a:pt x="19" y="58"/>
                    </a:lnTo>
                    <a:lnTo>
                      <a:pt x="16" y="51"/>
                    </a:lnTo>
                    <a:lnTo>
                      <a:pt x="15" y="44"/>
                    </a:lnTo>
                    <a:lnTo>
                      <a:pt x="13" y="37"/>
                    </a:lnTo>
                    <a:lnTo>
                      <a:pt x="11" y="31"/>
                    </a:lnTo>
                    <a:lnTo>
                      <a:pt x="9" y="25"/>
                    </a:lnTo>
                    <a:lnTo>
                      <a:pt x="8" y="20"/>
                    </a:lnTo>
                    <a:lnTo>
                      <a:pt x="7" y="15"/>
                    </a:lnTo>
                    <a:lnTo>
                      <a:pt x="6" y="11"/>
                    </a:lnTo>
                    <a:lnTo>
                      <a:pt x="5" y="7"/>
                    </a:lnTo>
                    <a:lnTo>
                      <a:pt x="4" y="4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3" name="Freeform 376"/>
              <p:cNvSpPr>
                <a:spLocks/>
              </p:cNvSpPr>
              <p:nvPr/>
            </p:nvSpPr>
            <p:spPr bwMode="auto">
              <a:xfrm>
                <a:off x="3118" y="2035"/>
                <a:ext cx="154" cy="332"/>
              </a:xfrm>
              <a:custGeom>
                <a:avLst/>
                <a:gdLst>
                  <a:gd name="T0" fmla="*/ 2 w 110"/>
                  <a:gd name="T1" fmla="*/ 103 h 234"/>
                  <a:gd name="T2" fmla="*/ 1 w 110"/>
                  <a:gd name="T3" fmla="*/ 93 h 234"/>
                  <a:gd name="T4" fmla="*/ 0 w 110"/>
                  <a:gd name="T5" fmla="*/ 70 h 234"/>
                  <a:gd name="T6" fmla="*/ 0 w 110"/>
                  <a:gd name="T7" fmla="*/ 41 h 234"/>
                  <a:gd name="T8" fmla="*/ 2 w 110"/>
                  <a:gd name="T9" fmla="*/ 16 h 234"/>
                  <a:gd name="T10" fmla="*/ 6 w 110"/>
                  <a:gd name="T11" fmla="*/ 1 h 234"/>
                  <a:gd name="T12" fmla="*/ 14 w 110"/>
                  <a:gd name="T13" fmla="*/ 1 h 234"/>
                  <a:gd name="T14" fmla="*/ 20 w 110"/>
                  <a:gd name="T15" fmla="*/ 9 h 234"/>
                  <a:gd name="T16" fmla="*/ 25 w 110"/>
                  <a:gd name="T17" fmla="*/ 20 h 234"/>
                  <a:gd name="T18" fmla="*/ 28 w 110"/>
                  <a:gd name="T19" fmla="*/ 31 h 234"/>
                  <a:gd name="T20" fmla="*/ 29 w 110"/>
                  <a:gd name="T21" fmla="*/ 39 h 234"/>
                  <a:gd name="T22" fmla="*/ 44 w 110"/>
                  <a:gd name="T23" fmla="*/ 65 h 234"/>
                  <a:gd name="T24" fmla="*/ 34 w 110"/>
                  <a:gd name="T25" fmla="*/ 40 h 234"/>
                  <a:gd name="T26" fmla="*/ 32 w 110"/>
                  <a:gd name="T27" fmla="*/ 32 h 234"/>
                  <a:gd name="T28" fmla="*/ 29 w 110"/>
                  <a:gd name="T29" fmla="*/ 22 h 234"/>
                  <a:gd name="T30" fmla="*/ 27 w 110"/>
                  <a:gd name="T31" fmla="*/ 12 h 234"/>
                  <a:gd name="T32" fmla="*/ 28 w 110"/>
                  <a:gd name="T33" fmla="*/ 7 h 234"/>
                  <a:gd name="T34" fmla="*/ 32 w 110"/>
                  <a:gd name="T35" fmla="*/ 8 h 234"/>
                  <a:gd name="T36" fmla="*/ 37 w 110"/>
                  <a:gd name="T37" fmla="*/ 13 h 234"/>
                  <a:gd name="T38" fmla="*/ 40 w 110"/>
                  <a:gd name="T39" fmla="*/ 21 h 234"/>
                  <a:gd name="T40" fmla="*/ 44 w 110"/>
                  <a:gd name="T41" fmla="*/ 30 h 234"/>
                  <a:gd name="T42" fmla="*/ 49 w 110"/>
                  <a:gd name="T43" fmla="*/ 41 h 234"/>
                  <a:gd name="T44" fmla="*/ 54 w 110"/>
                  <a:gd name="T45" fmla="*/ 51 h 234"/>
                  <a:gd name="T46" fmla="*/ 65 w 110"/>
                  <a:gd name="T47" fmla="*/ 67 h 234"/>
                  <a:gd name="T48" fmla="*/ 70 w 110"/>
                  <a:gd name="T49" fmla="*/ 74 h 234"/>
                  <a:gd name="T50" fmla="*/ 71 w 110"/>
                  <a:gd name="T51" fmla="*/ 75 h 234"/>
                  <a:gd name="T52" fmla="*/ 72 w 110"/>
                  <a:gd name="T53" fmla="*/ 79 h 234"/>
                  <a:gd name="T54" fmla="*/ 77 w 110"/>
                  <a:gd name="T55" fmla="*/ 85 h 234"/>
                  <a:gd name="T56" fmla="*/ 84 w 110"/>
                  <a:gd name="T57" fmla="*/ 87 h 234"/>
                  <a:gd name="T58" fmla="*/ 86 w 110"/>
                  <a:gd name="T59" fmla="*/ 83 h 234"/>
                  <a:gd name="T60" fmla="*/ 86 w 110"/>
                  <a:gd name="T61" fmla="*/ 75 h 234"/>
                  <a:gd name="T62" fmla="*/ 85 w 110"/>
                  <a:gd name="T63" fmla="*/ 67 h 234"/>
                  <a:gd name="T64" fmla="*/ 84 w 110"/>
                  <a:gd name="T65" fmla="*/ 61 h 234"/>
                  <a:gd name="T66" fmla="*/ 84 w 110"/>
                  <a:gd name="T67" fmla="*/ 60 h 234"/>
                  <a:gd name="T68" fmla="*/ 85 w 110"/>
                  <a:gd name="T69" fmla="*/ 56 h 234"/>
                  <a:gd name="T70" fmla="*/ 88 w 110"/>
                  <a:gd name="T71" fmla="*/ 49 h 234"/>
                  <a:gd name="T72" fmla="*/ 91 w 110"/>
                  <a:gd name="T73" fmla="*/ 43 h 234"/>
                  <a:gd name="T74" fmla="*/ 95 w 110"/>
                  <a:gd name="T75" fmla="*/ 41 h 234"/>
                  <a:gd name="T76" fmla="*/ 100 w 110"/>
                  <a:gd name="T77" fmla="*/ 44 h 234"/>
                  <a:gd name="T78" fmla="*/ 102 w 110"/>
                  <a:gd name="T79" fmla="*/ 52 h 234"/>
                  <a:gd name="T80" fmla="*/ 103 w 110"/>
                  <a:gd name="T81" fmla="*/ 60 h 234"/>
                  <a:gd name="T82" fmla="*/ 101 w 110"/>
                  <a:gd name="T83" fmla="*/ 68 h 234"/>
                  <a:gd name="T84" fmla="*/ 100 w 110"/>
                  <a:gd name="T85" fmla="*/ 77 h 234"/>
                  <a:gd name="T86" fmla="*/ 99 w 110"/>
                  <a:gd name="T87" fmla="*/ 90 h 234"/>
                  <a:gd name="T88" fmla="*/ 100 w 110"/>
                  <a:gd name="T89" fmla="*/ 105 h 234"/>
                  <a:gd name="T90" fmla="*/ 100 w 110"/>
                  <a:gd name="T91" fmla="*/ 118 h 234"/>
                  <a:gd name="T92" fmla="*/ 98 w 110"/>
                  <a:gd name="T93" fmla="*/ 128 h 234"/>
                  <a:gd name="T94" fmla="*/ 96 w 110"/>
                  <a:gd name="T95" fmla="*/ 136 h 234"/>
                  <a:gd name="T96" fmla="*/ 95 w 110"/>
                  <a:gd name="T97" fmla="*/ 139 h 234"/>
                  <a:gd name="T98" fmla="*/ 89 w 110"/>
                  <a:gd name="T99" fmla="*/ 164 h 234"/>
                  <a:gd name="T100" fmla="*/ 37 w 110"/>
                  <a:gd name="T101" fmla="*/ 208 h 23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0"/>
                  <a:gd name="T154" fmla="*/ 0 h 234"/>
                  <a:gd name="T155" fmla="*/ 110 w 110"/>
                  <a:gd name="T156" fmla="*/ 234 h 234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0" h="234">
                    <a:moveTo>
                      <a:pt x="37" y="208"/>
                    </a:moveTo>
                    <a:lnTo>
                      <a:pt x="35" y="162"/>
                    </a:lnTo>
                    <a:lnTo>
                      <a:pt x="2" y="103"/>
                    </a:lnTo>
                    <a:lnTo>
                      <a:pt x="2" y="102"/>
                    </a:lnTo>
                    <a:lnTo>
                      <a:pt x="1" y="98"/>
                    </a:lnTo>
                    <a:lnTo>
                      <a:pt x="1" y="93"/>
                    </a:lnTo>
                    <a:lnTo>
                      <a:pt x="1" y="87"/>
                    </a:lnTo>
                    <a:lnTo>
                      <a:pt x="0" y="79"/>
                    </a:lnTo>
                    <a:lnTo>
                      <a:pt x="0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0" y="41"/>
                    </a:lnTo>
                    <a:lnTo>
                      <a:pt x="0" y="32"/>
                    </a:lnTo>
                    <a:lnTo>
                      <a:pt x="1" y="24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5" y="4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4" y="1"/>
                    </a:lnTo>
                    <a:lnTo>
                      <a:pt x="16" y="4"/>
                    </a:lnTo>
                    <a:lnTo>
                      <a:pt x="18" y="6"/>
                    </a:lnTo>
                    <a:lnTo>
                      <a:pt x="20" y="9"/>
                    </a:lnTo>
                    <a:lnTo>
                      <a:pt x="22" y="12"/>
                    </a:lnTo>
                    <a:lnTo>
                      <a:pt x="23" y="16"/>
                    </a:lnTo>
                    <a:lnTo>
                      <a:pt x="25" y="20"/>
                    </a:lnTo>
                    <a:lnTo>
                      <a:pt x="26" y="24"/>
                    </a:lnTo>
                    <a:lnTo>
                      <a:pt x="27" y="28"/>
                    </a:lnTo>
                    <a:lnTo>
                      <a:pt x="28" y="31"/>
                    </a:lnTo>
                    <a:lnTo>
                      <a:pt x="28" y="34"/>
                    </a:lnTo>
                    <a:lnTo>
                      <a:pt x="29" y="37"/>
                    </a:lnTo>
                    <a:lnTo>
                      <a:pt x="29" y="39"/>
                    </a:lnTo>
                    <a:lnTo>
                      <a:pt x="30" y="40"/>
                    </a:lnTo>
                    <a:lnTo>
                      <a:pt x="30" y="41"/>
                    </a:lnTo>
                    <a:lnTo>
                      <a:pt x="44" y="65"/>
                    </a:lnTo>
                    <a:lnTo>
                      <a:pt x="35" y="41"/>
                    </a:lnTo>
                    <a:lnTo>
                      <a:pt x="34" y="40"/>
                    </a:lnTo>
                    <a:lnTo>
                      <a:pt x="34" y="38"/>
                    </a:lnTo>
                    <a:lnTo>
                      <a:pt x="33" y="35"/>
                    </a:lnTo>
                    <a:lnTo>
                      <a:pt x="32" y="32"/>
                    </a:lnTo>
                    <a:lnTo>
                      <a:pt x="31" y="29"/>
                    </a:lnTo>
                    <a:lnTo>
                      <a:pt x="30" y="25"/>
                    </a:lnTo>
                    <a:lnTo>
                      <a:pt x="29" y="22"/>
                    </a:lnTo>
                    <a:lnTo>
                      <a:pt x="28" y="18"/>
                    </a:lnTo>
                    <a:lnTo>
                      <a:pt x="28" y="15"/>
                    </a:lnTo>
                    <a:lnTo>
                      <a:pt x="27" y="12"/>
                    </a:lnTo>
                    <a:lnTo>
                      <a:pt x="27" y="10"/>
                    </a:lnTo>
                    <a:lnTo>
                      <a:pt x="27" y="8"/>
                    </a:lnTo>
                    <a:lnTo>
                      <a:pt x="28" y="7"/>
                    </a:lnTo>
                    <a:lnTo>
                      <a:pt x="29" y="6"/>
                    </a:lnTo>
                    <a:lnTo>
                      <a:pt x="31" y="7"/>
                    </a:lnTo>
                    <a:lnTo>
                      <a:pt x="32" y="8"/>
                    </a:lnTo>
                    <a:lnTo>
                      <a:pt x="34" y="10"/>
                    </a:lnTo>
                    <a:lnTo>
                      <a:pt x="35" y="11"/>
                    </a:lnTo>
                    <a:lnTo>
                      <a:pt x="37" y="13"/>
                    </a:lnTo>
                    <a:lnTo>
                      <a:pt x="38" y="16"/>
                    </a:lnTo>
                    <a:lnTo>
                      <a:pt x="39" y="18"/>
                    </a:lnTo>
                    <a:lnTo>
                      <a:pt x="40" y="21"/>
                    </a:lnTo>
                    <a:lnTo>
                      <a:pt x="42" y="24"/>
                    </a:lnTo>
                    <a:lnTo>
                      <a:pt x="43" y="27"/>
                    </a:lnTo>
                    <a:lnTo>
                      <a:pt x="44" y="30"/>
                    </a:lnTo>
                    <a:lnTo>
                      <a:pt x="46" y="34"/>
                    </a:lnTo>
                    <a:lnTo>
                      <a:pt x="47" y="37"/>
                    </a:lnTo>
                    <a:lnTo>
                      <a:pt x="49" y="41"/>
                    </a:lnTo>
                    <a:lnTo>
                      <a:pt x="50" y="44"/>
                    </a:lnTo>
                    <a:lnTo>
                      <a:pt x="52" y="48"/>
                    </a:lnTo>
                    <a:lnTo>
                      <a:pt x="54" y="51"/>
                    </a:lnTo>
                    <a:lnTo>
                      <a:pt x="58" y="58"/>
                    </a:lnTo>
                    <a:lnTo>
                      <a:pt x="62" y="63"/>
                    </a:lnTo>
                    <a:lnTo>
                      <a:pt x="65" y="67"/>
                    </a:lnTo>
                    <a:lnTo>
                      <a:pt x="67" y="70"/>
                    </a:lnTo>
                    <a:lnTo>
                      <a:pt x="69" y="72"/>
                    </a:lnTo>
                    <a:lnTo>
                      <a:pt x="70" y="74"/>
                    </a:lnTo>
                    <a:lnTo>
                      <a:pt x="71" y="74"/>
                    </a:lnTo>
                    <a:lnTo>
                      <a:pt x="71" y="75"/>
                    </a:lnTo>
                    <a:lnTo>
                      <a:pt x="71" y="76"/>
                    </a:lnTo>
                    <a:lnTo>
                      <a:pt x="71" y="77"/>
                    </a:lnTo>
                    <a:lnTo>
                      <a:pt x="72" y="79"/>
                    </a:lnTo>
                    <a:lnTo>
                      <a:pt x="73" y="80"/>
                    </a:lnTo>
                    <a:lnTo>
                      <a:pt x="75" y="83"/>
                    </a:lnTo>
                    <a:lnTo>
                      <a:pt x="77" y="85"/>
                    </a:lnTo>
                    <a:lnTo>
                      <a:pt x="81" y="86"/>
                    </a:lnTo>
                    <a:lnTo>
                      <a:pt x="82" y="87"/>
                    </a:lnTo>
                    <a:lnTo>
                      <a:pt x="84" y="87"/>
                    </a:lnTo>
                    <a:lnTo>
                      <a:pt x="84" y="86"/>
                    </a:lnTo>
                    <a:lnTo>
                      <a:pt x="85" y="85"/>
                    </a:lnTo>
                    <a:lnTo>
                      <a:pt x="86" y="83"/>
                    </a:lnTo>
                    <a:lnTo>
                      <a:pt x="86" y="80"/>
                    </a:lnTo>
                    <a:lnTo>
                      <a:pt x="86" y="78"/>
                    </a:lnTo>
                    <a:lnTo>
                      <a:pt x="86" y="75"/>
                    </a:lnTo>
                    <a:lnTo>
                      <a:pt x="85" y="72"/>
                    </a:lnTo>
                    <a:lnTo>
                      <a:pt x="85" y="70"/>
                    </a:lnTo>
                    <a:lnTo>
                      <a:pt x="85" y="67"/>
                    </a:lnTo>
                    <a:lnTo>
                      <a:pt x="84" y="65"/>
                    </a:lnTo>
                    <a:lnTo>
                      <a:pt x="84" y="63"/>
                    </a:lnTo>
                    <a:lnTo>
                      <a:pt x="84" y="61"/>
                    </a:lnTo>
                    <a:lnTo>
                      <a:pt x="83" y="60"/>
                    </a:lnTo>
                    <a:lnTo>
                      <a:pt x="84" y="60"/>
                    </a:lnTo>
                    <a:lnTo>
                      <a:pt x="84" y="59"/>
                    </a:lnTo>
                    <a:lnTo>
                      <a:pt x="84" y="58"/>
                    </a:lnTo>
                    <a:lnTo>
                      <a:pt x="85" y="56"/>
                    </a:lnTo>
                    <a:lnTo>
                      <a:pt x="86" y="54"/>
                    </a:lnTo>
                    <a:lnTo>
                      <a:pt x="87" y="52"/>
                    </a:lnTo>
                    <a:lnTo>
                      <a:pt x="88" y="49"/>
                    </a:lnTo>
                    <a:lnTo>
                      <a:pt x="89" y="47"/>
                    </a:lnTo>
                    <a:lnTo>
                      <a:pt x="90" y="45"/>
                    </a:lnTo>
                    <a:lnTo>
                      <a:pt x="91" y="43"/>
                    </a:lnTo>
                    <a:lnTo>
                      <a:pt x="93" y="42"/>
                    </a:lnTo>
                    <a:lnTo>
                      <a:pt x="94" y="41"/>
                    </a:lnTo>
                    <a:lnTo>
                      <a:pt x="95" y="41"/>
                    </a:lnTo>
                    <a:lnTo>
                      <a:pt x="97" y="41"/>
                    </a:lnTo>
                    <a:lnTo>
                      <a:pt x="98" y="42"/>
                    </a:lnTo>
                    <a:lnTo>
                      <a:pt x="100" y="44"/>
                    </a:lnTo>
                    <a:lnTo>
                      <a:pt x="101" y="47"/>
                    </a:lnTo>
                    <a:lnTo>
                      <a:pt x="102" y="50"/>
                    </a:lnTo>
                    <a:lnTo>
                      <a:pt x="102" y="52"/>
                    </a:lnTo>
                    <a:lnTo>
                      <a:pt x="103" y="55"/>
                    </a:lnTo>
                    <a:lnTo>
                      <a:pt x="103" y="58"/>
                    </a:lnTo>
                    <a:lnTo>
                      <a:pt x="103" y="60"/>
                    </a:lnTo>
                    <a:lnTo>
                      <a:pt x="102" y="63"/>
                    </a:lnTo>
                    <a:lnTo>
                      <a:pt x="102" y="65"/>
                    </a:lnTo>
                    <a:lnTo>
                      <a:pt x="101" y="68"/>
                    </a:lnTo>
                    <a:lnTo>
                      <a:pt x="100" y="71"/>
                    </a:lnTo>
                    <a:lnTo>
                      <a:pt x="100" y="74"/>
                    </a:lnTo>
                    <a:lnTo>
                      <a:pt x="100" y="77"/>
                    </a:lnTo>
                    <a:lnTo>
                      <a:pt x="100" y="81"/>
                    </a:lnTo>
                    <a:lnTo>
                      <a:pt x="99" y="86"/>
                    </a:lnTo>
                    <a:lnTo>
                      <a:pt x="99" y="90"/>
                    </a:lnTo>
                    <a:lnTo>
                      <a:pt x="100" y="95"/>
                    </a:lnTo>
                    <a:lnTo>
                      <a:pt x="100" y="100"/>
                    </a:lnTo>
                    <a:lnTo>
                      <a:pt x="100" y="105"/>
                    </a:lnTo>
                    <a:lnTo>
                      <a:pt x="100" y="110"/>
                    </a:lnTo>
                    <a:lnTo>
                      <a:pt x="100" y="114"/>
                    </a:lnTo>
                    <a:lnTo>
                      <a:pt x="100" y="118"/>
                    </a:lnTo>
                    <a:lnTo>
                      <a:pt x="99" y="122"/>
                    </a:lnTo>
                    <a:lnTo>
                      <a:pt x="99" y="125"/>
                    </a:lnTo>
                    <a:lnTo>
                      <a:pt x="98" y="128"/>
                    </a:lnTo>
                    <a:lnTo>
                      <a:pt x="97" y="131"/>
                    </a:lnTo>
                    <a:lnTo>
                      <a:pt x="97" y="134"/>
                    </a:lnTo>
                    <a:lnTo>
                      <a:pt x="96" y="136"/>
                    </a:lnTo>
                    <a:lnTo>
                      <a:pt x="96" y="137"/>
                    </a:lnTo>
                    <a:lnTo>
                      <a:pt x="95" y="139"/>
                    </a:lnTo>
                    <a:lnTo>
                      <a:pt x="95" y="140"/>
                    </a:lnTo>
                    <a:lnTo>
                      <a:pt x="89" y="164"/>
                    </a:lnTo>
                    <a:lnTo>
                      <a:pt x="110" y="197"/>
                    </a:lnTo>
                    <a:lnTo>
                      <a:pt x="45" y="234"/>
                    </a:lnTo>
                    <a:lnTo>
                      <a:pt x="37" y="208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4" name="Freeform 377"/>
              <p:cNvSpPr>
                <a:spLocks/>
              </p:cNvSpPr>
              <p:nvPr/>
            </p:nvSpPr>
            <p:spPr bwMode="auto">
              <a:xfrm>
                <a:off x="3164" y="2262"/>
                <a:ext cx="10" cy="70"/>
              </a:xfrm>
              <a:custGeom>
                <a:avLst/>
                <a:gdLst>
                  <a:gd name="T0" fmla="*/ 0 w 7"/>
                  <a:gd name="T1" fmla="*/ 3 h 49"/>
                  <a:gd name="T2" fmla="*/ 0 w 7"/>
                  <a:gd name="T3" fmla="*/ 2 h 49"/>
                  <a:gd name="T4" fmla="*/ 2 w 7"/>
                  <a:gd name="T5" fmla="*/ 49 h 49"/>
                  <a:gd name="T6" fmla="*/ 7 w 7"/>
                  <a:gd name="T7" fmla="*/ 48 h 49"/>
                  <a:gd name="T8" fmla="*/ 4 w 7"/>
                  <a:gd name="T9" fmla="*/ 1 h 49"/>
                  <a:gd name="T10" fmla="*/ 4 w 7"/>
                  <a:gd name="T11" fmla="*/ 0 h 49"/>
                  <a:gd name="T12" fmla="*/ 4 w 7"/>
                  <a:gd name="T13" fmla="*/ 1 h 49"/>
                  <a:gd name="T14" fmla="*/ 4 w 7"/>
                  <a:gd name="T15" fmla="*/ 1 h 49"/>
                  <a:gd name="T16" fmla="*/ 4 w 7"/>
                  <a:gd name="T17" fmla="*/ 0 h 49"/>
                  <a:gd name="T18" fmla="*/ 0 w 7"/>
                  <a:gd name="T19" fmla="*/ 3 h 4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"/>
                  <a:gd name="T31" fmla="*/ 0 h 49"/>
                  <a:gd name="T32" fmla="*/ 7 w 7"/>
                  <a:gd name="T33" fmla="*/ 49 h 4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" h="49">
                    <a:moveTo>
                      <a:pt x="0" y="3"/>
                    </a:moveTo>
                    <a:lnTo>
                      <a:pt x="0" y="2"/>
                    </a:lnTo>
                    <a:lnTo>
                      <a:pt x="2" y="49"/>
                    </a:lnTo>
                    <a:lnTo>
                      <a:pt x="7" y="48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4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5" name="Freeform 378"/>
              <p:cNvSpPr>
                <a:spLocks/>
              </p:cNvSpPr>
              <p:nvPr/>
            </p:nvSpPr>
            <p:spPr bwMode="auto">
              <a:xfrm>
                <a:off x="3118" y="2180"/>
                <a:ext cx="52" cy="86"/>
              </a:xfrm>
              <a:custGeom>
                <a:avLst/>
                <a:gdLst>
                  <a:gd name="T0" fmla="*/ 0 w 37"/>
                  <a:gd name="T1" fmla="*/ 1 h 61"/>
                  <a:gd name="T2" fmla="*/ 0 w 37"/>
                  <a:gd name="T3" fmla="*/ 2 h 61"/>
                  <a:gd name="T4" fmla="*/ 33 w 37"/>
                  <a:gd name="T5" fmla="*/ 61 h 61"/>
                  <a:gd name="T6" fmla="*/ 37 w 37"/>
                  <a:gd name="T7" fmla="*/ 58 h 61"/>
                  <a:gd name="T8" fmla="*/ 4 w 37"/>
                  <a:gd name="T9" fmla="*/ 0 h 61"/>
                  <a:gd name="T10" fmla="*/ 4 w 37"/>
                  <a:gd name="T11" fmla="*/ 1 h 61"/>
                  <a:gd name="T12" fmla="*/ 0 w 37"/>
                  <a:gd name="T13" fmla="*/ 1 h 61"/>
                  <a:gd name="T14" fmla="*/ 0 w 37"/>
                  <a:gd name="T15" fmla="*/ 1 h 61"/>
                  <a:gd name="T16" fmla="*/ 0 w 37"/>
                  <a:gd name="T17" fmla="*/ 2 h 61"/>
                  <a:gd name="T18" fmla="*/ 0 w 37"/>
                  <a:gd name="T19" fmla="*/ 1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7"/>
                  <a:gd name="T31" fmla="*/ 0 h 61"/>
                  <a:gd name="T32" fmla="*/ 37 w 37"/>
                  <a:gd name="T33" fmla="*/ 61 h 6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7" h="61">
                    <a:moveTo>
                      <a:pt x="0" y="1"/>
                    </a:moveTo>
                    <a:lnTo>
                      <a:pt x="0" y="2"/>
                    </a:lnTo>
                    <a:lnTo>
                      <a:pt x="33" y="61"/>
                    </a:lnTo>
                    <a:lnTo>
                      <a:pt x="37" y="58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6" name="Freeform 379"/>
              <p:cNvSpPr>
                <a:spLocks/>
              </p:cNvSpPr>
              <p:nvPr/>
            </p:nvSpPr>
            <p:spPr bwMode="auto">
              <a:xfrm>
                <a:off x="3115" y="2031"/>
                <a:ext cx="15" cy="150"/>
              </a:xfrm>
              <a:custGeom>
                <a:avLst/>
                <a:gdLst>
                  <a:gd name="T0" fmla="*/ 11 w 11"/>
                  <a:gd name="T1" fmla="*/ 0 h 106"/>
                  <a:gd name="T2" fmla="*/ 11 w 11"/>
                  <a:gd name="T3" fmla="*/ 0 h 106"/>
                  <a:gd name="T4" fmla="*/ 7 w 11"/>
                  <a:gd name="T5" fmla="*/ 2 h 106"/>
                  <a:gd name="T6" fmla="*/ 4 w 11"/>
                  <a:gd name="T7" fmla="*/ 6 h 106"/>
                  <a:gd name="T8" fmla="*/ 2 w 11"/>
                  <a:gd name="T9" fmla="*/ 12 h 106"/>
                  <a:gd name="T10" fmla="*/ 2 w 11"/>
                  <a:gd name="T11" fmla="*/ 18 h 106"/>
                  <a:gd name="T12" fmla="*/ 1 w 11"/>
                  <a:gd name="T13" fmla="*/ 27 h 106"/>
                  <a:gd name="T14" fmla="*/ 0 w 11"/>
                  <a:gd name="T15" fmla="*/ 35 h 106"/>
                  <a:gd name="T16" fmla="*/ 0 w 11"/>
                  <a:gd name="T17" fmla="*/ 44 h 106"/>
                  <a:gd name="T18" fmla="*/ 0 w 11"/>
                  <a:gd name="T19" fmla="*/ 54 h 106"/>
                  <a:gd name="T20" fmla="*/ 0 w 11"/>
                  <a:gd name="T21" fmla="*/ 64 h 106"/>
                  <a:gd name="T22" fmla="*/ 0 w 11"/>
                  <a:gd name="T23" fmla="*/ 73 h 106"/>
                  <a:gd name="T24" fmla="*/ 0 w 11"/>
                  <a:gd name="T25" fmla="*/ 82 h 106"/>
                  <a:gd name="T26" fmla="*/ 1 w 11"/>
                  <a:gd name="T27" fmla="*/ 90 h 106"/>
                  <a:gd name="T28" fmla="*/ 1 w 11"/>
                  <a:gd name="T29" fmla="*/ 97 h 106"/>
                  <a:gd name="T30" fmla="*/ 1 w 11"/>
                  <a:gd name="T31" fmla="*/ 102 h 106"/>
                  <a:gd name="T32" fmla="*/ 2 w 11"/>
                  <a:gd name="T33" fmla="*/ 105 h 106"/>
                  <a:gd name="T34" fmla="*/ 2 w 11"/>
                  <a:gd name="T35" fmla="*/ 106 h 106"/>
                  <a:gd name="T36" fmla="*/ 6 w 11"/>
                  <a:gd name="T37" fmla="*/ 106 h 106"/>
                  <a:gd name="T38" fmla="*/ 6 w 11"/>
                  <a:gd name="T39" fmla="*/ 105 h 106"/>
                  <a:gd name="T40" fmla="*/ 6 w 11"/>
                  <a:gd name="T41" fmla="*/ 101 h 106"/>
                  <a:gd name="T42" fmla="*/ 6 w 11"/>
                  <a:gd name="T43" fmla="*/ 96 h 106"/>
                  <a:gd name="T44" fmla="*/ 5 w 11"/>
                  <a:gd name="T45" fmla="*/ 89 h 106"/>
                  <a:gd name="T46" fmla="*/ 5 w 11"/>
                  <a:gd name="T47" fmla="*/ 82 h 106"/>
                  <a:gd name="T48" fmla="*/ 5 w 11"/>
                  <a:gd name="T49" fmla="*/ 73 h 106"/>
                  <a:gd name="T50" fmla="*/ 5 w 11"/>
                  <a:gd name="T51" fmla="*/ 64 h 106"/>
                  <a:gd name="T52" fmla="*/ 5 w 11"/>
                  <a:gd name="T53" fmla="*/ 54 h 106"/>
                  <a:gd name="T54" fmla="*/ 5 w 11"/>
                  <a:gd name="T55" fmla="*/ 44 h 106"/>
                  <a:gd name="T56" fmla="*/ 5 w 11"/>
                  <a:gd name="T57" fmla="*/ 35 h 106"/>
                  <a:gd name="T58" fmla="*/ 5 w 11"/>
                  <a:gd name="T59" fmla="*/ 27 h 106"/>
                  <a:gd name="T60" fmla="*/ 6 w 11"/>
                  <a:gd name="T61" fmla="*/ 19 h 106"/>
                  <a:gd name="T62" fmla="*/ 8 w 11"/>
                  <a:gd name="T63" fmla="*/ 13 h 106"/>
                  <a:gd name="T64" fmla="*/ 9 w 11"/>
                  <a:gd name="T65" fmla="*/ 8 h 106"/>
                  <a:gd name="T66" fmla="*/ 10 w 11"/>
                  <a:gd name="T67" fmla="*/ 6 h 106"/>
                  <a:gd name="T68" fmla="*/ 11 w 11"/>
                  <a:gd name="T69" fmla="*/ 5 h 106"/>
                  <a:gd name="T70" fmla="*/ 11 w 11"/>
                  <a:gd name="T71" fmla="*/ 5 h 106"/>
                  <a:gd name="T72" fmla="*/ 11 w 11"/>
                  <a:gd name="T73" fmla="*/ 0 h 1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1"/>
                  <a:gd name="T112" fmla="*/ 0 h 106"/>
                  <a:gd name="T113" fmla="*/ 11 w 11"/>
                  <a:gd name="T114" fmla="*/ 106 h 1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1" h="106">
                    <a:moveTo>
                      <a:pt x="11" y="0"/>
                    </a:moveTo>
                    <a:lnTo>
                      <a:pt x="11" y="0"/>
                    </a:lnTo>
                    <a:lnTo>
                      <a:pt x="7" y="2"/>
                    </a:lnTo>
                    <a:lnTo>
                      <a:pt x="4" y="6"/>
                    </a:lnTo>
                    <a:lnTo>
                      <a:pt x="2" y="12"/>
                    </a:lnTo>
                    <a:lnTo>
                      <a:pt x="2" y="18"/>
                    </a:lnTo>
                    <a:lnTo>
                      <a:pt x="1" y="27"/>
                    </a:lnTo>
                    <a:lnTo>
                      <a:pt x="0" y="35"/>
                    </a:lnTo>
                    <a:lnTo>
                      <a:pt x="0" y="4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0" y="73"/>
                    </a:lnTo>
                    <a:lnTo>
                      <a:pt x="0" y="82"/>
                    </a:lnTo>
                    <a:lnTo>
                      <a:pt x="1" y="90"/>
                    </a:lnTo>
                    <a:lnTo>
                      <a:pt x="1" y="97"/>
                    </a:lnTo>
                    <a:lnTo>
                      <a:pt x="1" y="102"/>
                    </a:lnTo>
                    <a:lnTo>
                      <a:pt x="2" y="105"/>
                    </a:lnTo>
                    <a:lnTo>
                      <a:pt x="2" y="106"/>
                    </a:lnTo>
                    <a:lnTo>
                      <a:pt x="6" y="106"/>
                    </a:lnTo>
                    <a:lnTo>
                      <a:pt x="6" y="105"/>
                    </a:lnTo>
                    <a:lnTo>
                      <a:pt x="6" y="101"/>
                    </a:lnTo>
                    <a:lnTo>
                      <a:pt x="6" y="96"/>
                    </a:lnTo>
                    <a:lnTo>
                      <a:pt x="5" y="89"/>
                    </a:lnTo>
                    <a:lnTo>
                      <a:pt x="5" y="82"/>
                    </a:lnTo>
                    <a:lnTo>
                      <a:pt x="5" y="73"/>
                    </a:lnTo>
                    <a:lnTo>
                      <a:pt x="5" y="64"/>
                    </a:lnTo>
                    <a:lnTo>
                      <a:pt x="5" y="54"/>
                    </a:lnTo>
                    <a:lnTo>
                      <a:pt x="5" y="44"/>
                    </a:lnTo>
                    <a:lnTo>
                      <a:pt x="5" y="35"/>
                    </a:lnTo>
                    <a:lnTo>
                      <a:pt x="5" y="27"/>
                    </a:lnTo>
                    <a:lnTo>
                      <a:pt x="6" y="19"/>
                    </a:lnTo>
                    <a:lnTo>
                      <a:pt x="8" y="13"/>
                    </a:lnTo>
                    <a:lnTo>
                      <a:pt x="9" y="8"/>
                    </a:lnTo>
                    <a:lnTo>
                      <a:pt x="10" y="6"/>
                    </a:lnTo>
                    <a:lnTo>
                      <a:pt x="11" y="5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7" name="Freeform 380"/>
              <p:cNvSpPr>
                <a:spLocks/>
              </p:cNvSpPr>
              <p:nvPr/>
            </p:nvSpPr>
            <p:spPr bwMode="auto">
              <a:xfrm>
                <a:off x="3130" y="2031"/>
                <a:ext cx="33" cy="64"/>
              </a:xfrm>
              <a:custGeom>
                <a:avLst/>
                <a:gdLst>
                  <a:gd name="T0" fmla="*/ 23 w 23"/>
                  <a:gd name="T1" fmla="*/ 43 h 45"/>
                  <a:gd name="T2" fmla="*/ 23 w 23"/>
                  <a:gd name="T3" fmla="*/ 44 h 45"/>
                  <a:gd name="T4" fmla="*/ 23 w 23"/>
                  <a:gd name="T5" fmla="*/ 43 h 45"/>
                  <a:gd name="T6" fmla="*/ 23 w 23"/>
                  <a:gd name="T7" fmla="*/ 41 h 45"/>
                  <a:gd name="T8" fmla="*/ 22 w 23"/>
                  <a:gd name="T9" fmla="*/ 40 h 45"/>
                  <a:gd name="T10" fmla="*/ 22 w 23"/>
                  <a:gd name="T11" fmla="*/ 37 h 45"/>
                  <a:gd name="T12" fmla="*/ 21 w 23"/>
                  <a:gd name="T13" fmla="*/ 34 h 45"/>
                  <a:gd name="T14" fmla="*/ 20 w 23"/>
                  <a:gd name="T15" fmla="*/ 30 h 45"/>
                  <a:gd name="T16" fmla="*/ 19 w 23"/>
                  <a:gd name="T17" fmla="*/ 27 h 45"/>
                  <a:gd name="T18" fmla="*/ 18 w 23"/>
                  <a:gd name="T19" fmla="*/ 22 h 45"/>
                  <a:gd name="T20" fmla="*/ 16 w 23"/>
                  <a:gd name="T21" fmla="*/ 18 h 45"/>
                  <a:gd name="T22" fmla="*/ 15 w 23"/>
                  <a:gd name="T23" fmla="*/ 15 h 45"/>
                  <a:gd name="T24" fmla="*/ 13 w 23"/>
                  <a:gd name="T25" fmla="*/ 11 h 45"/>
                  <a:gd name="T26" fmla="*/ 11 w 23"/>
                  <a:gd name="T27" fmla="*/ 8 h 45"/>
                  <a:gd name="T28" fmla="*/ 9 w 23"/>
                  <a:gd name="T29" fmla="*/ 5 h 45"/>
                  <a:gd name="T30" fmla="*/ 6 w 23"/>
                  <a:gd name="T31" fmla="*/ 3 h 45"/>
                  <a:gd name="T32" fmla="*/ 3 w 23"/>
                  <a:gd name="T33" fmla="*/ 1 h 45"/>
                  <a:gd name="T34" fmla="*/ 0 w 23"/>
                  <a:gd name="T35" fmla="*/ 0 h 45"/>
                  <a:gd name="T36" fmla="*/ 0 w 23"/>
                  <a:gd name="T37" fmla="*/ 5 h 45"/>
                  <a:gd name="T38" fmla="*/ 2 w 23"/>
                  <a:gd name="T39" fmla="*/ 5 h 45"/>
                  <a:gd name="T40" fmla="*/ 3 w 23"/>
                  <a:gd name="T41" fmla="*/ 6 h 45"/>
                  <a:gd name="T42" fmla="*/ 5 w 23"/>
                  <a:gd name="T43" fmla="*/ 8 h 45"/>
                  <a:gd name="T44" fmla="*/ 7 w 23"/>
                  <a:gd name="T45" fmla="*/ 10 h 45"/>
                  <a:gd name="T46" fmla="*/ 9 w 23"/>
                  <a:gd name="T47" fmla="*/ 13 h 45"/>
                  <a:gd name="T48" fmla="*/ 10 w 23"/>
                  <a:gd name="T49" fmla="*/ 17 h 45"/>
                  <a:gd name="T50" fmla="*/ 12 w 23"/>
                  <a:gd name="T51" fmla="*/ 20 h 45"/>
                  <a:gd name="T52" fmla="*/ 13 w 23"/>
                  <a:gd name="T53" fmla="*/ 24 h 45"/>
                  <a:gd name="T54" fmla="*/ 15 w 23"/>
                  <a:gd name="T55" fmla="*/ 28 h 45"/>
                  <a:gd name="T56" fmla="*/ 16 w 23"/>
                  <a:gd name="T57" fmla="*/ 31 h 45"/>
                  <a:gd name="T58" fmla="*/ 16 w 23"/>
                  <a:gd name="T59" fmla="*/ 35 h 45"/>
                  <a:gd name="T60" fmla="*/ 17 w 23"/>
                  <a:gd name="T61" fmla="*/ 38 h 45"/>
                  <a:gd name="T62" fmla="*/ 18 w 23"/>
                  <a:gd name="T63" fmla="*/ 40 h 45"/>
                  <a:gd name="T64" fmla="*/ 18 w 23"/>
                  <a:gd name="T65" fmla="*/ 43 h 45"/>
                  <a:gd name="T66" fmla="*/ 18 w 23"/>
                  <a:gd name="T67" fmla="*/ 44 h 45"/>
                  <a:gd name="T68" fmla="*/ 18 w 23"/>
                  <a:gd name="T69" fmla="*/ 44 h 45"/>
                  <a:gd name="T70" fmla="*/ 19 w 23"/>
                  <a:gd name="T71" fmla="*/ 45 h 45"/>
                  <a:gd name="T72" fmla="*/ 18 w 23"/>
                  <a:gd name="T73" fmla="*/ 44 h 45"/>
                  <a:gd name="T74" fmla="*/ 19 w 23"/>
                  <a:gd name="T75" fmla="*/ 44 h 45"/>
                  <a:gd name="T76" fmla="*/ 19 w 23"/>
                  <a:gd name="T77" fmla="*/ 45 h 45"/>
                  <a:gd name="T78" fmla="*/ 23 w 23"/>
                  <a:gd name="T79" fmla="*/ 43 h 4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3"/>
                  <a:gd name="T121" fmla="*/ 0 h 45"/>
                  <a:gd name="T122" fmla="*/ 23 w 23"/>
                  <a:gd name="T123" fmla="*/ 45 h 4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3" h="45">
                    <a:moveTo>
                      <a:pt x="23" y="43"/>
                    </a:moveTo>
                    <a:lnTo>
                      <a:pt x="23" y="44"/>
                    </a:lnTo>
                    <a:lnTo>
                      <a:pt x="23" y="43"/>
                    </a:lnTo>
                    <a:lnTo>
                      <a:pt x="23" y="41"/>
                    </a:lnTo>
                    <a:lnTo>
                      <a:pt x="22" y="40"/>
                    </a:lnTo>
                    <a:lnTo>
                      <a:pt x="22" y="37"/>
                    </a:lnTo>
                    <a:lnTo>
                      <a:pt x="21" y="34"/>
                    </a:lnTo>
                    <a:lnTo>
                      <a:pt x="20" y="30"/>
                    </a:lnTo>
                    <a:lnTo>
                      <a:pt x="19" y="27"/>
                    </a:lnTo>
                    <a:lnTo>
                      <a:pt x="18" y="22"/>
                    </a:lnTo>
                    <a:lnTo>
                      <a:pt x="16" y="18"/>
                    </a:lnTo>
                    <a:lnTo>
                      <a:pt x="15" y="15"/>
                    </a:lnTo>
                    <a:lnTo>
                      <a:pt x="13" y="11"/>
                    </a:lnTo>
                    <a:lnTo>
                      <a:pt x="11" y="8"/>
                    </a:lnTo>
                    <a:lnTo>
                      <a:pt x="9" y="5"/>
                    </a:lnTo>
                    <a:lnTo>
                      <a:pt x="6" y="3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0" y="5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5" y="8"/>
                    </a:lnTo>
                    <a:lnTo>
                      <a:pt x="7" y="10"/>
                    </a:lnTo>
                    <a:lnTo>
                      <a:pt x="9" y="13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3" y="24"/>
                    </a:lnTo>
                    <a:lnTo>
                      <a:pt x="15" y="28"/>
                    </a:lnTo>
                    <a:lnTo>
                      <a:pt x="16" y="31"/>
                    </a:lnTo>
                    <a:lnTo>
                      <a:pt x="16" y="35"/>
                    </a:lnTo>
                    <a:lnTo>
                      <a:pt x="17" y="38"/>
                    </a:lnTo>
                    <a:lnTo>
                      <a:pt x="18" y="40"/>
                    </a:lnTo>
                    <a:lnTo>
                      <a:pt x="18" y="43"/>
                    </a:lnTo>
                    <a:lnTo>
                      <a:pt x="18" y="44"/>
                    </a:lnTo>
                    <a:lnTo>
                      <a:pt x="19" y="45"/>
                    </a:lnTo>
                    <a:lnTo>
                      <a:pt x="18" y="44"/>
                    </a:lnTo>
                    <a:lnTo>
                      <a:pt x="19" y="44"/>
                    </a:lnTo>
                    <a:lnTo>
                      <a:pt x="19" y="45"/>
                    </a:lnTo>
                    <a:lnTo>
                      <a:pt x="23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8" name="Freeform 381"/>
              <p:cNvSpPr>
                <a:spLocks/>
              </p:cNvSpPr>
              <p:nvPr/>
            </p:nvSpPr>
            <p:spPr bwMode="auto">
              <a:xfrm>
                <a:off x="3157" y="2092"/>
                <a:ext cx="35" cy="65"/>
              </a:xfrm>
              <a:custGeom>
                <a:avLst/>
                <a:gdLst>
                  <a:gd name="T0" fmla="*/ 14 w 25"/>
                  <a:gd name="T1" fmla="*/ 26 h 46"/>
                  <a:gd name="T2" fmla="*/ 18 w 25"/>
                  <a:gd name="T3" fmla="*/ 24 h 46"/>
                  <a:gd name="T4" fmla="*/ 4 w 25"/>
                  <a:gd name="T5" fmla="*/ 0 h 46"/>
                  <a:gd name="T6" fmla="*/ 0 w 25"/>
                  <a:gd name="T7" fmla="*/ 2 h 46"/>
                  <a:gd name="T8" fmla="*/ 14 w 25"/>
                  <a:gd name="T9" fmla="*/ 26 h 46"/>
                  <a:gd name="T10" fmla="*/ 18 w 25"/>
                  <a:gd name="T11" fmla="*/ 24 h 46"/>
                  <a:gd name="T12" fmla="*/ 14 w 25"/>
                  <a:gd name="T13" fmla="*/ 26 h 46"/>
                  <a:gd name="T14" fmla="*/ 25 w 25"/>
                  <a:gd name="T15" fmla="*/ 46 h 46"/>
                  <a:gd name="T16" fmla="*/ 18 w 25"/>
                  <a:gd name="T17" fmla="*/ 24 h 46"/>
                  <a:gd name="T18" fmla="*/ 14 w 25"/>
                  <a:gd name="T19" fmla="*/ 26 h 4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5"/>
                  <a:gd name="T31" fmla="*/ 0 h 46"/>
                  <a:gd name="T32" fmla="*/ 25 w 25"/>
                  <a:gd name="T33" fmla="*/ 46 h 4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5" h="46">
                    <a:moveTo>
                      <a:pt x="14" y="26"/>
                    </a:moveTo>
                    <a:lnTo>
                      <a:pt x="18" y="24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14" y="26"/>
                    </a:lnTo>
                    <a:lnTo>
                      <a:pt x="18" y="24"/>
                    </a:lnTo>
                    <a:lnTo>
                      <a:pt x="14" y="26"/>
                    </a:lnTo>
                    <a:lnTo>
                      <a:pt x="25" y="46"/>
                    </a:lnTo>
                    <a:lnTo>
                      <a:pt x="18" y="24"/>
                    </a:lnTo>
                    <a:lnTo>
                      <a:pt x="14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19" name="Freeform 382"/>
              <p:cNvSpPr>
                <a:spLocks/>
              </p:cNvSpPr>
              <p:nvPr/>
            </p:nvSpPr>
            <p:spPr bwMode="auto">
              <a:xfrm>
                <a:off x="3164" y="2093"/>
                <a:ext cx="18" cy="36"/>
              </a:xfrm>
              <a:custGeom>
                <a:avLst/>
                <a:gdLst>
                  <a:gd name="T0" fmla="*/ 0 w 13"/>
                  <a:gd name="T1" fmla="*/ 1 h 25"/>
                  <a:gd name="T2" fmla="*/ 0 w 13"/>
                  <a:gd name="T3" fmla="*/ 1 h 25"/>
                  <a:gd name="T4" fmla="*/ 9 w 13"/>
                  <a:gd name="T5" fmla="*/ 25 h 25"/>
                  <a:gd name="T6" fmla="*/ 13 w 13"/>
                  <a:gd name="T7" fmla="*/ 23 h 25"/>
                  <a:gd name="T8" fmla="*/ 4 w 13"/>
                  <a:gd name="T9" fmla="*/ 0 h 25"/>
                  <a:gd name="T10" fmla="*/ 4 w 13"/>
                  <a:gd name="T11" fmla="*/ 0 h 25"/>
                  <a:gd name="T12" fmla="*/ 0 w 13"/>
                  <a:gd name="T13" fmla="*/ 1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3"/>
                  <a:gd name="T22" fmla="*/ 0 h 25"/>
                  <a:gd name="T23" fmla="*/ 13 w 13"/>
                  <a:gd name="T24" fmla="*/ 25 h 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3" h="25">
                    <a:moveTo>
                      <a:pt x="0" y="1"/>
                    </a:moveTo>
                    <a:lnTo>
                      <a:pt x="0" y="1"/>
                    </a:lnTo>
                    <a:lnTo>
                      <a:pt x="9" y="25"/>
                    </a:lnTo>
                    <a:lnTo>
                      <a:pt x="13" y="23"/>
                    </a:lnTo>
                    <a:lnTo>
                      <a:pt x="4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0" name="Freeform 383"/>
              <p:cNvSpPr>
                <a:spLocks/>
              </p:cNvSpPr>
              <p:nvPr/>
            </p:nvSpPr>
            <p:spPr bwMode="auto">
              <a:xfrm>
                <a:off x="3153" y="2041"/>
                <a:ext cx="17" cy="54"/>
              </a:xfrm>
              <a:custGeom>
                <a:avLst/>
                <a:gdLst>
                  <a:gd name="T0" fmla="*/ 6 w 12"/>
                  <a:gd name="T1" fmla="*/ 1 h 38"/>
                  <a:gd name="T2" fmla="*/ 6 w 12"/>
                  <a:gd name="T3" fmla="*/ 1 h 38"/>
                  <a:gd name="T4" fmla="*/ 4 w 12"/>
                  <a:gd name="T5" fmla="*/ 0 h 38"/>
                  <a:gd name="T6" fmla="*/ 1 w 12"/>
                  <a:gd name="T7" fmla="*/ 1 h 38"/>
                  <a:gd name="T8" fmla="*/ 0 w 12"/>
                  <a:gd name="T9" fmla="*/ 3 h 38"/>
                  <a:gd name="T10" fmla="*/ 0 w 12"/>
                  <a:gd name="T11" fmla="*/ 6 h 38"/>
                  <a:gd name="T12" fmla="*/ 0 w 12"/>
                  <a:gd name="T13" fmla="*/ 8 h 38"/>
                  <a:gd name="T14" fmla="*/ 0 w 12"/>
                  <a:gd name="T15" fmla="*/ 11 h 38"/>
                  <a:gd name="T16" fmla="*/ 1 w 12"/>
                  <a:gd name="T17" fmla="*/ 15 h 38"/>
                  <a:gd name="T18" fmla="*/ 2 w 12"/>
                  <a:gd name="T19" fmla="*/ 19 h 38"/>
                  <a:gd name="T20" fmla="*/ 3 w 12"/>
                  <a:gd name="T21" fmla="*/ 22 h 38"/>
                  <a:gd name="T22" fmla="*/ 4 w 12"/>
                  <a:gd name="T23" fmla="*/ 25 h 38"/>
                  <a:gd name="T24" fmla="*/ 5 w 12"/>
                  <a:gd name="T25" fmla="*/ 29 h 38"/>
                  <a:gd name="T26" fmla="*/ 6 w 12"/>
                  <a:gd name="T27" fmla="*/ 32 h 38"/>
                  <a:gd name="T28" fmla="*/ 6 w 12"/>
                  <a:gd name="T29" fmla="*/ 34 h 38"/>
                  <a:gd name="T30" fmla="*/ 7 w 12"/>
                  <a:gd name="T31" fmla="*/ 37 h 38"/>
                  <a:gd name="T32" fmla="*/ 8 w 12"/>
                  <a:gd name="T33" fmla="*/ 38 h 38"/>
                  <a:gd name="T34" fmla="*/ 8 w 12"/>
                  <a:gd name="T35" fmla="*/ 38 h 38"/>
                  <a:gd name="T36" fmla="*/ 12 w 12"/>
                  <a:gd name="T37" fmla="*/ 37 h 38"/>
                  <a:gd name="T38" fmla="*/ 12 w 12"/>
                  <a:gd name="T39" fmla="*/ 36 h 38"/>
                  <a:gd name="T40" fmla="*/ 12 w 12"/>
                  <a:gd name="T41" fmla="*/ 35 h 38"/>
                  <a:gd name="T42" fmla="*/ 11 w 12"/>
                  <a:gd name="T43" fmla="*/ 33 h 38"/>
                  <a:gd name="T44" fmla="*/ 10 w 12"/>
                  <a:gd name="T45" fmla="*/ 31 h 38"/>
                  <a:gd name="T46" fmla="*/ 9 w 12"/>
                  <a:gd name="T47" fmla="*/ 28 h 38"/>
                  <a:gd name="T48" fmla="*/ 8 w 12"/>
                  <a:gd name="T49" fmla="*/ 24 h 38"/>
                  <a:gd name="T50" fmla="*/ 7 w 12"/>
                  <a:gd name="T51" fmla="*/ 21 h 38"/>
                  <a:gd name="T52" fmla="*/ 6 w 12"/>
                  <a:gd name="T53" fmla="*/ 17 h 38"/>
                  <a:gd name="T54" fmla="*/ 6 w 12"/>
                  <a:gd name="T55" fmla="*/ 14 h 38"/>
                  <a:gd name="T56" fmla="*/ 5 w 12"/>
                  <a:gd name="T57" fmla="*/ 11 h 38"/>
                  <a:gd name="T58" fmla="*/ 4 w 12"/>
                  <a:gd name="T59" fmla="*/ 8 h 38"/>
                  <a:gd name="T60" fmla="*/ 4 w 12"/>
                  <a:gd name="T61" fmla="*/ 6 h 38"/>
                  <a:gd name="T62" fmla="*/ 5 w 12"/>
                  <a:gd name="T63" fmla="*/ 4 h 38"/>
                  <a:gd name="T64" fmla="*/ 4 w 12"/>
                  <a:gd name="T65" fmla="*/ 4 h 38"/>
                  <a:gd name="T66" fmla="*/ 4 w 12"/>
                  <a:gd name="T67" fmla="*/ 5 h 38"/>
                  <a:gd name="T68" fmla="*/ 4 w 12"/>
                  <a:gd name="T69" fmla="*/ 5 h 38"/>
                  <a:gd name="T70" fmla="*/ 4 w 12"/>
                  <a:gd name="T71" fmla="*/ 5 h 38"/>
                  <a:gd name="T72" fmla="*/ 6 w 12"/>
                  <a:gd name="T73" fmla="*/ 1 h 3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2"/>
                  <a:gd name="T112" fmla="*/ 0 h 38"/>
                  <a:gd name="T113" fmla="*/ 12 w 12"/>
                  <a:gd name="T114" fmla="*/ 38 h 3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2" h="38">
                    <a:moveTo>
                      <a:pt x="6" y="1"/>
                    </a:moveTo>
                    <a:lnTo>
                      <a:pt x="6" y="1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5"/>
                    </a:lnTo>
                    <a:lnTo>
                      <a:pt x="2" y="19"/>
                    </a:lnTo>
                    <a:lnTo>
                      <a:pt x="3" y="22"/>
                    </a:lnTo>
                    <a:lnTo>
                      <a:pt x="4" y="25"/>
                    </a:lnTo>
                    <a:lnTo>
                      <a:pt x="5" y="29"/>
                    </a:lnTo>
                    <a:lnTo>
                      <a:pt x="6" y="32"/>
                    </a:lnTo>
                    <a:lnTo>
                      <a:pt x="6" y="34"/>
                    </a:lnTo>
                    <a:lnTo>
                      <a:pt x="7" y="37"/>
                    </a:lnTo>
                    <a:lnTo>
                      <a:pt x="8" y="38"/>
                    </a:lnTo>
                    <a:lnTo>
                      <a:pt x="12" y="37"/>
                    </a:lnTo>
                    <a:lnTo>
                      <a:pt x="12" y="36"/>
                    </a:lnTo>
                    <a:lnTo>
                      <a:pt x="12" y="35"/>
                    </a:lnTo>
                    <a:lnTo>
                      <a:pt x="11" y="33"/>
                    </a:lnTo>
                    <a:lnTo>
                      <a:pt x="10" y="31"/>
                    </a:lnTo>
                    <a:lnTo>
                      <a:pt x="9" y="28"/>
                    </a:lnTo>
                    <a:lnTo>
                      <a:pt x="8" y="24"/>
                    </a:lnTo>
                    <a:lnTo>
                      <a:pt x="7" y="21"/>
                    </a:lnTo>
                    <a:lnTo>
                      <a:pt x="6" y="17"/>
                    </a:lnTo>
                    <a:lnTo>
                      <a:pt x="6" y="14"/>
                    </a:lnTo>
                    <a:lnTo>
                      <a:pt x="5" y="11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4" y="5"/>
                    </a:lnTo>
                    <a:lnTo>
                      <a:pt x="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1" name="Freeform 384"/>
              <p:cNvSpPr>
                <a:spLocks/>
              </p:cNvSpPr>
              <p:nvPr/>
            </p:nvSpPr>
            <p:spPr bwMode="auto">
              <a:xfrm>
                <a:off x="3158" y="2042"/>
                <a:ext cx="38" cy="67"/>
              </a:xfrm>
              <a:custGeom>
                <a:avLst/>
                <a:gdLst>
                  <a:gd name="T0" fmla="*/ 27 w 27"/>
                  <a:gd name="T1" fmla="*/ 45 h 47"/>
                  <a:gd name="T2" fmla="*/ 27 w 27"/>
                  <a:gd name="T3" fmla="*/ 45 h 47"/>
                  <a:gd name="T4" fmla="*/ 25 w 27"/>
                  <a:gd name="T5" fmla="*/ 41 h 47"/>
                  <a:gd name="T6" fmla="*/ 24 w 27"/>
                  <a:gd name="T7" fmla="*/ 38 h 47"/>
                  <a:gd name="T8" fmla="*/ 22 w 27"/>
                  <a:gd name="T9" fmla="*/ 34 h 47"/>
                  <a:gd name="T10" fmla="*/ 21 w 27"/>
                  <a:gd name="T11" fmla="*/ 31 h 47"/>
                  <a:gd name="T12" fmla="*/ 19 w 27"/>
                  <a:gd name="T13" fmla="*/ 28 h 47"/>
                  <a:gd name="T14" fmla="*/ 18 w 27"/>
                  <a:gd name="T15" fmla="*/ 24 h 47"/>
                  <a:gd name="T16" fmla="*/ 16 w 27"/>
                  <a:gd name="T17" fmla="*/ 21 h 47"/>
                  <a:gd name="T18" fmla="*/ 15 w 27"/>
                  <a:gd name="T19" fmla="*/ 18 h 47"/>
                  <a:gd name="T20" fmla="*/ 14 w 27"/>
                  <a:gd name="T21" fmla="*/ 15 h 47"/>
                  <a:gd name="T22" fmla="*/ 13 w 27"/>
                  <a:gd name="T23" fmla="*/ 12 h 47"/>
                  <a:gd name="T24" fmla="*/ 11 w 27"/>
                  <a:gd name="T25" fmla="*/ 10 h 47"/>
                  <a:gd name="T26" fmla="*/ 10 w 27"/>
                  <a:gd name="T27" fmla="*/ 7 h 47"/>
                  <a:gd name="T28" fmla="*/ 8 w 27"/>
                  <a:gd name="T29" fmla="*/ 5 h 47"/>
                  <a:gd name="T30" fmla="*/ 7 w 27"/>
                  <a:gd name="T31" fmla="*/ 3 h 47"/>
                  <a:gd name="T32" fmla="*/ 5 w 27"/>
                  <a:gd name="T33" fmla="*/ 1 h 47"/>
                  <a:gd name="T34" fmla="*/ 2 w 27"/>
                  <a:gd name="T35" fmla="*/ 0 h 47"/>
                  <a:gd name="T36" fmla="*/ 0 w 27"/>
                  <a:gd name="T37" fmla="*/ 4 h 47"/>
                  <a:gd name="T38" fmla="*/ 2 w 27"/>
                  <a:gd name="T39" fmla="*/ 5 h 47"/>
                  <a:gd name="T40" fmla="*/ 3 w 27"/>
                  <a:gd name="T41" fmla="*/ 6 h 47"/>
                  <a:gd name="T42" fmla="*/ 5 w 27"/>
                  <a:gd name="T43" fmla="*/ 7 h 47"/>
                  <a:gd name="T44" fmla="*/ 6 w 27"/>
                  <a:gd name="T45" fmla="*/ 10 h 47"/>
                  <a:gd name="T46" fmla="*/ 7 w 27"/>
                  <a:gd name="T47" fmla="*/ 12 h 47"/>
                  <a:gd name="T48" fmla="*/ 8 w 27"/>
                  <a:gd name="T49" fmla="*/ 14 h 47"/>
                  <a:gd name="T50" fmla="*/ 9 w 27"/>
                  <a:gd name="T51" fmla="*/ 17 h 47"/>
                  <a:gd name="T52" fmla="*/ 11 w 27"/>
                  <a:gd name="T53" fmla="*/ 20 h 47"/>
                  <a:gd name="T54" fmla="*/ 12 w 27"/>
                  <a:gd name="T55" fmla="*/ 23 h 47"/>
                  <a:gd name="T56" fmla="*/ 13 w 27"/>
                  <a:gd name="T57" fmla="*/ 26 h 47"/>
                  <a:gd name="T58" fmla="*/ 15 w 27"/>
                  <a:gd name="T59" fmla="*/ 30 h 47"/>
                  <a:gd name="T60" fmla="*/ 16 w 27"/>
                  <a:gd name="T61" fmla="*/ 33 h 47"/>
                  <a:gd name="T62" fmla="*/ 18 w 27"/>
                  <a:gd name="T63" fmla="*/ 36 h 47"/>
                  <a:gd name="T64" fmla="*/ 19 w 27"/>
                  <a:gd name="T65" fmla="*/ 40 h 47"/>
                  <a:gd name="T66" fmla="*/ 21 w 27"/>
                  <a:gd name="T67" fmla="*/ 44 h 47"/>
                  <a:gd name="T68" fmla="*/ 23 w 27"/>
                  <a:gd name="T69" fmla="*/ 47 h 47"/>
                  <a:gd name="T70" fmla="*/ 23 w 27"/>
                  <a:gd name="T71" fmla="*/ 47 h 47"/>
                  <a:gd name="T72" fmla="*/ 27 w 27"/>
                  <a:gd name="T73" fmla="*/ 45 h 4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7"/>
                  <a:gd name="T112" fmla="*/ 0 h 47"/>
                  <a:gd name="T113" fmla="*/ 27 w 27"/>
                  <a:gd name="T114" fmla="*/ 47 h 4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7" h="47">
                    <a:moveTo>
                      <a:pt x="27" y="45"/>
                    </a:moveTo>
                    <a:lnTo>
                      <a:pt x="27" y="45"/>
                    </a:lnTo>
                    <a:lnTo>
                      <a:pt x="25" y="41"/>
                    </a:lnTo>
                    <a:lnTo>
                      <a:pt x="24" y="38"/>
                    </a:lnTo>
                    <a:lnTo>
                      <a:pt x="22" y="34"/>
                    </a:lnTo>
                    <a:lnTo>
                      <a:pt x="21" y="31"/>
                    </a:lnTo>
                    <a:lnTo>
                      <a:pt x="19" y="28"/>
                    </a:lnTo>
                    <a:lnTo>
                      <a:pt x="18" y="24"/>
                    </a:lnTo>
                    <a:lnTo>
                      <a:pt x="16" y="21"/>
                    </a:lnTo>
                    <a:lnTo>
                      <a:pt x="15" y="18"/>
                    </a:lnTo>
                    <a:lnTo>
                      <a:pt x="14" y="15"/>
                    </a:lnTo>
                    <a:lnTo>
                      <a:pt x="13" y="12"/>
                    </a:lnTo>
                    <a:lnTo>
                      <a:pt x="11" y="10"/>
                    </a:lnTo>
                    <a:lnTo>
                      <a:pt x="10" y="7"/>
                    </a:lnTo>
                    <a:lnTo>
                      <a:pt x="8" y="5"/>
                    </a:lnTo>
                    <a:lnTo>
                      <a:pt x="7" y="3"/>
                    </a:lnTo>
                    <a:lnTo>
                      <a:pt x="5" y="1"/>
                    </a:lnTo>
                    <a:lnTo>
                      <a:pt x="2" y="0"/>
                    </a:lnTo>
                    <a:lnTo>
                      <a:pt x="0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5" y="7"/>
                    </a:lnTo>
                    <a:lnTo>
                      <a:pt x="6" y="10"/>
                    </a:lnTo>
                    <a:lnTo>
                      <a:pt x="7" y="12"/>
                    </a:lnTo>
                    <a:lnTo>
                      <a:pt x="8" y="14"/>
                    </a:lnTo>
                    <a:lnTo>
                      <a:pt x="9" y="17"/>
                    </a:lnTo>
                    <a:lnTo>
                      <a:pt x="11" y="20"/>
                    </a:lnTo>
                    <a:lnTo>
                      <a:pt x="12" y="23"/>
                    </a:lnTo>
                    <a:lnTo>
                      <a:pt x="13" y="26"/>
                    </a:lnTo>
                    <a:lnTo>
                      <a:pt x="15" y="30"/>
                    </a:lnTo>
                    <a:lnTo>
                      <a:pt x="16" y="33"/>
                    </a:lnTo>
                    <a:lnTo>
                      <a:pt x="18" y="36"/>
                    </a:lnTo>
                    <a:lnTo>
                      <a:pt x="19" y="40"/>
                    </a:lnTo>
                    <a:lnTo>
                      <a:pt x="21" y="44"/>
                    </a:lnTo>
                    <a:lnTo>
                      <a:pt x="23" y="47"/>
                    </a:lnTo>
                    <a:lnTo>
                      <a:pt x="27" y="4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2" name="Freeform 385"/>
              <p:cNvSpPr>
                <a:spLocks/>
              </p:cNvSpPr>
              <p:nvPr/>
            </p:nvSpPr>
            <p:spPr bwMode="auto">
              <a:xfrm>
                <a:off x="3191" y="2106"/>
                <a:ext cx="30" cy="38"/>
              </a:xfrm>
              <a:custGeom>
                <a:avLst/>
                <a:gdLst>
                  <a:gd name="T0" fmla="*/ 21 w 22"/>
                  <a:gd name="T1" fmla="*/ 25 h 27"/>
                  <a:gd name="T2" fmla="*/ 20 w 22"/>
                  <a:gd name="T3" fmla="*/ 23 h 27"/>
                  <a:gd name="T4" fmla="*/ 20 w 22"/>
                  <a:gd name="T5" fmla="*/ 23 h 27"/>
                  <a:gd name="T6" fmla="*/ 20 w 22"/>
                  <a:gd name="T7" fmla="*/ 22 h 27"/>
                  <a:gd name="T8" fmla="*/ 18 w 22"/>
                  <a:gd name="T9" fmla="*/ 21 h 27"/>
                  <a:gd name="T10" fmla="*/ 17 w 22"/>
                  <a:gd name="T11" fmla="*/ 19 h 27"/>
                  <a:gd name="T12" fmla="*/ 14 w 22"/>
                  <a:gd name="T13" fmla="*/ 16 h 27"/>
                  <a:gd name="T14" fmla="*/ 12 w 22"/>
                  <a:gd name="T15" fmla="*/ 12 h 27"/>
                  <a:gd name="T16" fmla="*/ 8 w 22"/>
                  <a:gd name="T17" fmla="*/ 7 h 27"/>
                  <a:gd name="T18" fmla="*/ 4 w 22"/>
                  <a:gd name="T19" fmla="*/ 0 h 27"/>
                  <a:gd name="T20" fmla="*/ 0 w 22"/>
                  <a:gd name="T21" fmla="*/ 2 h 27"/>
                  <a:gd name="T22" fmla="*/ 4 w 22"/>
                  <a:gd name="T23" fmla="*/ 9 h 27"/>
                  <a:gd name="T24" fmla="*/ 7 w 22"/>
                  <a:gd name="T25" fmla="*/ 14 h 27"/>
                  <a:gd name="T26" fmla="*/ 10 w 22"/>
                  <a:gd name="T27" fmla="*/ 19 h 27"/>
                  <a:gd name="T28" fmla="*/ 13 w 22"/>
                  <a:gd name="T29" fmla="*/ 22 h 27"/>
                  <a:gd name="T30" fmla="*/ 15 w 22"/>
                  <a:gd name="T31" fmla="*/ 24 h 27"/>
                  <a:gd name="T32" fmla="*/ 16 w 22"/>
                  <a:gd name="T33" fmla="*/ 25 h 27"/>
                  <a:gd name="T34" fmla="*/ 17 w 22"/>
                  <a:gd name="T35" fmla="*/ 26 h 27"/>
                  <a:gd name="T36" fmla="*/ 17 w 22"/>
                  <a:gd name="T37" fmla="*/ 27 h 27"/>
                  <a:gd name="T38" fmla="*/ 17 w 22"/>
                  <a:gd name="T39" fmla="*/ 24 h 27"/>
                  <a:gd name="T40" fmla="*/ 21 w 22"/>
                  <a:gd name="T41" fmla="*/ 25 h 27"/>
                  <a:gd name="T42" fmla="*/ 22 w 22"/>
                  <a:gd name="T43" fmla="*/ 24 h 27"/>
                  <a:gd name="T44" fmla="*/ 20 w 22"/>
                  <a:gd name="T45" fmla="*/ 23 h 27"/>
                  <a:gd name="T46" fmla="*/ 21 w 22"/>
                  <a:gd name="T47" fmla="*/ 25 h 27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"/>
                  <a:gd name="T73" fmla="*/ 0 h 27"/>
                  <a:gd name="T74" fmla="*/ 22 w 22"/>
                  <a:gd name="T75" fmla="*/ 27 h 27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" h="27">
                    <a:moveTo>
                      <a:pt x="21" y="25"/>
                    </a:moveTo>
                    <a:lnTo>
                      <a:pt x="20" y="23"/>
                    </a:lnTo>
                    <a:lnTo>
                      <a:pt x="20" y="22"/>
                    </a:lnTo>
                    <a:lnTo>
                      <a:pt x="18" y="21"/>
                    </a:lnTo>
                    <a:lnTo>
                      <a:pt x="17" y="19"/>
                    </a:lnTo>
                    <a:lnTo>
                      <a:pt x="14" y="16"/>
                    </a:lnTo>
                    <a:lnTo>
                      <a:pt x="12" y="12"/>
                    </a:lnTo>
                    <a:lnTo>
                      <a:pt x="8" y="7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4" y="9"/>
                    </a:lnTo>
                    <a:lnTo>
                      <a:pt x="7" y="14"/>
                    </a:lnTo>
                    <a:lnTo>
                      <a:pt x="10" y="19"/>
                    </a:lnTo>
                    <a:lnTo>
                      <a:pt x="13" y="22"/>
                    </a:lnTo>
                    <a:lnTo>
                      <a:pt x="15" y="24"/>
                    </a:lnTo>
                    <a:lnTo>
                      <a:pt x="16" y="25"/>
                    </a:lnTo>
                    <a:lnTo>
                      <a:pt x="17" y="26"/>
                    </a:lnTo>
                    <a:lnTo>
                      <a:pt x="17" y="27"/>
                    </a:lnTo>
                    <a:lnTo>
                      <a:pt x="17" y="24"/>
                    </a:lnTo>
                    <a:lnTo>
                      <a:pt x="21" y="25"/>
                    </a:lnTo>
                    <a:lnTo>
                      <a:pt x="22" y="24"/>
                    </a:lnTo>
                    <a:lnTo>
                      <a:pt x="20" y="23"/>
                    </a:lnTo>
                    <a:lnTo>
                      <a:pt x="21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3" name="Freeform 386"/>
              <p:cNvSpPr>
                <a:spLocks/>
              </p:cNvSpPr>
              <p:nvPr/>
            </p:nvSpPr>
            <p:spPr bwMode="auto">
              <a:xfrm>
                <a:off x="3214" y="2140"/>
                <a:ext cx="17" cy="21"/>
              </a:xfrm>
              <a:custGeom>
                <a:avLst/>
                <a:gdLst>
                  <a:gd name="T0" fmla="*/ 12 w 12"/>
                  <a:gd name="T1" fmla="*/ 11 h 15"/>
                  <a:gd name="T2" fmla="*/ 12 w 12"/>
                  <a:gd name="T3" fmla="*/ 11 h 15"/>
                  <a:gd name="T4" fmla="*/ 9 w 12"/>
                  <a:gd name="T5" fmla="*/ 9 h 15"/>
                  <a:gd name="T6" fmla="*/ 7 w 12"/>
                  <a:gd name="T7" fmla="*/ 7 h 15"/>
                  <a:gd name="T8" fmla="*/ 6 w 12"/>
                  <a:gd name="T9" fmla="*/ 5 h 15"/>
                  <a:gd name="T10" fmla="*/ 5 w 12"/>
                  <a:gd name="T11" fmla="*/ 3 h 15"/>
                  <a:gd name="T12" fmla="*/ 5 w 12"/>
                  <a:gd name="T13" fmla="*/ 2 h 15"/>
                  <a:gd name="T14" fmla="*/ 4 w 12"/>
                  <a:gd name="T15" fmla="*/ 1 h 15"/>
                  <a:gd name="T16" fmla="*/ 4 w 12"/>
                  <a:gd name="T17" fmla="*/ 1 h 15"/>
                  <a:gd name="T18" fmla="*/ 4 w 12"/>
                  <a:gd name="T19" fmla="*/ 1 h 15"/>
                  <a:gd name="T20" fmla="*/ 0 w 12"/>
                  <a:gd name="T21" fmla="*/ 0 h 15"/>
                  <a:gd name="T22" fmla="*/ 0 w 12"/>
                  <a:gd name="T23" fmla="*/ 1 h 15"/>
                  <a:gd name="T24" fmla="*/ 0 w 12"/>
                  <a:gd name="T25" fmla="*/ 2 h 15"/>
                  <a:gd name="T26" fmla="*/ 0 w 12"/>
                  <a:gd name="T27" fmla="*/ 4 h 15"/>
                  <a:gd name="T28" fmla="*/ 1 w 12"/>
                  <a:gd name="T29" fmla="*/ 6 h 15"/>
                  <a:gd name="T30" fmla="*/ 2 w 12"/>
                  <a:gd name="T31" fmla="*/ 8 h 15"/>
                  <a:gd name="T32" fmla="*/ 4 w 12"/>
                  <a:gd name="T33" fmla="*/ 10 h 15"/>
                  <a:gd name="T34" fmla="*/ 7 w 12"/>
                  <a:gd name="T35" fmla="*/ 12 h 15"/>
                  <a:gd name="T36" fmla="*/ 10 w 12"/>
                  <a:gd name="T37" fmla="*/ 15 h 15"/>
                  <a:gd name="T38" fmla="*/ 10 w 12"/>
                  <a:gd name="T39" fmla="*/ 15 h 15"/>
                  <a:gd name="T40" fmla="*/ 12 w 12"/>
                  <a:gd name="T41" fmla="*/ 11 h 1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"/>
                  <a:gd name="T64" fmla="*/ 0 h 15"/>
                  <a:gd name="T65" fmla="*/ 12 w 12"/>
                  <a:gd name="T66" fmla="*/ 15 h 1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" h="15">
                    <a:moveTo>
                      <a:pt x="12" y="11"/>
                    </a:moveTo>
                    <a:lnTo>
                      <a:pt x="12" y="11"/>
                    </a:lnTo>
                    <a:lnTo>
                      <a:pt x="9" y="9"/>
                    </a:lnTo>
                    <a:lnTo>
                      <a:pt x="7" y="7"/>
                    </a:lnTo>
                    <a:lnTo>
                      <a:pt x="6" y="5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2" y="8"/>
                    </a:lnTo>
                    <a:lnTo>
                      <a:pt x="4" y="10"/>
                    </a:lnTo>
                    <a:lnTo>
                      <a:pt x="7" y="12"/>
                    </a:lnTo>
                    <a:lnTo>
                      <a:pt x="10" y="15"/>
                    </a:lnTo>
                    <a:lnTo>
                      <a:pt x="12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4" name="Freeform 387"/>
              <p:cNvSpPr>
                <a:spLocks/>
              </p:cNvSpPr>
              <p:nvPr/>
            </p:nvSpPr>
            <p:spPr bwMode="auto">
              <a:xfrm>
                <a:off x="3228" y="2119"/>
                <a:ext cx="13" cy="42"/>
              </a:xfrm>
              <a:custGeom>
                <a:avLst/>
                <a:gdLst>
                  <a:gd name="T0" fmla="*/ 2 w 9"/>
                  <a:gd name="T1" fmla="*/ 0 h 30"/>
                  <a:gd name="T2" fmla="*/ 2 w 9"/>
                  <a:gd name="T3" fmla="*/ 1 h 30"/>
                  <a:gd name="T4" fmla="*/ 2 w 9"/>
                  <a:gd name="T5" fmla="*/ 2 h 30"/>
                  <a:gd name="T6" fmla="*/ 2 w 9"/>
                  <a:gd name="T7" fmla="*/ 3 h 30"/>
                  <a:gd name="T8" fmla="*/ 2 w 9"/>
                  <a:gd name="T9" fmla="*/ 4 h 30"/>
                  <a:gd name="T10" fmla="*/ 3 w 9"/>
                  <a:gd name="T11" fmla="*/ 7 h 30"/>
                  <a:gd name="T12" fmla="*/ 3 w 9"/>
                  <a:gd name="T13" fmla="*/ 9 h 30"/>
                  <a:gd name="T14" fmla="*/ 4 w 9"/>
                  <a:gd name="T15" fmla="*/ 11 h 30"/>
                  <a:gd name="T16" fmla="*/ 4 w 9"/>
                  <a:gd name="T17" fmla="*/ 14 h 30"/>
                  <a:gd name="T18" fmla="*/ 4 w 9"/>
                  <a:gd name="T19" fmla="*/ 16 h 30"/>
                  <a:gd name="T20" fmla="*/ 4 w 9"/>
                  <a:gd name="T21" fmla="*/ 19 h 30"/>
                  <a:gd name="T22" fmla="*/ 4 w 9"/>
                  <a:gd name="T23" fmla="*/ 21 h 30"/>
                  <a:gd name="T24" fmla="*/ 4 w 9"/>
                  <a:gd name="T25" fmla="*/ 24 h 30"/>
                  <a:gd name="T26" fmla="*/ 4 w 9"/>
                  <a:gd name="T27" fmla="*/ 25 h 30"/>
                  <a:gd name="T28" fmla="*/ 3 w 9"/>
                  <a:gd name="T29" fmla="*/ 26 h 30"/>
                  <a:gd name="T30" fmla="*/ 3 w 9"/>
                  <a:gd name="T31" fmla="*/ 26 h 30"/>
                  <a:gd name="T32" fmla="*/ 3 w 9"/>
                  <a:gd name="T33" fmla="*/ 26 h 30"/>
                  <a:gd name="T34" fmla="*/ 2 w 9"/>
                  <a:gd name="T35" fmla="*/ 26 h 30"/>
                  <a:gd name="T36" fmla="*/ 0 w 9"/>
                  <a:gd name="T37" fmla="*/ 30 h 30"/>
                  <a:gd name="T38" fmla="*/ 3 w 9"/>
                  <a:gd name="T39" fmla="*/ 30 h 30"/>
                  <a:gd name="T40" fmla="*/ 5 w 9"/>
                  <a:gd name="T41" fmla="*/ 30 h 30"/>
                  <a:gd name="T42" fmla="*/ 7 w 9"/>
                  <a:gd name="T43" fmla="*/ 29 h 30"/>
                  <a:gd name="T44" fmla="*/ 9 w 9"/>
                  <a:gd name="T45" fmla="*/ 27 h 30"/>
                  <a:gd name="T46" fmla="*/ 9 w 9"/>
                  <a:gd name="T47" fmla="*/ 24 h 30"/>
                  <a:gd name="T48" fmla="*/ 9 w 9"/>
                  <a:gd name="T49" fmla="*/ 21 h 30"/>
                  <a:gd name="T50" fmla="*/ 9 w 9"/>
                  <a:gd name="T51" fmla="*/ 19 h 30"/>
                  <a:gd name="T52" fmla="*/ 9 w 9"/>
                  <a:gd name="T53" fmla="*/ 16 h 30"/>
                  <a:gd name="T54" fmla="*/ 9 w 9"/>
                  <a:gd name="T55" fmla="*/ 13 h 30"/>
                  <a:gd name="T56" fmla="*/ 9 w 9"/>
                  <a:gd name="T57" fmla="*/ 10 h 30"/>
                  <a:gd name="T58" fmla="*/ 8 w 9"/>
                  <a:gd name="T59" fmla="*/ 8 h 30"/>
                  <a:gd name="T60" fmla="*/ 8 w 9"/>
                  <a:gd name="T61" fmla="*/ 5 h 30"/>
                  <a:gd name="T62" fmla="*/ 7 w 9"/>
                  <a:gd name="T63" fmla="*/ 4 h 30"/>
                  <a:gd name="T64" fmla="*/ 7 w 9"/>
                  <a:gd name="T65" fmla="*/ 2 h 30"/>
                  <a:gd name="T66" fmla="*/ 7 w 9"/>
                  <a:gd name="T67" fmla="*/ 1 h 30"/>
                  <a:gd name="T68" fmla="*/ 7 w 9"/>
                  <a:gd name="T69" fmla="*/ 1 h 30"/>
                  <a:gd name="T70" fmla="*/ 7 w 9"/>
                  <a:gd name="T71" fmla="*/ 2 h 30"/>
                  <a:gd name="T72" fmla="*/ 2 w 9"/>
                  <a:gd name="T73" fmla="*/ 0 h 30"/>
                  <a:gd name="T74" fmla="*/ 2 w 9"/>
                  <a:gd name="T75" fmla="*/ 1 h 30"/>
                  <a:gd name="T76" fmla="*/ 2 w 9"/>
                  <a:gd name="T77" fmla="*/ 1 h 30"/>
                  <a:gd name="T78" fmla="*/ 2 w 9"/>
                  <a:gd name="T79" fmla="*/ 0 h 3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9"/>
                  <a:gd name="T121" fmla="*/ 0 h 30"/>
                  <a:gd name="T122" fmla="*/ 9 w 9"/>
                  <a:gd name="T123" fmla="*/ 30 h 3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9" h="30">
                    <a:moveTo>
                      <a:pt x="2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7"/>
                    </a:lnTo>
                    <a:lnTo>
                      <a:pt x="3" y="9"/>
                    </a:lnTo>
                    <a:lnTo>
                      <a:pt x="4" y="11"/>
                    </a:lnTo>
                    <a:lnTo>
                      <a:pt x="4" y="14"/>
                    </a:lnTo>
                    <a:lnTo>
                      <a:pt x="4" y="16"/>
                    </a:lnTo>
                    <a:lnTo>
                      <a:pt x="4" y="19"/>
                    </a:lnTo>
                    <a:lnTo>
                      <a:pt x="4" y="21"/>
                    </a:lnTo>
                    <a:lnTo>
                      <a:pt x="4" y="24"/>
                    </a:lnTo>
                    <a:lnTo>
                      <a:pt x="4" y="25"/>
                    </a:lnTo>
                    <a:lnTo>
                      <a:pt x="3" y="26"/>
                    </a:lnTo>
                    <a:lnTo>
                      <a:pt x="2" y="26"/>
                    </a:lnTo>
                    <a:lnTo>
                      <a:pt x="0" y="30"/>
                    </a:lnTo>
                    <a:lnTo>
                      <a:pt x="3" y="30"/>
                    </a:lnTo>
                    <a:lnTo>
                      <a:pt x="5" y="30"/>
                    </a:lnTo>
                    <a:lnTo>
                      <a:pt x="7" y="29"/>
                    </a:lnTo>
                    <a:lnTo>
                      <a:pt x="9" y="27"/>
                    </a:lnTo>
                    <a:lnTo>
                      <a:pt x="9" y="24"/>
                    </a:lnTo>
                    <a:lnTo>
                      <a:pt x="9" y="21"/>
                    </a:lnTo>
                    <a:lnTo>
                      <a:pt x="9" y="19"/>
                    </a:lnTo>
                    <a:lnTo>
                      <a:pt x="9" y="16"/>
                    </a:lnTo>
                    <a:lnTo>
                      <a:pt x="9" y="13"/>
                    </a:lnTo>
                    <a:lnTo>
                      <a:pt x="9" y="10"/>
                    </a:lnTo>
                    <a:lnTo>
                      <a:pt x="8" y="8"/>
                    </a:lnTo>
                    <a:lnTo>
                      <a:pt x="8" y="5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7" y="1"/>
                    </a:lnTo>
                    <a:lnTo>
                      <a:pt x="7" y="2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5" name="Freeform 388"/>
              <p:cNvSpPr>
                <a:spLocks/>
              </p:cNvSpPr>
              <p:nvPr/>
            </p:nvSpPr>
            <p:spPr bwMode="auto">
              <a:xfrm>
                <a:off x="3231" y="2089"/>
                <a:ext cx="30" cy="33"/>
              </a:xfrm>
              <a:custGeom>
                <a:avLst/>
                <a:gdLst>
                  <a:gd name="T0" fmla="*/ 21 w 21"/>
                  <a:gd name="T1" fmla="*/ 5 h 23"/>
                  <a:gd name="T2" fmla="*/ 21 w 21"/>
                  <a:gd name="T3" fmla="*/ 5 h 23"/>
                  <a:gd name="T4" fmla="*/ 19 w 21"/>
                  <a:gd name="T5" fmla="*/ 3 h 23"/>
                  <a:gd name="T6" fmla="*/ 17 w 21"/>
                  <a:gd name="T7" fmla="*/ 1 h 23"/>
                  <a:gd name="T8" fmla="*/ 14 w 21"/>
                  <a:gd name="T9" fmla="*/ 0 h 23"/>
                  <a:gd name="T10" fmla="*/ 12 w 21"/>
                  <a:gd name="T11" fmla="*/ 1 h 23"/>
                  <a:gd name="T12" fmla="*/ 10 w 21"/>
                  <a:gd name="T13" fmla="*/ 2 h 23"/>
                  <a:gd name="T14" fmla="*/ 9 w 21"/>
                  <a:gd name="T15" fmla="*/ 3 h 23"/>
                  <a:gd name="T16" fmla="*/ 7 w 21"/>
                  <a:gd name="T17" fmla="*/ 5 h 23"/>
                  <a:gd name="T18" fmla="*/ 6 w 21"/>
                  <a:gd name="T19" fmla="*/ 8 h 23"/>
                  <a:gd name="T20" fmla="*/ 4 w 21"/>
                  <a:gd name="T21" fmla="*/ 10 h 23"/>
                  <a:gd name="T22" fmla="*/ 3 w 21"/>
                  <a:gd name="T23" fmla="*/ 12 h 23"/>
                  <a:gd name="T24" fmla="*/ 2 w 21"/>
                  <a:gd name="T25" fmla="*/ 15 h 23"/>
                  <a:gd name="T26" fmla="*/ 2 w 21"/>
                  <a:gd name="T27" fmla="*/ 17 h 23"/>
                  <a:gd name="T28" fmla="*/ 1 w 21"/>
                  <a:gd name="T29" fmla="*/ 19 h 23"/>
                  <a:gd name="T30" fmla="*/ 0 w 21"/>
                  <a:gd name="T31" fmla="*/ 20 h 23"/>
                  <a:gd name="T32" fmla="*/ 0 w 21"/>
                  <a:gd name="T33" fmla="*/ 21 h 23"/>
                  <a:gd name="T34" fmla="*/ 0 w 21"/>
                  <a:gd name="T35" fmla="*/ 21 h 23"/>
                  <a:gd name="T36" fmla="*/ 5 w 21"/>
                  <a:gd name="T37" fmla="*/ 23 h 23"/>
                  <a:gd name="T38" fmla="*/ 5 w 21"/>
                  <a:gd name="T39" fmla="*/ 22 h 23"/>
                  <a:gd name="T40" fmla="*/ 5 w 21"/>
                  <a:gd name="T41" fmla="*/ 22 h 23"/>
                  <a:gd name="T42" fmla="*/ 6 w 21"/>
                  <a:gd name="T43" fmla="*/ 20 h 23"/>
                  <a:gd name="T44" fmla="*/ 6 w 21"/>
                  <a:gd name="T45" fmla="*/ 19 h 23"/>
                  <a:gd name="T46" fmla="*/ 7 w 21"/>
                  <a:gd name="T47" fmla="*/ 17 h 23"/>
                  <a:gd name="T48" fmla="*/ 8 w 21"/>
                  <a:gd name="T49" fmla="*/ 14 h 23"/>
                  <a:gd name="T50" fmla="*/ 9 w 21"/>
                  <a:gd name="T51" fmla="*/ 12 h 23"/>
                  <a:gd name="T52" fmla="*/ 10 w 21"/>
                  <a:gd name="T53" fmla="*/ 10 h 23"/>
                  <a:gd name="T54" fmla="*/ 11 w 21"/>
                  <a:gd name="T55" fmla="*/ 8 h 23"/>
                  <a:gd name="T56" fmla="*/ 12 w 21"/>
                  <a:gd name="T57" fmla="*/ 7 h 23"/>
                  <a:gd name="T58" fmla="*/ 13 w 21"/>
                  <a:gd name="T59" fmla="*/ 5 h 23"/>
                  <a:gd name="T60" fmla="*/ 14 w 21"/>
                  <a:gd name="T61" fmla="*/ 5 h 23"/>
                  <a:gd name="T62" fmla="*/ 14 w 21"/>
                  <a:gd name="T63" fmla="*/ 5 h 23"/>
                  <a:gd name="T64" fmla="*/ 15 w 21"/>
                  <a:gd name="T65" fmla="*/ 5 h 23"/>
                  <a:gd name="T66" fmla="*/ 15 w 21"/>
                  <a:gd name="T67" fmla="*/ 5 h 23"/>
                  <a:gd name="T68" fmla="*/ 16 w 21"/>
                  <a:gd name="T69" fmla="*/ 7 h 23"/>
                  <a:gd name="T70" fmla="*/ 16 w 21"/>
                  <a:gd name="T71" fmla="*/ 7 h 23"/>
                  <a:gd name="T72" fmla="*/ 21 w 21"/>
                  <a:gd name="T73" fmla="*/ 5 h 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1"/>
                  <a:gd name="T112" fmla="*/ 0 h 23"/>
                  <a:gd name="T113" fmla="*/ 21 w 21"/>
                  <a:gd name="T114" fmla="*/ 23 h 2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1" h="23">
                    <a:moveTo>
                      <a:pt x="21" y="5"/>
                    </a:moveTo>
                    <a:lnTo>
                      <a:pt x="21" y="5"/>
                    </a:lnTo>
                    <a:lnTo>
                      <a:pt x="19" y="3"/>
                    </a:lnTo>
                    <a:lnTo>
                      <a:pt x="17" y="1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9" y="3"/>
                    </a:lnTo>
                    <a:lnTo>
                      <a:pt x="7" y="5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2"/>
                    </a:lnTo>
                    <a:lnTo>
                      <a:pt x="2" y="15"/>
                    </a:lnTo>
                    <a:lnTo>
                      <a:pt x="2" y="17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0" y="21"/>
                    </a:lnTo>
                    <a:lnTo>
                      <a:pt x="5" y="23"/>
                    </a:lnTo>
                    <a:lnTo>
                      <a:pt x="5" y="22"/>
                    </a:lnTo>
                    <a:lnTo>
                      <a:pt x="6" y="20"/>
                    </a:lnTo>
                    <a:lnTo>
                      <a:pt x="6" y="19"/>
                    </a:lnTo>
                    <a:lnTo>
                      <a:pt x="7" y="17"/>
                    </a:lnTo>
                    <a:lnTo>
                      <a:pt x="8" y="14"/>
                    </a:lnTo>
                    <a:lnTo>
                      <a:pt x="9" y="12"/>
                    </a:lnTo>
                    <a:lnTo>
                      <a:pt x="10" y="10"/>
                    </a:lnTo>
                    <a:lnTo>
                      <a:pt x="11" y="8"/>
                    </a:lnTo>
                    <a:lnTo>
                      <a:pt x="12" y="7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6" y="7"/>
                    </a:lnTo>
                    <a:lnTo>
                      <a:pt x="21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6" name="Freeform 389"/>
              <p:cNvSpPr>
                <a:spLocks/>
              </p:cNvSpPr>
              <p:nvPr/>
            </p:nvSpPr>
            <p:spPr bwMode="auto">
              <a:xfrm>
                <a:off x="3254" y="2096"/>
                <a:ext cx="11" cy="74"/>
              </a:xfrm>
              <a:custGeom>
                <a:avLst/>
                <a:gdLst>
                  <a:gd name="T0" fmla="*/ 5 w 8"/>
                  <a:gd name="T1" fmla="*/ 52 h 52"/>
                  <a:gd name="T2" fmla="*/ 5 w 8"/>
                  <a:gd name="T3" fmla="*/ 52 h 52"/>
                  <a:gd name="T4" fmla="*/ 5 w 8"/>
                  <a:gd name="T5" fmla="*/ 47 h 52"/>
                  <a:gd name="T6" fmla="*/ 5 w 8"/>
                  <a:gd name="T7" fmla="*/ 43 h 52"/>
                  <a:gd name="T8" fmla="*/ 5 w 8"/>
                  <a:gd name="T9" fmla="*/ 39 h 52"/>
                  <a:gd name="T10" fmla="*/ 5 w 8"/>
                  <a:gd name="T11" fmla="*/ 35 h 52"/>
                  <a:gd name="T12" fmla="*/ 6 w 8"/>
                  <a:gd name="T13" fmla="*/ 31 h 52"/>
                  <a:gd name="T14" fmla="*/ 6 w 8"/>
                  <a:gd name="T15" fmla="*/ 28 h 52"/>
                  <a:gd name="T16" fmla="*/ 6 w 8"/>
                  <a:gd name="T17" fmla="*/ 26 h 52"/>
                  <a:gd name="T18" fmla="*/ 7 w 8"/>
                  <a:gd name="T19" fmla="*/ 23 h 52"/>
                  <a:gd name="T20" fmla="*/ 8 w 8"/>
                  <a:gd name="T21" fmla="*/ 20 h 52"/>
                  <a:gd name="T22" fmla="*/ 8 w 8"/>
                  <a:gd name="T23" fmla="*/ 17 h 52"/>
                  <a:gd name="T24" fmla="*/ 8 w 8"/>
                  <a:gd name="T25" fmla="*/ 15 h 52"/>
                  <a:gd name="T26" fmla="*/ 8 w 8"/>
                  <a:gd name="T27" fmla="*/ 12 h 52"/>
                  <a:gd name="T28" fmla="*/ 8 w 8"/>
                  <a:gd name="T29" fmla="*/ 9 h 52"/>
                  <a:gd name="T30" fmla="*/ 7 w 8"/>
                  <a:gd name="T31" fmla="*/ 6 h 52"/>
                  <a:gd name="T32" fmla="*/ 6 w 8"/>
                  <a:gd name="T33" fmla="*/ 3 h 52"/>
                  <a:gd name="T34" fmla="*/ 5 w 8"/>
                  <a:gd name="T35" fmla="*/ 0 h 52"/>
                  <a:gd name="T36" fmla="*/ 0 w 8"/>
                  <a:gd name="T37" fmla="*/ 2 h 52"/>
                  <a:gd name="T38" fmla="*/ 2 w 8"/>
                  <a:gd name="T39" fmla="*/ 5 h 52"/>
                  <a:gd name="T40" fmla="*/ 3 w 8"/>
                  <a:gd name="T41" fmla="*/ 7 h 52"/>
                  <a:gd name="T42" fmla="*/ 3 w 8"/>
                  <a:gd name="T43" fmla="*/ 10 h 52"/>
                  <a:gd name="T44" fmla="*/ 3 w 8"/>
                  <a:gd name="T45" fmla="*/ 12 h 52"/>
                  <a:gd name="T46" fmla="*/ 3 w 8"/>
                  <a:gd name="T47" fmla="*/ 15 h 52"/>
                  <a:gd name="T48" fmla="*/ 3 w 8"/>
                  <a:gd name="T49" fmla="*/ 17 h 52"/>
                  <a:gd name="T50" fmla="*/ 3 w 8"/>
                  <a:gd name="T51" fmla="*/ 19 h 52"/>
                  <a:gd name="T52" fmla="*/ 2 w 8"/>
                  <a:gd name="T53" fmla="*/ 22 h 52"/>
                  <a:gd name="T54" fmla="*/ 2 w 8"/>
                  <a:gd name="T55" fmla="*/ 25 h 52"/>
                  <a:gd name="T56" fmla="*/ 1 w 8"/>
                  <a:gd name="T57" fmla="*/ 28 h 52"/>
                  <a:gd name="T58" fmla="*/ 1 w 8"/>
                  <a:gd name="T59" fmla="*/ 31 h 52"/>
                  <a:gd name="T60" fmla="*/ 0 w 8"/>
                  <a:gd name="T61" fmla="*/ 34 h 52"/>
                  <a:gd name="T62" fmla="*/ 0 w 8"/>
                  <a:gd name="T63" fmla="*/ 38 h 52"/>
                  <a:gd name="T64" fmla="*/ 0 w 8"/>
                  <a:gd name="T65" fmla="*/ 43 h 52"/>
                  <a:gd name="T66" fmla="*/ 0 w 8"/>
                  <a:gd name="T67" fmla="*/ 47 h 52"/>
                  <a:gd name="T68" fmla="*/ 0 w 8"/>
                  <a:gd name="T69" fmla="*/ 52 h 52"/>
                  <a:gd name="T70" fmla="*/ 0 w 8"/>
                  <a:gd name="T71" fmla="*/ 52 h 52"/>
                  <a:gd name="T72" fmla="*/ 5 w 8"/>
                  <a:gd name="T73" fmla="*/ 52 h 5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"/>
                  <a:gd name="T112" fmla="*/ 0 h 52"/>
                  <a:gd name="T113" fmla="*/ 8 w 8"/>
                  <a:gd name="T114" fmla="*/ 52 h 5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" h="52">
                    <a:moveTo>
                      <a:pt x="5" y="52"/>
                    </a:moveTo>
                    <a:lnTo>
                      <a:pt x="5" y="52"/>
                    </a:lnTo>
                    <a:lnTo>
                      <a:pt x="5" y="47"/>
                    </a:lnTo>
                    <a:lnTo>
                      <a:pt x="5" y="43"/>
                    </a:lnTo>
                    <a:lnTo>
                      <a:pt x="5" y="39"/>
                    </a:lnTo>
                    <a:lnTo>
                      <a:pt x="5" y="35"/>
                    </a:lnTo>
                    <a:lnTo>
                      <a:pt x="6" y="31"/>
                    </a:lnTo>
                    <a:lnTo>
                      <a:pt x="6" y="28"/>
                    </a:lnTo>
                    <a:lnTo>
                      <a:pt x="6" y="26"/>
                    </a:lnTo>
                    <a:lnTo>
                      <a:pt x="7" y="23"/>
                    </a:lnTo>
                    <a:lnTo>
                      <a:pt x="8" y="20"/>
                    </a:lnTo>
                    <a:lnTo>
                      <a:pt x="8" y="17"/>
                    </a:lnTo>
                    <a:lnTo>
                      <a:pt x="8" y="15"/>
                    </a:lnTo>
                    <a:lnTo>
                      <a:pt x="8" y="12"/>
                    </a:lnTo>
                    <a:lnTo>
                      <a:pt x="8" y="9"/>
                    </a:lnTo>
                    <a:lnTo>
                      <a:pt x="7" y="6"/>
                    </a:lnTo>
                    <a:lnTo>
                      <a:pt x="6" y="3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2" y="5"/>
                    </a:lnTo>
                    <a:lnTo>
                      <a:pt x="3" y="7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3" y="15"/>
                    </a:lnTo>
                    <a:lnTo>
                      <a:pt x="3" y="17"/>
                    </a:lnTo>
                    <a:lnTo>
                      <a:pt x="3" y="19"/>
                    </a:lnTo>
                    <a:lnTo>
                      <a:pt x="2" y="22"/>
                    </a:lnTo>
                    <a:lnTo>
                      <a:pt x="2" y="25"/>
                    </a:lnTo>
                    <a:lnTo>
                      <a:pt x="1" y="28"/>
                    </a:lnTo>
                    <a:lnTo>
                      <a:pt x="1" y="31"/>
                    </a:lnTo>
                    <a:lnTo>
                      <a:pt x="0" y="34"/>
                    </a:lnTo>
                    <a:lnTo>
                      <a:pt x="0" y="38"/>
                    </a:lnTo>
                    <a:lnTo>
                      <a:pt x="0" y="43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5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7" name="Freeform 390"/>
              <p:cNvSpPr>
                <a:spLocks/>
              </p:cNvSpPr>
              <p:nvPr/>
            </p:nvSpPr>
            <p:spPr bwMode="auto">
              <a:xfrm>
                <a:off x="3247" y="2170"/>
                <a:ext cx="15" cy="65"/>
              </a:xfrm>
              <a:custGeom>
                <a:avLst/>
                <a:gdLst>
                  <a:gd name="T0" fmla="*/ 5 w 11"/>
                  <a:gd name="T1" fmla="*/ 46 h 46"/>
                  <a:gd name="T2" fmla="*/ 5 w 11"/>
                  <a:gd name="T3" fmla="*/ 46 h 46"/>
                  <a:gd name="T4" fmla="*/ 5 w 11"/>
                  <a:gd name="T5" fmla="*/ 46 h 46"/>
                  <a:gd name="T6" fmla="*/ 5 w 11"/>
                  <a:gd name="T7" fmla="*/ 45 h 46"/>
                  <a:gd name="T8" fmla="*/ 6 w 11"/>
                  <a:gd name="T9" fmla="*/ 44 h 46"/>
                  <a:gd name="T10" fmla="*/ 6 w 11"/>
                  <a:gd name="T11" fmla="*/ 43 h 46"/>
                  <a:gd name="T12" fmla="*/ 7 w 11"/>
                  <a:gd name="T13" fmla="*/ 41 h 46"/>
                  <a:gd name="T14" fmla="*/ 8 w 11"/>
                  <a:gd name="T15" fmla="*/ 39 h 46"/>
                  <a:gd name="T16" fmla="*/ 8 w 11"/>
                  <a:gd name="T17" fmla="*/ 36 h 46"/>
                  <a:gd name="T18" fmla="*/ 8 w 11"/>
                  <a:gd name="T19" fmla="*/ 33 h 46"/>
                  <a:gd name="T20" fmla="*/ 9 w 11"/>
                  <a:gd name="T21" fmla="*/ 30 h 46"/>
                  <a:gd name="T22" fmla="*/ 9 w 11"/>
                  <a:gd name="T23" fmla="*/ 27 h 46"/>
                  <a:gd name="T24" fmla="*/ 10 w 11"/>
                  <a:gd name="T25" fmla="*/ 24 h 46"/>
                  <a:gd name="T26" fmla="*/ 10 w 11"/>
                  <a:gd name="T27" fmla="*/ 19 h 46"/>
                  <a:gd name="T28" fmla="*/ 11 w 11"/>
                  <a:gd name="T29" fmla="*/ 15 h 46"/>
                  <a:gd name="T30" fmla="*/ 11 w 11"/>
                  <a:gd name="T31" fmla="*/ 10 h 46"/>
                  <a:gd name="T32" fmla="*/ 10 w 11"/>
                  <a:gd name="T33" fmla="*/ 5 h 46"/>
                  <a:gd name="T34" fmla="*/ 10 w 11"/>
                  <a:gd name="T35" fmla="*/ 0 h 46"/>
                  <a:gd name="T36" fmla="*/ 5 w 11"/>
                  <a:gd name="T37" fmla="*/ 0 h 46"/>
                  <a:gd name="T38" fmla="*/ 5 w 11"/>
                  <a:gd name="T39" fmla="*/ 5 h 46"/>
                  <a:gd name="T40" fmla="*/ 6 w 11"/>
                  <a:gd name="T41" fmla="*/ 10 h 46"/>
                  <a:gd name="T42" fmla="*/ 6 w 11"/>
                  <a:gd name="T43" fmla="*/ 15 h 46"/>
                  <a:gd name="T44" fmla="*/ 5 w 11"/>
                  <a:gd name="T45" fmla="*/ 19 h 46"/>
                  <a:gd name="T46" fmla="*/ 5 w 11"/>
                  <a:gd name="T47" fmla="*/ 23 h 46"/>
                  <a:gd name="T48" fmla="*/ 5 w 11"/>
                  <a:gd name="T49" fmla="*/ 27 h 46"/>
                  <a:gd name="T50" fmla="*/ 4 w 11"/>
                  <a:gd name="T51" fmla="*/ 30 h 46"/>
                  <a:gd name="T52" fmla="*/ 4 w 11"/>
                  <a:gd name="T53" fmla="*/ 33 h 46"/>
                  <a:gd name="T54" fmla="*/ 3 w 11"/>
                  <a:gd name="T55" fmla="*/ 36 h 46"/>
                  <a:gd name="T56" fmla="*/ 2 w 11"/>
                  <a:gd name="T57" fmla="*/ 38 h 46"/>
                  <a:gd name="T58" fmla="*/ 2 w 11"/>
                  <a:gd name="T59" fmla="*/ 40 h 46"/>
                  <a:gd name="T60" fmla="*/ 2 w 11"/>
                  <a:gd name="T61" fmla="*/ 41 h 46"/>
                  <a:gd name="T62" fmla="*/ 1 w 11"/>
                  <a:gd name="T63" fmla="*/ 43 h 46"/>
                  <a:gd name="T64" fmla="*/ 1 w 11"/>
                  <a:gd name="T65" fmla="*/ 43 h 46"/>
                  <a:gd name="T66" fmla="*/ 1 w 11"/>
                  <a:gd name="T67" fmla="*/ 44 h 46"/>
                  <a:gd name="T68" fmla="*/ 1 w 11"/>
                  <a:gd name="T69" fmla="*/ 44 h 46"/>
                  <a:gd name="T70" fmla="*/ 0 w 11"/>
                  <a:gd name="T71" fmla="*/ 45 h 46"/>
                  <a:gd name="T72" fmla="*/ 1 w 11"/>
                  <a:gd name="T73" fmla="*/ 44 h 46"/>
                  <a:gd name="T74" fmla="*/ 1 w 11"/>
                  <a:gd name="T75" fmla="*/ 44 h 46"/>
                  <a:gd name="T76" fmla="*/ 0 w 11"/>
                  <a:gd name="T77" fmla="*/ 45 h 46"/>
                  <a:gd name="T78" fmla="*/ 5 w 11"/>
                  <a:gd name="T79" fmla="*/ 46 h 4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11"/>
                  <a:gd name="T121" fmla="*/ 0 h 46"/>
                  <a:gd name="T122" fmla="*/ 11 w 11"/>
                  <a:gd name="T123" fmla="*/ 46 h 4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11" h="46">
                    <a:moveTo>
                      <a:pt x="5" y="46"/>
                    </a:moveTo>
                    <a:lnTo>
                      <a:pt x="5" y="46"/>
                    </a:lnTo>
                    <a:lnTo>
                      <a:pt x="5" y="45"/>
                    </a:lnTo>
                    <a:lnTo>
                      <a:pt x="6" y="44"/>
                    </a:lnTo>
                    <a:lnTo>
                      <a:pt x="6" y="43"/>
                    </a:lnTo>
                    <a:lnTo>
                      <a:pt x="7" y="41"/>
                    </a:lnTo>
                    <a:lnTo>
                      <a:pt x="8" y="39"/>
                    </a:lnTo>
                    <a:lnTo>
                      <a:pt x="8" y="36"/>
                    </a:lnTo>
                    <a:lnTo>
                      <a:pt x="8" y="33"/>
                    </a:lnTo>
                    <a:lnTo>
                      <a:pt x="9" y="30"/>
                    </a:lnTo>
                    <a:lnTo>
                      <a:pt x="9" y="27"/>
                    </a:lnTo>
                    <a:lnTo>
                      <a:pt x="10" y="24"/>
                    </a:lnTo>
                    <a:lnTo>
                      <a:pt x="10" y="19"/>
                    </a:lnTo>
                    <a:lnTo>
                      <a:pt x="11" y="15"/>
                    </a:lnTo>
                    <a:lnTo>
                      <a:pt x="11" y="10"/>
                    </a:lnTo>
                    <a:lnTo>
                      <a:pt x="10" y="5"/>
                    </a:lnTo>
                    <a:lnTo>
                      <a:pt x="10" y="0"/>
                    </a:lnTo>
                    <a:lnTo>
                      <a:pt x="5" y="0"/>
                    </a:lnTo>
                    <a:lnTo>
                      <a:pt x="5" y="5"/>
                    </a:lnTo>
                    <a:lnTo>
                      <a:pt x="6" y="10"/>
                    </a:lnTo>
                    <a:lnTo>
                      <a:pt x="6" y="15"/>
                    </a:lnTo>
                    <a:lnTo>
                      <a:pt x="5" y="19"/>
                    </a:lnTo>
                    <a:lnTo>
                      <a:pt x="5" y="23"/>
                    </a:lnTo>
                    <a:lnTo>
                      <a:pt x="5" y="27"/>
                    </a:lnTo>
                    <a:lnTo>
                      <a:pt x="4" y="30"/>
                    </a:lnTo>
                    <a:lnTo>
                      <a:pt x="4" y="33"/>
                    </a:lnTo>
                    <a:lnTo>
                      <a:pt x="3" y="36"/>
                    </a:lnTo>
                    <a:lnTo>
                      <a:pt x="2" y="38"/>
                    </a:lnTo>
                    <a:lnTo>
                      <a:pt x="2" y="40"/>
                    </a:lnTo>
                    <a:lnTo>
                      <a:pt x="2" y="41"/>
                    </a:lnTo>
                    <a:lnTo>
                      <a:pt x="1" y="43"/>
                    </a:lnTo>
                    <a:lnTo>
                      <a:pt x="1" y="44"/>
                    </a:lnTo>
                    <a:lnTo>
                      <a:pt x="0" y="45"/>
                    </a:lnTo>
                    <a:lnTo>
                      <a:pt x="1" y="44"/>
                    </a:lnTo>
                    <a:lnTo>
                      <a:pt x="0" y="45"/>
                    </a:lnTo>
                    <a:lnTo>
                      <a:pt x="5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8" name="Freeform 391"/>
              <p:cNvSpPr>
                <a:spLocks/>
              </p:cNvSpPr>
              <p:nvPr/>
            </p:nvSpPr>
            <p:spPr bwMode="auto">
              <a:xfrm>
                <a:off x="3238" y="2234"/>
                <a:ext cx="16" cy="35"/>
              </a:xfrm>
              <a:custGeom>
                <a:avLst/>
                <a:gdLst>
                  <a:gd name="T0" fmla="*/ 5 w 11"/>
                  <a:gd name="T1" fmla="*/ 23 h 25"/>
                  <a:gd name="T2" fmla="*/ 5 w 11"/>
                  <a:gd name="T3" fmla="*/ 25 h 25"/>
                  <a:gd name="T4" fmla="*/ 11 w 11"/>
                  <a:gd name="T5" fmla="*/ 1 h 25"/>
                  <a:gd name="T6" fmla="*/ 6 w 11"/>
                  <a:gd name="T7" fmla="*/ 0 h 25"/>
                  <a:gd name="T8" fmla="*/ 1 w 11"/>
                  <a:gd name="T9" fmla="*/ 23 h 25"/>
                  <a:gd name="T10" fmla="*/ 1 w 11"/>
                  <a:gd name="T11" fmla="*/ 25 h 25"/>
                  <a:gd name="T12" fmla="*/ 1 w 11"/>
                  <a:gd name="T13" fmla="*/ 23 h 25"/>
                  <a:gd name="T14" fmla="*/ 0 w 11"/>
                  <a:gd name="T15" fmla="*/ 24 h 25"/>
                  <a:gd name="T16" fmla="*/ 1 w 11"/>
                  <a:gd name="T17" fmla="*/ 25 h 25"/>
                  <a:gd name="T18" fmla="*/ 5 w 11"/>
                  <a:gd name="T19" fmla="*/ 23 h 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"/>
                  <a:gd name="T31" fmla="*/ 0 h 25"/>
                  <a:gd name="T32" fmla="*/ 11 w 11"/>
                  <a:gd name="T33" fmla="*/ 25 h 2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" h="25">
                    <a:moveTo>
                      <a:pt x="5" y="23"/>
                    </a:moveTo>
                    <a:lnTo>
                      <a:pt x="5" y="25"/>
                    </a:lnTo>
                    <a:lnTo>
                      <a:pt x="11" y="1"/>
                    </a:lnTo>
                    <a:lnTo>
                      <a:pt x="6" y="0"/>
                    </a:lnTo>
                    <a:lnTo>
                      <a:pt x="1" y="23"/>
                    </a:lnTo>
                    <a:lnTo>
                      <a:pt x="1" y="25"/>
                    </a:lnTo>
                    <a:lnTo>
                      <a:pt x="1" y="23"/>
                    </a:lnTo>
                    <a:lnTo>
                      <a:pt x="0" y="24"/>
                    </a:lnTo>
                    <a:lnTo>
                      <a:pt x="1" y="25"/>
                    </a:lnTo>
                    <a:lnTo>
                      <a:pt x="5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29" name="Freeform 392"/>
              <p:cNvSpPr>
                <a:spLocks/>
              </p:cNvSpPr>
              <p:nvPr/>
            </p:nvSpPr>
            <p:spPr bwMode="auto">
              <a:xfrm>
                <a:off x="3240" y="2266"/>
                <a:ext cx="37" cy="51"/>
              </a:xfrm>
              <a:custGeom>
                <a:avLst/>
                <a:gdLst>
                  <a:gd name="T0" fmla="*/ 25 w 27"/>
                  <a:gd name="T1" fmla="*/ 36 h 36"/>
                  <a:gd name="T2" fmla="*/ 26 w 27"/>
                  <a:gd name="T3" fmla="*/ 33 h 36"/>
                  <a:gd name="T4" fmla="*/ 4 w 27"/>
                  <a:gd name="T5" fmla="*/ 0 h 36"/>
                  <a:gd name="T6" fmla="*/ 0 w 27"/>
                  <a:gd name="T7" fmla="*/ 2 h 36"/>
                  <a:gd name="T8" fmla="*/ 21 w 27"/>
                  <a:gd name="T9" fmla="*/ 35 h 36"/>
                  <a:gd name="T10" fmla="*/ 22 w 27"/>
                  <a:gd name="T11" fmla="*/ 32 h 36"/>
                  <a:gd name="T12" fmla="*/ 25 w 27"/>
                  <a:gd name="T13" fmla="*/ 36 h 36"/>
                  <a:gd name="T14" fmla="*/ 27 w 27"/>
                  <a:gd name="T15" fmla="*/ 35 h 36"/>
                  <a:gd name="T16" fmla="*/ 26 w 27"/>
                  <a:gd name="T17" fmla="*/ 33 h 36"/>
                  <a:gd name="T18" fmla="*/ 25 w 27"/>
                  <a:gd name="T19" fmla="*/ 36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7"/>
                  <a:gd name="T31" fmla="*/ 0 h 36"/>
                  <a:gd name="T32" fmla="*/ 27 w 27"/>
                  <a:gd name="T33" fmla="*/ 36 h 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7" h="36">
                    <a:moveTo>
                      <a:pt x="25" y="36"/>
                    </a:moveTo>
                    <a:lnTo>
                      <a:pt x="26" y="33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21" y="35"/>
                    </a:lnTo>
                    <a:lnTo>
                      <a:pt x="22" y="32"/>
                    </a:lnTo>
                    <a:lnTo>
                      <a:pt x="25" y="36"/>
                    </a:lnTo>
                    <a:lnTo>
                      <a:pt x="27" y="35"/>
                    </a:lnTo>
                    <a:lnTo>
                      <a:pt x="26" y="33"/>
                    </a:lnTo>
                    <a:lnTo>
                      <a:pt x="25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0" name="Freeform 393"/>
              <p:cNvSpPr>
                <a:spLocks/>
              </p:cNvSpPr>
              <p:nvPr/>
            </p:nvSpPr>
            <p:spPr bwMode="auto">
              <a:xfrm>
                <a:off x="3178" y="2312"/>
                <a:ext cx="97" cy="61"/>
              </a:xfrm>
              <a:custGeom>
                <a:avLst/>
                <a:gdLst>
                  <a:gd name="T0" fmla="*/ 0 w 69"/>
                  <a:gd name="T1" fmla="*/ 40 h 43"/>
                  <a:gd name="T2" fmla="*/ 3 w 69"/>
                  <a:gd name="T3" fmla="*/ 41 h 43"/>
                  <a:gd name="T4" fmla="*/ 69 w 69"/>
                  <a:gd name="T5" fmla="*/ 4 h 43"/>
                  <a:gd name="T6" fmla="*/ 66 w 69"/>
                  <a:gd name="T7" fmla="*/ 0 h 43"/>
                  <a:gd name="T8" fmla="*/ 1 w 69"/>
                  <a:gd name="T9" fmla="*/ 37 h 43"/>
                  <a:gd name="T10" fmla="*/ 4 w 69"/>
                  <a:gd name="T11" fmla="*/ 38 h 43"/>
                  <a:gd name="T12" fmla="*/ 0 w 69"/>
                  <a:gd name="T13" fmla="*/ 40 h 43"/>
                  <a:gd name="T14" fmla="*/ 0 w 69"/>
                  <a:gd name="T15" fmla="*/ 43 h 43"/>
                  <a:gd name="T16" fmla="*/ 3 w 69"/>
                  <a:gd name="T17" fmla="*/ 41 h 43"/>
                  <a:gd name="T18" fmla="*/ 0 w 69"/>
                  <a:gd name="T19" fmla="*/ 40 h 4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9"/>
                  <a:gd name="T31" fmla="*/ 0 h 43"/>
                  <a:gd name="T32" fmla="*/ 69 w 69"/>
                  <a:gd name="T33" fmla="*/ 43 h 4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9" h="43">
                    <a:moveTo>
                      <a:pt x="0" y="40"/>
                    </a:moveTo>
                    <a:lnTo>
                      <a:pt x="3" y="41"/>
                    </a:lnTo>
                    <a:lnTo>
                      <a:pt x="69" y="4"/>
                    </a:lnTo>
                    <a:lnTo>
                      <a:pt x="66" y="0"/>
                    </a:lnTo>
                    <a:lnTo>
                      <a:pt x="1" y="37"/>
                    </a:lnTo>
                    <a:lnTo>
                      <a:pt x="4" y="38"/>
                    </a:lnTo>
                    <a:lnTo>
                      <a:pt x="0" y="40"/>
                    </a:lnTo>
                    <a:lnTo>
                      <a:pt x="0" y="43"/>
                    </a:lnTo>
                    <a:lnTo>
                      <a:pt x="3" y="41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1" name="Freeform 394"/>
              <p:cNvSpPr>
                <a:spLocks/>
              </p:cNvSpPr>
              <p:nvPr/>
            </p:nvSpPr>
            <p:spPr bwMode="auto">
              <a:xfrm>
                <a:off x="3167" y="2330"/>
                <a:ext cx="17" cy="38"/>
              </a:xfrm>
              <a:custGeom>
                <a:avLst/>
                <a:gdLst>
                  <a:gd name="T0" fmla="*/ 0 w 12"/>
                  <a:gd name="T1" fmla="*/ 1 h 27"/>
                  <a:gd name="T2" fmla="*/ 0 w 12"/>
                  <a:gd name="T3" fmla="*/ 1 h 27"/>
                  <a:gd name="T4" fmla="*/ 8 w 12"/>
                  <a:gd name="T5" fmla="*/ 27 h 27"/>
                  <a:gd name="T6" fmla="*/ 12 w 12"/>
                  <a:gd name="T7" fmla="*/ 25 h 27"/>
                  <a:gd name="T8" fmla="*/ 5 w 12"/>
                  <a:gd name="T9" fmla="*/ 0 h 27"/>
                  <a:gd name="T10" fmla="*/ 5 w 12"/>
                  <a:gd name="T11" fmla="*/ 0 h 27"/>
                  <a:gd name="T12" fmla="*/ 0 w 12"/>
                  <a:gd name="T13" fmla="*/ 1 h 27"/>
                  <a:gd name="T14" fmla="*/ 0 w 12"/>
                  <a:gd name="T15" fmla="*/ 1 h 27"/>
                  <a:gd name="T16" fmla="*/ 0 w 12"/>
                  <a:gd name="T17" fmla="*/ 1 h 27"/>
                  <a:gd name="T18" fmla="*/ 0 w 12"/>
                  <a:gd name="T19" fmla="*/ 1 h 2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"/>
                  <a:gd name="T31" fmla="*/ 0 h 27"/>
                  <a:gd name="T32" fmla="*/ 12 w 12"/>
                  <a:gd name="T33" fmla="*/ 27 h 2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" h="27">
                    <a:moveTo>
                      <a:pt x="0" y="1"/>
                    </a:moveTo>
                    <a:lnTo>
                      <a:pt x="0" y="1"/>
                    </a:lnTo>
                    <a:lnTo>
                      <a:pt x="8" y="27"/>
                    </a:lnTo>
                    <a:lnTo>
                      <a:pt x="12" y="25"/>
                    </a:lnTo>
                    <a:lnTo>
                      <a:pt x="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2" name="Freeform 395"/>
              <p:cNvSpPr>
                <a:spLocks/>
              </p:cNvSpPr>
              <p:nvPr/>
            </p:nvSpPr>
            <p:spPr bwMode="auto">
              <a:xfrm>
                <a:off x="3003" y="1942"/>
                <a:ext cx="171" cy="305"/>
              </a:xfrm>
              <a:custGeom>
                <a:avLst/>
                <a:gdLst>
                  <a:gd name="T0" fmla="*/ 122 w 122"/>
                  <a:gd name="T1" fmla="*/ 0 h 215"/>
                  <a:gd name="T2" fmla="*/ 113 w 122"/>
                  <a:gd name="T3" fmla="*/ 10 h 215"/>
                  <a:gd name="T4" fmla="*/ 14 w 122"/>
                  <a:gd name="T5" fmla="*/ 48 h 215"/>
                  <a:gd name="T6" fmla="*/ 60 w 122"/>
                  <a:gd name="T7" fmla="*/ 215 h 215"/>
                  <a:gd name="T8" fmla="*/ 47 w 122"/>
                  <a:gd name="T9" fmla="*/ 206 h 215"/>
                  <a:gd name="T10" fmla="*/ 0 w 122"/>
                  <a:gd name="T11" fmla="*/ 39 h 215"/>
                  <a:gd name="T12" fmla="*/ 122 w 122"/>
                  <a:gd name="T13" fmla="*/ 0 h 2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2"/>
                  <a:gd name="T22" fmla="*/ 0 h 215"/>
                  <a:gd name="T23" fmla="*/ 122 w 122"/>
                  <a:gd name="T24" fmla="*/ 215 h 21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2" h="215">
                    <a:moveTo>
                      <a:pt x="122" y="0"/>
                    </a:moveTo>
                    <a:lnTo>
                      <a:pt x="113" y="10"/>
                    </a:lnTo>
                    <a:lnTo>
                      <a:pt x="14" y="48"/>
                    </a:lnTo>
                    <a:lnTo>
                      <a:pt x="60" y="215"/>
                    </a:lnTo>
                    <a:lnTo>
                      <a:pt x="47" y="206"/>
                    </a:lnTo>
                    <a:lnTo>
                      <a:pt x="0" y="39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3" name="Freeform 396"/>
              <p:cNvSpPr>
                <a:spLocks/>
              </p:cNvSpPr>
              <p:nvPr/>
            </p:nvSpPr>
            <p:spPr bwMode="auto">
              <a:xfrm>
                <a:off x="3161" y="1940"/>
                <a:ext cx="14" cy="17"/>
              </a:xfrm>
              <a:custGeom>
                <a:avLst/>
                <a:gdLst>
                  <a:gd name="T0" fmla="*/ 1 w 10"/>
                  <a:gd name="T1" fmla="*/ 12 h 12"/>
                  <a:gd name="T2" fmla="*/ 1 w 10"/>
                  <a:gd name="T3" fmla="*/ 12 h 12"/>
                  <a:gd name="T4" fmla="*/ 10 w 10"/>
                  <a:gd name="T5" fmla="*/ 2 h 12"/>
                  <a:gd name="T6" fmla="*/ 9 w 10"/>
                  <a:gd name="T7" fmla="*/ 0 h 12"/>
                  <a:gd name="T8" fmla="*/ 0 w 10"/>
                  <a:gd name="T9" fmla="*/ 10 h 12"/>
                  <a:gd name="T10" fmla="*/ 0 w 10"/>
                  <a:gd name="T11" fmla="*/ 10 h 12"/>
                  <a:gd name="T12" fmla="*/ 1 w 10"/>
                  <a:gd name="T13" fmla="*/ 12 h 12"/>
                  <a:gd name="T14" fmla="*/ 1 w 10"/>
                  <a:gd name="T15" fmla="*/ 12 h 12"/>
                  <a:gd name="T16" fmla="*/ 1 w 10"/>
                  <a:gd name="T17" fmla="*/ 12 h 12"/>
                  <a:gd name="T18" fmla="*/ 1 w 10"/>
                  <a:gd name="T19" fmla="*/ 12 h 1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12"/>
                  <a:gd name="T32" fmla="*/ 10 w 10"/>
                  <a:gd name="T33" fmla="*/ 12 h 1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12">
                    <a:moveTo>
                      <a:pt x="1" y="12"/>
                    </a:moveTo>
                    <a:lnTo>
                      <a:pt x="1" y="12"/>
                    </a:lnTo>
                    <a:lnTo>
                      <a:pt x="10" y="2"/>
                    </a:lnTo>
                    <a:lnTo>
                      <a:pt x="9" y="0"/>
                    </a:lnTo>
                    <a:lnTo>
                      <a:pt x="0" y="10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4" name="Freeform 397"/>
              <p:cNvSpPr>
                <a:spLocks/>
              </p:cNvSpPr>
              <p:nvPr/>
            </p:nvSpPr>
            <p:spPr bwMode="auto">
              <a:xfrm>
                <a:off x="3020" y="1954"/>
                <a:ext cx="143" cy="59"/>
              </a:xfrm>
              <a:custGeom>
                <a:avLst/>
                <a:gdLst>
                  <a:gd name="T0" fmla="*/ 3 w 102"/>
                  <a:gd name="T1" fmla="*/ 39 h 41"/>
                  <a:gd name="T2" fmla="*/ 2 w 102"/>
                  <a:gd name="T3" fmla="*/ 41 h 41"/>
                  <a:gd name="T4" fmla="*/ 102 w 102"/>
                  <a:gd name="T5" fmla="*/ 2 h 41"/>
                  <a:gd name="T6" fmla="*/ 101 w 102"/>
                  <a:gd name="T7" fmla="*/ 0 h 41"/>
                  <a:gd name="T8" fmla="*/ 1 w 102"/>
                  <a:gd name="T9" fmla="*/ 38 h 41"/>
                  <a:gd name="T10" fmla="*/ 0 w 102"/>
                  <a:gd name="T11" fmla="*/ 40 h 41"/>
                  <a:gd name="T12" fmla="*/ 1 w 102"/>
                  <a:gd name="T13" fmla="*/ 38 h 41"/>
                  <a:gd name="T14" fmla="*/ 0 w 102"/>
                  <a:gd name="T15" fmla="*/ 38 h 41"/>
                  <a:gd name="T16" fmla="*/ 0 w 102"/>
                  <a:gd name="T17" fmla="*/ 40 h 41"/>
                  <a:gd name="T18" fmla="*/ 3 w 102"/>
                  <a:gd name="T19" fmla="*/ 39 h 4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41"/>
                  <a:gd name="T32" fmla="*/ 102 w 102"/>
                  <a:gd name="T33" fmla="*/ 41 h 4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41">
                    <a:moveTo>
                      <a:pt x="3" y="39"/>
                    </a:moveTo>
                    <a:lnTo>
                      <a:pt x="2" y="41"/>
                    </a:lnTo>
                    <a:lnTo>
                      <a:pt x="102" y="2"/>
                    </a:lnTo>
                    <a:lnTo>
                      <a:pt x="101" y="0"/>
                    </a:lnTo>
                    <a:lnTo>
                      <a:pt x="1" y="38"/>
                    </a:lnTo>
                    <a:lnTo>
                      <a:pt x="0" y="40"/>
                    </a:lnTo>
                    <a:lnTo>
                      <a:pt x="1" y="38"/>
                    </a:lnTo>
                    <a:lnTo>
                      <a:pt x="0" y="38"/>
                    </a:lnTo>
                    <a:lnTo>
                      <a:pt x="0" y="40"/>
                    </a:lnTo>
                    <a:lnTo>
                      <a:pt x="3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5" name="Freeform 398"/>
              <p:cNvSpPr>
                <a:spLocks/>
              </p:cNvSpPr>
              <p:nvPr/>
            </p:nvSpPr>
            <p:spPr bwMode="auto">
              <a:xfrm>
                <a:off x="3020" y="2010"/>
                <a:ext cx="71" cy="241"/>
              </a:xfrm>
              <a:custGeom>
                <a:avLst/>
                <a:gdLst>
                  <a:gd name="T0" fmla="*/ 48 w 51"/>
                  <a:gd name="T1" fmla="*/ 168 h 170"/>
                  <a:gd name="T2" fmla="*/ 50 w 51"/>
                  <a:gd name="T3" fmla="*/ 167 h 170"/>
                  <a:gd name="T4" fmla="*/ 3 w 51"/>
                  <a:gd name="T5" fmla="*/ 0 h 170"/>
                  <a:gd name="T6" fmla="*/ 0 w 51"/>
                  <a:gd name="T7" fmla="*/ 1 h 170"/>
                  <a:gd name="T8" fmla="*/ 47 w 51"/>
                  <a:gd name="T9" fmla="*/ 168 h 170"/>
                  <a:gd name="T10" fmla="*/ 49 w 51"/>
                  <a:gd name="T11" fmla="*/ 166 h 170"/>
                  <a:gd name="T12" fmla="*/ 48 w 51"/>
                  <a:gd name="T13" fmla="*/ 168 h 170"/>
                  <a:gd name="T14" fmla="*/ 51 w 51"/>
                  <a:gd name="T15" fmla="*/ 170 h 170"/>
                  <a:gd name="T16" fmla="*/ 50 w 51"/>
                  <a:gd name="T17" fmla="*/ 167 h 170"/>
                  <a:gd name="T18" fmla="*/ 48 w 51"/>
                  <a:gd name="T19" fmla="*/ 168 h 17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1"/>
                  <a:gd name="T31" fmla="*/ 0 h 170"/>
                  <a:gd name="T32" fmla="*/ 51 w 51"/>
                  <a:gd name="T33" fmla="*/ 170 h 17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1" h="170">
                    <a:moveTo>
                      <a:pt x="48" y="168"/>
                    </a:moveTo>
                    <a:lnTo>
                      <a:pt x="50" y="167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47" y="168"/>
                    </a:lnTo>
                    <a:lnTo>
                      <a:pt x="49" y="166"/>
                    </a:lnTo>
                    <a:lnTo>
                      <a:pt x="48" y="168"/>
                    </a:lnTo>
                    <a:lnTo>
                      <a:pt x="51" y="170"/>
                    </a:lnTo>
                    <a:lnTo>
                      <a:pt x="50" y="167"/>
                    </a:lnTo>
                    <a:lnTo>
                      <a:pt x="48" y="1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6" name="Freeform 399"/>
              <p:cNvSpPr>
                <a:spLocks/>
              </p:cNvSpPr>
              <p:nvPr/>
            </p:nvSpPr>
            <p:spPr bwMode="auto">
              <a:xfrm>
                <a:off x="3066" y="2232"/>
                <a:ext cx="22" cy="16"/>
              </a:xfrm>
              <a:custGeom>
                <a:avLst/>
                <a:gdLst>
                  <a:gd name="T0" fmla="*/ 0 w 16"/>
                  <a:gd name="T1" fmla="*/ 2 h 11"/>
                  <a:gd name="T2" fmla="*/ 1 w 16"/>
                  <a:gd name="T3" fmla="*/ 3 h 11"/>
                  <a:gd name="T4" fmla="*/ 15 w 16"/>
                  <a:gd name="T5" fmla="*/ 11 h 11"/>
                  <a:gd name="T6" fmla="*/ 16 w 16"/>
                  <a:gd name="T7" fmla="*/ 9 h 11"/>
                  <a:gd name="T8" fmla="*/ 2 w 16"/>
                  <a:gd name="T9" fmla="*/ 0 h 11"/>
                  <a:gd name="T10" fmla="*/ 3 w 16"/>
                  <a:gd name="T11" fmla="*/ 1 h 11"/>
                  <a:gd name="T12" fmla="*/ 0 w 16"/>
                  <a:gd name="T13" fmla="*/ 2 h 11"/>
                  <a:gd name="T14" fmla="*/ 1 w 16"/>
                  <a:gd name="T15" fmla="*/ 2 h 11"/>
                  <a:gd name="T16" fmla="*/ 1 w 16"/>
                  <a:gd name="T17" fmla="*/ 3 h 11"/>
                  <a:gd name="T18" fmla="*/ 0 w 16"/>
                  <a:gd name="T19" fmla="*/ 2 h 1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6"/>
                  <a:gd name="T31" fmla="*/ 0 h 11"/>
                  <a:gd name="T32" fmla="*/ 16 w 16"/>
                  <a:gd name="T33" fmla="*/ 11 h 1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6" h="11">
                    <a:moveTo>
                      <a:pt x="0" y="2"/>
                    </a:moveTo>
                    <a:lnTo>
                      <a:pt x="1" y="3"/>
                    </a:lnTo>
                    <a:lnTo>
                      <a:pt x="15" y="11"/>
                    </a:lnTo>
                    <a:lnTo>
                      <a:pt x="16" y="9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7" name="Freeform 400"/>
              <p:cNvSpPr>
                <a:spLocks/>
              </p:cNvSpPr>
              <p:nvPr/>
            </p:nvSpPr>
            <p:spPr bwMode="auto">
              <a:xfrm>
                <a:off x="3002" y="1995"/>
                <a:ext cx="68" cy="240"/>
              </a:xfrm>
              <a:custGeom>
                <a:avLst/>
                <a:gdLst>
                  <a:gd name="T0" fmla="*/ 1 w 49"/>
                  <a:gd name="T1" fmla="*/ 0 h 169"/>
                  <a:gd name="T2" fmla="*/ 0 w 49"/>
                  <a:gd name="T3" fmla="*/ 2 h 169"/>
                  <a:gd name="T4" fmla="*/ 46 w 49"/>
                  <a:gd name="T5" fmla="*/ 169 h 169"/>
                  <a:gd name="T6" fmla="*/ 49 w 49"/>
                  <a:gd name="T7" fmla="*/ 168 h 169"/>
                  <a:gd name="T8" fmla="*/ 3 w 49"/>
                  <a:gd name="T9" fmla="*/ 1 h 169"/>
                  <a:gd name="T10" fmla="*/ 2 w 49"/>
                  <a:gd name="T11" fmla="*/ 3 h 169"/>
                  <a:gd name="T12" fmla="*/ 1 w 49"/>
                  <a:gd name="T13" fmla="*/ 0 h 169"/>
                  <a:gd name="T14" fmla="*/ 0 w 49"/>
                  <a:gd name="T15" fmla="*/ 1 h 169"/>
                  <a:gd name="T16" fmla="*/ 0 w 49"/>
                  <a:gd name="T17" fmla="*/ 2 h 169"/>
                  <a:gd name="T18" fmla="*/ 1 w 49"/>
                  <a:gd name="T19" fmla="*/ 0 h 16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9"/>
                  <a:gd name="T31" fmla="*/ 0 h 169"/>
                  <a:gd name="T32" fmla="*/ 49 w 49"/>
                  <a:gd name="T33" fmla="*/ 169 h 16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9" h="169">
                    <a:moveTo>
                      <a:pt x="1" y="0"/>
                    </a:moveTo>
                    <a:lnTo>
                      <a:pt x="0" y="2"/>
                    </a:lnTo>
                    <a:lnTo>
                      <a:pt x="46" y="169"/>
                    </a:lnTo>
                    <a:lnTo>
                      <a:pt x="49" y="168"/>
                    </a:lnTo>
                    <a:lnTo>
                      <a:pt x="3" y="1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8" name="Freeform 401"/>
              <p:cNvSpPr>
                <a:spLocks/>
              </p:cNvSpPr>
              <p:nvPr/>
            </p:nvSpPr>
            <p:spPr bwMode="auto">
              <a:xfrm>
                <a:off x="3003" y="1937"/>
                <a:ext cx="176" cy="63"/>
              </a:xfrm>
              <a:custGeom>
                <a:avLst/>
                <a:gdLst>
                  <a:gd name="T0" fmla="*/ 123 w 126"/>
                  <a:gd name="T1" fmla="*/ 4 h 44"/>
                  <a:gd name="T2" fmla="*/ 122 w 126"/>
                  <a:gd name="T3" fmla="*/ 2 h 44"/>
                  <a:gd name="T4" fmla="*/ 0 w 126"/>
                  <a:gd name="T5" fmla="*/ 41 h 44"/>
                  <a:gd name="T6" fmla="*/ 1 w 126"/>
                  <a:gd name="T7" fmla="*/ 44 h 44"/>
                  <a:gd name="T8" fmla="*/ 123 w 126"/>
                  <a:gd name="T9" fmla="*/ 4 h 44"/>
                  <a:gd name="T10" fmla="*/ 122 w 126"/>
                  <a:gd name="T11" fmla="*/ 2 h 44"/>
                  <a:gd name="T12" fmla="*/ 123 w 126"/>
                  <a:gd name="T13" fmla="*/ 4 h 44"/>
                  <a:gd name="T14" fmla="*/ 126 w 126"/>
                  <a:gd name="T15" fmla="*/ 0 h 44"/>
                  <a:gd name="T16" fmla="*/ 122 w 126"/>
                  <a:gd name="T17" fmla="*/ 2 h 44"/>
                  <a:gd name="T18" fmla="*/ 123 w 126"/>
                  <a:gd name="T19" fmla="*/ 4 h 4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26"/>
                  <a:gd name="T31" fmla="*/ 0 h 44"/>
                  <a:gd name="T32" fmla="*/ 126 w 126"/>
                  <a:gd name="T33" fmla="*/ 44 h 4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26" h="44">
                    <a:moveTo>
                      <a:pt x="123" y="4"/>
                    </a:moveTo>
                    <a:lnTo>
                      <a:pt x="122" y="2"/>
                    </a:lnTo>
                    <a:lnTo>
                      <a:pt x="0" y="41"/>
                    </a:lnTo>
                    <a:lnTo>
                      <a:pt x="1" y="44"/>
                    </a:lnTo>
                    <a:lnTo>
                      <a:pt x="123" y="4"/>
                    </a:lnTo>
                    <a:lnTo>
                      <a:pt x="122" y="2"/>
                    </a:lnTo>
                    <a:lnTo>
                      <a:pt x="123" y="4"/>
                    </a:lnTo>
                    <a:lnTo>
                      <a:pt x="126" y="0"/>
                    </a:lnTo>
                    <a:lnTo>
                      <a:pt x="122" y="2"/>
                    </a:lnTo>
                    <a:lnTo>
                      <a:pt x="123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39" name="Freeform 402"/>
              <p:cNvSpPr>
                <a:spLocks/>
              </p:cNvSpPr>
              <p:nvPr/>
            </p:nvSpPr>
            <p:spPr bwMode="auto">
              <a:xfrm>
                <a:off x="3013" y="2247"/>
                <a:ext cx="74" cy="137"/>
              </a:xfrm>
              <a:custGeom>
                <a:avLst/>
                <a:gdLst>
                  <a:gd name="T0" fmla="*/ 6 w 53"/>
                  <a:gd name="T1" fmla="*/ 64 h 97"/>
                  <a:gd name="T2" fmla="*/ 0 w 53"/>
                  <a:gd name="T3" fmla="*/ 97 h 97"/>
                  <a:gd name="T4" fmla="*/ 53 w 53"/>
                  <a:gd name="T5" fmla="*/ 0 h 97"/>
                  <a:gd name="T6" fmla="*/ 6 w 53"/>
                  <a:gd name="T7" fmla="*/ 64 h 9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3"/>
                  <a:gd name="T13" fmla="*/ 0 h 97"/>
                  <a:gd name="T14" fmla="*/ 53 w 53"/>
                  <a:gd name="T15" fmla="*/ 97 h 9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3" h="97">
                    <a:moveTo>
                      <a:pt x="6" y="64"/>
                    </a:moveTo>
                    <a:lnTo>
                      <a:pt x="0" y="97"/>
                    </a:lnTo>
                    <a:lnTo>
                      <a:pt x="53" y="0"/>
                    </a:lnTo>
                    <a:lnTo>
                      <a:pt x="6" y="64"/>
                    </a:lnTo>
                    <a:close/>
                  </a:path>
                </a:pathLst>
              </a:custGeom>
              <a:solidFill>
                <a:srgbClr val="024C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0" name="Freeform 403"/>
              <p:cNvSpPr>
                <a:spLocks/>
              </p:cNvSpPr>
              <p:nvPr/>
            </p:nvSpPr>
            <p:spPr bwMode="auto">
              <a:xfrm>
                <a:off x="3010" y="2336"/>
                <a:ext cx="13" cy="57"/>
              </a:xfrm>
              <a:custGeom>
                <a:avLst/>
                <a:gdLst>
                  <a:gd name="T0" fmla="*/ 1 w 9"/>
                  <a:gd name="T1" fmla="*/ 33 h 40"/>
                  <a:gd name="T2" fmla="*/ 3 w 9"/>
                  <a:gd name="T3" fmla="*/ 34 h 40"/>
                  <a:gd name="T4" fmla="*/ 9 w 9"/>
                  <a:gd name="T5" fmla="*/ 1 h 40"/>
                  <a:gd name="T6" fmla="*/ 7 w 9"/>
                  <a:gd name="T7" fmla="*/ 0 h 40"/>
                  <a:gd name="T8" fmla="*/ 1 w 9"/>
                  <a:gd name="T9" fmla="*/ 34 h 40"/>
                  <a:gd name="T10" fmla="*/ 3 w 9"/>
                  <a:gd name="T11" fmla="*/ 34 h 40"/>
                  <a:gd name="T12" fmla="*/ 1 w 9"/>
                  <a:gd name="T13" fmla="*/ 34 h 40"/>
                  <a:gd name="T14" fmla="*/ 0 w 9"/>
                  <a:gd name="T15" fmla="*/ 40 h 40"/>
                  <a:gd name="T16" fmla="*/ 3 w 9"/>
                  <a:gd name="T17" fmla="*/ 34 h 40"/>
                  <a:gd name="T18" fmla="*/ 1 w 9"/>
                  <a:gd name="T19" fmla="*/ 33 h 4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"/>
                  <a:gd name="T31" fmla="*/ 0 h 40"/>
                  <a:gd name="T32" fmla="*/ 9 w 9"/>
                  <a:gd name="T33" fmla="*/ 40 h 4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" h="40">
                    <a:moveTo>
                      <a:pt x="1" y="33"/>
                    </a:moveTo>
                    <a:lnTo>
                      <a:pt x="3" y="34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1" y="34"/>
                    </a:lnTo>
                    <a:lnTo>
                      <a:pt x="3" y="34"/>
                    </a:lnTo>
                    <a:lnTo>
                      <a:pt x="1" y="34"/>
                    </a:lnTo>
                    <a:lnTo>
                      <a:pt x="0" y="40"/>
                    </a:lnTo>
                    <a:lnTo>
                      <a:pt x="3" y="34"/>
                    </a:lnTo>
                    <a:lnTo>
                      <a:pt x="1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1" name="Freeform 404"/>
              <p:cNvSpPr>
                <a:spLocks/>
              </p:cNvSpPr>
              <p:nvPr/>
            </p:nvSpPr>
            <p:spPr bwMode="auto">
              <a:xfrm>
                <a:off x="3011" y="2247"/>
                <a:ext cx="79" cy="137"/>
              </a:xfrm>
              <a:custGeom>
                <a:avLst/>
                <a:gdLst>
                  <a:gd name="T0" fmla="*/ 54 w 56"/>
                  <a:gd name="T1" fmla="*/ 0 h 97"/>
                  <a:gd name="T2" fmla="*/ 54 w 56"/>
                  <a:gd name="T3" fmla="*/ 0 h 97"/>
                  <a:gd name="T4" fmla="*/ 0 w 56"/>
                  <a:gd name="T5" fmla="*/ 96 h 97"/>
                  <a:gd name="T6" fmla="*/ 2 w 56"/>
                  <a:gd name="T7" fmla="*/ 97 h 97"/>
                  <a:gd name="T8" fmla="*/ 56 w 56"/>
                  <a:gd name="T9" fmla="*/ 1 h 97"/>
                  <a:gd name="T10" fmla="*/ 54 w 56"/>
                  <a:gd name="T11" fmla="*/ 0 h 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6"/>
                  <a:gd name="T19" fmla="*/ 0 h 97"/>
                  <a:gd name="T20" fmla="*/ 56 w 56"/>
                  <a:gd name="T21" fmla="*/ 97 h 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6" h="97">
                    <a:moveTo>
                      <a:pt x="54" y="0"/>
                    </a:moveTo>
                    <a:lnTo>
                      <a:pt x="54" y="0"/>
                    </a:lnTo>
                    <a:lnTo>
                      <a:pt x="0" y="96"/>
                    </a:lnTo>
                    <a:lnTo>
                      <a:pt x="2" y="97"/>
                    </a:lnTo>
                    <a:lnTo>
                      <a:pt x="56" y="1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2" name="Freeform 405"/>
              <p:cNvSpPr>
                <a:spLocks/>
              </p:cNvSpPr>
              <p:nvPr/>
            </p:nvSpPr>
            <p:spPr bwMode="auto">
              <a:xfrm>
                <a:off x="2885" y="2041"/>
                <a:ext cx="131" cy="315"/>
              </a:xfrm>
              <a:custGeom>
                <a:avLst/>
                <a:gdLst>
                  <a:gd name="T0" fmla="*/ 0 w 93"/>
                  <a:gd name="T1" fmla="*/ 0 h 222"/>
                  <a:gd name="T2" fmla="*/ 5 w 93"/>
                  <a:gd name="T3" fmla="*/ 78 h 222"/>
                  <a:gd name="T4" fmla="*/ 31 w 93"/>
                  <a:gd name="T5" fmla="*/ 82 h 222"/>
                  <a:gd name="T6" fmla="*/ 15 w 93"/>
                  <a:gd name="T7" fmla="*/ 101 h 222"/>
                  <a:gd name="T8" fmla="*/ 93 w 93"/>
                  <a:gd name="T9" fmla="*/ 222 h 222"/>
                  <a:gd name="T10" fmla="*/ 0 w 93"/>
                  <a:gd name="T11" fmla="*/ 0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3"/>
                  <a:gd name="T19" fmla="*/ 0 h 222"/>
                  <a:gd name="T20" fmla="*/ 93 w 93"/>
                  <a:gd name="T21" fmla="*/ 222 h 2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3" h="222">
                    <a:moveTo>
                      <a:pt x="0" y="0"/>
                    </a:moveTo>
                    <a:lnTo>
                      <a:pt x="5" y="78"/>
                    </a:lnTo>
                    <a:lnTo>
                      <a:pt x="31" y="82"/>
                    </a:lnTo>
                    <a:lnTo>
                      <a:pt x="15" y="101"/>
                    </a:lnTo>
                    <a:lnTo>
                      <a:pt x="93" y="2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24C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3" name="Freeform 406"/>
              <p:cNvSpPr>
                <a:spLocks/>
              </p:cNvSpPr>
              <p:nvPr/>
            </p:nvSpPr>
            <p:spPr bwMode="auto">
              <a:xfrm>
                <a:off x="2884" y="2041"/>
                <a:ext cx="11" cy="112"/>
              </a:xfrm>
              <a:custGeom>
                <a:avLst/>
                <a:gdLst>
                  <a:gd name="T0" fmla="*/ 7 w 8"/>
                  <a:gd name="T1" fmla="*/ 76 h 79"/>
                  <a:gd name="T2" fmla="*/ 8 w 8"/>
                  <a:gd name="T3" fmla="*/ 78 h 79"/>
                  <a:gd name="T4" fmla="*/ 2 w 8"/>
                  <a:gd name="T5" fmla="*/ 0 h 79"/>
                  <a:gd name="T6" fmla="*/ 0 w 8"/>
                  <a:gd name="T7" fmla="*/ 0 h 79"/>
                  <a:gd name="T8" fmla="*/ 5 w 8"/>
                  <a:gd name="T9" fmla="*/ 78 h 79"/>
                  <a:gd name="T10" fmla="*/ 6 w 8"/>
                  <a:gd name="T11" fmla="*/ 79 h 79"/>
                  <a:gd name="T12" fmla="*/ 5 w 8"/>
                  <a:gd name="T13" fmla="*/ 78 h 79"/>
                  <a:gd name="T14" fmla="*/ 5 w 8"/>
                  <a:gd name="T15" fmla="*/ 79 h 79"/>
                  <a:gd name="T16" fmla="*/ 6 w 8"/>
                  <a:gd name="T17" fmla="*/ 79 h 79"/>
                  <a:gd name="T18" fmla="*/ 7 w 8"/>
                  <a:gd name="T19" fmla="*/ 76 h 7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79"/>
                  <a:gd name="T32" fmla="*/ 8 w 8"/>
                  <a:gd name="T33" fmla="*/ 79 h 7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79">
                    <a:moveTo>
                      <a:pt x="7" y="76"/>
                    </a:moveTo>
                    <a:lnTo>
                      <a:pt x="8" y="78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5" y="78"/>
                    </a:lnTo>
                    <a:lnTo>
                      <a:pt x="6" y="79"/>
                    </a:lnTo>
                    <a:lnTo>
                      <a:pt x="5" y="78"/>
                    </a:lnTo>
                    <a:lnTo>
                      <a:pt x="5" y="79"/>
                    </a:lnTo>
                    <a:lnTo>
                      <a:pt x="6" y="79"/>
                    </a:lnTo>
                    <a:lnTo>
                      <a:pt x="7" y="7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4" name="Freeform 407"/>
              <p:cNvSpPr>
                <a:spLocks/>
              </p:cNvSpPr>
              <p:nvPr/>
            </p:nvSpPr>
            <p:spPr bwMode="auto">
              <a:xfrm>
                <a:off x="2892" y="2149"/>
                <a:ext cx="41" cy="10"/>
              </a:xfrm>
              <a:custGeom>
                <a:avLst/>
                <a:gdLst>
                  <a:gd name="T0" fmla="*/ 27 w 29"/>
                  <a:gd name="T1" fmla="*/ 6 h 7"/>
                  <a:gd name="T2" fmla="*/ 27 w 29"/>
                  <a:gd name="T3" fmla="*/ 5 h 7"/>
                  <a:gd name="T4" fmla="*/ 1 w 29"/>
                  <a:gd name="T5" fmla="*/ 0 h 7"/>
                  <a:gd name="T6" fmla="*/ 0 w 29"/>
                  <a:gd name="T7" fmla="*/ 3 h 7"/>
                  <a:gd name="T8" fmla="*/ 26 w 29"/>
                  <a:gd name="T9" fmla="*/ 7 h 7"/>
                  <a:gd name="T10" fmla="*/ 25 w 29"/>
                  <a:gd name="T11" fmla="*/ 5 h 7"/>
                  <a:gd name="T12" fmla="*/ 27 w 29"/>
                  <a:gd name="T13" fmla="*/ 6 h 7"/>
                  <a:gd name="T14" fmla="*/ 29 w 29"/>
                  <a:gd name="T15" fmla="*/ 5 h 7"/>
                  <a:gd name="T16" fmla="*/ 27 w 29"/>
                  <a:gd name="T17" fmla="*/ 5 h 7"/>
                  <a:gd name="T18" fmla="*/ 27 w 29"/>
                  <a:gd name="T19" fmla="*/ 6 h 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9"/>
                  <a:gd name="T31" fmla="*/ 0 h 7"/>
                  <a:gd name="T32" fmla="*/ 29 w 29"/>
                  <a:gd name="T33" fmla="*/ 7 h 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9" h="7">
                    <a:moveTo>
                      <a:pt x="27" y="6"/>
                    </a:moveTo>
                    <a:lnTo>
                      <a:pt x="27" y="5"/>
                    </a:lnTo>
                    <a:lnTo>
                      <a:pt x="1" y="0"/>
                    </a:lnTo>
                    <a:lnTo>
                      <a:pt x="0" y="3"/>
                    </a:lnTo>
                    <a:lnTo>
                      <a:pt x="26" y="7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9" y="5"/>
                    </a:lnTo>
                    <a:lnTo>
                      <a:pt x="27" y="5"/>
                    </a:lnTo>
                    <a:lnTo>
                      <a:pt x="27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5" name="Freeform 408"/>
              <p:cNvSpPr>
                <a:spLocks/>
              </p:cNvSpPr>
              <p:nvPr/>
            </p:nvSpPr>
            <p:spPr bwMode="auto">
              <a:xfrm>
                <a:off x="2905" y="2156"/>
                <a:ext cx="25" cy="30"/>
              </a:xfrm>
              <a:custGeom>
                <a:avLst/>
                <a:gdLst>
                  <a:gd name="T0" fmla="*/ 3 w 18"/>
                  <a:gd name="T1" fmla="*/ 20 h 21"/>
                  <a:gd name="T2" fmla="*/ 2 w 18"/>
                  <a:gd name="T3" fmla="*/ 21 h 21"/>
                  <a:gd name="T4" fmla="*/ 18 w 18"/>
                  <a:gd name="T5" fmla="*/ 1 h 21"/>
                  <a:gd name="T6" fmla="*/ 16 w 18"/>
                  <a:gd name="T7" fmla="*/ 0 h 21"/>
                  <a:gd name="T8" fmla="*/ 1 w 18"/>
                  <a:gd name="T9" fmla="*/ 20 h 21"/>
                  <a:gd name="T10" fmla="*/ 1 w 18"/>
                  <a:gd name="T11" fmla="*/ 21 h 21"/>
                  <a:gd name="T12" fmla="*/ 1 w 18"/>
                  <a:gd name="T13" fmla="*/ 20 h 21"/>
                  <a:gd name="T14" fmla="*/ 0 w 18"/>
                  <a:gd name="T15" fmla="*/ 20 h 21"/>
                  <a:gd name="T16" fmla="*/ 1 w 18"/>
                  <a:gd name="T17" fmla="*/ 21 h 21"/>
                  <a:gd name="T18" fmla="*/ 3 w 18"/>
                  <a:gd name="T19" fmla="*/ 20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8"/>
                  <a:gd name="T31" fmla="*/ 0 h 21"/>
                  <a:gd name="T32" fmla="*/ 18 w 18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8" h="21">
                    <a:moveTo>
                      <a:pt x="3" y="20"/>
                    </a:moveTo>
                    <a:lnTo>
                      <a:pt x="2" y="21"/>
                    </a:lnTo>
                    <a:lnTo>
                      <a:pt x="18" y="1"/>
                    </a:lnTo>
                    <a:lnTo>
                      <a:pt x="16" y="0"/>
                    </a:lnTo>
                    <a:lnTo>
                      <a:pt x="1" y="20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0" y="20"/>
                    </a:lnTo>
                    <a:lnTo>
                      <a:pt x="1" y="21"/>
                    </a:lnTo>
                    <a:lnTo>
                      <a:pt x="3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6" name="Freeform 409"/>
              <p:cNvSpPr>
                <a:spLocks/>
              </p:cNvSpPr>
              <p:nvPr/>
            </p:nvSpPr>
            <p:spPr bwMode="auto">
              <a:xfrm>
                <a:off x="2906" y="2184"/>
                <a:ext cx="111" cy="173"/>
              </a:xfrm>
              <a:custGeom>
                <a:avLst/>
                <a:gdLst>
                  <a:gd name="T0" fmla="*/ 78 w 79"/>
                  <a:gd name="T1" fmla="*/ 121 h 122"/>
                  <a:gd name="T2" fmla="*/ 79 w 79"/>
                  <a:gd name="T3" fmla="*/ 121 h 122"/>
                  <a:gd name="T4" fmla="*/ 2 w 79"/>
                  <a:gd name="T5" fmla="*/ 0 h 122"/>
                  <a:gd name="T6" fmla="*/ 0 w 79"/>
                  <a:gd name="T7" fmla="*/ 1 h 122"/>
                  <a:gd name="T8" fmla="*/ 77 w 79"/>
                  <a:gd name="T9" fmla="*/ 122 h 122"/>
                  <a:gd name="T10" fmla="*/ 78 w 79"/>
                  <a:gd name="T11" fmla="*/ 121 h 1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9"/>
                  <a:gd name="T19" fmla="*/ 0 h 122"/>
                  <a:gd name="T20" fmla="*/ 79 w 79"/>
                  <a:gd name="T21" fmla="*/ 122 h 1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9" h="122">
                    <a:moveTo>
                      <a:pt x="78" y="121"/>
                    </a:moveTo>
                    <a:lnTo>
                      <a:pt x="79" y="121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77" y="122"/>
                    </a:lnTo>
                    <a:lnTo>
                      <a:pt x="78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7" name="Freeform 410"/>
              <p:cNvSpPr>
                <a:spLocks/>
              </p:cNvSpPr>
              <p:nvPr/>
            </p:nvSpPr>
            <p:spPr bwMode="auto">
              <a:xfrm>
                <a:off x="3154" y="2073"/>
                <a:ext cx="220" cy="518"/>
              </a:xfrm>
              <a:custGeom>
                <a:avLst/>
                <a:gdLst>
                  <a:gd name="T0" fmla="*/ 110 w 157"/>
                  <a:gd name="T1" fmla="*/ 3 h 365"/>
                  <a:gd name="T2" fmla="*/ 113 w 157"/>
                  <a:gd name="T3" fmla="*/ 14 h 365"/>
                  <a:gd name="T4" fmla="*/ 118 w 157"/>
                  <a:gd name="T5" fmla="*/ 31 h 365"/>
                  <a:gd name="T6" fmla="*/ 122 w 157"/>
                  <a:gd name="T7" fmla="*/ 51 h 365"/>
                  <a:gd name="T8" fmla="*/ 126 w 157"/>
                  <a:gd name="T9" fmla="*/ 73 h 365"/>
                  <a:gd name="T10" fmla="*/ 130 w 157"/>
                  <a:gd name="T11" fmla="*/ 96 h 365"/>
                  <a:gd name="T12" fmla="*/ 134 w 157"/>
                  <a:gd name="T13" fmla="*/ 119 h 365"/>
                  <a:gd name="T14" fmla="*/ 137 w 157"/>
                  <a:gd name="T15" fmla="*/ 139 h 365"/>
                  <a:gd name="T16" fmla="*/ 140 w 157"/>
                  <a:gd name="T17" fmla="*/ 156 h 365"/>
                  <a:gd name="T18" fmla="*/ 142 w 157"/>
                  <a:gd name="T19" fmla="*/ 166 h 365"/>
                  <a:gd name="T20" fmla="*/ 142 w 157"/>
                  <a:gd name="T21" fmla="*/ 171 h 365"/>
                  <a:gd name="T22" fmla="*/ 125 w 157"/>
                  <a:gd name="T23" fmla="*/ 343 h 365"/>
                  <a:gd name="T24" fmla="*/ 119 w 157"/>
                  <a:gd name="T25" fmla="*/ 346 h 365"/>
                  <a:gd name="T26" fmla="*/ 108 w 157"/>
                  <a:gd name="T27" fmla="*/ 353 h 365"/>
                  <a:gd name="T28" fmla="*/ 95 w 157"/>
                  <a:gd name="T29" fmla="*/ 360 h 365"/>
                  <a:gd name="T30" fmla="*/ 82 w 157"/>
                  <a:gd name="T31" fmla="*/ 364 h 365"/>
                  <a:gd name="T32" fmla="*/ 74 w 157"/>
                  <a:gd name="T33" fmla="*/ 364 h 365"/>
                  <a:gd name="T34" fmla="*/ 61 w 157"/>
                  <a:gd name="T35" fmla="*/ 349 h 365"/>
                  <a:gd name="T36" fmla="*/ 49 w 157"/>
                  <a:gd name="T37" fmla="*/ 329 h 365"/>
                  <a:gd name="T38" fmla="*/ 39 w 157"/>
                  <a:gd name="T39" fmla="*/ 305 h 365"/>
                  <a:gd name="T40" fmla="*/ 30 w 157"/>
                  <a:gd name="T41" fmla="*/ 279 h 365"/>
                  <a:gd name="T42" fmla="*/ 22 w 157"/>
                  <a:gd name="T43" fmla="*/ 252 h 365"/>
                  <a:gd name="T44" fmla="*/ 15 w 157"/>
                  <a:gd name="T45" fmla="*/ 226 h 365"/>
                  <a:gd name="T46" fmla="*/ 9 w 157"/>
                  <a:gd name="T47" fmla="*/ 202 h 365"/>
                  <a:gd name="T48" fmla="*/ 5 w 157"/>
                  <a:gd name="T49" fmla="*/ 182 h 365"/>
                  <a:gd name="T50" fmla="*/ 2 w 157"/>
                  <a:gd name="T51" fmla="*/ 166 h 365"/>
                  <a:gd name="T52" fmla="*/ 1 w 157"/>
                  <a:gd name="T53" fmla="*/ 157 h 365"/>
                  <a:gd name="T54" fmla="*/ 1 w 157"/>
                  <a:gd name="T55" fmla="*/ 155 h 365"/>
                  <a:gd name="T56" fmla="*/ 10 w 157"/>
                  <a:gd name="T57" fmla="*/ 152 h 365"/>
                  <a:gd name="T58" fmla="*/ 25 w 157"/>
                  <a:gd name="T59" fmla="*/ 147 h 365"/>
                  <a:gd name="T60" fmla="*/ 44 w 157"/>
                  <a:gd name="T61" fmla="*/ 139 h 365"/>
                  <a:gd name="T62" fmla="*/ 62 w 157"/>
                  <a:gd name="T63" fmla="*/ 130 h 365"/>
                  <a:gd name="T64" fmla="*/ 74 w 157"/>
                  <a:gd name="T65" fmla="*/ 120 h 365"/>
                  <a:gd name="T66" fmla="*/ 84 w 157"/>
                  <a:gd name="T67" fmla="*/ 135 h 365"/>
                  <a:gd name="T68" fmla="*/ 84 w 157"/>
                  <a:gd name="T69" fmla="*/ 129 h 365"/>
                  <a:gd name="T70" fmla="*/ 85 w 157"/>
                  <a:gd name="T71" fmla="*/ 118 h 365"/>
                  <a:gd name="T72" fmla="*/ 87 w 157"/>
                  <a:gd name="T73" fmla="*/ 102 h 365"/>
                  <a:gd name="T74" fmla="*/ 89 w 157"/>
                  <a:gd name="T75" fmla="*/ 84 h 365"/>
                  <a:gd name="T76" fmla="*/ 92 w 157"/>
                  <a:gd name="T77" fmla="*/ 64 h 365"/>
                  <a:gd name="T78" fmla="*/ 95 w 157"/>
                  <a:gd name="T79" fmla="*/ 45 h 365"/>
                  <a:gd name="T80" fmla="*/ 98 w 157"/>
                  <a:gd name="T81" fmla="*/ 27 h 365"/>
                  <a:gd name="T82" fmla="*/ 101 w 157"/>
                  <a:gd name="T83" fmla="*/ 13 h 365"/>
                  <a:gd name="T84" fmla="*/ 104 w 157"/>
                  <a:gd name="T85" fmla="*/ 3 h 365"/>
                  <a:gd name="T86" fmla="*/ 107 w 157"/>
                  <a:gd name="T87" fmla="*/ 0 h 36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57"/>
                  <a:gd name="T133" fmla="*/ 0 h 365"/>
                  <a:gd name="T134" fmla="*/ 157 w 157"/>
                  <a:gd name="T135" fmla="*/ 365 h 365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57" h="365">
                    <a:moveTo>
                      <a:pt x="108" y="0"/>
                    </a:moveTo>
                    <a:lnTo>
                      <a:pt x="109" y="1"/>
                    </a:lnTo>
                    <a:lnTo>
                      <a:pt x="110" y="3"/>
                    </a:lnTo>
                    <a:lnTo>
                      <a:pt x="111" y="6"/>
                    </a:lnTo>
                    <a:lnTo>
                      <a:pt x="112" y="10"/>
                    </a:lnTo>
                    <a:lnTo>
                      <a:pt x="113" y="14"/>
                    </a:lnTo>
                    <a:lnTo>
                      <a:pt x="115" y="19"/>
                    </a:lnTo>
                    <a:lnTo>
                      <a:pt x="116" y="25"/>
                    </a:lnTo>
                    <a:lnTo>
                      <a:pt x="118" y="31"/>
                    </a:lnTo>
                    <a:lnTo>
                      <a:pt x="119" y="37"/>
                    </a:lnTo>
                    <a:lnTo>
                      <a:pt x="120" y="44"/>
                    </a:lnTo>
                    <a:lnTo>
                      <a:pt x="122" y="51"/>
                    </a:lnTo>
                    <a:lnTo>
                      <a:pt x="123" y="58"/>
                    </a:lnTo>
                    <a:lnTo>
                      <a:pt x="124" y="66"/>
                    </a:lnTo>
                    <a:lnTo>
                      <a:pt x="126" y="73"/>
                    </a:lnTo>
                    <a:lnTo>
                      <a:pt x="128" y="81"/>
                    </a:lnTo>
                    <a:lnTo>
                      <a:pt x="129" y="89"/>
                    </a:lnTo>
                    <a:lnTo>
                      <a:pt x="130" y="96"/>
                    </a:lnTo>
                    <a:lnTo>
                      <a:pt x="131" y="104"/>
                    </a:lnTo>
                    <a:lnTo>
                      <a:pt x="133" y="112"/>
                    </a:lnTo>
                    <a:lnTo>
                      <a:pt x="134" y="119"/>
                    </a:lnTo>
                    <a:lnTo>
                      <a:pt x="135" y="126"/>
                    </a:lnTo>
                    <a:lnTo>
                      <a:pt x="137" y="133"/>
                    </a:lnTo>
                    <a:lnTo>
                      <a:pt x="137" y="139"/>
                    </a:lnTo>
                    <a:lnTo>
                      <a:pt x="138" y="145"/>
                    </a:lnTo>
                    <a:lnTo>
                      <a:pt x="139" y="151"/>
                    </a:lnTo>
                    <a:lnTo>
                      <a:pt x="140" y="156"/>
                    </a:lnTo>
                    <a:lnTo>
                      <a:pt x="141" y="160"/>
                    </a:lnTo>
                    <a:lnTo>
                      <a:pt x="141" y="164"/>
                    </a:lnTo>
                    <a:lnTo>
                      <a:pt x="142" y="166"/>
                    </a:lnTo>
                    <a:lnTo>
                      <a:pt x="142" y="169"/>
                    </a:lnTo>
                    <a:lnTo>
                      <a:pt x="142" y="170"/>
                    </a:lnTo>
                    <a:lnTo>
                      <a:pt x="142" y="171"/>
                    </a:lnTo>
                    <a:lnTo>
                      <a:pt x="157" y="284"/>
                    </a:lnTo>
                    <a:lnTo>
                      <a:pt x="126" y="342"/>
                    </a:lnTo>
                    <a:lnTo>
                      <a:pt x="125" y="343"/>
                    </a:lnTo>
                    <a:lnTo>
                      <a:pt x="124" y="343"/>
                    </a:lnTo>
                    <a:lnTo>
                      <a:pt x="122" y="345"/>
                    </a:lnTo>
                    <a:lnTo>
                      <a:pt x="119" y="346"/>
                    </a:lnTo>
                    <a:lnTo>
                      <a:pt x="116" y="349"/>
                    </a:lnTo>
                    <a:lnTo>
                      <a:pt x="112" y="351"/>
                    </a:lnTo>
                    <a:lnTo>
                      <a:pt x="108" y="353"/>
                    </a:lnTo>
                    <a:lnTo>
                      <a:pt x="104" y="355"/>
                    </a:lnTo>
                    <a:lnTo>
                      <a:pt x="99" y="357"/>
                    </a:lnTo>
                    <a:lnTo>
                      <a:pt x="95" y="360"/>
                    </a:lnTo>
                    <a:lnTo>
                      <a:pt x="90" y="362"/>
                    </a:lnTo>
                    <a:lnTo>
                      <a:pt x="86" y="363"/>
                    </a:lnTo>
                    <a:lnTo>
                      <a:pt x="82" y="364"/>
                    </a:lnTo>
                    <a:lnTo>
                      <a:pt x="79" y="365"/>
                    </a:lnTo>
                    <a:lnTo>
                      <a:pt x="76" y="365"/>
                    </a:lnTo>
                    <a:lnTo>
                      <a:pt x="74" y="364"/>
                    </a:lnTo>
                    <a:lnTo>
                      <a:pt x="69" y="360"/>
                    </a:lnTo>
                    <a:lnTo>
                      <a:pt x="65" y="354"/>
                    </a:lnTo>
                    <a:lnTo>
                      <a:pt x="61" y="349"/>
                    </a:lnTo>
                    <a:lnTo>
                      <a:pt x="57" y="343"/>
                    </a:lnTo>
                    <a:lnTo>
                      <a:pt x="53" y="336"/>
                    </a:lnTo>
                    <a:lnTo>
                      <a:pt x="49" y="329"/>
                    </a:lnTo>
                    <a:lnTo>
                      <a:pt x="46" y="321"/>
                    </a:lnTo>
                    <a:lnTo>
                      <a:pt x="43" y="313"/>
                    </a:lnTo>
                    <a:lnTo>
                      <a:pt x="39" y="305"/>
                    </a:lnTo>
                    <a:lnTo>
                      <a:pt x="36" y="297"/>
                    </a:lnTo>
                    <a:lnTo>
                      <a:pt x="33" y="288"/>
                    </a:lnTo>
                    <a:lnTo>
                      <a:pt x="30" y="279"/>
                    </a:lnTo>
                    <a:lnTo>
                      <a:pt x="27" y="270"/>
                    </a:lnTo>
                    <a:lnTo>
                      <a:pt x="24" y="261"/>
                    </a:lnTo>
                    <a:lnTo>
                      <a:pt x="22" y="252"/>
                    </a:lnTo>
                    <a:lnTo>
                      <a:pt x="19" y="244"/>
                    </a:lnTo>
                    <a:lnTo>
                      <a:pt x="17" y="235"/>
                    </a:lnTo>
                    <a:lnTo>
                      <a:pt x="15" y="226"/>
                    </a:lnTo>
                    <a:lnTo>
                      <a:pt x="13" y="218"/>
                    </a:lnTo>
                    <a:lnTo>
                      <a:pt x="11" y="210"/>
                    </a:lnTo>
                    <a:lnTo>
                      <a:pt x="9" y="202"/>
                    </a:lnTo>
                    <a:lnTo>
                      <a:pt x="8" y="195"/>
                    </a:lnTo>
                    <a:lnTo>
                      <a:pt x="6" y="188"/>
                    </a:lnTo>
                    <a:lnTo>
                      <a:pt x="5" y="182"/>
                    </a:lnTo>
                    <a:lnTo>
                      <a:pt x="4" y="176"/>
                    </a:lnTo>
                    <a:lnTo>
                      <a:pt x="3" y="171"/>
                    </a:lnTo>
                    <a:lnTo>
                      <a:pt x="2" y="166"/>
                    </a:lnTo>
                    <a:lnTo>
                      <a:pt x="2" y="163"/>
                    </a:lnTo>
                    <a:lnTo>
                      <a:pt x="1" y="160"/>
                    </a:lnTo>
                    <a:lnTo>
                      <a:pt x="1" y="157"/>
                    </a:lnTo>
                    <a:lnTo>
                      <a:pt x="0" y="156"/>
                    </a:lnTo>
                    <a:lnTo>
                      <a:pt x="0" y="155"/>
                    </a:lnTo>
                    <a:lnTo>
                      <a:pt x="1" y="155"/>
                    </a:lnTo>
                    <a:lnTo>
                      <a:pt x="3" y="154"/>
                    </a:lnTo>
                    <a:lnTo>
                      <a:pt x="6" y="154"/>
                    </a:lnTo>
                    <a:lnTo>
                      <a:pt x="10" y="152"/>
                    </a:lnTo>
                    <a:lnTo>
                      <a:pt x="14" y="151"/>
                    </a:lnTo>
                    <a:lnTo>
                      <a:pt x="20" y="149"/>
                    </a:lnTo>
                    <a:lnTo>
                      <a:pt x="25" y="147"/>
                    </a:lnTo>
                    <a:lnTo>
                      <a:pt x="31" y="144"/>
                    </a:lnTo>
                    <a:lnTo>
                      <a:pt x="38" y="142"/>
                    </a:lnTo>
                    <a:lnTo>
                      <a:pt x="44" y="139"/>
                    </a:lnTo>
                    <a:lnTo>
                      <a:pt x="50" y="136"/>
                    </a:lnTo>
                    <a:lnTo>
                      <a:pt x="56" y="133"/>
                    </a:lnTo>
                    <a:lnTo>
                      <a:pt x="62" y="130"/>
                    </a:lnTo>
                    <a:lnTo>
                      <a:pt x="66" y="127"/>
                    </a:lnTo>
                    <a:lnTo>
                      <a:pt x="71" y="123"/>
                    </a:lnTo>
                    <a:lnTo>
                      <a:pt x="74" y="120"/>
                    </a:lnTo>
                    <a:lnTo>
                      <a:pt x="124" y="229"/>
                    </a:lnTo>
                    <a:lnTo>
                      <a:pt x="84" y="135"/>
                    </a:lnTo>
                    <a:lnTo>
                      <a:pt x="84" y="134"/>
                    </a:lnTo>
                    <a:lnTo>
                      <a:pt x="84" y="132"/>
                    </a:lnTo>
                    <a:lnTo>
                      <a:pt x="84" y="129"/>
                    </a:lnTo>
                    <a:lnTo>
                      <a:pt x="84" y="126"/>
                    </a:lnTo>
                    <a:lnTo>
                      <a:pt x="85" y="122"/>
                    </a:lnTo>
                    <a:lnTo>
                      <a:pt x="85" y="118"/>
                    </a:lnTo>
                    <a:lnTo>
                      <a:pt x="86" y="113"/>
                    </a:lnTo>
                    <a:lnTo>
                      <a:pt x="87" y="108"/>
                    </a:lnTo>
                    <a:lnTo>
                      <a:pt x="87" y="102"/>
                    </a:lnTo>
                    <a:lnTo>
                      <a:pt x="88" y="96"/>
                    </a:lnTo>
                    <a:lnTo>
                      <a:pt x="88" y="90"/>
                    </a:lnTo>
                    <a:lnTo>
                      <a:pt x="89" y="84"/>
                    </a:lnTo>
                    <a:lnTo>
                      <a:pt x="90" y="77"/>
                    </a:lnTo>
                    <a:lnTo>
                      <a:pt x="91" y="71"/>
                    </a:lnTo>
                    <a:lnTo>
                      <a:pt x="92" y="64"/>
                    </a:lnTo>
                    <a:lnTo>
                      <a:pt x="93" y="58"/>
                    </a:lnTo>
                    <a:lnTo>
                      <a:pt x="93" y="51"/>
                    </a:lnTo>
                    <a:lnTo>
                      <a:pt x="95" y="45"/>
                    </a:lnTo>
                    <a:lnTo>
                      <a:pt x="96" y="39"/>
                    </a:lnTo>
                    <a:lnTo>
                      <a:pt x="96" y="33"/>
                    </a:lnTo>
                    <a:lnTo>
                      <a:pt x="98" y="27"/>
                    </a:lnTo>
                    <a:lnTo>
                      <a:pt x="99" y="22"/>
                    </a:lnTo>
                    <a:lnTo>
                      <a:pt x="99" y="17"/>
                    </a:lnTo>
                    <a:lnTo>
                      <a:pt x="101" y="13"/>
                    </a:lnTo>
                    <a:lnTo>
                      <a:pt x="102" y="9"/>
                    </a:lnTo>
                    <a:lnTo>
                      <a:pt x="103" y="6"/>
                    </a:lnTo>
                    <a:lnTo>
                      <a:pt x="104" y="3"/>
                    </a:lnTo>
                    <a:lnTo>
                      <a:pt x="105" y="1"/>
                    </a:lnTo>
                    <a:lnTo>
                      <a:pt x="106" y="0"/>
                    </a:lnTo>
                    <a:lnTo>
                      <a:pt x="107" y="0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24C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8" name="Freeform 411"/>
              <p:cNvSpPr>
                <a:spLocks/>
              </p:cNvSpPr>
              <p:nvPr/>
            </p:nvSpPr>
            <p:spPr bwMode="auto">
              <a:xfrm>
                <a:off x="3303" y="2071"/>
                <a:ext cx="54" cy="245"/>
              </a:xfrm>
              <a:custGeom>
                <a:avLst/>
                <a:gdLst>
                  <a:gd name="T0" fmla="*/ 39 w 39"/>
                  <a:gd name="T1" fmla="*/ 172 h 173"/>
                  <a:gd name="T2" fmla="*/ 38 w 39"/>
                  <a:gd name="T3" fmla="*/ 170 h 173"/>
                  <a:gd name="T4" fmla="*/ 37 w 39"/>
                  <a:gd name="T5" fmla="*/ 165 h 173"/>
                  <a:gd name="T6" fmla="*/ 37 w 39"/>
                  <a:gd name="T7" fmla="*/ 157 h 173"/>
                  <a:gd name="T8" fmla="*/ 35 w 39"/>
                  <a:gd name="T9" fmla="*/ 147 h 173"/>
                  <a:gd name="T10" fmla="*/ 33 w 39"/>
                  <a:gd name="T11" fmla="*/ 134 h 173"/>
                  <a:gd name="T12" fmla="*/ 31 w 39"/>
                  <a:gd name="T13" fmla="*/ 121 h 173"/>
                  <a:gd name="T14" fmla="*/ 28 w 39"/>
                  <a:gd name="T15" fmla="*/ 106 h 173"/>
                  <a:gd name="T16" fmla="*/ 25 w 39"/>
                  <a:gd name="T17" fmla="*/ 91 h 173"/>
                  <a:gd name="T18" fmla="*/ 22 w 39"/>
                  <a:gd name="T19" fmla="*/ 75 h 173"/>
                  <a:gd name="T20" fmla="*/ 20 w 39"/>
                  <a:gd name="T21" fmla="*/ 60 h 173"/>
                  <a:gd name="T22" fmla="*/ 17 w 39"/>
                  <a:gd name="T23" fmla="*/ 45 h 173"/>
                  <a:gd name="T24" fmla="*/ 14 w 39"/>
                  <a:gd name="T25" fmla="*/ 32 h 173"/>
                  <a:gd name="T26" fmla="*/ 11 w 39"/>
                  <a:gd name="T27" fmla="*/ 21 h 173"/>
                  <a:gd name="T28" fmla="*/ 9 w 39"/>
                  <a:gd name="T29" fmla="*/ 11 h 173"/>
                  <a:gd name="T30" fmla="*/ 6 w 39"/>
                  <a:gd name="T31" fmla="*/ 4 h 173"/>
                  <a:gd name="T32" fmla="*/ 3 w 39"/>
                  <a:gd name="T33" fmla="*/ 0 h 173"/>
                  <a:gd name="T34" fmla="*/ 1 w 39"/>
                  <a:gd name="T35" fmla="*/ 4 h 173"/>
                  <a:gd name="T36" fmla="*/ 3 w 39"/>
                  <a:gd name="T37" fmla="*/ 9 h 173"/>
                  <a:gd name="T38" fmla="*/ 5 w 39"/>
                  <a:gd name="T39" fmla="*/ 17 h 173"/>
                  <a:gd name="T40" fmla="*/ 8 w 39"/>
                  <a:gd name="T41" fmla="*/ 27 h 173"/>
                  <a:gd name="T42" fmla="*/ 11 w 39"/>
                  <a:gd name="T43" fmla="*/ 39 h 173"/>
                  <a:gd name="T44" fmla="*/ 13 w 39"/>
                  <a:gd name="T45" fmla="*/ 53 h 173"/>
                  <a:gd name="T46" fmla="*/ 16 w 39"/>
                  <a:gd name="T47" fmla="*/ 68 h 173"/>
                  <a:gd name="T48" fmla="*/ 19 w 39"/>
                  <a:gd name="T49" fmla="*/ 83 h 173"/>
                  <a:gd name="T50" fmla="*/ 22 w 39"/>
                  <a:gd name="T51" fmla="*/ 99 h 173"/>
                  <a:gd name="T52" fmla="*/ 25 w 39"/>
                  <a:gd name="T53" fmla="*/ 114 h 173"/>
                  <a:gd name="T54" fmla="*/ 27 w 39"/>
                  <a:gd name="T55" fmla="*/ 128 h 173"/>
                  <a:gd name="T56" fmla="*/ 29 w 39"/>
                  <a:gd name="T57" fmla="*/ 142 h 173"/>
                  <a:gd name="T58" fmla="*/ 31 w 39"/>
                  <a:gd name="T59" fmla="*/ 153 h 173"/>
                  <a:gd name="T60" fmla="*/ 32 w 39"/>
                  <a:gd name="T61" fmla="*/ 162 h 173"/>
                  <a:gd name="T62" fmla="*/ 33 w 39"/>
                  <a:gd name="T63" fmla="*/ 169 h 173"/>
                  <a:gd name="T64" fmla="*/ 34 w 39"/>
                  <a:gd name="T65" fmla="*/ 173 h 173"/>
                  <a:gd name="T66" fmla="*/ 34 w 39"/>
                  <a:gd name="T67" fmla="*/ 173 h 173"/>
                  <a:gd name="T68" fmla="*/ 39 w 39"/>
                  <a:gd name="T69" fmla="*/ 172 h 17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9"/>
                  <a:gd name="T106" fmla="*/ 0 h 173"/>
                  <a:gd name="T107" fmla="*/ 39 w 39"/>
                  <a:gd name="T108" fmla="*/ 173 h 17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9" h="173">
                    <a:moveTo>
                      <a:pt x="39" y="172"/>
                    </a:moveTo>
                    <a:lnTo>
                      <a:pt x="39" y="172"/>
                    </a:lnTo>
                    <a:lnTo>
                      <a:pt x="38" y="170"/>
                    </a:lnTo>
                    <a:lnTo>
                      <a:pt x="38" y="168"/>
                    </a:lnTo>
                    <a:lnTo>
                      <a:pt x="37" y="165"/>
                    </a:lnTo>
                    <a:lnTo>
                      <a:pt x="37" y="162"/>
                    </a:lnTo>
                    <a:lnTo>
                      <a:pt x="37" y="157"/>
                    </a:lnTo>
                    <a:lnTo>
                      <a:pt x="36" y="152"/>
                    </a:lnTo>
                    <a:lnTo>
                      <a:pt x="35" y="147"/>
                    </a:lnTo>
                    <a:lnTo>
                      <a:pt x="34" y="141"/>
                    </a:lnTo>
                    <a:lnTo>
                      <a:pt x="33" y="134"/>
                    </a:lnTo>
                    <a:lnTo>
                      <a:pt x="31" y="128"/>
                    </a:lnTo>
                    <a:lnTo>
                      <a:pt x="31" y="121"/>
                    </a:lnTo>
                    <a:lnTo>
                      <a:pt x="29" y="113"/>
                    </a:lnTo>
                    <a:lnTo>
                      <a:pt x="28" y="106"/>
                    </a:lnTo>
                    <a:lnTo>
                      <a:pt x="27" y="98"/>
                    </a:lnTo>
                    <a:lnTo>
                      <a:pt x="25" y="91"/>
                    </a:lnTo>
                    <a:lnTo>
                      <a:pt x="24" y="83"/>
                    </a:lnTo>
                    <a:lnTo>
                      <a:pt x="22" y="75"/>
                    </a:lnTo>
                    <a:lnTo>
                      <a:pt x="21" y="67"/>
                    </a:lnTo>
                    <a:lnTo>
                      <a:pt x="20" y="60"/>
                    </a:lnTo>
                    <a:lnTo>
                      <a:pt x="18" y="52"/>
                    </a:lnTo>
                    <a:lnTo>
                      <a:pt x="17" y="45"/>
                    </a:lnTo>
                    <a:lnTo>
                      <a:pt x="15" y="38"/>
                    </a:lnTo>
                    <a:lnTo>
                      <a:pt x="14" y="32"/>
                    </a:lnTo>
                    <a:lnTo>
                      <a:pt x="12" y="26"/>
                    </a:lnTo>
                    <a:lnTo>
                      <a:pt x="11" y="21"/>
                    </a:lnTo>
                    <a:lnTo>
                      <a:pt x="10" y="16"/>
                    </a:lnTo>
                    <a:lnTo>
                      <a:pt x="9" y="11"/>
                    </a:lnTo>
                    <a:lnTo>
                      <a:pt x="7" y="7"/>
                    </a:lnTo>
                    <a:lnTo>
                      <a:pt x="6" y="4"/>
                    </a:lnTo>
                    <a:lnTo>
                      <a:pt x="5" y="2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6"/>
                    </a:lnTo>
                    <a:lnTo>
                      <a:pt x="3" y="9"/>
                    </a:lnTo>
                    <a:lnTo>
                      <a:pt x="4" y="13"/>
                    </a:lnTo>
                    <a:lnTo>
                      <a:pt x="5" y="17"/>
                    </a:lnTo>
                    <a:lnTo>
                      <a:pt x="6" y="22"/>
                    </a:lnTo>
                    <a:lnTo>
                      <a:pt x="8" y="27"/>
                    </a:lnTo>
                    <a:lnTo>
                      <a:pt x="9" y="33"/>
                    </a:lnTo>
                    <a:lnTo>
                      <a:pt x="11" y="39"/>
                    </a:lnTo>
                    <a:lnTo>
                      <a:pt x="12" y="46"/>
                    </a:lnTo>
                    <a:lnTo>
                      <a:pt x="13" y="53"/>
                    </a:lnTo>
                    <a:lnTo>
                      <a:pt x="15" y="61"/>
                    </a:lnTo>
                    <a:lnTo>
                      <a:pt x="16" y="68"/>
                    </a:lnTo>
                    <a:lnTo>
                      <a:pt x="18" y="76"/>
                    </a:lnTo>
                    <a:lnTo>
                      <a:pt x="19" y="83"/>
                    </a:lnTo>
                    <a:lnTo>
                      <a:pt x="21" y="91"/>
                    </a:lnTo>
                    <a:lnTo>
                      <a:pt x="22" y="99"/>
                    </a:lnTo>
                    <a:lnTo>
                      <a:pt x="23" y="106"/>
                    </a:lnTo>
                    <a:lnTo>
                      <a:pt x="25" y="114"/>
                    </a:lnTo>
                    <a:lnTo>
                      <a:pt x="26" y="121"/>
                    </a:lnTo>
                    <a:lnTo>
                      <a:pt x="27" y="128"/>
                    </a:lnTo>
                    <a:lnTo>
                      <a:pt x="28" y="135"/>
                    </a:lnTo>
                    <a:lnTo>
                      <a:pt x="29" y="142"/>
                    </a:lnTo>
                    <a:lnTo>
                      <a:pt x="30" y="148"/>
                    </a:lnTo>
                    <a:lnTo>
                      <a:pt x="31" y="153"/>
                    </a:lnTo>
                    <a:lnTo>
                      <a:pt x="31" y="158"/>
                    </a:lnTo>
                    <a:lnTo>
                      <a:pt x="32" y="162"/>
                    </a:lnTo>
                    <a:lnTo>
                      <a:pt x="33" y="166"/>
                    </a:lnTo>
                    <a:lnTo>
                      <a:pt x="33" y="169"/>
                    </a:lnTo>
                    <a:lnTo>
                      <a:pt x="34" y="171"/>
                    </a:lnTo>
                    <a:lnTo>
                      <a:pt x="34" y="173"/>
                    </a:lnTo>
                    <a:lnTo>
                      <a:pt x="39" y="17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49" name="Freeform 412"/>
              <p:cNvSpPr>
                <a:spLocks/>
              </p:cNvSpPr>
              <p:nvPr/>
            </p:nvSpPr>
            <p:spPr bwMode="auto">
              <a:xfrm>
                <a:off x="3350" y="2315"/>
                <a:ext cx="28" cy="163"/>
              </a:xfrm>
              <a:custGeom>
                <a:avLst/>
                <a:gdLst>
                  <a:gd name="T0" fmla="*/ 19 w 20"/>
                  <a:gd name="T1" fmla="*/ 115 h 115"/>
                  <a:gd name="T2" fmla="*/ 20 w 20"/>
                  <a:gd name="T3" fmla="*/ 114 h 115"/>
                  <a:gd name="T4" fmla="*/ 5 w 20"/>
                  <a:gd name="T5" fmla="*/ 0 h 115"/>
                  <a:gd name="T6" fmla="*/ 0 w 20"/>
                  <a:gd name="T7" fmla="*/ 1 h 115"/>
                  <a:gd name="T8" fmla="*/ 15 w 20"/>
                  <a:gd name="T9" fmla="*/ 114 h 115"/>
                  <a:gd name="T10" fmla="*/ 16 w 20"/>
                  <a:gd name="T11" fmla="*/ 113 h 115"/>
                  <a:gd name="T12" fmla="*/ 19 w 20"/>
                  <a:gd name="T13" fmla="*/ 115 h 115"/>
                  <a:gd name="T14" fmla="*/ 20 w 20"/>
                  <a:gd name="T15" fmla="*/ 114 h 115"/>
                  <a:gd name="T16" fmla="*/ 20 w 20"/>
                  <a:gd name="T17" fmla="*/ 114 h 115"/>
                  <a:gd name="T18" fmla="*/ 19 w 20"/>
                  <a:gd name="T19" fmla="*/ 115 h 1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115"/>
                  <a:gd name="T32" fmla="*/ 20 w 20"/>
                  <a:gd name="T33" fmla="*/ 115 h 1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115">
                    <a:moveTo>
                      <a:pt x="19" y="115"/>
                    </a:moveTo>
                    <a:lnTo>
                      <a:pt x="20" y="114"/>
                    </a:lnTo>
                    <a:lnTo>
                      <a:pt x="5" y="0"/>
                    </a:lnTo>
                    <a:lnTo>
                      <a:pt x="0" y="1"/>
                    </a:lnTo>
                    <a:lnTo>
                      <a:pt x="15" y="114"/>
                    </a:lnTo>
                    <a:lnTo>
                      <a:pt x="16" y="113"/>
                    </a:lnTo>
                    <a:lnTo>
                      <a:pt x="19" y="115"/>
                    </a:lnTo>
                    <a:lnTo>
                      <a:pt x="20" y="114"/>
                    </a:lnTo>
                    <a:lnTo>
                      <a:pt x="19" y="1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0" name="Freeform 413"/>
              <p:cNvSpPr>
                <a:spLocks/>
              </p:cNvSpPr>
              <p:nvPr/>
            </p:nvSpPr>
            <p:spPr bwMode="auto">
              <a:xfrm>
                <a:off x="3328" y="2475"/>
                <a:ext cx="49" cy="86"/>
              </a:xfrm>
              <a:custGeom>
                <a:avLst/>
                <a:gdLst>
                  <a:gd name="T0" fmla="*/ 3 w 35"/>
                  <a:gd name="T1" fmla="*/ 61 h 61"/>
                  <a:gd name="T2" fmla="*/ 4 w 35"/>
                  <a:gd name="T3" fmla="*/ 60 h 61"/>
                  <a:gd name="T4" fmla="*/ 35 w 35"/>
                  <a:gd name="T5" fmla="*/ 2 h 61"/>
                  <a:gd name="T6" fmla="*/ 32 w 35"/>
                  <a:gd name="T7" fmla="*/ 0 h 61"/>
                  <a:gd name="T8" fmla="*/ 0 w 35"/>
                  <a:gd name="T9" fmla="*/ 58 h 61"/>
                  <a:gd name="T10" fmla="*/ 0 w 35"/>
                  <a:gd name="T11" fmla="*/ 57 h 61"/>
                  <a:gd name="T12" fmla="*/ 3 w 35"/>
                  <a:gd name="T13" fmla="*/ 61 h 61"/>
                  <a:gd name="T14" fmla="*/ 4 w 35"/>
                  <a:gd name="T15" fmla="*/ 61 h 61"/>
                  <a:gd name="T16" fmla="*/ 4 w 35"/>
                  <a:gd name="T17" fmla="*/ 60 h 61"/>
                  <a:gd name="T18" fmla="*/ 3 w 35"/>
                  <a:gd name="T19" fmla="*/ 61 h 6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5"/>
                  <a:gd name="T31" fmla="*/ 0 h 61"/>
                  <a:gd name="T32" fmla="*/ 35 w 35"/>
                  <a:gd name="T33" fmla="*/ 61 h 6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5" h="61">
                    <a:moveTo>
                      <a:pt x="3" y="61"/>
                    </a:moveTo>
                    <a:lnTo>
                      <a:pt x="4" y="60"/>
                    </a:lnTo>
                    <a:lnTo>
                      <a:pt x="35" y="2"/>
                    </a:lnTo>
                    <a:lnTo>
                      <a:pt x="32" y="0"/>
                    </a:lnTo>
                    <a:lnTo>
                      <a:pt x="0" y="58"/>
                    </a:lnTo>
                    <a:lnTo>
                      <a:pt x="0" y="57"/>
                    </a:lnTo>
                    <a:lnTo>
                      <a:pt x="3" y="61"/>
                    </a:lnTo>
                    <a:lnTo>
                      <a:pt x="4" y="61"/>
                    </a:lnTo>
                    <a:lnTo>
                      <a:pt x="4" y="60"/>
                    </a:lnTo>
                    <a:lnTo>
                      <a:pt x="3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1" name="Freeform 414"/>
              <p:cNvSpPr>
                <a:spLocks/>
              </p:cNvSpPr>
              <p:nvPr/>
            </p:nvSpPr>
            <p:spPr bwMode="auto">
              <a:xfrm>
                <a:off x="3255" y="2556"/>
                <a:ext cx="77" cy="38"/>
              </a:xfrm>
              <a:custGeom>
                <a:avLst/>
                <a:gdLst>
                  <a:gd name="T0" fmla="*/ 0 w 55"/>
                  <a:gd name="T1" fmla="*/ 26 h 27"/>
                  <a:gd name="T2" fmla="*/ 1 w 55"/>
                  <a:gd name="T3" fmla="*/ 26 h 27"/>
                  <a:gd name="T4" fmla="*/ 4 w 55"/>
                  <a:gd name="T5" fmla="*/ 27 h 27"/>
                  <a:gd name="T6" fmla="*/ 7 w 55"/>
                  <a:gd name="T7" fmla="*/ 27 h 27"/>
                  <a:gd name="T8" fmla="*/ 11 w 55"/>
                  <a:gd name="T9" fmla="*/ 26 h 27"/>
                  <a:gd name="T10" fmla="*/ 15 w 55"/>
                  <a:gd name="T11" fmla="*/ 25 h 27"/>
                  <a:gd name="T12" fmla="*/ 19 w 55"/>
                  <a:gd name="T13" fmla="*/ 24 h 27"/>
                  <a:gd name="T14" fmla="*/ 24 w 55"/>
                  <a:gd name="T15" fmla="*/ 22 h 27"/>
                  <a:gd name="T16" fmla="*/ 28 w 55"/>
                  <a:gd name="T17" fmla="*/ 20 h 27"/>
                  <a:gd name="T18" fmla="*/ 33 w 55"/>
                  <a:gd name="T19" fmla="*/ 17 h 27"/>
                  <a:gd name="T20" fmla="*/ 37 w 55"/>
                  <a:gd name="T21" fmla="*/ 15 h 27"/>
                  <a:gd name="T22" fmla="*/ 41 w 55"/>
                  <a:gd name="T23" fmla="*/ 13 h 27"/>
                  <a:gd name="T24" fmla="*/ 45 w 55"/>
                  <a:gd name="T25" fmla="*/ 11 h 27"/>
                  <a:gd name="T26" fmla="*/ 48 w 55"/>
                  <a:gd name="T27" fmla="*/ 9 h 27"/>
                  <a:gd name="T28" fmla="*/ 51 w 55"/>
                  <a:gd name="T29" fmla="*/ 7 h 27"/>
                  <a:gd name="T30" fmla="*/ 53 w 55"/>
                  <a:gd name="T31" fmla="*/ 6 h 27"/>
                  <a:gd name="T32" fmla="*/ 54 w 55"/>
                  <a:gd name="T33" fmla="*/ 5 h 27"/>
                  <a:gd name="T34" fmla="*/ 55 w 55"/>
                  <a:gd name="T35" fmla="*/ 4 h 27"/>
                  <a:gd name="T36" fmla="*/ 52 w 55"/>
                  <a:gd name="T37" fmla="*/ 0 h 27"/>
                  <a:gd name="T38" fmla="*/ 52 w 55"/>
                  <a:gd name="T39" fmla="*/ 0 h 27"/>
                  <a:gd name="T40" fmla="*/ 50 w 55"/>
                  <a:gd name="T41" fmla="*/ 1 h 27"/>
                  <a:gd name="T42" fmla="*/ 48 w 55"/>
                  <a:gd name="T43" fmla="*/ 3 h 27"/>
                  <a:gd name="T44" fmla="*/ 46 w 55"/>
                  <a:gd name="T45" fmla="*/ 5 h 27"/>
                  <a:gd name="T46" fmla="*/ 43 w 55"/>
                  <a:gd name="T47" fmla="*/ 6 h 27"/>
                  <a:gd name="T48" fmla="*/ 39 w 55"/>
                  <a:gd name="T49" fmla="*/ 9 h 27"/>
                  <a:gd name="T50" fmla="*/ 35 w 55"/>
                  <a:gd name="T51" fmla="*/ 11 h 27"/>
                  <a:gd name="T52" fmla="*/ 30 w 55"/>
                  <a:gd name="T53" fmla="*/ 13 h 27"/>
                  <a:gd name="T54" fmla="*/ 26 w 55"/>
                  <a:gd name="T55" fmla="*/ 15 h 27"/>
                  <a:gd name="T56" fmla="*/ 21 w 55"/>
                  <a:gd name="T57" fmla="*/ 17 h 27"/>
                  <a:gd name="T58" fmla="*/ 18 w 55"/>
                  <a:gd name="T59" fmla="*/ 19 h 27"/>
                  <a:gd name="T60" fmla="*/ 14 w 55"/>
                  <a:gd name="T61" fmla="*/ 21 h 27"/>
                  <a:gd name="T62" fmla="*/ 10 w 55"/>
                  <a:gd name="T63" fmla="*/ 22 h 27"/>
                  <a:gd name="T64" fmla="*/ 7 w 55"/>
                  <a:gd name="T65" fmla="*/ 23 h 27"/>
                  <a:gd name="T66" fmla="*/ 5 w 55"/>
                  <a:gd name="T67" fmla="*/ 22 h 27"/>
                  <a:gd name="T68" fmla="*/ 3 w 55"/>
                  <a:gd name="T69" fmla="*/ 22 h 27"/>
                  <a:gd name="T70" fmla="*/ 3 w 55"/>
                  <a:gd name="T71" fmla="*/ 22 h 27"/>
                  <a:gd name="T72" fmla="*/ 0 w 55"/>
                  <a:gd name="T73" fmla="*/ 26 h 27"/>
                  <a:gd name="T74" fmla="*/ 1 w 55"/>
                  <a:gd name="T75" fmla="*/ 26 h 27"/>
                  <a:gd name="T76" fmla="*/ 1 w 55"/>
                  <a:gd name="T77" fmla="*/ 26 h 27"/>
                  <a:gd name="T78" fmla="*/ 0 w 55"/>
                  <a:gd name="T79" fmla="*/ 26 h 27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55"/>
                  <a:gd name="T121" fmla="*/ 0 h 27"/>
                  <a:gd name="T122" fmla="*/ 55 w 55"/>
                  <a:gd name="T123" fmla="*/ 27 h 27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55" h="27">
                    <a:moveTo>
                      <a:pt x="0" y="26"/>
                    </a:moveTo>
                    <a:lnTo>
                      <a:pt x="1" y="26"/>
                    </a:lnTo>
                    <a:lnTo>
                      <a:pt x="4" y="27"/>
                    </a:lnTo>
                    <a:lnTo>
                      <a:pt x="7" y="27"/>
                    </a:lnTo>
                    <a:lnTo>
                      <a:pt x="11" y="26"/>
                    </a:lnTo>
                    <a:lnTo>
                      <a:pt x="15" y="25"/>
                    </a:lnTo>
                    <a:lnTo>
                      <a:pt x="19" y="24"/>
                    </a:lnTo>
                    <a:lnTo>
                      <a:pt x="24" y="22"/>
                    </a:lnTo>
                    <a:lnTo>
                      <a:pt x="28" y="20"/>
                    </a:lnTo>
                    <a:lnTo>
                      <a:pt x="33" y="17"/>
                    </a:lnTo>
                    <a:lnTo>
                      <a:pt x="37" y="15"/>
                    </a:lnTo>
                    <a:lnTo>
                      <a:pt x="41" y="13"/>
                    </a:lnTo>
                    <a:lnTo>
                      <a:pt x="45" y="11"/>
                    </a:lnTo>
                    <a:lnTo>
                      <a:pt x="48" y="9"/>
                    </a:lnTo>
                    <a:lnTo>
                      <a:pt x="51" y="7"/>
                    </a:lnTo>
                    <a:lnTo>
                      <a:pt x="53" y="6"/>
                    </a:lnTo>
                    <a:lnTo>
                      <a:pt x="54" y="5"/>
                    </a:lnTo>
                    <a:lnTo>
                      <a:pt x="55" y="4"/>
                    </a:lnTo>
                    <a:lnTo>
                      <a:pt x="52" y="0"/>
                    </a:lnTo>
                    <a:lnTo>
                      <a:pt x="50" y="1"/>
                    </a:lnTo>
                    <a:lnTo>
                      <a:pt x="48" y="3"/>
                    </a:lnTo>
                    <a:lnTo>
                      <a:pt x="46" y="5"/>
                    </a:lnTo>
                    <a:lnTo>
                      <a:pt x="43" y="6"/>
                    </a:lnTo>
                    <a:lnTo>
                      <a:pt x="39" y="9"/>
                    </a:lnTo>
                    <a:lnTo>
                      <a:pt x="35" y="11"/>
                    </a:lnTo>
                    <a:lnTo>
                      <a:pt x="30" y="13"/>
                    </a:lnTo>
                    <a:lnTo>
                      <a:pt x="26" y="15"/>
                    </a:lnTo>
                    <a:lnTo>
                      <a:pt x="21" y="17"/>
                    </a:lnTo>
                    <a:lnTo>
                      <a:pt x="18" y="19"/>
                    </a:lnTo>
                    <a:lnTo>
                      <a:pt x="14" y="21"/>
                    </a:lnTo>
                    <a:lnTo>
                      <a:pt x="10" y="22"/>
                    </a:lnTo>
                    <a:lnTo>
                      <a:pt x="7" y="23"/>
                    </a:lnTo>
                    <a:lnTo>
                      <a:pt x="5" y="22"/>
                    </a:lnTo>
                    <a:lnTo>
                      <a:pt x="3" y="22"/>
                    </a:lnTo>
                    <a:lnTo>
                      <a:pt x="0" y="26"/>
                    </a:lnTo>
                    <a:lnTo>
                      <a:pt x="1" y="26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2" name="Freeform 415"/>
              <p:cNvSpPr>
                <a:spLocks/>
              </p:cNvSpPr>
              <p:nvPr/>
            </p:nvSpPr>
            <p:spPr bwMode="auto">
              <a:xfrm>
                <a:off x="3151" y="2290"/>
                <a:ext cx="108" cy="303"/>
              </a:xfrm>
              <a:custGeom>
                <a:avLst/>
                <a:gdLst>
                  <a:gd name="T0" fmla="*/ 0 w 77"/>
                  <a:gd name="T1" fmla="*/ 3 h 213"/>
                  <a:gd name="T2" fmla="*/ 1 w 77"/>
                  <a:gd name="T3" fmla="*/ 5 h 213"/>
                  <a:gd name="T4" fmla="*/ 1 w 77"/>
                  <a:gd name="T5" fmla="*/ 10 h 213"/>
                  <a:gd name="T6" fmla="*/ 3 w 77"/>
                  <a:gd name="T7" fmla="*/ 18 h 213"/>
                  <a:gd name="T8" fmla="*/ 5 w 77"/>
                  <a:gd name="T9" fmla="*/ 30 h 213"/>
                  <a:gd name="T10" fmla="*/ 7 w 77"/>
                  <a:gd name="T11" fmla="*/ 43 h 213"/>
                  <a:gd name="T12" fmla="*/ 11 w 77"/>
                  <a:gd name="T13" fmla="*/ 58 h 213"/>
                  <a:gd name="T14" fmla="*/ 14 w 77"/>
                  <a:gd name="T15" fmla="*/ 74 h 213"/>
                  <a:gd name="T16" fmla="*/ 19 w 77"/>
                  <a:gd name="T17" fmla="*/ 91 h 213"/>
                  <a:gd name="T18" fmla="*/ 24 w 77"/>
                  <a:gd name="T19" fmla="*/ 109 h 213"/>
                  <a:gd name="T20" fmla="*/ 29 w 77"/>
                  <a:gd name="T21" fmla="*/ 127 h 213"/>
                  <a:gd name="T22" fmla="*/ 35 w 77"/>
                  <a:gd name="T23" fmla="*/ 145 h 213"/>
                  <a:gd name="T24" fmla="*/ 42 w 77"/>
                  <a:gd name="T25" fmla="*/ 161 h 213"/>
                  <a:gd name="T26" fmla="*/ 49 w 77"/>
                  <a:gd name="T27" fmla="*/ 177 h 213"/>
                  <a:gd name="T28" fmla="*/ 57 w 77"/>
                  <a:gd name="T29" fmla="*/ 191 h 213"/>
                  <a:gd name="T30" fmla="*/ 65 w 77"/>
                  <a:gd name="T31" fmla="*/ 203 h 213"/>
                  <a:gd name="T32" fmla="*/ 74 w 77"/>
                  <a:gd name="T33" fmla="*/ 213 h 213"/>
                  <a:gd name="T34" fmla="*/ 73 w 77"/>
                  <a:gd name="T35" fmla="*/ 205 h 213"/>
                  <a:gd name="T36" fmla="*/ 65 w 77"/>
                  <a:gd name="T37" fmla="*/ 194 h 213"/>
                  <a:gd name="T38" fmla="*/ 57 w 77"/>
                  <a:gd name="T39" fmla="*/ 182 h 213"/>
                  <a:gd name="T40" fmla="*/ 50 w 77"/>
                  <a:gd name="T41" fmla="*/ 167 h 213"/>
                  <a:gd name="T42" fmla="*/ 43 w 77"/>
                  <a:gd name="T43" fmla="*/ 151 h 213"/>
                  <a:gd name="T44" fmla="*/ 37 w 77"/>
                  <a:gd name="T45" fmla="*/ 134 h 213"/>
                  <a:gd name="T46" fmla="*/ 31 w 77"/>
                  <a:gd name="T47" fmla="*/ 117 h 213"/>
                  <a:gd name="T48" fmla="*/ 26 w 77"/>
                  <a:gd name="T49" fmla="*/ 99 h 213"/>
                  <a:gd name="T50" fmla="*/ 21 w 77"/>
                  <a:gd name="T51" fmla="*/ 81 h 213"/>
                  <a:gd name="T52" fmla="*/ 17 w 77"/>
                  <a:gd name="T53" fmla="*/ 64 h 213"/>
                  <a:gd name="T54" fmla="*/ 14 w 77"/>
                  <a:gd name="T55" fmla="*/ 49 h 213"/>
                  <a:gd name="T56" fmla="*/ 11 w 77"/>
                  <a:gd name="T57" fmla="*/ 35 h 213"/>
                  <a:gd name="T58" fmla="*/ 8 w 77"/>
                  <a:gd name="T59" fmla="*/ 23 h 213"/>
                  <a:gd name="T60" fmla="*/ 7 w 77"/>
                  <a:gd name="T61" fmla="*/ 13 h 213"/>
                  <a:gd name="T62" fmla="*/ 6 w 77"/>
                  <a:gd name="T63" fmla="*/ 6 h 213"/>
                  <a:gd name="T64" fmla="*/ 5 w 77"/>
                  <a:gd name="T65" fmla="*/ 2 h 213"/>
                  <a:gd name="T66" fmla="*/ 3 w 77"/>
                  <a:gd name="T67" fmla="*/ 4 h 213"/>
                  <a:gd name="T68" fmla="*/ 0 w 77"/>
                  <a:gd name="T69" fmla="*/ 1 h 213"/>
                  <a:gd name="T70" fmla="*/ 2 w 77"/>
                  <a:gd name="T71" fmla="*/ 0 h 21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7"/>
                  <a:gd name="T109" fmla="*/ 0 h 213"/>
                  <a:gd name="T110" fmla="*/ 77 w 77"/>
                  <a:gd name="T111" fmla="*/ 213 h 21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7" h="213">
                    <a:moveTo>
                      <a:pt x="2" y="0"/>
                    </a:moveTo>
                    <a:lnTo>
                      <a:pt x="0" y="3"/>
                    </a:lnTo>
                    <a:lnTo>
                      <a:pt x="1" y="5"/>
                    </a:lnTo>
                    <a:lnTo>
                      <a:pt x="1" y="7"/>
                    </a:lnTo>
                    <a:lnTo>
                      <a:pt x="1" y="10"/>
                    </a:lnTo>
                    <a:lnTo>
                      <a:pt x="2" y="14"/>
                    </a:lnTo>
                    <a:lnTo>
                      <a:pt x="3" y="18"/>
                    </a:lnTo>
                    <a:lnTo>
                      <a:pt x="4" y="24"/>
                    </a:lnTo>
                    <a:lnTo>
                      <a:pt x="5" y="30"/>
                    </a:lnTo>
                    <a:lnTo>
                      <a:pt x="6" y="36"/>
                    </a:lnTo>
                    <a:lnTo>
                      <a:pt x="7" y="43"/>
                    </a:lnTo>
                    <a:lnTo>
                      <a:pt x="9" y="50"/>
                    </a:lnTo>
                    <a:lnTo>
                      <a:pt x="11" y="58"/>
                    </a:lnTo>
                    <a:lnTo>
                      <a:pt x="13" y="66"/>
                    </a:lnTo>
                    <a:lnTo>
                      <a:pt x="14" y="74"/>
                    </a:lnTo>
                    <a:lnTo>
                      <a:pt x="16" y="82"/>
                    </a:lnTo>
                    <a:lnTo>
                      <a:pt x="19" y="91"/>
                    </a:lnTo>
                    <a:lnTo>
                      <a:pt x="21" y="100"/>
                    </a:lnTo>
                    <a:lnTo>
                      <a:pt x="24" y="109"/>
                    </a:lnTo>
                    <a:lnTo>
                      <a:pt x="27" y="118"/>
                    </a:lnTo>
                    <a:lnTo>
                      <a:pt x="29" y="127"/>
                    </a:lnTo>
                    <a:lnTo>
                      <a:pt x="32" y="136"/>
                    </a:lnTo>
                    <a:lnTo>
                      <a:pt x="35" y="145"/>
                    </a:lnTo>
                    <a:lnTo>
                      <a:pt x="39" y="153"/>
                    </a:lnTo>
                    <a:lnTo>
                      <a:pt x="42" y="161"/>
                    </a:lnTo>
                    <a:lnTo>
                      <a:pt x="45" y="169"/>
                    </a:lnTo>
                    <a:lnTo>
                      <a:pt x="49" y="177"/>
                    </a:lnTo>
                    <a:lnTo>
                      <a:pt x="53" y="184"/>
                    </a:lnTo>
                    <a:lnTo>
                      <a:pt x="57" y="191"/>
                    </a:lnTo>
                    <a:lnTo>
                      <a:pt x="61" y="197"/>
                    </a:lnTo>
                    <a:lnTo>
                      <a:pt x="65" y="203"/>
                    </a:lnTo>
                    <a:lnTo>
                      <a:pt x="70" y="208"/>
                    </a:lnTo>
                    <a:lnTo>
                      <a:pt x="74" y="213"/>
                    </a:lnTo>
                    <a:lnTo>
                      <a:pt x="77" y="209"/>
                    </a:lnTo>
                    <a:lnTo>
                      <a:pt x="73" y="205"/>
                    </a:lnTo>
                    <a:lnTo>
                      <a:pt x="69" y="200"/>
                    </a:lnTo>
                    <a:lnTo>
                      <a:pt x="65" y="194"/>
                    </a:lnTo>
                    <a:lnTo>
                      <a:pt x="61" y="188"/>
                    </a:lnTo>
                    <a:lnTo>
                      <a:pt x="57" y="182"/>
                    </a:lnTo>
                    <a:lnTo>
                      <a:pt x="54" y="175"/>
                    </a:lnTo>
                    <a:lnTo>
                      <a:pt x="50" y="167"/>
                    </a:lnTo>
                    <a:lnTo>
                      <a:pt x="47" y="159"/>
                    </a:lnTo>
                    <a:lnTo>
                      <a:pt x="43" y="151"/>
                    </a:lnTo>
                    <a:lnTo>
                      <a:pt x="40" y="143"/>
                    </a:lnTo>
                    <a:lnTo>
                      <a:pt x="37" y="134"/>
                    </a:lnTo>
                    <a:lnTo>
                      <a:pt x="34" y="125"/>
                    </a:lnTo>
                    <a:lnTo>
                      <a:pt x="31" y="117"/>
                    </a:lnTo>
                    <a:lnTo>
                      <a:pt x="29" y="108"/>
                    </a:lnTo>
                    <a:lnTo>
                      <a:pt x="26" y="99"/>
                    </a:lnTo>
                    <a:lnTo>
                      <a:pt x="24" y="90"/>
                    </a:lnTo>
                    <a:lnTo>
                      <a:pt x="21" y="81"/>
                    </a:lnTo>
                    <a:lnTo>
                      <a:pt x="20" y="73"/>
                    </a:lnTo>
                    <a:lnTo>
                      <a:pt x="17" y="64"/>
                    </a:lnTo>
                    <a:lnTo>
                      <a:pt x="16" y="56"/>
                    </a:lnTo>
                    <a:lnTo>
                      <a:pt x="14" y="49"/>
                    </a:lnTo>
                    <a:lnTo>
                      <a:pt x="12" y="41"/>
                    </a:lnTo>
                    <a:lnTo>
                      <a:pt x="11" y="35"/>
                    </a:lnTo>
                    <a:lnTo>
                      <a:pt x="10" y="29"/>
                    </a:lnTo>
                    <a:lnTo>
                      <a:pt x="8" y="23"/>
                    </a:lnTo>
                    <a:lnTo>
                      <a:pt x="7" y="18"/>
                    </a:lnTo>
                    <a:lnTo>
                      <a:pt x="7" y="13"/>
                    </a:lnTo>
                    <a:lnTo>
                      <a:pt x="6" y="9"/>
                    </a:lnTo>
                    <a:lnTo>
                      <a:pt x="6" y="6"/>
                    </a:lnTo>
                    <a:lnTo>
                      <a:pt x="5" y="4"/>
                    </a:lnTo>
                    <a:lnTo>
                      <a:pt x="5" y="2"/>
                    </a:lnTo>
                    <a:lnTo>
                      <a:pt x="3" y="4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3" name="Freeform 416"/>
              <p:cNvSpPr>
                <a:spLocks/>
              </p:cNvSpPr>
              <p:nvPr/>
            </p:nvSpPr>
            <p:spPr bwMode="auto">
              <a:xfrm>
                <a:off x="3154" y="2238"/>
                <a:ext cx="107" cy="58"/>
              </a:xfrm>
              <a:custGeom>
                <a:avLst/>
                <a:gdLst>
                  <a:gd name="T0" fmla="*/ 76 w 76"/>
                  <a:gd name="T1" fmla="*/ 3 h 41"/>
                  <a:gd name="T2" fmla="*/ 72 w 76"/>
                  <a:gd name="T3" fmla="*/ 3 h 41"/>
                  <a:gd name="T4" fmla="*/ 69 w 76"/>
                  <a:gd name="T5" fmla="*/ 6 h 41"/>
                  <a:gd name="T6" fmla="*/ 65 w 76"/>
                  <a:gd name="T7" fmla="*/ 9 h 41"/>
                  <a:gd name="T8" fmla="*/ 60 w 76"/>
                  <a:gd name="T9" fmla="*/ 12 h 41"/>
                  <a:gd name="T10" fmla="*/ 55 w 76"/>
                  <a:gd name="T11" fmla="*/ 15 h 41"/>
                  <a:gd name="T12" fmla="*/ 49 w 76"/>
                  <a:gd name="T13" fmla="*/ 18 h 41"/>
                  <a:gd name="T14" fmla="*/ 43 w 76"/>
                  <a:gd name="T15" fmla="*/ 21 h 41"/>
                  <a:gd name="T16" fmla="*/ 36 w 76"/>
                  <a:gd name="T17" fmla="*/ 24 h 41"/>
                  <a:gd name="T18" fmla="*/ 30 w 76"/>
                  <a:gd name="T19" fmla="*/ 26 h 41"/>
                  <a:gd name="T20" fmla="*/ 24 w 76"/>
                  <a:gd name="T21" fmla="*/ 29 h 41"/>
                  <a:gd name="T22" fmla="*/ 19 w 76"/>
                  <a:gd name="T23" fmla="*/ 31 h 41"/>
                  <a:gd name="T24" fmla="*/ 14 w 76"/>
                  <a:gd name="T25" fmla="*/ 33 h 41"/>
                  <a:gd name="T26" fmla="*/ 9 w 76"/>
                  <a:gd name="T27" fmla="*/ 34 h 41"/>
                  <a:gd name="T28" fmla="*/ 5 w 76"/>
                  <a:gd name="T29" fmla="*/ 36 h 41"/>
                  <a:gd name="T30" fmla="*/ 2 w 76"/>
                  <a:gd name="T31" fmla="*/ 36 h 41"/>
                  <a:gd name="T32" fmla="*/ 0 w 76"/>
                  <a:gd name="T33" fmla="*/ 37 h 41"/>
                  <a:gd name="T34" fmla="*/ 0 w 76"/>
                  <a:gd name="T35" fmla="*/ 37 h 41"/>
                  <a:gd name="T36" fmla="*/ 1 w 76"/>
                  <a:gd name="T37" fmla="*/ 41 h 41"/>
                  <a:gd name="T38" fmla="*/ 2 w 76"/>
                  <a:gd name="T39" fmla="*/ 41 h 41"/>
                  <a:gd name="T40" fmla="*/ 4 w 76"/>
                  <a:gd name="T41" fmla="*/ 41 h 41"/>
                  <a:gd name="T42" fmla="*/ 7 w 76"/>
                  <a:gd name="T43" fmla="*/ 40 h 41"/>
                  <a:gd name="T44" fmla="*/ 11 w 76"/>
                  <a:gd name="T45" fmla="*/ 38 h 41"/>
                  <a:gd name="T46" fmla="*/ 15 w 76"/>
                  <a:gd name="T47" fmla="*/ 37 h 41"/>
                  <a:gd name="T48" fmla="*/ 21 w 76"/>
                  <a:gd name="T49" fmla="*/ 35 h 41"/>
                  <a:gd name="T50" fmla="*/ 26 w 76"/>
                  <a:gd name="T51" fmla="*/ 33 h 41"/>
                  <a:gd name="T52" fmla="*/ 32 w 76"/>
                  <a:gd name="T53" fmla="*/ 31 h 41"/>
                  <a:gd name="T54" fmla="*/ 39 w 76"/>
                  <a:gd name="T55" fmla="*/ 28 h 41"/>
                  <a:gd name="T56" fmla="*/ 45 w 76"/>
                  <a:gd name="T57" fmla="*/ 25 h 41"/>
                  <a:gd name="T58" fmla="*/ 51 w 76"/>
                  <a:gd name="T59" fmla="*/ 22 h 41"/>
                  <a:gd name="T60" fmla="*/ 57 w 76"/>
                  <a:gd name="T61" fmla="*/ 19 h 41"/>
                  <a:gd name="T62" fmla="*/ 63 w 76"/>
                  <a:gd name="T63" fmla="*/ 16 h 41"/>
                  <a:gd name="T64" fmla="*/ 68 w 76"/>
                  <a:gd name="T65" fmla="*/ 13 h 41"/>
                  <a:gd name="T66" fmla="*/ 72 w 76"/>
                  <a:gd name="T67" fmla="*/ 9 h 41"/>
                  <a:gd name="T68" fmla="*/ 76 w 76"/>
                  <a:gd name="T69" fmla="*/ 6 h 41"/>
                  <a:gd name="T70" fmla="*/ 72 w 76"/>
                  <a:gd name="T71" fmla="*/ 5 h 41"/>
                  <a:gd name="T72" fmla="*/ 76 w 76"/>
                  <a:gd name="T73" fmla="*/ 3 h 41"/>
                  <a:gd name="T74" fmla="*/ 74 w 76"/>
                  <a:gd name="T75" fmla="*/ 0 h 41"/>
                  <a:gd name="T76" fmla="*/ 72 w 76"/>
                  <a:gd name="T77" fmla="*/ 3 h 41"/>
                  <a:gd name="T78" fmla="*/ 76 w 76"/>
                  <a:gd name="T79" fmla="*/ 3 h 4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"/>
                  <a:gd name="T121" fmla="*/ 0 h 41"/>
                  <a:gd name="T122" fmla="*/ 76 w 76"/>
                  <a:gd name="T123" fmla="*/ 41 h 4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" h="41">
                    <a:moveTo>
                      <a:pt x="76" y="3"/>
                    </a:moveTo>
                    <a:lnTo>
                      <a:pt x="72" y="3"/>
                    </a:lnTo>
                    <a:lnTo>
                      <a:pt x="69" y="6"/>
                    </a:lnTo>
                    <a:lnTo>
                      <a:pt x="65" y="9"/>
                    </a:lnTo>
                    <a:lnTo>
                      <a:pt x="60" y="12"/>
                    </a:lnTo>
                    <a:lnTo>
                      <a:pt x="55" y="15"/>
                    </a:lnTo>
                    <a:lnTo>
                      <a:pt x="49" y="18"/>
                    </a:lnTo>
                    <a:lnTo>
                      <a:pt x="43" y="21"/>
                    </a:lnTo>
                    <a:lnTo>
                      <a:pt x="36" y="24"/>
                    </a:lnTo>
                    <a:lnTo>
                      <a:pt x="30" y="26"/>
                    </a:lnTo>
                    <a:lnTo>
                      <a:pt x="24" y="29"/>
                    </a:lnTo>
                    <a:lnTo>
                      <a:pt x="19" y="31"/>
                    </a:lnTo>
                    <a:lnTo>
                      <a:pt x="14" y="33"/>
                    </a:lnTo>
                    <a:lnTo>
                      <a:pt x="9" y="34"/>
                    </a:lnTo>
                    <a:lnTo>
                      <a:pt x="5" y="36"/>
                    </a:lnTo>
                    <a:lnTo>
                      <a:pt x="2" y="36"/>
                    </a:lnTo>
                    <a:lnTo>
                      <a:pt x="0" y="37"/>
                    </a:lnTo>
                    <a:lnTo>
                      <a:pt x="1" y="41"/>
                    </a:lnTo>
                    <a:lnTo>
                      <a:pt x="2" y="41"/>
                    </a:lnTo>
                    <a:lnTo>
                      <a:pt x="4" y="41"/>
                    </a:lnTo>
                    <a:lnTo>
                      <a:pt x="7" y="40"/>
                    </a:lnTo>
                    <a:lnTo>
                      <a:pt x="11" y="38"/>
                    </a:lnTo>
                    <a:lnTo>
                      <a:pt x="15" y="37"/>
                    </a:lnTo>
                    <a:lnTo>
                      <a:pt x="21" y="35"/>
                    </a:lnTo>
                    <a:lnTo>
                      <a:pt x="26" y="33"/>
                    </a:lnTo>
                    <a:lnTo>
                      <a:pt x="32" y="31"/>
                    </a:lnTo>
                    <a:lnTo>
                      <a:pt x="39" y="28"/>
                    </a:lnTo>
                    <a:lnTo>
                      <a:pt x="45" y="25"/>
                    </a:lnTo>
                    <a:lnTo>
                      <a:pt x="51" y="22"/>
                    </a:lnTo>
                    <a:lnTo>
                      <a:pt x="57" y="19"/>
                    </a:lnTo>
                    <a:lnTo>
                      <a:pt x="63" y="16"/>
                    </a:lnTo>
                    <a:lnTo>
                      <a:pt x="68" y="13"/>
                    </a:lnTo>
                    <a:lnTo>
                      <a:pt x="72" y="9"/>
                    </a:lnTo>
                    <a:lnTo>
                      <a:pt x="76" y="6"/>
                    </a:lnTo>
                    <a:lnTo>
                      <a:pt x="72" y="5"/>
                    </a:lnTo>
                    <a:lnTo>
                      <a:pt x="76" y="3"/>
                    </a:lnTo>
                    <a:lnTo>
                      <a:pt x="74" y="0"/>
                    </a:lnTo>
                    <a:lnTo>
                      <a:pt x="72" y="3"/>
                    </a:lnTo>
                    <a:lnTo>
                      <a:pt x="76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4" name="Freeform 417"/>
              <p:cNvSpPr>
                <a:spLocks/>
              </p:cNvSpPr>
              <p:nvPr/>
            </p:nvSpPr>
            <p:spPr bwMode="auto">
              <a:xfrm>
                <a:off x="3255" y="2242"/>
                <a:ext cx="76" cy="165"/>
              </a:xfrm>
              <a:custGeom>
                <a:avLst/>
                <a:gdLst>
                  <a:gd name="T0" fmla="*/ 49 w 54"/>
                  <a:gd name="T1" fmla="*/ 111 h 116"/>
                  <a:gd name="T2" fmla="*/ 54 w 54"/>
                  <a:gd name="T3" fmla="*/ 109 h 116"/>
                  <a:gd name="T4" fmla="*/ 4 w 54"/>
                  <a:gd name="T5" fmla="*/ 0 h 116"/>
                  <a:gd name="T6" fmla="*/ 0 w 54"/>
                  <a:gd name="T7" fmla="*/ 2 h 116"/>
                  <a:gd name="T8" fmla="*/ 49 w 54"/>
                  <a:gd name="T9" fmla="*/ 111 h 116"/>
                  <a:gd name="T10" fmla="*/ 54 w 54"/>
                  <a:gd name="T11" fmla="*/ 109 h 116"/>
                  <a:gd name="T12" fmla="*/ 49 w 54"/>
                  <a:gd name="T13" fmla="*/ 111 h 116"/>
                  <a:gd name="T14" fmla="*/ 54 w 54"/>
                  <a:gd name="T15" fmla="*/ 116 h 116"/>
                  <a:gd name="T16" fmla="*/ 54 w 54"/>
                  <a:gd name="T17" fmla="*/ 109 h 116"/>
                  <a:gd name="T18" fmla="*/ 49 w 54"/>
                  <a:gd name="T19" fmla="*/ 111 h 11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54"/>
                  <a:gd name="T31" fmla="*/ 0 h 116"/>
                  <a:gd name="T32" fmla="*/ 54 w 54"/>
                  <a:gd name="T33" fmla="*/ 116 h 11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54" h="116">
                    <a:moveTo>
                      <a:pt x="49" y="111"/>
                    </a:moveTo>
                    <a:lnTo>
                      <a:pt x="54" y="109"/>
                    </a:lnTo>
                    <a:lnTo>
                      <a:pt x="4" y="0"/>
                    </a:lnTo>
                    <a:lnTo>
                      <a:pt x="0" y="2"/>
                    </a:lnTo>
                    <a:lnTo>
                      <a:pt x="49" y="111"/>
                    </a:lnTo>
                    <a:lnTo>
                      <a:pt x="54" y="109"/>
                    </a:lnTo>
                    <a:lnTo>
                      <a:pt x="49" y="111"/>
                    </a:lnTo>
                    <a:lnTo>
                      <a:pt x="54" y="116"/>
                    </a:lnTo>
                    <a:lnTo>
                      <a:pt x="54" y="109"/>
                    </a:lnTo>
                    <a:lnTo>
                      <a:pt x="49" y="1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5" name="Freeform 418"/>
              <p:cNvSpPr>
                <a:spLocks/>
              </p:cNvSpPr>
              <p:nvPr/>
            </p:nvSpPr>
            <p:spPr bwMode="auto">
              <a:xfrm>
                <a:off x="3268" y="2265"/>
                <a:ext cx="63" cy="135"/>
              </a:xfrm>
              <a:custGeom>
                <a:avLst/>
                <a:gdLst>
                  <a:gd name="T0" fmla="*/ 0 w 45"/>
                  <a:gd name="T1" fmla="*/ 0 h 95"/>
                  <a:gd name="T2" fmla="*/ 0 w 45"/>
                  <a:gd name="T3" fmla="*/ 1 h 95"/>
                  <a:gd name="T4" fmla="*/ 40 w 45"/>
                  <a:gd name="T5" fmla="*/ 95 h 95"/>
                  <a:gd name="T6" fmla="*/ 45 w 45"/>
                  <a:gd name="T7" fmla="*/ 93 h 95"/>
                  <a:gd name="T8" fmla="*/ 5 w 45"/>
                  <a:gd name="T9" fmla="*/ 0 h 95"/>
                  <a:gd name="T10" fmla="*/ 5 w 45"/>
                  <a:gd name="T11" fmla="*/ 0 h 95"/>
                  <a:gd name="T12" fmla="*/ 0 w 45"/>
                  <a:gd name="T13" fmla="*/ 0 h 95"/>
                  <a:gd name="T14" fmla="*/ 0 w 45"/>
                  <a:gd name="T15" fmla="*/ 1 h 95"/>
                  <a:gd name="T16" fmla="*/ 0 w 45"/>
                  <a:gd name="T17" fmla="*/ 1 h 95"/>
                  <a:gd name="T18" fmla="*/ 0 w 45"/>
                  <a:gd name="T19" fmla="*/ 0 h 9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5"/>
                  <a:gd name="T31" fmla="*/ 0 h 95"/>
                  <a:gd name="T32" fmla="*/ 45 w 45"/>
                  <a:gd name="T33" fmla="*/ 95 h 9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5" h="95">
                    <a:moveTo>
                      <a:pt x="0" y="0"/>
                    </a:moveTo>
                    <a:lnTo>
                      <a:pt x="0" y="1"/>
                    </a:lnTo>
                    <a:lnTo>
                      <a:pt x="40" y="95"/>
                    </a:lnTo>
                    <a:lnTo>
                      <a:pt x="45" y="93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6" name="Freeform 419"/>
              <p:cNvSpPr>
                <a:spLocks/>
              </p:cNvSpPr>
              <p:nvPr/>
            </p:nvSpPr>
            <p:spPr bwMode="auto">
              <a:xfrm>
                <a:off x="3268" y="2069"/>
                <a:ext cx="39" cy="196"/>
              </a:xfrm>
              <a:custGeom>
                <a:avLst/>
                <a:gdLst>
                  <a:gd name="T0" fmla="*/ 28 w 28"/>
                  <a:gd name="T1" fmla="*/ 1 h 138"/>
                  <a:gd name="T2" fmla="*/ 23 w 28"/>
                  <a:gd name="T3" fmla="*/ 1 h 138"/>
                  <a:gd name="T4" fmla="*/ 21 w 28"/>
                  <a:gd name="T5" fmla="*/ 5 h 138"/>
                  <a:gd name="T6" fmla="*/ 18 w 28"/>
                  <a:gd name="T7" fmla="*/ 11 h 138"/>
                  <a:gd name="T8" fmla="*/ 16 w 28"/>
                  <a:gd name="T9" fmla="*/ 19 h 138"/>
                  <a:gd name="T10" fmla="*/ 14 w 28"/>
                  <a:gd name="T11" fmla="*/ 30 h 138"/>
                  <a:gd name="T12" fmla="*/ 12 w 28"/>
                  <a:gd name="T13" fmla="*/ 41 h 138"/>
                  <a:gd name="T14" fmla="*/ 10 w 28"/>
                  <a:gd name="T15" fmla="*/ 54 h 138"/>
                  <a:gd name="T16" fmla="*/ 8 w 28"/>
                  <a:gd name="T17" fmla="*/ 67 h 138"/>
                  <a:gd name="T18" fmla="*/ 6 w 28"/>
                  <a:gd name="T19" fmla="*/ 80 h 138"/>
                  <a:gd name="T20" fmla="*/ 5 w 28"/>
                  <a:gd name="T21" fmla="*/ 93 h 138"/>
                  <a:gd name="T22" fmla="*/ 4 w 28"/>
                  <a:gd name="T23" fmla="*/ 105 h 138"/>
                  <a:gd name="T24" fmla="*/ 3 w 28"/>
                  <a:gd name="T25" fmla="*/ 116 h 138"/>
                  <a:gd name="T26" fmla="*/ 1 w 28"/>
                  <a:gd name="T27" fmla="*/ 125 h 138"/>
                  <a:gd name="T28" fmla="*/ 1 w 28"/>
                  <a:gd name="T29" fmla="*/ 132 h 138"/>
                  <a:gd name="T30" fmla="*/ 0 w 28"/>
                  <a:gd name="T31" fmla="*/ 136 h 138"/>
                  <a:gd name="T32" fmla="*/ 0 w 28"/>
                  <a:gd name="T33" fmla="*/ 138 h 138"/>
                  <a:gd name="T34" fmla="*/ 5 w 28"/>
                  <a:gd name="T35" fmla="*/ 138 h 138"/>
                  <a:gd name="T36" fmla="*/ 5 w 28"/>
                  <a:gd name="T37" fmla="*/ 135 h 138"/>
                  <a:gd name="T38" fmla="*/ 6 w 28"/>
                  <a:gd name="T39" fmla="*/ 129 h 138"/>
                  <a:gd name="T40" fmla="*/ 7 w 28"/>
                  <a:gd name="T41" fmla="*/ 121 h 138"/>
                  <a:gd name="T42" fmla="*/ 8 w 28"/>
                  <a:gd name="T43" fmla="*/ 111 h 138"/>
                  <a:gd name="T44" fmla="*/ 9 w 28"/>
                  <a:gd name="T45" fmla="*/ 99 h 138"/>
                  <a:gd name="T46" fmla="*/ 11 w 28"/>
                  <a:gd name="T47" fmla="*/ 87 h 138"/>
                  <a:gd name="T48" fmla="*/ 12 w 28"/>
                  <a:gd name="T49" fmla="*/ 74 h 138"/>
                  <a:gd name="T50" fmla="*/ 14 w 28"/>
                  <a:gd name="T51" fmla="*/ 61 h 138"/>
                  <a:gd name="T52" fmla="*/ 16 w 28"/>
                  <a:gd name="T53" fmla="*/ 48 h 138"/>
                  <a:gd name="T54" fmla="*/ 18 w 28"/>
                  <a:gd name="T55" fmla="*/ 36 h 138"/>
                  <a:gd name="T56" fmla="*/ 20 w 28"/>
                  <a:gd name="T57" fmla="*/ 25 h 138"/>
                  <a:gd name="T58" fmla="*/ 22 w 28"/>
                  <a:gd name="T59" fmla="*/ 17 h 138"/>
                  <a:gd name="T60" fmla="*/ 24 w 28"/>
                  <a:gd name="T61" fmla="*/ 10 h 138"/>
                  <a:gd name="T62" fmla="*/ 26 w 28"/>
                  <a:gd name="T63" fmla="*/ 5 h 138"/>
                  <a:gd name="T64" fmla="*/ 26 w 28"/>
                  <a:gd name="T65" fmla="*/ 5 h 138"/>
                  <a:gd name="T66" fmla="*/ 25 w 28"/>
                  <a:gd name="T67" fmla="*/ 5 h 13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8"/>
                  <a:gd name="T103" fmla="*/ 0 h 138"/>
                  <a:gd name="T104" fmla="*/ 28 w 28"/>
                  <a:gd name="T105" fmla="*/ 138 h 13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8" h="138">
                    <a:moveTo>
                      <a:pt x="28" y="1"/>
                    </a:moveTo>
                    <a:lnTo>
                      <a:pt x="28" y="1"/>
                    </a:lnTo>
                    <a:lnTo>
                      <a:pt x="26" y="0"/>
                    </a:lnTo>
                    <a:lnTo>
                      <a:pt x="23" y="1"/>
                    </a:lnTo>
                    <a:lnTo>
                      <a:pt x="22" y="3"/>
                    </a:lnTo>
                    <a:lnTo>
                      <a:pt x="21" y="5"/>
                    </a:lnTo>
                    <a:lnTo>
                      <a:pt x="19" y="8"/>
                    </a:lnTo>
                    <a:lnTo>
                      <a:pt x="18" y="11"/>
                    </a:lnTo>
                    <a:lnTo>
                      <a:pt x="17" y="15"/>
                    </a:lnTo>
                    <a:lnTo>
                      <a:pt x="16" y="19"/>
                    </a:lnTo>
                    <a:lnTo>
                      <a:pt x="15" y="25"/>
                    </a:lnTo>
                    <a:lnTo>
                      <a:pt x="14" y="30"/>
                    </a:lnTo>
                    <a:lnTo>
                      <a:pt x="13" y="36"/>
                    </a:lnTo>
                    <a:lnTo>
                      <a:pt x="12" y="41"/>
                    </a:lnTo>
                    <a:lnTo>
                      <a:pt x="11" y="48"/>
                    </a:lnTo>
                    <a:lnTo>
                      <a:pt x="10" y="54"/>
                    </a:lnTo>
                    <a:lnTo>
                      <a:pt x="9" y="60"/>
                    </a:lnTo>
                    <a:lnTo>
                      <a:pt x="8" y="67"/>
                    </a:lnTo>
                    <a:lnTo>
                      <a:pt x="7" y="73"/>
                    </a:lnTo>
                    <a:lnTo>
                      <a:pt x="6" y="80"/>
                    </a:lnTo>
                    <a:lnTo>
                      <a:pt x="6" y="87"/>
                    </a:lnTo>
                    <a:lnTo>
                      <a:pt x="5" y="93"/>
                    </a:lnTo>
                    <a:lnTo>
                      <a:pt x="4" y="99"/>
                    </a:lnTo>
                    <a:lnTo>
                      <a:pt x="4" y="105"/>
                    </a:lnTo>
                    <a:lnTo>
                      <a:pt x="3" y="110"/>
                    </a:lnTo>
                    <a:lnTo>
                      <a:pt x="3" y="116"/>
                    </a:lnTo>
                    <a:lnTo>
                      <a:pt x="2" y="120"/>
                    </a:lnTo>
                    <a:lnTo>
                      <a:pt x="1" y="125"/>
                    </a:lnTo>
                    <a:lnTo>
                      <a:pt x="1" y="129"/>
                    </a:lnTo>
                    <a:lnTo>
                      <a:pt x="1" y="132"/>
                    </a:lnTo>
                    <a:lnTo>
                      <a:pt x="0" y="135"/>
                    </a:lnTo>
                    <a:lnTo>
                      <a:pt x="0" y="136"/>
                    </a:lnTo>
                    <a:lnTo>
                      <a:pt x="0" y="138"/>
                    </a:lnTo>
                    <a:lnTo>
                      <a:pt x="5" y="138"/>
                    </a:lnTo>
                    <a:lnTo>
                      <a:pt x="5" y="137"/>
                    </a:lnTo>
                    <a:lnTo>
                      <a:pt x="5" y="135"/>
                    </a:lnTo>
                    <a:lnTo>
                      <a:pt x="6" y="132"/>
                    </a:lnTo>
                    <a:lnTo>
                      <a:pt x="6" y="129"/>
                    </a:lnTo>
                    <a:lnTo>
                      <a:pt x="6" y="125"/>
                    </a:lnTo>
                    <a:lnTo>
                      <a:pt x="7" y="121"/>
                    </a:lnTo>
                    <a:lnTo>
                      <a:pt x="7" y="116"/>
                    </a:lnTo>
                    <a:lnTo>
                      <a:pt x="8" y="111"/>
                    </a:lnTo>
                    <a:lnTo>
                      <a:pt x="9" y="105"/>
                    </a:lnTo>
                    <a:lnTo>
                      <a:pt x="9" y="99"/>
                    </a:lnTo>
                    <a:lnTo>
                      <a:pt x="10" y="93"/>
                    </a:lnTo>
                    <a:lnTo>
                      <a:pt x="11" y="87"/>
                    </a:lnTo>
                    <a:lnTo>
                      <a:pt x="12" y="81"/>
                    </a:lnTo>
                    <a:lnTo>
                      <a:pt x="12" y="74"/>
                    </a:lnTo>
                    <a:lnTo>
                      <a:pt x="13" y="67"/>
                    </a:lnTo>
                    <a:lnTo>
                      <a:pt x="14" y="61"/>
                    </a:lnTo>
                    <a:lnTo>
                      <a:pt x="15" y="55"/>
                    </a:lnTo>
                    <a:lnTo>
                      <a:pt x="16" y="48"/>
                    </a:lnTo>
                    <a:lnTo>
                      <a:pt x="17" y="42"/>
                    </a:lnTo>
                    <a:lnTo>
                      <a:pt x="18" y="36"/>
                    </a:lnTo>
                    <a:lnTo>
                      <a:pt x="19" y="31"/>
                    </a:lnTo>
                    <a:lnTo>
                      <a:pt x="20" y="25"/>
                    </a:lnTo>
                    <a:lnTo>
                      <a:pt x="21" y="21"/>
                    </a:lnTo>
                    <a:lnTo>
                      <a:pt x="22" y="17"/>
                    </a:lnTo>
                    <a:lnTo>
                      <a:pt x="23" y="13"/>
                    </a:lnTo>
                    <a:lnTo>
                      <a:pt x="24" y="10"/>
                    </a:lnTo>
                    <a:lnTo>
                      <a:pt x="25" y="7"/>
                    </a:lnTo>
                    <a:lnTo>
                      <a:pt x="26" y="5"/>
                    </a:lnTo>
                    <a:lnTo>
                      <a:pt x="25" y="5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7" name="Freeform 420"/>
              <p:cNvSpPr>
                <a:spLocks/>
              </p:cNvSpPr>
              <p:nvPr/>
            </p:nvSpPr>
            <p:spPr bwMode="auto">
              <a:xfrm>
                <a:off x="2527" y="2092"/>
                <a:ext cx="283" cy="526"/>
              </a:xfrm>
              <a:custGeom>
                <a:avLst/>
                <a:gdLst>
                  <a:gd name="T0" fmla="*/ 145 w 202"/>
                  <a:gd name="T1" fmla="*/ 6 h 371"/>
                  <a:gd name="T2" fmla="*/ 139 w 202"/>
                  <a:gd name="T3" fmla="*/ 22 h 371"/>
                  <a:gd name="T4" fmla="*/ 135 w 202"/>
                  <a:gd name="T5" fmla="*/ 42 h 371"/>
                  <a:gd name="T6" fmla="*/ 131 w 202"/>
                  <a:gd name="T7" fmla="*/ 65 h 371"/>
                  <a:gd name="T8" fmla="*/ 127 w 202"/>
                  <a:gd name="T9" fmla="*/ 90 h 371"/>
                  <a:gd name="T10" fmla="*/ 124 w 202"/>
                  <a:gd name="T11" fmla="*/ 115 h 371"/>
                  <a:gd name="T12" fmla="*/ 121 w 202"/>
                  <a:gd name="T13" fmla="*/ 139 h 371"/>
                  <a:gd name="T14" fmla="*/ 119 w 202"/>
                  <a:gd name="T15" fmla="*/ 161 h 371"/>
                  <a:gd name="T16" fmla="*/ 117 w 202"/>
                  <a:gd name="T17" fmla="*/ 178 h 371"/>
                  <a:gd name="T18" fmla="*/ 117 w 202"/>
                  <a:gd name="T19" fmla="*/ 189 h 371"/>
                  <a:gd name="T20" fmla="*/ 116 w 202"/>
                  <a:gd name="T21" fmla="*/ 193 h 371"/>
                  <a:gd name="T22" fmla="*/ 115 w 202"/>
                  <a:gd name="T23" fmla="*/ 191 h 371"/>
                  <a:gd name="T24" fmla="*/ 111 w 202"/>
                  <a:gd name="T25" fmla="*/ 184 h 371"/>
                  <a:gd name="T26" fmla="*/ 104 w 202"/>
                  <a:gd name="T27" fmla="*/ 175 h 371"/>
                  <a:gd name="T28" fmla="*/ 94 w 202"/>
                  <a:gd name="T29" fmla="*/ 162 h 371"/>
                  <a:gd name="T30" fmla="*/ 80 w 202"/>
                  <a:gd name="T31" fmla="*/ 147 h 371"/>
                  <a:gd name="T32" fmla="*/ 61 w 202"/>
                  <a:gd name="T33" fmla="*/ 146 h 371"/>
                  <a:gd name="T34" fmla="*/ 42 w 202"/>
                  <a:gd name="T35" fmla="*/ 158 h 371"/>
                  <a:gd name="T36" fmla="*/ 24 w 202"/>
                  <a:gd name="T37" fmla="*/ 175 h 371"/>
                  <a:gd name="T38" fmla="*/ 10 w 202"/>
                  <a:gd name="T39" fmla="*/ 191 h 371"/>
                  <a:gd name="T40" fmla="*/ 1 w 202"/>
                  <a:gd name="T41" fmla="*/ 203 h 371"/>
                  <a:gd name="T42" fmla="*/ 0 w 202"/>
                  <a:gd name="T43" fmla="*/ 206 h 371"/>
                  <a:gd name="T44" fmla="*/ 3 w 202"/>
                  <a:gd name="T45" fmla="*/ 212 h 371"/>
                  <a:gd name="T46" fmla="*/ 10 w 202"/>
                  <a:gd name="T47" fmla="*/ 223 h 371"/>
                  <a:gd name="T48" fmla="*/ 20 w 202"/>
                  <a:gd name="T49" fmla="*/ 240 h 371"/>
                  <a:gd name="T50" fmla="*/ 32 w 202"/>
                  <a:gd name="T51" fmla="*/ 259 h 371"/>
                  <a:gd name="T52" fmla="*/ 44 w 202"/>
                  <a:gd name="T53" fmla="*/ 280 h 371"/>
                  <a:gd name="T54" fmla="*/ 58 w 202"/>
                  <a:gd name="T55" fmla="*/ 302 h 371"/>
                  <a:gd name="T56" fmla="*/ 72 w 202"/>
                  <a:gd name="T57" fmla="*/ 322 h 371"/>
                  <a:gd name="T58" fmla="*/ 85 w 202"/>
                  <a:gd name="T59" fmla="*/ 341 h 371"/>
                  <a:gd name="T60" fmla="*/ 96 w 202"/>
                  <a:gd name="T61" fmla="*/ 355 h 371"/>
                  <a:gd name="T62" fmla="*/ 106 w 202"/>
                  <a:gd name="T63" fmla="*/ 365 h 371"/>
                  <a:gd name="T64" fmla="*/ 118 w 202"/>
                  <a:gd name="T65" fmla="*/ 370 h 371"/>
                  <a:gd name="T66" fmla="*/ 132 w 202"/>
                  <a:gd name="T67" fmla="*/ 370 h 371"/>
                  <a:gd name="T68" fmla="*/ 147 w 202"/>
                  <a:gd name="T69" fmla="*/ 366 h 371"/>
                  <a:gd name="T70" fmla="*/ 160 w 202"/>
                  <a:gd name="T71" fmla="*/ 358 h 371"/>
                  <a:gd name="T72" fmla="*/ 172 w 202"/>
                  <a:gd name="T73" fmla="*/ 349 h 371"/>
                  <a:gd name="T74" fmla="*/ 181 w 202"/>
                  <a:gd name="T75" fmla="*/ 340 h 371"/>
                  <a:gd name="T76" fmla="*/ 189 w 202"/>
                  <a:gd name="T77" fmla="*/ 329 h 371"/>
                  <a:gd name="T78" fmla="*/ 195 w 202"/>
                  <a:gd name="T79" fmla="*/ 316 h 371"/>
                  <a:gd name="T80" fmla="*/ 199 w 202"/>
                  <a:gd name="T81" fmla="*/ 305 h 371"/>
                  <a:gd name="T82" fmla="*/ 201 w 202"/>
                  <a:gd name="T83" fmla="*/ 297 h 371"/>
                  <a:gd name="T84" fmla="*/ 202 w 202"/>
                  <a:gd name="T85" fmla="*/ 293 h 371"/>
                  <a:gd name="T86" fmla="*/ 201 w 202"/>
                  <a:gd name="T87" fmla="*/ 287 h 371"/>
                  <a:gd name="T88" fmla="*/ 199 w 202"/>
                  <a:gd name="T89" fmla="*/ 268 h 371"/>
                  <a:gd name="T90" fmla="*/ 196 w 202"/>
                  <a:gd name="T91" fmla="*/ 240 h 371"/>
                  <a:gd name="T92" fmla="*/ 192 w 202"/>
                  <a:gd name="T93" fmla="*/ 205 h 371"/>
                  <a:gd name="T94" fmla="*/ 188 w 202"/>
                  <a:gd name="T95" fmla="*/ 167 h 371"/>
                  <a:gd name="T96" fmla="*/ 182 w 202"/>
                  <a:gd name="T97" fmla="*/ 127 h 371"/>
                  <a:gd name="T98" fmla="*/ 176 w 202"/>
                  <a:gd name="T99" fmla="*/ 89 h 371"/>
                  <a:gd name="T100" fmla="*/ 170 w 202"/>
                  <a:gd name="T101" fmla="*/ 55 h 371"/>
                  <a:gd name="T102" fmla="*/ 164 w 202"/>
                  <a:gd name="T103" fmla="*/ 29 h 371"/>
                  <a:gd name="T104" fmla="*/ 158 w 202"/>
                  <a:gd name="T105" fmla="*/ 11 h 371"/>
                  <a:gd name="T106" fmla="*/ 148 w 202"/>
                  <a:gd name="T107" fmla="*/ 0 h 371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02"/>
                  <a:gd name="T163" fmla="*/ 0 h 371"/>
                  <a:gd name="T164" fmla="*/ 202 w 202"/>
                  <a:gd name="T165" fmla="*/ 371 h 371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02" h="371">
                    <a:moveTo>
                      <a:pt x="148" y="0"/>
                    </a:moveTo>
                    <a:lnTo>
                      <a:pt x="146" y="3"/>
                    </a:lnTo>
                    <a:lnTo>
                      <a:pt x="145" y="6"/>
                    </a:lnTo>
                    <a:lnTo>
                      <a:pt x="143" y="11"/>
                    </a:lnTo>
                    <a:lnTo>
                      <a:pt x="141" y="16"/>
                    </a:lnTo>
                    <a:lnTo>
                      <a:pt x="139" y="22"/>
                    </a:lnTo>
                    <a:lnTo>
                      <a:pt x="138" y="28"/>
                    </a:lnTo>
                    <a:lnTo>
                      <a:pt x="136" y="34"/>
                    </a:lnTo>
                    <a:lnTo>
                      <a:pt x="135" y="42"/>
                    </a:lnTo>
                    <a:lnTo>
                      <a:pt x="133" y="49"/>
                    </a:lnTo>
                    <a:lnTo>
                      <a:pt x="132" y="57"/>
                    </a:lnTo>
                    <a:lnTo>
                      <a:pt x="131" y="65"/>
                    </a:lnTo>
                    <a:lnTo>
                      <a:pt x="129" y="73"/>
                    </a:lnTo>
                    <a:lnTo>
                      <a:pt x="128" y="82"/>
                    </a:lnTo>
                    <a:lnTo>
                      <a:pt x="127" y="90"/>
                    </a:lnTo>
                    <a:lnTo>
                      <a:pt x="126" y="98"/>
                    </a:lnTo>
                    <a:lnTo>
                      <a:pt x="125" y="107"/>
                    </a:lnTo>
                    <a:lnTo>
                      <a:pt x="124" y="115"/>
                    </a:lnTo>
                    <a:lnTo>
                      <a:pt x="123" y="123"/>
                    </a:lnTo>
                    <a:lnTo>
                      <a:pt x="122" y="131"/>
                    </a:lnTo>
                    <a:lnTo>
                      <a:pt x="121" y="139"/>
                    </a:lnTo>
                    <a:lnTo>
                      <a:pt x="120" y="147"/>
                    </a:lnTo>
                    <a:lnTo>
                      <a:pt x="120" y="154"/>
                    </a:lnTo>
                    <a:lnTo>
                      <a:pt x="119" y="161"/>
                    </a:lnTo>
                    <a:lnTo>
                      <a:pt x="119" y="167"/>
                    </a:lnTo>
                    <a:lnTo>
                      <a:pt x="118" y="172"/>
                    </a:lnTo>
                    <a:lnTo>
                      <a:pt x="117" y="178"/>
                    </a:lnTo>
                    <a:lnTo>
                      <a:pt x="117" y="182"/>
                    </a:lnTo>
                    <a:lnTo>
                      <a:pt x="117" y="186"/>
                    </a:lnTo>
                    <a:lnTo>
                      <a:pt x="117" y="189"/>
                    </a:lnTo>
                    <a:lnTo>
                      <a:pt x="117" y="191"/>
                    </a:lnTo>
                    <a:lnTo>
                      <a:pt x="116" y="192"/>
                    </a:lnTo>
                    <a:lnTo>
                      <a:pt x="116" y="193"/>
                    </a:lnTo>
                    <a:lnTo>
                      <a:pt x="116" y="192"/>
                    </a:lnTo>
                    <a:lnTo>
                      <a:pt x="115" y="191"/>
                    </a:lnTo>
                    <a:lnTo>
                      <a:pt x="114" y="189"/>
                    </a:lnTo>
                    <a:lnTo>
                      <a:pt x="113" y="187"/>
                    </a:lnTo>
                    <a:lnTo>
                      <a:pt x="111" y="184"/>
                    </a:lnTo>
                    <a:lnTo>
                      <a:pt x="109" y="181"/>
                    </a:lnTo>
                    <a:lnTo>
                      <a:pt x="107" y="178"/>
                    </a:lnTo>
                    <a:lnTo>
                      <a:pt x="104" y="175"/>
                    </a:lnTo>
                    <a:lnTo>
                      <a:pt x="101" y="171"/>
                    </a:lnTo>
                    <a:lnTo>
                      <a:pt x="98" y="167"/>
                    </a:lnTo>
                    <a:lnTo>
                      <a:pt x="94" y="162"/>
                    </a:lnTo>
                    <a:lnTo>
                      <a:pt x="89" y="158"/>
                    </a:lnTo>
                    <a:lnTo>
                      <a:pt x="85" y="153"/>
                    </a:lnTo>
                    <a:lnTo>
                      <a:pt x="80" y="147"/>
                    </a:lnTo>
                    <a:lnTo>
                      <a:pt x="74" y="142"/>
                    </a:lnTo>
                    <a:lnTo>
                      <a:pt x="68" y="143"/>
                    </a:lnTo>
                    <a:lnTo>
                      <a:pt x="61" y="146"/>
                    </a:lnTo>
                    <a:lnTo>
                      <a:pt x="55" y="149"/>
                    </a:lnTo>
                    <a:lnTo>
                      <a:pt x="48" y="153"/>
                    </a:lnTo>
                    <a:lnTo>
                      <a:pt x="42" y="158"/>
                    </a:lnTo>
                    <a:lnTo>
                      <a:pt x="36" y="163"/>
                    </a:lnTo>
                    <a:lnTo>
                      <a:pt x="30" y="169"/>
                    </a:lnTo>
                    <a:lnTo>
                      <a:pt x="24" y="175"/>
                    </a:lnTo>
                    <a:lnTo>
                      <a:pt x="19" y="180"/>
                    </a:lnTo>
                    <a:lnTo>
                      <a:pt x="14" y="186"/>
                    </a:lnTo>
                    <a:lnTo>
                      <a:pt x="10" y="191"/>
                    </a:lnTo>
                    <a:lnTo>
                      <a:pt x="7" y="195"/>
                    </a:lnTo>
                    <a:lnTo>
                      <a:pt x="3" y="200"/>
                    </a:lnTo>
                    <a:lnTo>
                      <a:pt x="1" y="203"/>
                    </a:lnTo>
                    <a:lnTo>
                      <a:pt x="0" y="204"/>
                    </a:lnTo>
                    <a:lnTo>
                      <a:pt x="0" y="205"/>
                    </a:lnTo>
                    <a:lnTo>
                      <a:pt x="0" y="206"/>
                    </a:lnTo>
                    <a:lnTo>
                      <a:pt x="0" y="207"/>
                    </a:lnTo>
                    <a:lnTo>
                      <a:pt x="2" y="209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0" y="223"/>
                    </a:lnTo>
                    <a:lnTo>
                      <a:pt x="13" y="228"/>
                    </a:lnTo>
                    <a:lnTo>
                      <a:pt x="16" y="234"/>
                    </a:lnTo>
                    <a:lnTo>
                      <a:pt x="20" y="240"/>
                    </a:lnTo>
                    <a:lnTo>
                      <a:pt x="23" y="246"/>
                    </a:lnTo>
                    <a:lnTo>
                      <a:pt x="27" y="252"/>
                    </a:lnTo>
                    <a:lnTo>
                      <a:pt x="32" y="259"/>
                    </a:lnTo>
                    <a:lnTo>
                      <a:pt x="36" y="266"/>
                    </a:lnTo>
                    <a:lnTo>
                      <a:pt x="40" y="273"/>
                    </a:lnTo>
                    <a:lnTo>
                      <a:pt x="44" y="280"/>
                    </a:lnTo>
                    <a:lnTo>
                      <a:pt x="49" y="288"/>
                    </a:lnTo>
                    <a:lnTo>
                      <a:pt x="54" y="295"/>
                    </a:lnTo>
                    <a:lnTo>
                      <a:pt x="58" y="302"/>
                    </a:lnTo>
                    <a:lnTo>
                      <a:pt x="63" y="309"/>
                    </a:lnTo>
                    <a:lnTo>
                      <a:pt x="67" y="316"/>
                    </a:lnTo>
                    <a:lnTo>
                      <a:pt x="72" y="322"/>
                    </a:lnTo>
                    <a:lnTo>
                      <a:pt x="76" y="329"/>
                    </a:lnTo>
                    <a:lnTo>
                      <a:pt x="81" y="335"/>
                    </a:lnTo>
                    <a:lnTo>
                      <a:pt x="85" y="341"/>
                    </a:lnTo>
                    <a:lnTo>
                      <a:pt x="89" y="346"/>
                    </a:lnTo>
                    <a:lnTo>
                      <a:pt x="93" y="351"/>
                    </a:lnTo>
                    <a:lnTo>
                      <a:pt x="96" y="355"/>
                    </a:lnTo>
                    <a:lnTo>
                      <a:pt x="100" y="359"/>
                    </a:lnTo>
                    <a:lnTo>
                      <a:pt x="103" y="362"/>
                    </a:lnTo>
                    <a:lnTo>
                      <a:pt x="106" y="365"/>
                    </a:lnTo>
                    <a:lnTo>
                      <a:pt x="108" y="367"/>
                    </a:lnTo>
                    <a:lnTo>
                      <a:pt x="113" y="369"/>
                    </a:lnTo>
                    <a:lnTo>
                      <a:pt x="118" y="370"/>
                    </a:lnTo>
                    <a:lnTo>
                      <a:pt x="123" y="371"/>
                    </a:lnTo>
                    <a:lnTo>
                      <a:pt x="128" y="371"/>
                    </a:lnTo>
                    <a:lnTo>
                      <a:pt x="132" y="370"/>
                    </a:lnTo>
                    <a:lnTo>
                      <a:pt x="137" y="370"/>
                    </a:lnTo>
                    <a:lnTo>
                      <a:pt x="142" y="368"/>
                    </a:lnTo>
                    <a:lnTo>
                      <a:pt x="147" y="366"/>
                    </a:lnTo>
                    <a:lnTo>
                      <a:pt x="151" y="363"/>
                    </a:lnTo>
                    <a:lnTo>
                      <a:pt x="156" y="361"/>
                    </a:lnTo>
                    <a:lnTo>
                      <a:pt x="160" y="358"/>
                    </a:lnTo>
                    <a:lnTo>
                      <a:pt x="164" y="355"/>
                    </a:lnTo>
                    <a:lnTo>
                      <a:pt x="168" y="352"/>
                    </a:lnTo>
                    <a:lnTo>
                      <a:pt x="172" y="349"/>
                    </a:lnTo>
                    <a:lnTo>
                      <a:pt x="175" y="346"/>
                    </a:lnTo>
                    <a:lnTo>
                      <a:pt x="178" y="343"/>
                    </a:lnTo>
                    <a:lnTo>
                      <a:pt x="181" y="340"/>
                    </a:lnTo>
                    <a:lnTo>
                      <a:pt x="184" y="337"/>
                    </a:lnTo>
                    <a:lnTo>
                      <a:pt x="187" y="333"/>
                    </a:lnTo>
                    <a:lnTo>
                      <a:pt x="189" y="329"/>
                    </a:lnTo>
                    <a:lnTo>
                      <a:pt x="191" y="325"/>
                    </a:lnTo>
                    <a:lnTo>
                      <a:pt x="193" y="321"/>
                    </a:lnTo>
                    <a:lnTo>
                      <a:pt x="195" y="316"/>
                    </a:lnTo>
                    <a:lnTo>
                      <a:pt x="196" y="313"/>
                    </a:lnTo>
                    <a:lnTo>
                      <a:pt x="198" y="309"/>
                    </a:lnTo>
                    <a:lnTo>
                      <a:pt x="199" y="305"/>
                    </a:lnTo>
                    <a:lnTo>
                      <a:pt x="200" y="302"/>
                    </a:lnTo>
                    <a:lnTo>
                      <a:pt x="201" y="299"/>
                    </a:lnTo>
                    <a:lnTo>
                      <a:pt x="201" y="297"/>
                    </a:lnTo>
                    <a:lnTo>
                      <a:pt x="202" y="295"/>
                    </a:lnTo>
                    <a:lnTo>
                      <a:pt x="202" y="293"/>
                    </a:lnTo>
                    <a:lnTo>
                      <a:pt x="202" y="290"/>
                    </a:lnTo>
                    <a:lnTo>
                      <a:pt x="201" y="287"/>
                    </a:lnTo>
                    <a:lnTo>
                      <a:pt x="201" y="282"/>
                    </a:lnTo>
                    <a:lnTo>
                      <a:pt x="200" y="275"/>
                    </a:lnTo>
                    <a:lnTo>
                      <a:pt x="199" y="268"/>
                    </a:lnTo>
                    <a:lnTo>
                      <a:pt x="198" y="259"/>
                    </a:lnTo>
                    <a:lnTo>
                      <a:pt x="197" y="250"/>
                    </a:lnTo>
                    <a:lnTo>
                      <a:pt x="196" y="240"/>
                    </a:lnTo>
                    <a:lnTo>
                      <a:pt x="195" y="229"/>
                    </a:lnTo>
                    <a:lnTo>
                      <a:pt x="194" y="217"/>
                    </a:lnTo>
                    <a:lnTo>
                      <a:pt x="192" y="205"/>
                    </a:lnTo>
                    <a:lnTo>
                      <a:pt x="191" y="193"/>
                    </a:lnTo>
                    <a:lnTo>
                      <a:pt x="189" y="180"/>
                    </a:lnTo>
                    <a:lnTo>
                      <a:pt x="188" y="167"/>
                    </a:lnTo>
                    <a:lnTo>
                      <a:pt x="186" y="154"/>
                    </a:lnTo>
                    <a:lnTo>
                      <a:pt x="184" y="141"/>
                    </a:lnTo>
                    <a:lnTo>
                      <a:pt x="182" y="127"/>
                    </a:lnTo>
                    <a:lnTo>
                      <a:pt x="180" y="114"/>
                    </a:lnTo>
                    <a:lnTo>
                      <a:pt x="178" y="102"/>
                    </a:lnTo>
                    <a:lnTo>
                      <a:pt x="176" y="89"/>
                    </a:lnTo>
                    <a:lnTo>
                      <a:pt x="174" y="77"/>
                    </a:lnTo>
                    <a:lnTo>
                      <a:pt x="172" y="66"/>
                    </a:lnTo>
                    <a:lnTo>
                      <a:pt x="170" y="55"/>
                    </a:lnTo>
                    <a:lnTo>
                      <a:pt x="168" y="46"/>
                    </a:lnTo>
                    <a:lnTo>
                      <a:pt x="166" y="37"/>
                    </a:lnTo>
                    <a:lnTo>
                      <a:pt x="164" y="29"/>
                    </a:lnTo>
                    <a:lnTo>
                      <a:pt x="162" y="21"/>
                    </a:lnTo>
                    <a:lnTo>
                      <a:pt x="160" y="15"/>
                    </a:lnTo>
                    <a:lnTo>
                      <a:pt x="158" y="11"/>
                    </a:lnTo>
                    <a:lnTo>
                      <a:pt x="156" y="8"/>
                    </a:lnTo>
                    <a:lnTo>
                      <a:pt x="154" y="6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24C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8" name="Freeform 421"/>
              <p:cNvSpPr>
                <a:spLocks/>
              </p:cNvSpPr>
              <p:nvPr/>
            </p:nvSpPr>
            <p:spPr bwMode="auto">
              <a:xfrm>
                <a:off x="2687" y="2089"/>
                <a:ext cx="50" cy="288"/>
              </a:xfrm>
              <a:custGeom>
                <a:avLst/>
                <a:gdLst>
                  <a:gd name="T0" fmla="*/ 5 w 36"/>
                  <a:gd name="T1" fmla="*/ 195 h 203"/>
                  <a:gd name="T2" fmla="*/ 5 w 36"/>
                  <a:gd name="T3" fmla="*/ 193 h 203"/>
                  <a:gd name="T4" fmla="*/ 5 w 36"/>
                  <a:gd name="T5" fmla="*/ 188 h 203"/>
                  <a:gd name="T6" fmla="*/ 6 w 36"/>
                  <a:gd name="T7" fmla="*/ 180 h 203"/>
                  <a:gd name="T8" fmla="*/ 7 w 36"/>
                  <a:gd name="T9" fmla="*/ 169 h 203"/>
                  <a:gd name="T10" fmla="*/ 8 w 36"/>
                  <a:gd name="T11" fmla="*/ 156 h 203"/>
                  <a:gd name="T12" fmla="*/ 10 w 36"/>
                  <a:gd name="T13" fmla="*/ 141 h 203"/>
                  <a:gd name="T14" fmla="*/ 12 w 36"/>
                  <a:gd name="T15" fmla="*/ 126 h 203"/>
                  <a:gd name="T16" fmla="*/ 13 w 36"/>
                  <a:gd name="T17" fmla="*/ 109 h 203"/>
                  <a:gd name="T18" fmla="*/ 15 w 36"/>
                  <a:gd name="T19" fmla="*/ 92 h 203"/>
                  <a:gd name="T20" fmla="*/ 18 w 36"/>
                  <a:gd name="T21" fmla="*/ 76 h 203"/>
                  <a:gd name="T22" fmla="*/ 21 w 36"/>
                  <a:gd name="T23" fmla="*/ 59 h 203"/>
                  <a:gd name="T24" fmla="*/ 23 w 36"/>
                  <a:gd name="T25" fmla="*/ 44 h 203"/>
                  <a:gd name="T26" fmla="*/ 26 w 36"/>
                  <a:gd name="T27" fmla="*/ 31 h 203"/>
                  <a:gd name="T28" fmla="*/ 29 w 36"/>
                  <a:gd name="T29" fmla="*/ 19 h 203"/>
                  <a:gd name="T30" fmla="*/ 33 w 36"/>
                  <a:gd name="T31" fmla="*/ 9 h 203"/>
                  <a:gd name="T32" fmla="*/ 36 w 36"/>
                  <a:gd name="T33" fmla="*/ 3 h 203"/>
                  <a:gd name="T34" fmla="*/ 30 w 36"/>
                  <a:gd name="T35" fmla="*/ 3 h 203"/>
                  <a:gd name="T36" fmla="*/ 27 w 36"/>
                  <a:gd name="T37" fmla="*/ 12 h 203"/>
                  <a:gd name="T38" fmla="*/ 23 w 36"/>
                  <a:gd name="T39" fmla="*/ 23 h 203"/>
                  <a:gd name="T40" fmla="*/ 20 w 36"/>
                  <a:gd name="T41" fmla="*/ 36 h 203"/>
                  <a:gd name="T42" fmla="*/ 17 w 36"/>
                  <a:gd name="T43" fmla="*/ 51 h 203"/>
                  <a:gd name="T44" fmla="*/ 14 w 36"/>
                  <a:gd name="T45" fmla="*/ 67 h 203"/>
                  <a:gd name="T46" fmla="*/ 12 w 36"/>
                  <a:gd name="T47" fmla="*/ 83 h 203"/>
                  <a:gd name="T48" fmla="*/ 10 w 36"/>
                  <a:gd name="T49" fmla="*/ 100 h 203"/>
                  <a:gd name="T50" fmla="*/ 8 w 36"/>
                  <a:gd name="T51" fmla="*/ 117 h 203"/>
                  <a:gd name="T52" fmla="*/ 6 w 36"/>
                  <a:gd name="T53" fmla="*/ 133 h 203"/>
                  <a:gd name="T54" fmla="*/ 4 w 36"/>
                  <a:gd name="T55" fmla="*/ 149 h 203"/>
                  <a:gd name="T56" fmla="*/ 3 w 36"/>
                  <a:gd name="T57" fmla="*/ 162 h 203"/>
                  <a:gd name="T58" fmla="*/ 2 w 36"/>
                  <a:gd name="T59" fmla="*/ 174 h 203"/>
                  <a:gd name="T60" fmla="*/ 1 w 36"/>
                  <a:gd name="T61" fmla="*/ 184 h 203"/>
                  <a:gd name="T62" fmla="*/ 0 w 36"/>
                  <a:gd name="T63" fmla="*/ 191 h 203"/>
                  <a:gd name="T64" fmla="*/ 0 w 36"/>
                  <a:gd name="T65" fmla="*/ 194 h 203"/>
                  <a:gd name="T66" fmla="*/ 4 w 36"/>
                  <a:gd name="T67" fmla="*/ 194 h 203"/>
                  <a:gd name="T68" fmla="*/ 4 w 36"/>
                  <a:gd name="T69" fmla="*/ 203 h 203"/>
                  <a:gd name="T70" fmla="*/ 0 w 36"/>
                  <a:gd name="T71" fmla="*/ 196 h 20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6"/>
                  <a:gd name="T109" fmla="*/ 0 h 203"/>
                  <a:gd name="T110" fmla="*/ 36 w 36"/>
                  <a:gd name="T111" fmla="*/ 203 h 20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6" h="203">
                    <a:moveTo>
                      <a:pt x="0" y="196"/>
                    </a:moveTo>
                    <a:lnTo>
                      <a:pt x="5" y="195"/>
                    </a:lnTo>
                    <a:lnTo>
                      <a:pt x="5" y="194"/>
                    </a:lnTo>
                    <a:lnTo>
                      <a:pt x="5" y="193"/>
                    </a:lnTo>
                    <a:lnTo>
                      <a:pt x="5" y="191"/>
                    </a:lnTo>
                    <a:lnTo>
                      <a:pt x="5" y="188"/>
                    </a:lnTo>
                    <a:lnTo>
                      <a:pt x="6" y="184"/>
                    </a:lnTo>
                    <a:lnTo>
                      <a:pt x="6" y="180"/>
                    </a:lnTo>
                    <a:lnTo>
                      <a:pt x="6" y="174"/>
                    </a:lnTo>
                    <a:lnTo>
                      <a:pt x="7" y="169"/>
                    </a:lnTo>
                    <a:lnTo>
                      <a:pt x="8" y="163"/>
                    </a:lnTo>
                    <a:lnTo>
                      <a:pt x="8" y="156"/>
                    </a:lnTo>
                    <a:lnTo>
                      <a:pt x="9" y="149"/>
                    </a:lnTo>
                    <a:lnTo>
                      <a:pt x="10" y="141"/>
                    </a:lnTo>
                    <a:lnTo>
                      <a:pt x="11" y="134"/>
                    </a:lnTo>
                    <a:lnTo>
                      <a:pt x="12" y="126"/>
                    </a:lnTo>
                    <a:lnTo>
                      <a:pt x="12" y="118"/>
                    </a:lnTo>
                    <a:lnTo>
                      <a:pt x="13" y="109"/>
                    </a:lnTo>
                    <a:lnTo>
                      <a:pt x="15" y="101"/>
                    </a:lnTo>
                    <a:lnTo>
                      <a:pt x="15" y="92"/>
                    </a:lnTo>
                    <a:lnTo>
                      <a:pt x="17" y="84"/>
                    </a:lnTo>
                    <a:lnTo>
                      <a:pt x="18" y="76"/>
                    </a:lnTo>
                    <a:lnTo>
                      <a:pt x="19" y="67"/>
                    </a:lnTo>
                    <a:lnTo>
                      <a:pt x="21" y="59"/>
                    </a:lnTo>
                    <a:lnTo>
                      <a:pt x="22" y="52"/>
                    </a:lnTo>
                    <a:lnTo>
                      <a:pt x="23" y="44"/>
                    </a:lnTo>
                    <a:lnTo>
                      <a:pt x="25" y="37"/>
                    </a:lnTo>
                    <a:lnTo>
                      <a:pt x="26" y="31"/>
                    </a:lnTo>
                    <a:lnTo>
                      <a:pt x="28" y="24"/>
                    </a:lnTo>
                    <a:lnTo>
                      <a:pt x="29" y="19"/>
                    </a:lnTo>
                    <a:lnTo>
                      <a:pt x="31" y="14"/>
                    </a:lnTo>
                    <a:lnTo>
                      <a:pt x="33" y="9"/>
                    </a:lnTo>
                    <a:lnTo>
                      <a:pt x="34" y="5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30" y="3"/>
                    </a:lnTo>
                    <a:lnTo>
                      <a:pt x="28" y="8"/>
                    </a:lnTo>
                    <a:lnTo>
                      <a:pt x="27" y="12"/>
                    </a:lnTo>
                    <a:lnTo>
                      <a:pt x="25" y="17"/>
                    </a:lnTo>
                    <a:lnTo>
                      <a:pt x="23" y="23"/>
                    </a:lnTo>
                    <a:lnTo>
                      <a:pt x="21" y="29"/>
                    </a:lnTo>
                    <a:lnTo>
                      <a:pt x="20" y="36"/>
                    </a:lnTo>
                    <a:lnTo>
                      <a:pt x="18" y="43"/>
                    </a:lnTo>
                    <a:lnTo>
                      <a:pt x="17" y="51"/>
                    </a:lnTo>
                    <a:lnTo>
                      <a:pt x="16" y="59"/>
                    </a:lnTo>
                    <a:lnTo>
                      <a:pt x="14" y="67"/>
                    </a:lnTo>
                    <a:lnTo>
                      <a:pt x="13" y="75"/>
                    </a:lnTo>
                    <a:lnTo>
                      <a:pt x="12" y="83"/>
                    </a:lnTo>
                    <a:lnTo>
                      <a:pt x="11" y="92"/>
                    </a:lnTo>
                    <a:lnTo>
                      <a:pt x="10" y="100"/>
                    </a:lnTo>
                    <a:lnTo>
                      <a:pt x="9" y="109"/>
                    </a:lnTo>
                    <a:lnTo>
                      <a:pt x="8" y="117"/>
                    </a:lnTo>
                    <a:lnTo>
                      <a:pt x="6" y="125"/>
                    </a:lnTo>
                    <a:lnTo>
                      <a:pt x="6" y="133"/>
                    </a:lnTo>
                    <a:lnTo>
                      <a:pt x="5" y="141"/>
                    </a:lnTo>
                    <a:lnTo>
                      <a:pt x="4" y="149"/>
                    </a:lnTo>
                    <a:lnTo>
                      <a:pt x="3" y="155"/>
                    </a:lnTo>
                    <a:lnTo>
                      <a:pt x="3" y="162"/>
                    </a:lnTo>
                    <a:lnTo>
                      <a:pt x="2" y="169"/>
                    </a:lnTo>
                    <a:lnTo>
                      <a:pt x="2" y="174"/>
                    </a:lnTo>
                    <a:lnTo>
                      <a:pt x="1" y="179"/>
                    </a:lnTo>
                    <a:lnTo>
                      <a:pt x="1" y="184"/>
                    </a:lnTo>
                    <a:lnTo>
                      <a:pt x="0" y="188"/>
                    </a:lnTo>
                    <a:lnTo>
                      <a:pt x="0" y="191"/>
                    </a:lnTo>
                    <a:lnTo>
                      <a:pt x="0" y="193"/>
                    </a:lnTo>
                    <a:lnTo>
                      <a:pt x="0" y="194"/>
                    </a:lnTo>
                    <a:lnTo>
                      <a:pt x="0" y="195"/>
                    </a:lnTo>
                    <a:lnTo>
                      <a:pt x="4" y="194"/>
                    </a:lnTo>
                    <a:lnTo>
                      <a:pt x="0" y="196"/>
                    </a:lnTo>
                    <a:lnTo>
                      <a:pt x="4" y="203"/>
                    </a:lnTo>
                    <a:lnTo>
                      <a:pt x="5" y="195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59" name="Freeform 422"/>
              <p:cNvSpPr>
                <a:spLocks/>
              </p:cNvSpPr>
              <p:nvPr/>
            </p:nvSpPr>
            <p:spPr bwMode="auto">
              <a:xfrm>
                <a:off x="2629" y="2290"/>
                <a:ext cx="63" cy="77"/>
              </a:xfrm>
              <a:custGeom>
                <a:avLst/>
                <a:gdLst>
                  <a:gd name="T0" fmla="*/ 1 w 45"/>
                  <a:gd name="T1" fmla="*/ 5 h 54"/>
                  <a:gd name="T2" fmla="*/ 0 w 45"/>
                  <a:gd name="T3" fmla="*/ 4 h 54"/>
                  <a:gd name="T4" fmla="*/ 5 w 45"/>
                  <a:gd name="T5" fmla="*/ 9 h 54"/>
                  <a:gd name="T6" fmla="*/ 10 w 45"/>
                  <a:gd name="T7" fmla="*/ 14 h 54"/>
                  <a:gd name="T8" fmla="*/ 15 w 45"/>
                  <a:gd name="T9" fmla="*/ 19 h 54"/>
                  <a:gd name="T10" fmla="*/ 18 w 45"/>
                  <a:gd name="T11" fmla="*/ 24 h 54"/>
                  <a:gd name="T12" fmla="*/ 22 w 45"/>
                  <a:gd name="T13" fmla="*/ 28 h 54"/>
                  <a:gd name="T14" fmla="*/ 26 w 45"/>
                  <a:gd name="T15" fmla="*/ 32 h 54"/>
                  <a:gd name="T16" fmla="*/ 29 w 45"/>
                  <a:gd name="T17" fmla="*/ 36 h 54"/>
                  <a:gd name="T18" fmla="*/ 32 w 45"/>
                  <a:gd name="T19" fmla="*/ 40 h 54"/>
                  <a:gd name="T20" fmla="*/ 34 w 45"/>
                  <a:gd name="T21" fmla="*/ 43 h 54"/>
                  <a:gd name="T22" fmla="*/ 36 w 45"/>
                  <a:gd name="T23" fmla="*/ 46 h 54"/>
                  <a:gd name="T24" fmla="*/ 37 w 45"/>
                  <a:gd name="T25" fmla="*/ 48 h 54"/>
                  <a:gd name="T26" fmla="*/ 39 w 45"/>
                  <a:gd name="T27" fmla="*/ 50 h 54"/>
                  <a:gd name="T28" fmla="*/ 40 w 45"/>
                  <a:gd name="T29" fmla="*/ 52 h 54"/>
                  <a:gd name="T30" fmla="*/ 40 w 45"/>
                  <a:gd name="T31" fmla="*/ 53 h 54"/>
                  <a:gd name="T32" fmla="*/ 41 w 45"/>
                  <a:gd name="T33" fmla="*/ 54 h 54"/>
                  <a:gd name="T34" fmla="*/ 41 w 45"/>
                  <a:gd name="T35" fmla="*/ 54 h 54"/>
                  <a:gd name="T36" fmla="*/ 45 w 45"/>
                  <a:gd name="T37" fmla="*/ 52 h 54"/>
                  <a:gd name="T38" fmla="*/ 45 w 45"/>
                  <a:gd name="T39" fmla="*/ 52 h 54"/>
                  <a:gd name="T40" fmla="*/ 45 w 45"/>
                  <a:gd name="T41" fmla="*/ 51 h 54"/>
                  <a:gd name="T42" fmla="*/ 44 w 45"/>
                  <a:gd name="T43" fmla="*/ 49 h 54"/>
                  <a:gd name="T44" fmla="*/ 43 w 45"/>
                  <a:gd name="T45" fmla="*/ 48 h 54"/>
                  <a:gd name="T46" fmla="*/ 42 w 45"/>
                  <a:gd name="T47" fmla="*/ 46 h 54"/>
                  <a:gd name="T48" fmla="*/ 40 w 45"/>
                  <a:gd name="T49" fmla="*/ 43 h 54"/>
                  <a:gd name="T50" fmla="*/ 38 w 45"/>
                  <a:gd name="T51" fmla="*/ 40 h 54"/>
                  <a:gd name="T52" fmla="*/ 35 w 45"/>
                  <a:gd name="T53" fmla="*/ 37 h 54"/>
                  <a:gd name="T54" fmla="*/ 33 w 45"/>
                  <a:gd name="T55" fmla="*/ 33 h 54"/>
                  <a:gd name="T56" fmla="*/ 30 w 45"/>
                  <a:gd name="T57" fmla="*/ 29 h 54"/>
                  <a:gd name="T58" fmla="*/ 26 w 45"/>
                  <a:gd name="T59" fmla="*/ 25 h 54"/>
                  <a:gd name="T60" fmla="*/ 22 w 45"/>
                  <a:gd name="T61" fmla="*/ 21 h 54"/>
                  <a:gd name="T62" fmla="*/ 18 w 45"/>
                  <a:gd name="T63" fmla="*/ 16 h 54"/>
                  <a:gd name="T64" fmla="*/ 13 w 45"/>
                  <a:gd name="T65" fmla="*/ 11 h 54"/>
                  <a:gd name="T66" fmla="*/ 9 w 45"/>
                  <a:gd name="T67" fmla="*/ 6 h 54"/>
                  <a:gd name="T68" fmla="*/ 3 w 45"/>
                  <a:gd name="T69" fmla="*/ 1 h 54"/>
                  <a:gd name="T70" fmla="*/ 1 w 45"/>
                  <a:gd name="T71" fmla="*/ 0 h 54"/>
                  <a:gd name="T72" fmla="*/ 3 w 45"/>
                  <a:gd name="T73" fmla="*/ 1 h 54"/>
                  <a:gd name="T74" fmla="*/ 2 w 45"/>
                  <a:gd name="T75" fmla="*/ 0 h 54"/>
                  <a:gd name="T76" fmla="*/ 1 w 45"/>
                  <a:gd name="T77" fmla="*/ 0 h 54"/>
                  <a:gd name="T78" fmla="*/ 1 w 45"/>
                  <a:gd name="T79" fmla="*/ 5 h 5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5"/>
                  <a:gd name="T121" fmla="*/ 0 h 54"/>
                  <a:gd name="T122" fmla="*/ 45 w 45"/>
                  <a:gd name="T123" fmla="*/ 54 h 5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5" h="54">
                    <a:moveTo>
                      <a:pt x="1" y="5"/>
                    </a:moveTo>
                    <a:lnTo>
                      <a:pt x="0" y="4"/>
                    </a:lnTo>
                    <a:lnTo>
                      <a:pt x="5" y="9"/>
                    </a:lnTo>
                    <a:lnTo>
                      <a:pt x="10" y="14"/>
                    </a:lnTo>
                    <a:lnTo>
                      <a:pt x="15" y="19"/>
                    </a:lnTo>
                    <a:lnTo>
                      <a:pt x="18" y="24"/>
                    </a:lnTo>
                    <a:lnTo>
                      <a:pt x="22" y="28"/>
                    </a:lnTo>
                    <a:lnTo>
                      <a:pt x="26" y="32"/>
                    </a:lnTo>
                    <a:lnTo>
                      <a:pt x="29" y="36"/>
                    </a:lnTo>
                    <a:lnTo>
                      <a:pt x="32" y="40"/>
                    </a:lnTo>
                    <a:lnTo>
                      <a:pt x="34" y="43"/>
                    </a:lnTo>
                    <a:lnTo>
                      <a:pt x="36" y="46"/>
                    </a:lnTo>
                    <a:lnTo>
                      <a:pt x="37" y="48"/>
                    </a:lnTo>
                    <a:lnTo>
                      <a:pt x="39" y="50"/>
                    </a:lnTo>
                    <a:lnTo>
                      <a:pt x="40" y="52"/>
                    </a:lnTo>
                    <a:lnTo>
                      <a:pt x="40" y="53"/>
                    </a:lnTo>
                    <a:lnTo>
                      <a:pt x="41" y="54"/>
                    </a:lnTo>
                    <a:lnTo>
                      <a:pt x="45" y="52"/>
                    </a:lnTo>
                    <a:lnTo>
                      <a:pt x="45" y="51"/>
                    </a:lnTo>
                    <a:lnTo>
                      <a:pt x="44" y="49"/>
                    </a:lnTo>
                    <a:lnTo>
                      <a:pt x="43" y="48"/>
                    </a:lnTo>
                    <a:lnTo>
                      <a:pt x="42" y="46"/>
                    </a:lnTo>
                    <a:lnTo>
                      <a:pt x="40" y="43"/>
                    </a:lnTo>
                    <a:lnTo>
                      <a:pt x="38" y="40"/>
                    </a:lnTo>
                    <a:lnTo>
                      <a:pt x="35" y="37"/>
                    </a:lnTo>
                    <a:lnTo>
                      <a:pt x="33" y="33"/>
                    </a:lnTo>
                    <a:lnTo>
                      <a:pt x="30" y="29"/>
                    </a:lnTo>
                    <a:lnTo>
                      <a:pt x="26" y="25"/>
                    </a:lnTo>
                    <a:lnTo>
                      <a:pt x="22" y="21"/>
                    </a:lnTo>
                    <a:lnTo>
                      <a:pt x="18" y="16"/>
                    </a:lnTo>
                    <a:lnTo>
                      <a:pt x="13" y="11"/>
                    </a:lnTo>
                    <a:lnTo>
                      <a:pt x="9" y="6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0" name="Freeform 423"/>
              <p:cNvSpPr>
                <a:spLocks/>
              </p:cNvSpPr>
              <p:nvPr/>
            </p:nvSpPr>
            <p:spPr bwMode="auto">
              <a:xfrm>
                <a:off x="2523" y="2290"/>
                <a:ext cx="108" cy="94"/>
              </a:xfrm>
              <a:custGeom>
                <a:avLst/>
                <a:gdLst>
                  <a:gd name="T0" fmla="*/ 5 w 77"/>
                  <a:gd name="T1" fmla="*/ 64 h 66"/>
                  <a:gd name="T2" fmla="*/ 5 w 77"/>
                  <a:gd name="T3" fmla="*/ 66 h 66"/>
                  <a:gd name="T4" fmla="*/ 5 w 77"/>
                  <a:gd name="T5" fmla="*/ 66 h 66"/>
                  <a:gd name="T6" fmla="*/ 6 w 77"/>
                  <a:gd name="T7" fmla="*/ 64 h 66"/>
                  <a:gd name="T8" fmla="*/ 9 w 77"/>
                  <a:gd name="T9" fmla="*/ 61 h 66"/>
                  <a:gd name="T10" fmla="*/ 11 w 77"/>
                  <a:gd name="T11" fmla="*/ 57 h 66"/>
                  <a:gd name="T12" fmla="*/ 15 w 77"/>
                  <a:gd name="T13" fmla="*/ 52 h 66"/>
                  <a:gd name="T14" fmla="*/ 19 w 77"/>
                  <a:gd name="T15" fmla="*/ 47 h 66"/>
                  <a:gd name="T16" fmla="*/ 24 w 77"/>
                  <a:gd name="T17" fmla="*/ 42 h 66"/>
                  <a:gd name="T18" fmla="*/ 29 w 77"/>
                  <a:gd name="T19" fmla="*/ 36 h 66"/>
                  <a:gd name="T20" fmla="*/ 35 w 77"/>
                  <a:gd name="T21" fmla="*/ 30 h 66"/>
                  <a:gd name="T22" fmla="*/ 41 w 77"/>
                  <a:gd name="T23" fmla="*/ 25 h 66"/>
                  <a:gd name="T24" fmla="*/ 47 w 77"/>
                  <a:gd name="T25" fmla="*/ 19 h 66"/>
                  <a:gd name="T26" fmla="*/ 53 w 77"/>
                  <a:gd name="T27" fmla="*/ 15 h 66"/>
                  <a:gd name="T28" fmla="*/ 59 w 77"/>
                  <a:gd name="T29" fmla="*/ 11 h 66"/>
                  <a:gd name="T30" fmla="*/ 65 w 77"/>
                  <a:gd name="T31" fmla="*/ 8 h 66"/>
                  <a:gd name="T32" fmla="*/ 71 w 77"/>
                  <a:gd name="T33" fmla="*/ 6 h 66"/>
                  <a:gd name="T34" fmla="*/ 77 w 77"/>
                  <a:gd name="T35" fmla="*/ 5 h 66"/>
                  <a:gd name="T36" fmla="*/ 77 w 77"/>
                  <a:gd name="T37" fmla="*/ 0 h 66"/>
                  <a:gd name="T38" fmla="*/ 70 w 77"/>
                  <a:gd name="T39" fmla="*/ 1 h 66"/>
                  <a:gd name="T40" fmla="*/ 63 w 77"/>
                  <a:gd name="T41" fmla="*/ 3 h 66"/>
                  <a:gd name="T42" fmla="*/ 57 w 77"/>
                  <a:gd name="T43" fmla="*/ 7 h 66"/>
                  <a:gd name="T44" fmla="*/ 50 w 77"/>
                  <a:gd name="T45" fmla="*/ 11 h 66"/>
                  <a:gd name="T46" fmla="*/ 43 w 77"/>
                  <a:gd name="T47" fmla="*/ 16 h 66"/>
                  <a:gd name="T48" fmla="*/ 37 w 77"/>
                  <a:gd name="T49" fmla="*/ 21 h 66"/>
                  <a:gd name="T50" fmla="*/ 31 w 77"/>
                  <a:gd name="T51" fmla="*/ 27 h 66"/>
                  <a:gd name="T52" fmla="*/ 25 w 77"/>
                  <a:gd name="T53" fmla="*/ 33 h 66"/>
                  <a:gd name="T54" fmla="*/ 20 w 77"/>
                  <a:gd name="T55" fmla="*/ 39 h 66"/>
                  <a:gd name="T56" fmla="*/ 16 w 77"/>
                  <a:gd name="T57" fmla="*/ 44 h 66"/>
                  <a:gd name="T58" fmla="*/ 11 w 77"/>
                  <a:gd name="T59" fmla="*/ 49 h 66"/>
                  <a:gd name="T60" fmla="*/ 8 w 77"/>
                  <a:gd name="T61" fmla="*/ 54 h 66"/>
                  <a:gd name="T62" fmla="*/ 5 w 77"/>
                  <a:gd name="T63" fmla="*/ 58 h 66"/>
                  <a:gd name="T64" fmla="*/ 3 w 77"/>
                  <a:gd name="T65" fmla="*/ 61 h 66"/>
                  <a:gd name="T66" fmla="*/ 1 w 77"/>
                  <a:gd name="T67" fmla="*/ 63 h 66"/>
                  <a:gd name="T68" fmla="*/ 0 w 77"/>
                  <a:gd name="T69" fmla="*/ 64 h 66"/>
                  <a:gd name="T70" fmla="*/ 0 w 77"/>
                  <a:gd name="T71" fmla="*/ 66 h 66"/>
                  <a:gd name="T72" fmla="*/ 0 w 77"/>
                  <a:gd name="T73" fmla="*/ 64 h 66"/>
                  <a:gd name="T74" fmla="*/ 0 w 77"/>
                  <a:gd name="T75" fmla="*/ 65 h 66"/>
                  <a:gd name="T76" fmla="*/ 0 w 77"/>
                  <a:gd name="T77" fmla="*/ 66 h 66"/>
                  <a:gd name="T78" fmla="*/ 5 w 77"/>
                  <a:gd name="T79" fmla="*/ 64 h 6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7"/>
                  <a:gd name="T121" fmla="*/ 0 h 66"/>
                  <a:gd name="T122" fmla="*/ 77 w 77"/>
                  <a:gd name="T123" fmla="*/ 66 h 6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7" h="66">
                    <a:moveTo>
                      <a:pt x="5" y="64"/>
                    </a:moveTo>
                    <a:lnTo>
                      <a:pt x="5" y="66"/>
                    </a:lnTo>
                    <a:lnTo>
                      <a:pt x="6" y="64"/>
                    </a:lnTo>
                    <a:lnTo>
                      <a:pt x="9" y="61"/>
                    </a:lnTo>
                    <a:lnTo>
                      <a:pt x="11" y="57"/>
                    </a:lnTo>
                    <a:lnTo>
                      <a:pt x="15" y="52"/>
                    </a:lnTo>
                    <a:lnTo>
                      <a:pt x="19" y="47"/>
                    </a:lnTo>
                    <a:lnTo>
                      <a:pt x="24" y="42"/>
                    </a:lnTo>
                    <a:lnTo>
                      <a:pt x="29" y="36"/>
                    </a:lnTo>
                    <a:lnTo>
                      <a:pt x="35" y="30"/>
                    </a:lnTo>
                    <a:lnTo>
                      <a:pt x="41" y="25"/>
                    </a:lnTo>
                    <a:lnTo>
                      <a:pt x="47" y="19"/>
                    </a:lnTo>
                    <a:lnTo>
                      <a:pt x="53" y="15"/>
                    </a:lnTo>
                    <a:lnTo>
                      <a:pt x="59" y="11"/>
                    </a:lnTo>
                    <a:lnTo>
                      <a:pt x="65" y="8"/>
                    </a:lnTo>
                    <a:lnTo>
                      <a:pt x="71" y="6"/>
                    </a:lnTo>
                    <a:lnTo>
                      <a:pt x="77" y="5"/>
                    </a:lnTo>
                    <a:lnTo>
                      <a:pt x="77" y="0"/>
                    </a:lnTo>
                    <a:lnTo>
                      <a:pt x="70" y="1"/>
                    </a:lnTo>
                    <a:lnTo>
                      <a:pt x="63" y="3"/>
                    </a:lnTo>
                    <a:lnTo>
                      <a:pt x="57" y="7"/>
                    </a:lnTo>
                    <a:lnTo>
                      <a:pt x="50" y="11"/>
                    </a:lnTo>
                    <a:lnTo>
                      <a:pt x="43" y="16"/>
                    </a:lnTo>
                    <a:lnTo>
                      <a:pt x="37" y="21"/>
                    </a:lnTo>
                    <a:lnTo>
                      <a:pt x="31" y="27"/>
                    </a:lnTo>
                    <a:lnTo>
                      <a:pt x="25" y="33"/>
                    </a:lnTo>
                    <a:lnTo>
                      <a:pt x="20" y="39"/>
                    </a:lnTo>
                    <a:lnTo>
                      <a:pt x="16" y="44"/>
                    </a:lnTo>
                    <a:lnTo>
                      <a:pt x="11" y="49"/>
                    </a:lnTo>
                    <a:lnTo>
                      <a:pt x="8" y="54"/>
                    </a:lnTo>
                    <a:lnTo>
                      <a:pt x="5" y="58"/>
                    </a:lnTo>
                    <a:lnTo>
                      <a:pt x="3" y="61"/>
                    </a:lnTo>
                    <a:lnTo>
                      <a:pt x="1" y="63"/>
                    </a:lnTo>
                    <a:lnTo>
                      <a:pt x="0" y="64"/>
                    </a:lnTo>
                    <a:lnTo>
                      <a:pt x="0" y="66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0" y="66"/>
                    </a:lnTo>
                    <a:lnTo>
                      <a:pt x="5" y="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1" name="Freeform 424"/>
              <p:cNvSpPr>
                <a:spLocks/>
              </p:cNvSpPr>
              <p:nvPr/>
            </p:nvSpPr>
            <p:spPr bwMode="auto">
              <a:xfrm>
                <a:off x="2523" y="2381"/>
                <a:ext cx="158" cy="234"/>
              </a:xfrm>
              <a:custGeom>
                <a:avLst/>
                <a:gdLst>
                  <a:gd name="T0" fmla="*/ 113 w 113"/>
                  <a:gd name="T1" fmla="*/ 160 h 165"/>
                  <a:gd name="T2" fmla="*/ 108 w 113"/>
                  <a:gd name="T3" fmla="*/ 157 h 165"/>
                  <a:gd name="T4" fmla="*/ 101 w 113"/>
                  <a:gd name="T5" fmla="*/ 150 h 165"/>
                  <a:gd name="T6" fmla="*/ 94 w 113"/>
                  <a:gd name="T7" fmla="*/ 141 h 165"/>
                  <a:gd name="T8" fmla="*/ 85 w 113"/>
                  <a:gd name="T9" fmla="*/ 130 h 165"/>
                  <a:gd name="T10" fmla="*/ 77 w 113"/>
                  <a:gd name="T11" fmla="*/ 117 h 165"/>
                  <a:gd name="T12" fmla="*/ 68 w 113"/>
                  <a:gd name="T13" fmla="*/ 104 h 165"/>
                  <a:gd name="T14" fmla="*/ 59 w 113"/>
                  <a:gd name="T15" fmla="*/ 89 h 165"/>
                  <a:gd name="T16" fmla="*/ 50 w 113"/>
                  <a:gd name="T17" fmla="*/ 75 h 165"/>
                  <a:gd name="T18" fmla="*/ 41 w 113"/>
                  <a:gd name="T19" fmla="*/ 61 h 165"/>
                  <a:gd name="T20" fmla="*/ 32 w 113"/>
                  <a:gd name="T21" fmla="*/ 47 h 165"/>
                  <a:gd name="T22" fmla="*/ 25 w 113"/>
                  <a:gd name="T23" fmla="*/ 34 h 165"/>
                  <a:gd name="T24" fmla="*/ 18 w 113"/>
                  <a:gd name="T25" fmla="*/ 23 h 165"/>
                  <a:gd name="T26" fmla="*/ 13 w 113"/>
                  <a:gd name="T27" fmla="*/ 13 h 165"/>
                  <a:gd name="T28" fmla="*/ 8 w 113"/>
                  <a:gd name="T29" fmla="*/ 6 h 165"/>
                  <a:gd name="T30" fmla="*/ 6 w 113"/>
                  <a:gd name="T31" fmla="*/ 2 h 165"/>
                  <a:gd name="T32" fmla="*/ 5 w 113"/>
                  <a:gd name="T33" fmla="*/ 0 h 165"/>
                  <a:gd name="T34" fmla="*/ 1 w 113"/>
                  <a:gd name="T35" fmla="*/ 2 h 165"/>
                  <a:gd name="T36" fmla="*/ 3 w 113"/>
                  <a:gd name="T37" fmla="*/ 6 h 165"/>
                  <a:gd name="T38" fmla="*/ 6 w 113"/>
                  <a:gd name="T39" fmla="*/ 12 h 165"/>
                  <a:gd name="T40" fmla="*/ 11 w 113"/>
                  <a:gd name="T41" fmla="*/ 21 h 165"/>
                  <a:gd name="T42" fmla="*/ 17 w 113"/>
                  <a:gd name="T43" fmla="*/ 31 h 165"/>
                  <a:gd name="T44" fmla="*/ 24 w 113"/>
                  <a:gd name="T45" fmla="*/ 43 h 165"/>
                  <a:gd name="T46" fmla="*/ 32 w 113"/>
                  <a:gd name="T47" fmla="*/ 56 h 165"/>
                  <a:gd name="T48" fmla="*/ 41 w 113"/>
                  <a:gd name="T49" fmla="*/ 70 h 165"/>
                  <a:gd name="T50" fmla="*/ 50 w 113"/>
                  <a:gd name="T51" fmla="*/ 85 h 165"/>
                  <a:gd name="T52" fmla="*/ 59 w 113"/>
                  <a:gd name="T53" fmla="*/ 99 h 165"/>
                  <a:gd name="T54" fmla="*/ 68 w 113"/>
                  <a:gd name="T55" fmla="*/ 113 h 165"/>
                  <a:gd name="T56" fmla="*/ 77 w 113"/>
                  <a:gd name="T57" fmla="*/ 126 h 165"/>
                  <a:gd name="T58" fmla="*/ 86 w 113"/>
                  <a:gd name="T59" fmla="*/ 138 h 165"/>
                  <a:gd name="T60" fmla="*/ 94 w 113"/>
                  <a:gd name="T61" fmla="*/ 149 h 165"/>
                  <a:gd name="T62" fmla="*/ 101 w 113"/>
                  <a:gd name="T63" fmla="*/ 157 h 165"/>
                  <a:gd name="T64" fmla="*/ 107 w 113"/>
                  <a:gd name="T65" fmla="*/ 163 h 165"/>
                  <a:gd name="T66" fmla="*/ 110 w 113"/>
                  <a:gd name="T67" fmla="*/ 165 h 16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113"/>
                  <a:gd name="T103" fmla="*/ 0 h 165"/>
                  <a:gd name="T104" fmla="*/ 113 w 113"/>
                  <a:gd name="T105" fmla="*/ 165 h 16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113" h="165">
                    <a:moveTo>
                      <a:pt x="113" y="160"/>
                    </a:moveTo>
                    <a:lnTo>
                      <a:pt x="113" y="160"/>
                    </a:lnTo>
                    <a:lnTo>
                      <a:pt x="110" y="159"/>
                    </a:lnTo>
                    <a:lnTo>
                      <a:pt x="108" y="157"/>
                    </a:lnTo>
                    <a:lnTo>
                      <a:pt x="104" y="153"/>
                    </a:lnTo>
                    <a:lnTo>
                      <a:pt x="101" y="150"/>
                    </a:lnTo>
                    <a:lnTo>
                      <a:pt x="98" y="146"/>
                    </a:lnTo>
                    <a:lnTo>
                      <a:pt x="94" y="141"/>
                    </a:lnTo>
                    <a:lnTo>
                      <a:pt x="90" y="135"/>
                    </a:lnTo>
                    <a:lnTo>
                      <a:pt x="85" y="130"/>
                    </a:lnTo>
                    <a:lnTo>
                      <a:pt x="81" y="123"/>
                    </a:lnTo>
                    <a:lnTo>
                      <a:pt x="77" y="117"/>
                    </a:lnTo>
                    <a:lnTo>
                      <a:pt x="72" y="110"/>
                    </a:lnTo>
                    <a:lnTo>
                      <a:pt x="68" y="104"/>
                    </a:lnTo>
                    <a:lnTo>
                      <a:pt x="63" y="97"/>
                    </a:lnTo>
                    <a:lnTo>
                      <a:pt x="59" y="89"/>
                    </a:lnTo>
                    <a:lnTo>
                      <a:pt x="54" y="82"/>
                    </a:lnTo>
                    <a:lnTo>
                      <a:pt x="50" y="75"/>
                    </a:lnTo>
                    <a:lnTo>
                      <a:pt x="45" y="68"/>
                    </a:lnTo>
                    <a:lnTo>
                      <a:pt x="41" y="61"/>
                    </a:lnTo>
                    <a:lnTo>
                      <a:pt x="36" y="54"/>
                    </a:lnTo>
                    <a:lnTo>
                      <a:pt x="32" y="47"/>
                    </a:lnTo>
                    <a:lnTo>
                      <a:pt x="28" y="41"/>
                    </a:lnTo>
                    <a:lnTo>
                      <a:pt x="25" y="34"/>
                    </a:lnTo>
                    <a:lnTo>
                      <a:pt x="21" y="29"/>
                    </a:lnTo>
                    <a:lnTo>
                      <a:pt x="18" y="23"/>
                    </a:lnTo>
                    <a:lnTo>
                      <a:pt x="15" y="18"/>
                    </a:lnTo>
                    <a:lnTo>
                      <a:pt x="13" y="13"/>
                    </a:lnTo>
                    <a:lnTo>
                      <a:pt x="10" y="10"/>
                    </a:lnTo>
                    <a:lnTo>
                      <a:pt x="8" y="6"/>
                    </a:lnTo>
                    <a:lnTo>
                      <a:pt x="7" y="4"/>
                    </a:lnTo>
                    <a:lnTo>
                      <a:pt x="6" y="2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3" y="6"/>
                    </a:lnTo>
                    <a:lnTo>
                      <a:pt x="4" y="9"/>
                    </a:lnTo>
                    <a:lnTo>
                      <a:pt x="6" y="12"/>
                    </a:lnTo>
                    <a:lnTo>
                      <a:pt x="9" y="16"/>
                    </a:lnTo>
                    <a:lnTo>
                      <a:pt x="11" y="21"/>
                    </a:lnTo>
                    <a:lnTo>
                      <a:pt x="14" y="25"/>
                    </a:lnTo>
                    <a:lnTo>
                      <a:pt x="17" y="31"/>
                    </a:lnTo>
                    <a:lnTo>
                      <a:pt x="21" y="37"/>
                    </a:lnTo>
                    <a:lnTo>
                      <a:pt x="24" y="43"/>
                    </a:lnTo>
                    <a:lnTo>
                      <a:pt x="28" y="50"/>
                    </a:lnTo>
                    <a:lnTo>
                      <a:pt x="32" y="56"/>
                    </a:lnTo>
                    <a:lnTo>
                      <a:pt x="37" y="63"/>
                    </a:lnTo>
                    <a:lnTo>
                      <a:pt x="41" y="70"/>
                    </a:lnTo>
                    <a:lnTo>
                      <a:pt x="45" y="78"/>
                    </a:lnTo>
                    <a:lnTo>
                      <a:pt x="50" y="85"/>
                    </a:lnTo>
                    <a:lnTo>
                      <a:pt x="54" y="92"/>
                    </a:lnTo>
                    <a:lnTo>
                      <a:pt x="59" y="99"/>
                    </a:lnTo>
                    <a:lnTo>
                      <a:pt x="64" y="106"/>
                    </a:lnTo>
                    <a:lnTo>
                      <a:pt x="68" y="113"/>
                    </a:lnTo>
                    <a:lnTo>
                      <a:pt x="73" y="120"/>
                    </a:lnTo>
                    <a:lnTo>
                      <a:pt x="77" y="126"/>
                    </a:lnTo>
                    <a:lnTo>
                      <a:pt x="82" y="132"/>
                    </a:lnTo>
                    <a:lnTo>
                      <a:pt x="86" y="138"/>
                    </a:lnTo>
                    <a:lnTo>
                      <a:pt x="90" y="143"/>
                    </a:lnTo>
                    <a:lnTo>
                      <a:pt x="94" y="149"/>
                    </a:lnTo>
                    <a:lnTo>
                      <a:pt x="98" y="153"/>
                    </a:lnTo>
                    <a:lnTo>
                      <a:pt x="101" y="157"/>
                    </a:lnTo>
                    <a:lnTo>
                      <a:pt x="104" y="160"/>
                    </a:lnTo>
                    <a:lnTo>
                      <a:pt x="107" y="163"/>
                    </a:lnTo>
                    <a:lnTo>
                      <a:pt x="110" y="165"/>
                    </a:lnTo>
                    <a:lnTo>
                      <a:pt x="113" y="16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2" name="Freeform 425"/>
              <p:cNvSpPr>
                <a:spLocks/>
              </p:cNvSpPr>
              <p:nvPr/>
            </p:nvSpPr>
            <p:spPr bwMode="auto">
              <a:xfrm>
                <a:off x="2677" y="2576"/>
                <a:ext cx="102" cy="45"/>
              </a:xfrm>
              <a:custGeom>
                <a:avLst/>
                <a:gdLst>
                  <a:gd name="T0" fmla="*/ 70 w 73"/>
                  <a:gd name="T1" fmla="*/ 0 h 32"/>
                  <a:gd name="T2" fmla="*/ 70 w 73"/>
                  <a:gd name="T3" fmla="*/ 0 h 32"/>
                  <a:gd name="T4" fmla="*/ 66 w 73"/>
                  <a:gd name="T5" fmla="*/ 3 h 32"/>
                  <a:gd name="T6" fmla="*/ 63 w 73"/>
                  <a:gd name="T7" fmla="*/ 6 h 32"/>
                  <a:gd name="T8" fmla="*/ 60 w 73"/>
                  <a:gd name="T9" fmla="*/ 9 h 32"/>
                  <a:gd name="T10" fmla="*/ 56 w 73"/>
                  <a:gd name="T11" fmla="*/ 12 h 32"/>
                  <a:gd name="T12" fmla="*/ 51 w 73"/>
                  <a:gd name="T13" fmla="*/ 15 h 32"/>
                  <a:gd name="T14" fmla="*/ 47 w 73"/>
                  <a:gd name="T15" fmla="*/ 18 h 32"/>
                  <a:gd name="T16" fmla="*/ 43 w 73"/>
                  <a:gd name="T17" fmla="*/ 20 h 32"/>
                  <a:gd name="T18" fmla="*/ 39 w 73"/>
                  <a:gd name="T19" fmla="*/ 23 h 32"/>
                  <a:gd name="T20" fmla="*/ 34 w 73"/>
                  <a:gd name="T21" fmla="*/ 25 h 32"/>
                  <a:gd name="T22" fmla="*/ 30 w 73"/>
                  <a:gd name="T23" fmla="*/ 26 h 32"/>
                  <a:gd name="T24" fmla="*/ 25 w 73"/>
                  <a:gd name="T25" fmla="*/ 27 h 32"/>
                  <a:gd name="T26" fmla="*/ 20 w 73"/>
                  <a:gd name="T27" fmla="*/ 28 h 32"/>
                  <a:gd name="T28" fmla="*/ 16 w 73"/>
                  <a:gd name="T29" fmla="*/ 28 h 32"/>
                  <a:gd name="T30" fmla="*/ 12 w 73"/>
                  <a:gd name="T31" fmla="*/ 27 h 32"/>
                  <a:gd name="T32" fmla="*/ 7 w 73"/>
                  <a:gd name="T33" fmla="*/ 26 h 32"/>
                  <a:gd name="T34" fmla="*/ 3 w 73"/>
                  <a:gd name="T35" fmla="*/ 23 h 32"/>
                  <a:gd name="T36" fmla="*/ 0 w 73"/>
                  <a:gd name="T37" fmla="*/ 28 h 32"/>
                  <a:gd name="T38" fmla="*/ 5 w 73"/>
                  <a:gd name="T39" fmla="*/ 30 h 32"/>
                  <a:gd name="T40" fmla="*/ 10 w 73"/>
                  <a:gd name="T41" fmla="*/ 31 h 32"/>
                  <a:gd name="T42" fmla="*/ 16 w 73"/>
                  <a:gd name="T43" fmla="*/ 32 h 32"/>
                  <a:gd name="T44" fmla="*/ 21 w 73"/>
                  <a:gd name="T45" fmla="*/ 32 h 32"/>
                  <a:gd name="T46" fmla="*/ 26 w 73"/>
                  <a:gd name="T47" fmla="*/ 32 h 32"/>
                  <a:gd name="T48" fmla="*/ 31 w 73"/>
                  <a:gd name="T49" fmla="*/ 31 h 32"/>
                  <a:gd name="T50" fmla="*/ 36 w 73"/>
                  <a:gd name="T51" fmla="*/ 29 h 32"/>
                  <a:gd name="T52" fmla="*/ 41 w 73"/>
                  <a:gd name="T53" fmla="*/ 27 h 32"/>
                  <a:gd name="T54" fmla="*/ 45 w 73"/>
                  <a:gd name="T55" fmla="*/ 24 h 32"/>
                  <a:gd name="T56" fmla="*/ 50 w 73"/>
                  <a:gd name="T57" fmla="*/ 22 h 32"/>
                  <a:gd name="T58" fmla="*/ 54 w 73"/>
                  <a:gd name="T59" fmla="*/ 19 h 32"/>
                  <a:gd name="T60" fmla="*/ 58 w 73"/>
                  <a:gd name="T61" fmla="*/ 16 h 32"/>
                  <a:gd name="T62" fmla="*/ 63 w 73"/>
                  <a:gd name="T63" fmla="*/ 13 h 32"/>
                  <a:gd name="T64" fmla="*/ 66 w 73"/>
                  <a:gd name="T65" fmla="*/ 9 h 32"/>
                  <a:gd name="T66" fmla="*/ 69 w 73"/>
                  <a:gd name="T67" fmla="*/ 7 h 32"/>
                  <a:gd name="T68" fmla="*/ 73 w 73"/>
                  <a:gd name="T69" fmla="*/ 3 h 32"/>
                  <a:gd name="T70" fmla="*/ 73 w 73"/>
                  <a:gd name="T71" fmla="*/ 3 h 32"/>
                  <a:gd name="T72" fmla="*/ 70 w 73"/>
                  <a:gd name="T73" fmla="*/ 0 h 3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73"/>
                  <a:gd name="T112" fmla="*/ 0 h 32"/>
                  <a:gd name="T113" fmla="*/ 73 w 73"/>
                  <a:gd name="T114" fmla="*/ 32 h 3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73" h="32">
                    <a:moveTo>
                      <a:pt x="70" y="0"/>
                    </a:moveTo>
                    <a:lnTo>
                      <a:pt x="70" y="0"/>
                    </a:lnTo>
                    <a:lnTo>
                      <a:pt x="66" y="3"/>
                    </a:lnTo>
                    <a:lnTo>
                      <a:pt x="63" y="6"/>
                    </a:lnTo>
                    <a:lnTo>
                      <a:pt x="60" y="9"/>
                    </a:lnTo>
                    <a:lnTo>
                      <a:pt x="56" y="12"/>
                    </a:lnTo>
                    <a:lnTo>
                      <a:pt x="51" y="15"/>
                    </a:lnTo>
                    <a:lnTo>
                      <a:pt x="47" y="18"/>
                    </a:lnTo>
                    <a:lnTo>
                      <a:pt x="43" y="20"/>
                    </a:lnTo>
                    <a:lnTo>
                      <a:pt x="39" y="23"/>
                    </a:lnTo>
                    <a:lnTo>
                      <a:pt x="34" y="25"/>
                    </a:lnTo>
                    <a:lnTo>
                      <a:pt x="30" y="26"/>
                    </a:lnTo>
                    <a:lnTo>
                      <a:pt x="25" y="27"/>
                    </a:lnTo>
                    <a:lnTo>
                      <a:pt x="20" y="28"/>
                    </a:lnTo>
                    <a:lnTo>
                      <a:pt x="16" y="28"/>
                    </a:lnTo>
                    <a:lnTo>
                      <a:pt x="12" y="27"/>
                    </a:lnTo>
                    <a:lnTo>
                      <a:pt x="7" y="26"/>
                    </a:lnTo>
                    <a:lnTo>
                      <a:pt x="3" y="23"/>
                    </a:lnTo>
                    <a:lnTo>
                      <a:pt x="0" y="28"/>
                    </a:lnTo>
                    <a:lnTo>
                      <a:pt x="5" y="30"/>
                    </a:lnTo>
                    <a:lnTo>
                      <a:pt x="10" y="31"/>
                    </a:lnTo>
                    <a:lnTo>
                      <a:pt x="16" y="32"/>
                    </a:lnTo>
                    <a:lnTo>
                      <a:pt x="21" y="32"/>
                    </a:lnTo>
                    <a:lnTo>
                      <a:pt x="26" y="32"/>
                    </a:lnTo>
                    <a:lnTo>
                      <a:pt x="31" y="31"/>
                    </a:lnTo>
                    <a:lnTo>
                      <a:pt x="36" y="29"/>
                    </a:lnTo>
                    <a:lnTo>
                      <a:pt x="41" y="27"/>
                    </a:lnTo>
                    <a:lnTo>
                      <a:pt x="45" y="24"/>
                    </a:lnTo>
                    <a:lnTo>
                      <a:pt x="50" y="22"/>
                    </a:lnTo>
                    <a:lnTo>
                      <a:pt x="54" y="19"/>
                    </a:lnTo>
                    <a:lnTo>
                      <a:pt x="58" y="16"/>
                    </a:lnTo>
                    <a:lnTo>
                      <a:pt x="63" y="13"/>
                    </a:lnTo>
                    <a:lnTo>
                      <a:pt x="66" y="9"/>
                    </a:lnTo>
                    <a:lnTo>
                      <a:pt x="69" y="7"/>
                    </a:lnTo>
                    <a:lnTo>
                      <a:pt x="73" y="3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3" name="Freeform 426"/>
              <p:cNvSpPr>
                <a:spLocks/>
              </p:cNvSpPr>
              <p:nvPr/>
            </p:nvSpPr>
            <p:spPr bwMode="auto">
              <a:xfrm>
                <a:off x="2775" y="2507"/>
                <a:ext cx="38" cy="73"/>
              </a:xfrm>
              <a:custGeom>
                <a:avLst/>
                <a:gdLst>
                  <a:gd name="T0" fmla="*/ 22 w 27"/>
                  <a:gd name="T1" fmla="*/ 0 h 51"/>
                  <a:gd name="T2" fmla="*/ 22 w 27"/>
                  <a:gd name="T3" fmla="*/ 0 h 51"/>
                  <a:gd name="T4" fmla="*/ 22 w 27"/>
                  <a:gd name="T5" fmla="*/ 0 h 51"/>
                  <a:gd name="T6" fmla="*/ 22 w 27"/>
                  <a:gd name="T7" fmla="*/ 1 h 51"/>
                  <a:gd name="T8" fmla="*/ 22 w 27"/>
                  <a:gd name="T9" fmla="*/ 3 h 51"/>
                  <a:gd name="T10" fmla="*/ 21 w 27"/>
                  <a:gd name="T11" fmla="*/ 6 h 51"/>
                  <a:gd name="T12" fmla="*/ 21 w 27"/>
                  <a:gd name="T13" fmla="*/ 8 h 51"/>
                  <a:gd name="T14" fmla="*/ 19 w 27"/>
                  <a:gd name="T15" fmla="*/ 12 h 51"/>
                  <a:gd name="T16" fmla="*/ 18 w 27"/>
                  <a:gd name="T17" fmla="*/ 15 h 51"/>
                  <a:gd name="T18" fmla="*/ 17 w 27"/>
                  <a:gd name="T19" fmla="*/ 19 h 51"/>
                  <a:gd name="T20" fmla="*/ 15 w 27"/>
                  <a:gd name="T21" fmla="*/ 23 h 51"/>
                  <a:gd name="T22" fmla="*/ 14 w 27"/>
                  <a:gd name="T23" fmla="*/ 27 h 51"/>
                  <a:gd name="T24" fmla="*/ 12 w 27"/>
                  <a:gd name="T25" fmla="*/ 31 h 51"/>
                  <a:gd name="T26" fmla="*/ 10 w 27"/>
                  <a:gd name="T27" fmla="*/ 35 h 51"/>
                  <a:gd name="T28" fmla="*/ 8 w 27"/>
                  <a:gd name="T29" fmla="*/ 39 h 51"/>
                  <a:gd name="T30" fmla="*/ 5 w 27"/>
                  <a:gd name="T31" fmla="*/ 42 h 51"/>
                  <a:gd name="T32" fmla="*/ 3 w 27"/>
                  <a:gd name="T33" fmla="*/ 46 h 51"/>
                  <a:gd name="T34" fmla="*/ 0 w 27"/>
                  <a:gd name="T35" fmla="*/ 48 h 51"/>
                  <a:gd name="T36" fmla="*/ 3 w 27"/>
                  <a:gd name="T37" fmla="*/ 51 h 51"/>
                  <a:gd name="T38" fmla="*/ 6 w 27"/>
                  <a:gd name="T39" fmla="*/ 48 h 51"/>
                  <a:gd name="T40" fmla="*/ 9 w 27"/>
                  <a:gd name="T41" fmla="*/ 45 h 51"/>
                  <a:gd name="T42" fmla="*/ 12 w 27"/>
                  <a:gd name="T43" fmla="*/ 41 h 51"/>
                  <a:gd name="T44" fmla="*/ 14 w 27"/>
                  <a:gd name="T45" fmla="*/ 37 h 51"/>
                  <a:gd name="T46" fmla="*/ 16 w 27"/>
                  <a:gd name="T47" fmla="*/ 33 h 51"/>
                  <a:gd name="T48" fmla="*/ 18 w 27"/>
                  <a:gd name="T49" fmla="*/ 29 h 51"/>
                  <a:gd name="T50" fmla="*/ 20 w 27"/>
                  <a:gd name="T51" fmla="*/ 24 h 51"/>
                  <a:gd name="T52" fmla="*/ 21 w 27"/>
                  <a:gd name="T53" fmla="*/ 20 h 51"/>
                  <a:gd name="T54" fmla="*/ 23 w 27"/>
                  <a:gd name="T55" fmla="*/ 16 h 51"/>
                  <a:gd name="T56" fmla="*/ 24 w 27"/>
                  <a:gd name="T57" fmla="*/ 13 h 51"/>
                  <a:gd name="T58" fmla="*/ 25 w 27"/>
                  <a:gd name="T59" fmla="*/ 10 h 51"/>
                  <a:gd name="T60" fmla="*/ 26 w 27"/>
                  <a:gd name="T61" fmla="*/ 7 h 51"/>
                  <a:gd name="T62" fmla="*/ 27 w 27"/>
                  <a:gd name="T63" fmla="*/ 4 h 51"/>
                  <a:gd name="T64" fmla="*/ 27 w 27"/>
                  <a:gd name="T65" fmla="*/ 2 h 51"/>
                  <a:gd name="T66" fmla="*/ 27 w 27"/>
                  <a:gd name="T67" fmla="*/ 1 h 51"/>
                  <a:gd name="T68" fmla="*/ 27 w 27"/>
                  <a:gd name="T69" fmla="*/ 1 h 51"/>
                  <a:gd name="T70" fmla="*/ 27 w 27"/>
                  <a:gd name="T71" fmla="*/ 0 h 51"/>
                  <a:gd name="T72" fmla="*/ 27 w 27"/>
                  <a:gd name="T73" fmla="*/ 1 h 51"/>
                  <a:gd name="T74" fmla="*/ 27 w 27"/>
                  <a:gd name="T75" fmla="*/ 0 h 51"/>
                  <a:gd name="T76" fmla="*/ 27 w 27"/>
                  <a:gd name="T77" fmla="*/ 0 h 51"/>
                  <a:gd name="T78" fmla="*/ 22 w 27"/>
                  <a:gd name="T79" fmla="*/ 0 h 51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7"/>
                  <a:gd name="T121" fmla="*/ 0 h 51"/>
                  <a:gd name="T122" fmla="*/ 27 w 27"/>
                  <a:gd name="T123" fmla="*/ 51 h 51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7" h="51">
                    <a:moveTo>
                      <a:pt x="22" y="0"/>
                    </a:moveTo>
                    <a:lnTo>
                      <a:pt x="22" y="0"/>
                    </a:lnTo>
                    <a:lnTo>
                      <a:pt x="22" y="1"/>
                    </a:lnTo>
                    <a:lnTo>
                      <a:pt x="22" y="3"/>
                    </a:lnTo>
                    <a:lnTo>
                      <a:pt x="21" y="6"/>
                    </a:lnTo>
                    <a:lnTo>
                      <a:pt x="21" y="8"/>
                    </a:lnTo>
                    <a:lnTo>
                      <a:pt x="19" y="12"/>
                    </a:lnTo>
                    <a:lnTo>
                      <a:pt x="18" y="15"/>
                    </a:lnTo>
                    <a:lnTo>
                      <a:pt x="17" y="19"/>
                    </a:lnTo>
                    <a:lnTo>
                      <a:pt x="15" y="23"/>
                    </a:lnTo>
                    <a:lnTo>
                      <a:pt x="14" y="27"/>
                    </a:lnTo>
                    <a:lnTo>
                      <a:pt x="12" y="31"/>
                    </a:lnTo>
                    <a:lnTo>
                      <a:pt x="10" y="35"/>
                    </a:lnTo>
                    <a:lnTo>
                      <a:pt x="8" y="39"/>
                    </a:lnTo>
                    <a:lnTo>
                      <a:pt x="5" y="42"/>
                    </a:lnTo>
                    <a:lnTo>
                      <a:pt x="3" y="46"/>
                    </a:lnTo>
                    <a:lnTo>
                      <a:pt x="0" y="48"/>
                    </a:lnTo>
                    <a:lnTo>
                      <a:pt x="3" y="51"/>
                    </a:lnTo>
                    <a:lnTo>
                      <a:pt x="6" y="48"/>
                    </a:lnTo>
                    <a:lnTo>
                      <a:pt x="9" y="45"/>
                    </a:lnTo>
                    <a:lnTo>
                      <a:pt x="12" y="41"/>
                    </a:lnTo>
                    <a:lnTo>
                      <a:pt x="14" y="37"/>
                    </a:lnTo>
                    <a:lnTo>
                      <a:pt x="16" y="33"/>
                    </a:lnTo>
                    <a:lnTo>
                      <a:pt x="18" y="29"/>
                    </a:lnTo>
                    <a:lnTo>
                      <a:pt x="20" y="24"/>
                    </a:lnTo>
                    <a:lnTo>
                      <a:pt x="21" y="20"/>
                    </a:lnTo>
                    <a:lnTo>
                      <a:pt x="23" y="16"/>
                    </a:lnTo>
                    <a:lnTo>
                      <a:pt x="24" y="13"/>
                    </a:lnTo>
                    <a:lnTo>
                      <a:pt x="25" y="10"/>
                    </a:lnTo>
                    <a:lnTo>
                      <a:pt x="26" y="7"/>
                    </a:lnTo>
                    <a:lnTo>
                      <a:pt x="27" y="4"/>
                    </a:lnTo>
                    <a:lnTo>
                      <a:pt x="27" y="2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27" y="1"/>
                    </a:lnTo>
                    <a:lnTo>
                      <a:pt x="2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4" name="Freeform 427"/>
              <p:cNvSpPr>
                <a:spLocks/>
              </p:cNvSpPr>
              <p:nvPr/>
            </p:nvSpPr>
            <p:spPr bwMode="auto">
              <a:xfrm>
                <a:off x="2741" y="2098"/>
                <a:ext cx="72" cy="409"/>
              </a:xfrm>
              <a:custGeom>
                <a:avLst/>
                <a:gdLst>
                  <a:gd name="T0" fmla="*/ 1 w 51"/>
                  <a:gd name="T1" fmla="*/ 5 h 289"/>
                  <a:gd name="T2" fmla="*/ 4 w 51"/>
                  <a:gd name="T3" fmla="*/ 12 h 289"/>
                  <a:gd name="T4" fmla="*/ 9 w 51"/>
                  <a:gd name="T5" fmla="*/ 25 h 289"/>
                  <a:gd name="T6" fmla="*/ 13 w 51"/>
                  <a:gd name="T7" fmla="*/ 42 h 289"/>
                  <a:gd name="T8" fmla="*/ 17 w 51"/>
                  <a:gd name="T9" fmla="*/ 63 h 289"/>
                  <a:gd name="T10" fmla="*/ 21 w 51"/>
                  <a:gd name="T11" fmla="*/ 86 h 289"/>
                  <a:gd name="T12" fmla="*/ 25 w 51"/>
                  <a:gd name="T13" fmla="*/ 111 h 289"/>
                  <a:gd name="T14" fmla="*/ 29 w 51"/>
                  <a:gd name="T15" fmla="*/ 137 h 289"/>
                  <a:gd name="T16" fmla="*/ 32 w 51"/>
                  <a:gd name="T17" fmla="*/ 163 h 289"/>
                  <a:gd name="T18" fmla="*/ 36 w 51"/>
                  <a:gd name="T19" fmla="*/ 189 h 289"/>
                  <a:gd name="T20" fmla="*/ 38 w 51"/>
                  <a:gd name="T21" fmla="*/ 213 h 289"/>
                  <a:gd name="T22" fmla="*/ 41 w 51"/>
                  <a:gd name="T23" fmla="*/ 236 h 289"/>
                  <a:gd name="T24" fmla="*/ 43 w 51"/>
                  <a:gd name="T25" fmla="*/ 256 h 289"/>
                  <a:gd name="T26" fmla="*/ 45 w 51"/>
                  <a:gd name="T27" fmla="*/ 271 h 289"/>
                  <a:gd name="T28" fmla="*/ 46 w 51"/>
                  <a:gd name="T29" fmla="*/ 283 h 289"/>
                  <a:gd name="T30" fmla="*/ 46 w 51"/>
                  <a:gd name="T31" fmla="*/ 289 h 289"/>
                  <a:gd name="T32" fmla="*/ 51 w 51"/>
                  <a:gd name="T33" fmla="*/ 289 h 289"/>
                  <a:gd name="T34" fmla="*/ 51 w 51"/>
                  <a:gd name="T35" fmla="*/ 286 h 289"/>
                  <a:gd name="T36" fmla="*/ 50 w 51"/>
                  <a:gd name="T37" fmla="*/ 277 h 289"/>
                  <a:gd name="T38" fmla="*/ 49 w 51"/>
                  <a:gd name="T39" fmla="*/ 264 h 289"/>
                  <a:gd name="T40" fmla="*/ 47 w 51"/>
                  <a:gd name="T41" fmla="*/ 245 h 289"/>
                  <a:gd name="T42" fmla="*/ 44 w 51"/>
                  <a:gd name="T43" fmla="*/ 225 h 289"/>
                  <a:gd name="T44" fmla="*/ 42 w 51"/>
                  <a:gd name="T45" fmla="*/ 201 h 289"/>
                  <a:gd name="T46" fmla="*/ 39 w 51"/>
                  <a:gd name="T47" fmla="*/ 176 h 289"/>
                  <a:gd name="T48" fmla="*/ 35 w 51"/>
                  <a:gd name="T49" fmla="*/ 149 h 289"/>
                  <a:gd name="T50" fmla="*/ 32 w 51"/>
                  <a:gd name="T51" fmla="*/ 123 h 289"/>
                  <a:gd name="T52" fmla="*/ 28 w 51"/>
                  <a:gd name="T53" fmla="*/ 97 h 289"/>
                  <a:gd name="T54" fmla="*/ 24 w 51"/>
                  <a:gd name="T55" fmla="*/ 73 h 289"/>
                  <a:gd name="T56" fmla="*/ 20 w 51"/>
                  <a:gd name="T57" fmla="*/ 51 h 289"/>
                  <a:gd name="T58" fmla="*/ 16 w 51"/>
                  <a:gd name="T59" fmla="*/ 32 h 289"/>
                  <a:gd name="T60" fmla="*/ 11 w 51"/>
                  <a:gd name="T61" fmla="*/ 16 h 289"/>
                  <a:gd name="T62" fmla="*/ 7 w 51"/>
                  <a:gd name="T63" fmla="*/ 6 h 289"/>
                  <a:gd name="T64" fmla="*/ 2 w 51"/>
                  <a:gd name="T65" fmla="*/ 0 h 28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1"/>
                  <a:gd name="T100" fmla="*/ 0 h 289"/>
                  <a:gd name="T101" fmla="*/ 51 w 51"/>
                  <a:gd name="T102" fmla="*/ 289 h 28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1" h="289">
                    <a:moveTo>
                      <a:pt x="0" y="4"/>
                    </a:moveTo>
                    <a:lnTo>
                      <a:pt x="1" y="5"/>
                    </a:lnTo>
                    <a:lnTo>
                      <a:pt x="3" y="8"/>
                    </a:lnTo>
                    <a:lnTo>
                      <a:pt x="4" y="12"/>
                    </a:lnTo>
                    <a:lnTo>
                      <a:pt x="7" y="18"/>
                    </a:lnTo>
                    <a:lnTo>
                      <a:pt x="9" y="25"/>
                    </a:lnTo>
                    <a:lnTo>
                      <a:pt x="11" y="33"/>
                    </a:lnTo>
                    <a:lnTo>
                      <a:pt x="13" y="42"/>
                    </a:lnTo>
                    <a:lnTo>
                      <a:pt x="15" y="52"/>
                    </a:lnTo>
                    <a:lnTo>
                      <a:pt x="17" y="63"/>
                    </a:lnTo>
                    <a:lnTo>
                      <a:pt x="19" y="74"/>
                    </a:lnTo>
                    <a:lnTo>
                      <a:pt x="21" y="86"/>
                    </a:lnTo>
                    <a:lnTo>
                      <a:pt x="23" y="98"/>
                    </a:lnTo>
                    <a:lnTo>
                      <a:pt x="25" y="111"/>
                    </a:lnTo>
                    <a:lnTo>
                      <a:pt x="27" y="123"/>
                    </a:lnTo>
                    <a:lnTo>
                      <a:pt x="29" y="137"/>
                    </a:lnTo>
                    <a:lnTo>
                      <a:pt x="30" y="150"/>
                    </a:lnTo>
                    <a:lnTo>
                      <a:pt x="32" y="163"/>
                    </a:lnTo>
                    <a:lnTo>
                      <a:pt x="34" y="177"/>
                    </a:lnTo>
                    <a:lnTo>
                      <a:pt x="36" y="189"/>
                    </a:lnTo>
                    <a:lnTo>
                      <a:pt x="37" y="202"/>
                    </a:lnTo>
                    <a:lnTo>
                      <a:pt x="38" y="213"/>
                    </a:lnTo>
                    <a:lnTo>
                      <a:pt x="39" y="225"/>
                    </a:lnTo>
                    <a:lnTo>
                      <a:pt x="41" y="236"/>
                    </a:lnTo>
                    <a:lnTo>
                      <a:pt x="42" y="246"/>
                    </a:lnTo>
                    <a:lnTo>
                      <a:pt x="43" y="256"/>
                    </a:lnTo>
                    <a:lnTo>
                      <a:pt x="44" y="264"/>
                    </a:lnTo>
                    <a:lnTo>
                      <a:pt x="45" y="271"/>
                    </a:lnTo>
                    <a:lnTo>
                      <a:pt x="45" y="278"/>
                    </a:lnTo>
                    <a:lnTo>
                      <a:pt x="46" y="283"/>
                    </a:lnTo>
                    <a:lnTo>
                      <a:pt x="46" y="287"/>
                    </a:lnTo>
                    <a:lnTo>
                      <a:pt x="46" y="289"/>
                    </a:lnTo>
                    <a:lnTo>
                      <a:pt x="51" y="289"/>
                    </a:lnTo>
                    <a:lnTo>
                      <a:pt x="51" y="288"/>
                    </a:lnTo>
                    <a:lnTo>
                      <a:pt x="51" y="286"/>
                    </a:lnTo>
                    <a:lnTo>
                      <a:pt x="51" y="282"/>
                    </a:lnTo>
                    <a:lnTo>
                      <a:pt x="50" y="277"/>
                    </a:lnTo>
                    <a:lnTo>
                      <a:pt x="49" y="271"/>
                    </a:lnTo>
                    <a:lnTo>
                      <a:pt x="49" y="264"/>
                    </a:lnTo>
                    <a:lnTo>
                      <a:pt x="48" y="255"/>
                    </a:lnTo>
                    <a:lnTo>
                      <a:pt x="47" y="245"/>
                    </a:lnTo>
                    <a:lnTo>
                      <a:pt x="45" y="235"/>
                    </a:lnTo>
                    <a:lnTo>
                      <a:pt x="44" y="225"/>
                    </a:lnTo>
                    <a:lnTo>
                      <a:pt x="43" y="213"/>
                    </a:lnTo>
                    <a:lnTo>
                      <a:pt x="42" y="201"/>
                    </a:lnTo>
                    <a:lnTo>
                      <a:pt x="40" y="188"/>
                    </a:lnTo>
                    <a:lnTo>
                      <a:pt x="39" y="176"/>
                    </a:lnTo>
                    <a:lnTo>
                      <a:pt x="37" y="163"/>
                    </a:lnTo>
                    <a:lnTo>
                      <a:pt x="35" y="149"/>
                    </a:lnTo>
                    <a:lnTo>
                      <a:pt x="33" y="136"/>
                    </a:lnTo>
                    <a:lnTo>
                      <a:pt x="32" y="123"/>
                    </a:lnTo>
                    <a:lnTo>
                      <a:pt x="30" y="110"/>
                    </a:lnTo>
                    <a:lnTo>
                      <a:pt x="28" y="97"/>
                    </a:lnTo>
                    <a:lnTo>
                      <a:pt x="26" y="85"/>
                    </a:lnTo>
                    <a:lnTo>
                      <a:pt x="24" y="73"/>
                    </a:lnTo>
                    <a:lnTo>
                      <a:pt x="22" y="61"/>
                    </a:lnTo>
                    <a:lnTo>
                      <a:pt x="20" y="51"/>
                    </a:lnTo>
                    <a:lnTo>
                      <a:pt x="17" y="41"/>
                    </a:lnTo>
                    <a:lnTo>
                      <a:pt x="16" y="32"/>
                    </a:lnTo>
                    <a:lnTo>
                      <a:pt x="14" y="24"/>
                    </a:lnTo>
                    <a:lnTo>
                      <a:pt x="11" y="16"/>
                    </a:lnTo>
                    <a:lnTo>
                      <a:pt x="9" y="11"/>
                    </a:lnTo>
                    <a:lnTo>
                      <a:pt x="7" y="6"/>
                    </a:lnTo>
                    <a:lnTo>
                      <a:pt x="5" y="2"/>
                    </a:lnTo>
                    <a:lnTo>
                      <a:pt x="2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5" name="Freeform 428"/>
              <p:cNvSpPr>
                <a:spLocks/>
              </p:cNvSpPr>
              <p:nvPr/>
            </p:nvSpPr>
            <p:spPr bwMode="auto">
              <a:xfrm>
                <a:off x="2481" y="2142"/>
                <a:ext cx="69" cy="51"/>
              </a:xfrm>
              <a:custGeom>
                <a:avLst/>
                <a:gdLst>
                  <a:gd name="T0" fmla="*/ 49 w 49"/>
                  <a:gd name="T1" fmla="*/ 28 h 36"/>
                  <a:gd name="T2" fmla="*/ 47 w 49"/>
                  <a:gd name="T3" fmla="*/ 24 h 36"/>
                  <a:gd name="T4" fmla="*/ 46 w 49"/>
                  <a:gd name="T5" fmla="*/ 20 h 36"/>
                  <a:gd name="T6" fmla="*/ 44 w 49"/>
                  <a:gd name="T7" fmla="*/ 17 h 36"/>
                  <a:gd name="T8" fmla="*/ 43 w 49"/>
                  <a:gd name="T9" fmla="*/ 15 h 36"/>
                  <a:gd name="T10" fmla="*/ 41 w 49"/>
                  <a:gd name="T11" fmla="*/ 13 h 36"/>
                  <a:gd name="T12" fmla="*/ 40 w 49"/>
                  <a:gd name="T13" fmla="*/ 12 h 36"/>
                  <a:gd name="T14" fmla="*/ 38 w 49"/>
                  <a:gd name="T15" fmla="*/ 11 h 36"/>
                  <a:gd name="T16" fmla="*/ 38 w 49"/>
                  <a:gd name="T17" fmla="*/ 11 h 36"/>
                  <a:gd name="T18" fmla="*/ 37 w 49"/>
                  <a:gd name="T19" fmla="*/ 10 h 36"/>
                  <a:gd name="T20" fmla="*/ 36 w 49"/>
                  <a:gd name="T21" fmla="*/ 9 h 36"/>
                  <a:gd name="T22" fmla="*/ 33 w 49"/>
                  <a:gd name="T23" fmla="*/ 7 h 36"/>
                  <a:gd name="T24" fmla="*/ 29 w 49"/>
                  <a:gd name="T25" fmla="*/ 5 h 36"/>
                  <a:gd name="T26" fmla="*/ 25 w 49"/>
                  <a:gd name="T27" fmla="*/ 3 h 36"/>
                  <a:gd name="T28" fmla="*/ 21 w 49"/>
                  <a:gd name="T29" fmla="*/ 1 h 36"/>
                  <a:gd name="T30" fmla="*/ 16 w 49"/>
                  <a:gd name="T31" fmla="*/ 0 h 36"/>
                  <a:gd name="T32" fmla="*/ 11 w 49"/>
                  <a:gd name="T33" fmla="*/ 0 h 36"/>
                  <a:gd name="T34" fmla="*/ 7 w 49"/>
                  <a:gd name="T35" fmla="*/ 2 h 36"/>
                  <a:gd name="T36" fmla="*/ 4 w 49"/>
                  <a:gd name="T37" fmla="*/ 4 h 36"/>
                  <a:gd name="T38" fmla="*/ 2 w 49"/>
                  <a:gd name="T39" fmla="*/ 6 h 36"/>
                  <a:gd name="T40" fmla="*/ 0 w 49"/>
                  <a:gd name="T41" fmla="*/ 9 h 36"/>
                  <a:gd name="T42" fmla="*/ 0 w 49"/>
                  <a:gd name="T43" fmla="*/ 11 h 36"/>
                  <a:gd name="T44" fmla="*/ 0 w 49"/>
                  <a:gd name="T45" fmla="*/ 14 h 36"/>
                  <a:gd name="T46" fmla="*/ 1 w 49"/>
                  <a:gd name="T47" fmla="*/ 16 h 36"/>
                  <a:gd name="T48" fmla="*/ 3 w 49"/>
                  <a:gd name="T49" fmla="*/ 18 h 36"/>
                  <a:gd name="T50" fmla="*/ 5 w 49"/>
                  <a:gd name="T51" fmla="*/ 19 h 36"/>
                  <a:gd name="T52" fmla="*/ 8 w 49"/>
                  <a:gd name="T53" fmla="*/ 21 h 36"/>
                  <a:gd name="T54" fmla="*/ 11 w 49"/>
                  <a:gd name="T55" fmla="*/ 22 h 36"/>
                  <a:gd name="T56" fmla="*/ 14 w 49"/>
                  <a:gd name="T57" fmla="*/ 22 h 36"/>
                  <a:gd name="T58" fmla="*/ 16 w 49"/>
                  <a:gd name="T59" fmla="*/ 23 h 36"/>
                  <a:gd name="T60" fmla="*/ 18 w 49"/>
                  <a:gd name="T61" fmla="*/ 23 h 36"/>
                  <a:gd name="T62" fmla="*/ 19 w 49"/>
                  <a:gd name="T63" fmla="*/ 23 h 36"/>
                  <a:gd name="T64" fmla="*/ 20 w 49"/>
                  <a:gd name="T65" fmla="*/ 23 h 36"/>
                  <a:gd name="T66" fmla="*/ 38 w 49"/>
                  <a:gd name="T67" fmla="*/ 36 h 36"/>
                  <a:gd name="T68" fmla="*/ 39 w 49"/>
                  <a:gd name="T69" fmla="*/ 36 h 36"/>
                  <a:gd name="T70" fmla="*/ 40 w 49"/>
                  <a:gd name="T71" fmla="*/ 36 h 36"/>
                  <a:gd name="T72" fmla="*/ 42 w 49"/>
                  <a:gd name="T73" fmla="*/ 36 h 36"/>
                  <a:gd name="T74" fmla="*/ 44 w 49"/>
                  <a:gd name="T75" fmla="*/ 35 h 36"/>
                  <a:gd name="T76" fmla="*/ 46 w 49"/>
                  <a:gd name="T77" fmla="*/ 34 h 36"/>
                  <a:gd name="T78" fmla="*/ 48 w 49"/>
                  <a:gd name="T79" fmla="*/ 33 h 36"/>
                  <a:gd name="T80" fmla="*/ 49 w 49"/>
                  <a:gd name="T81" fmla="*/ 31 h 36"/>
                  <a:gd name="T82" fmla="*/ 49 w 49"/>
                  <a:gd name="T83" fmla="*/ 28 h 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9"/>
                  <a:gd name="T127" fmla="*/ 0 h 36"/>
                  <a:gd name="T128" fmla="*/ 49 w 49"/>
                  <a:gd name="T129" fmla="*/ 36 h 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9" h="36">
                    <a:moveTo>
                      <a:pt x="49" y="28"/>
                    </a:moveTo>
                    <a:lnTo>
                      <a:pt x="47" y="24"/>
                    </a:lnTo>
                    <a:lnTo>
                      <a:pt x="46" y="20"/>
                    </a:lnTo>
                    <a:lnTo>
                      <a:pt x="44" y="17"/>
                    </a:lnTo>
                    <a:lnTo>
                      <a:pt x="43" y="15"/>
                    </a:lnTo>
                    <a:lnTo>
                      <a:pt x="41" y="13"/>
                    </a:lnTo>
                    <a:lnTo>
                      <a:pt x="40" y="12"/>
                    </a:lnTo>
                    <a:lnTo>
                      <a:pt x="38" y="11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3" y="7"/>
                    </a:lnTo>
                    <a:lnTo>
                      <a:pt x="29" y="5"/>
                    </a:lnTo>
                    <a:lnTo>
                      <a:pt x="25" y="3"/>
                    </a:lnTo>
                    <a:lnTo>
                      <a:pt x="21" y="1"/>
                    </a:lnTo>
                    <a:lnTo>
                      <a:pt x="16" y="0"/>
                    </a:lnTo>
                    <a:lnTo>
                      <a:pt x="11" y="0"/>
                    </a:lnTo>
                    <a:lnTo>
                      <a:pt x="7" y="2"/>
                    </a:lnTo>
                    <a:lnTo>
                      <a:pt x="4" y="4"/>
                    </a:lnTo>
                    <a:lnTo>
                      <a:pt x="2" y="6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3" y="18"/>
                    </a:lnTo>
                    <a:lnTo>
                      <a:pt x="5" y="19"/>
                    </a:lnTo>
                    <a:lnTo>
                      <a:pt x="8" y="21"/>
                    </a:lnTo>
                    <a:lnTo>
                      <a:pt x="11" y="22"/>
                    </a:lnTo>
                    <a:lnTo>
                      <a:pt x="14" y="22"/>
                    </a:lnTo>
                    <a:lnTo>
                      <a:pt x="16" y="23"/>
                    </a:lnTo>
                    <a:lnTo>
                      <a:pt x="18" y="23"/>
                    </a:lnTo>
                    <a:lnTo>
                      <a:pt x="19" y="23"/>
                    </a:lnTo>
                    <a:lnTo>
                      <a:pt x="20" y="23"/>
                    </a:lnTo>
                    <a:lnTo>
                      <a:pt x="38" y="36"/>
                    </a:lnTo>
                    <a:lnTo>
                      <a:pt x="39" y="36"/>
                    </a:lnTo>
                    <a:lnTo>
                      <a:pt x="40" y="36"/>
                    </a:lnTo>
                    <a:lnTo>
                      <a:pt x="42" y="36"/>
                    </a:lnTo>
                    <a:lnTo>
                      <a:pt x="44" y="35"/>
                    </a:lnTo>
                    <a:lnTo>
                      <a:pt x="46" y="34"/>
                    </a:lnTo>
                    <a:lnTo>
                      <a:pt x="48" y="33"/>
                    </a:lnTo>
                    <a:lnTo>
                      <a:pt x="49" y="31"/>
                    </a:lnTo>
                    <a:lnTo>
                      <a:pt x="49" y="28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6" name="Freeform 429"/>
              <p:cNvSpPr>
                <a:spLocks/>
              </p:cNvSpPr>
              <p:nvPr/>
            </p:nvSpPr>
            <p:spPr bwMode="auto">
              <a:xfrm>
                <a:off x="2531" y="2154"/>
                <a:ext cx="21" cy="27"/>
              </a:xfrm>
              <a:custGeom>
                <a:avLst/>
                <a:gdLst>
                  <a:gd name="T0" fmla="*/ 0 w 15"/>
                  <a:gd name="T1" fmla="*/ 3 h 19"/>
                  <a:gd name="T2" fmla="*/ 0 w 15"/>
                  <a:gd name="T3" fmla="*/ 3 h 19"/>
                  <a:gd name="T4" fmla="*/ 1 w 15"/>
                  <a:gd name="T5" fmla="*/ 4 h 19"/>
                  <a:gd name="T6" fmla="*/ 2 w 15"/>
                  <a:gd name="T7" fmla="*/ 5 h 19"/>
                  <a:gd name="T8" fmla="*/ 3 w 15"/>
                  <a:gd name="T9" fmla="*/ 6 h 19"/>
                  <a:gd name="T10" fmla="*/ 4 w 15"/>
                  <a:gd name="T11" fmla="*/ 7 h 19"/>
                  <a:gd name="T12" fmla="*/ 6 w 15"/>
                  <a:gd name="T13" fmla="*/ 10 h 19"/>
                  <a:gd name="T14" fmla="*/ 8 w 15"/>
                  <a:gd name="T15" fmla="*/ 12 h 19"/>
                  <a:gd name="T16" fmla="*/ 9 w 15"/>
                  <a:gd name="T17" fmla="*/ 16 h 19"/>
                  <a:gd name="T18" fmla="*/ 10 w 15"/>
                  <a:gd name="T19" fmla="*/ 19 h 19"/>
                  <a:gd name="T20" fmla="*/ 15 w 15"/>
                  <a:gd name="T21" fmla="*/ 18 h 19"/>
                  <a:gd name="T22" fmla="*/ 14 w 15"/>
                  <a:gd name="T23" fmla="*/ 14 h 19"/>
                  <a:gd name="T24" fmla="*/ 12 w 15"/>
                  <a:gd name="T25" fmla="*/ 10 h 19"/>
                  <a:gd name="T26" fmla="*/ 10 w 15"/>
                  <a:gd name="T27" fmla="*/ 7 h 19"/>
                  <a:gd name="T28" fmla="*/ 8 w 15"/>
                  <a:gd name="T29" fmla="*/ 5 h 19"/>
                  <a:gd name="T30" fmla="*/ 7 w 15"/>
                  <a:gd name="T31" fmla="*/ 2 h 19"/>
                  <a:gd name="T32" fmla="*/ 5 w 15"/>
                  <a:gd name="T33" fmla="*/ 1 h 19"/>
                  <a:gd name="T34" fmla="*/ 4 w 15"/>
                  <a:gd name="T35" fmla="*/ 0 h 19"/>
                  <a:gd name="T36" fmla="*/ 4 w 15"/>
                  <a:gd name="T37" fmla="*/ 0 h 19"/>
                  <a:gd name="T38" fmla="*/ 4 w 15"/>
                  <a:gd name="T39" fmla="*/ 0 h 19"/>
                  <a:gd name="T40" fmla="*/ 0 w 15"/>
                  <a:gd name="T41" fmla="*/ 3 h 19"/>
                  <a:gd name="T42" fmla="*/ 0 w 15"/>
                  <a:gd name="T43" fmla="*/ 3 h 19"/>
                  <a:gd name="T44" fmla="*/ 0 w 15"/>
                  <a:gd name="T45" fmla="*/ 3 h 19"/>
                  <a:gd name="T46" fmla="*/ 0 w 15"/>
                  <a:gd name="T47" fmla="*/ 3 h 1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5"/>
                  <a:gd name="T73" fmla="*/ 0 h 19"/>
                  <a:gd name="T74" fmla="*/ 15 w 15"/>
                  <a:gd name="T75" fmla="*/ 19 h 1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5" h="19">
                    <a:moveTo>
                      <a:pt x="0" y="3"/>
                    </a:moveTo>
                    <a:lnTo>
                      <a:pt x="0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6" y="10"/>
                    </a:lnTo>
                    <a:lnTo>
                      <a:pt x="8" y="12"/>
                    </a:lnTo>
                    <a:lnTo>
                      <a:pt x="9" y="16"/>
                    </a:lnTo>
                    <a:lnTo>
                      <a:pt x="10" y="19"/>
                    </a:lnTo>
                    <a:lnTo>
                      <a:pt x="15" y="18"/>
                    </a:lnTo>
                    <a:lnTo>
                      <a:pt x="14" y="14"/>
                    </a:lnTo>
                    <a:lnTo>
                      <a:pt x="12" y="10"/>
                    </a:lnTo>
                    <a:lnTo>
                      <a:pt x="10" y="7"/>
                    </a:lnTo>
                    <a:lnTo>
                      <a:pt x="8" y="5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7" name="Freeform 430"/>
              <p:cNvSpPr>
                <a:spLocks/>
              </p:cNvSpPr>
              <p:nvPr/>
            </p:nvSpPr>
            <p:spPr bwMode="auto">
              <a:xfrm>
                <a:off x="2496" y="2139"/>
                <a:ext cx="41" cy="20"/>
              </a:xfrm>
              <a:custGeom>
                <a:avLst/>
                <a:gdLst>
                  <a:gd name="T0" fmla="*/ 1 w 29"/>
                  <a:gd name="T1" fmla="*/ 4 h 14"/>
                  <a:gd name="T2" fmla="*/ 0 w 29"/>
                  <a:gd name="T3" fmla="*/ 4 h 14"/>
                  <a:gd name="T4" fmla="*/ 4 w 29"/>
                  <a:gd name="T5" fmla="*/ 5 h 14"/>
                  <a:gd name="T6" fmla="*/ 9 w 29"/>
                  <a:gd name="T7" fmla="*/ 6 h 14"/>
                  <a:gd name="T8" fmla="*/ 13 w 29"/>
                  <a:gd name="T9" fmla="*/ 7 h 14"/>
                  <a:gd name="T10" fmla="*/ 17 w 29"/>
                  <a:gd name="T11" fmla="*/ 9 h 14"/>
                  <a:gd name="T12" fmla="*/ 20 w 29"/>
                  <a:gd name="T13" fmla="*/ 11 h 14"/>
                  <a:gd name="T14" fmla="*/ 23 w 29"/>
                  <a:gd name="T15" fmla="*/ 13 h 14"/>
                  <a:gd name="T16" fmla="*/ 25 w 29"/>
                  <a:gd name="T17" fmla="*/ 14 h 14"/>
                  <a:gd name="T18" fmla="*/ 25 w 29"/>
                  <a:gd name="T19" fmla="*/ 14 h 14"/>
                  <a:gd name="T20" fmla="*/ 29 w 29"/>
                  <a:gd name="T21" fmla="*/ 11 h 14"/>
                  <a:gd name="T22" fmla="*/ 28 w 29"/>
                  <a:gd name="T23" fmla="*/ 10 h 14"/>
                  <a:gd name="T24" fmla="*/ 26 w 29"/>
                  <a:gd name="T25" fmla="*/ 9 h 14"/>
                  <a:gd name="T26" fmla="*/ 23 w 29"/>
                  <a:gd name="T27" fmla="*/ 7 h 14"/>
                  <a:gd name="T28" fmla="*/ 19 w 29"/>
                  <a:gd name="T29" fmla="*/ 5 h 14"/>
                  <a:gd name="T30" fmla="*/ 15 w 29"/>
                  <a:gd name="T31" fmla="*/ 3 h 14"/>
                  <a:gd name="T32" fmla="*/ 10 w 29"/>
                  <a:gd name="T33" fmla="*/ 1 h 14"/>
                  <a:gd name="T34" fmla="*/ 5 w 29"/>
                  <a:gd name="T35" fmla="*/ 0 h 14"/>
                  <a:gd name="T36" fmla="*/ 0 w 29"/>
                  <a:gd name="T37" fmla="*/ 0 h 14"/>
                  <a:gd name="T38" fmla="*/ 0 w 29"/>
                  <a:gd name="T39" fmla="*/ 0 h 14"/>
                  <a:gd name="T40" fmla="*/ 0 w 29"/>
                  <a:gd name="T41" fmla="*/ 0 h 14"/>
                  <a:gd name="T42" fmla="*/ 0 w 29"/>
                  <a:gd name="T43" fmla="*/ 0 h 14"/>
                  <a:gd name="T44" fmla="*/ 0 w 29"/>
                  <a:gd name="T45" fmla="*/ 0 h 14"/>
                  <a:gd name="T46" fmla="*/ 1 w 29"/>
                  <a:gd name="T47" fmla="*/ 4 h 1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9"/>
                  <a:gd name="T73" fmla="*/ 0 h 14"/>
                  <a:gd name="T74" fmla="*/ 29 w 29"/>
                  <a:gd name="T75" fmla="*/ 14 h 1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9" h="14">
                    <a:moveTo>
                      <a:pt x="1" y="4"/>
                    </a:moveTo>
                    <a:lnTo>
                      <a:pt x="0" y="4"/>
                    </a:lnTo>
                    <a:lnTo>
                      <a:pt x="4" y="5"/>
                    </a:lnTo>
                    <a:lnTo>
                      <a:pt x="9" y="6"/>
                    </a:lnTo>
                    <a:lnTo>
                      <a:pt x="13" y="7"/>
                    </a:lnTo>
                    <a:lnTo>
                      <a:pt x="17" y="9"/>
                    </a:lnTo>
                    <a:lnTo>
                      <a:pt x="20" y="11"/>
                    </a:lnTo>
                    <a:lnTo>
                      <a:pt x="23" y="13"/>
                    </a:lnTo>
                    <a:lnTo>
                      <a:pt x="25" y="14"/>
                    </a:lnTo>
                    <a:lnTo>
                      <a:pt x="29" y="11"/>
                    </a:lnTo>
                    <a:lnTo>
                      <a:pt x="28" y="10"/>
                    </a:lnTo>
                    <a:lnTo>
                      <a:pt x="26" y="9"/>
                    </a:lnTo>
                    <a:lnTo>
                      <a:pt x="23" y="7"/>
                    </a:lnTo>
                    <a:lnTo>
                      <a:pt x="19" y="5"/>
                    </a:lnTo>
                    <a:lnTo>
                      <a:pt x="15" y="3"/>
                    </a:lnTo>
                    <a:lnTo>
                      <a:pt x="10" y="1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8" name="Freeform 431"/>
              <p:cNvSpPr>
                <a:spLocks/>
              </p:cNvSpPr>
              <p:nvPr/>
            </p:nvSpPr>
            <p:spPr bwMode="auto">
              <a:xfrm>
                <a:off x="2477" y="2139"/>
                <a:ext cx="21" cy="30"/>
              </a:xfrm>
              <a:custGeom>
                <a:avLst/>
                <a:gdLst>
                  <a:gd name="T0" fmla="*/ 8 w 15"/>
                  <a:gd name="T1" fmla="*/ 18 h 21"/>
                  <a:gd name="T2" fmla="*/ 8 w 15"/>
                  <a:gd name="T3" fmla="*/ 18 h 21"/>
                  <a:gd name="T4" fmla="*/ 6 w 15"/>
                  <a:gd name="T5" fmla="*/ 17 h 21"/>
                  <a:gd name="T6" fmla="*/ 5 w 15"/>
                  <a:gd name="T7" fmla="*/ 15 h 21"/>
                  <a:gd name="T8" fmla="*/ 5 w 15"/>
                  <a:gd name="T9" fmla="*/ 13 h 21"/>
                  <a:gd name="T10" fmla="*/ 5 w 15"/>
                  <a:gd name="T11" fmla="*/ 12 h 21"/>
                  <a:gd name="T12" fmla="*/ 7 w 15"/>
                  <a:gd name="T13" fmla="*/ 10 h 21"/>
                  <a:gd name="T14" fmla="*/ 8 w 15"/>
                  <a:gd name="T15" fmla="*/ 8 h 21"/>
                  <a:gd name="T16" fmla="*/ 11 w 15"/>
                  <a:gd name="T17" fmla="*/ 6 h 21"/>
                  <a:gd name="T18" fmla="*/ 15 w 15"/>
                  <a:gd name="T19" fmla="*/ 4 h 21"/>
                  <a:gd name="T20" fmla="*/ 14 w 15"/>
                  <a:gd name="T21" fmla="*/ 0 h 21"/>
                  <a:gd name="T22" fmla="*/ 9 w 15"/>
                  <a:gd name="T23" fmla="*/ 2 h 21"/>
                  <a:gd name="T24" fmla="*/ 5 w 15"/>
                  <a:gd name="T25" fmla="*/ 4 h 21"/>
                  <a:gd name="T26" fmla="*/ 3 w 15"/>
                  <a:gd name="T27" fmla="*/ 7 h 21"/>
                  <a:gd name="T28" fmla="*/ 1 w 15"/>
                  <a:gd name="T29" fmla="*/ 10 h 21"/>
                  <a:gd name="T30" fmla="*/ 0 w 15"/>
                  <a:gd name="T31" fmla="*/ 13 h 21"/>
                  <a:gd name="T32" fmla="*/ 1 w 15"/>
                  <a:gd name="T33" fmla="*/ 16 h 21"/>
                  <a:gd name="T34" fmla="*/ 2 w 15"/>
                  <a:gd name="T35" fmla="*/ 19 h 21"/>
                  <a:gd name="T36" fmla="*/ 4 w 15"/>
                  <a:gd name="T37" fmla="*/ 21 h 21"/>
                  <a:gd name="T38" fmla="*/ 4 w 15"/>
                  <a:gd name="T39" fmla="*/ 21 h 21"/>
                  <a:gd name="T40" fmla="*/ 8 w 15"/>
                  <a:gd name="T41" fmla="*/ 18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"/>
                  <a:gd name="T64" fmla="*/ 0 h 21"/>
                  <a:gd name="T65" fmla="*/ 15 w 15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" h="21">
                    <a:moveTo>
                      <a:pt x="8" y="18"/>
                    </a:moveTo>
                    <a:lnTo>
                      <a:pt x="8" y="18"/>
                    </a:lnTo>
                    <a:lnTo>
                      <a:pt x="6" y="17"/>
                    </a:lnTo>
                    <a:lnTo>
                      <a:pt x="5" y="15"/>
                    </a:lnTo>
                    <a:lnTo>
                      <a:pt x="5" y="13"/>
                    </a:lnTo>
                    <a:lnTo>
                      <a:pt x="5" y="12"/>
                    </a:lnTo>
                    <a:lnTo>
                      <a:pt x="7" y="10"/>
                    </a:lnTo>
                    <a:lnTo>
                      <a:pt x="8" y="8"/>
                    </a:lnTo>
                    <a:lnTo>
                      <a:pt x="11" y="6"/>
                    </a:lnTo>
                    <a:lnTo>
                      <a:pt x="15" y="4"/>
                    </a:lnTo>
                    <a:lnTo>
                      <a:pt x="14" y="0"/>
                    </a:lnTo>
                    <a:lnTo>
                      <a:pt x="9" y="2"/>
                    </a:lnTo>
                    <a:lnTo>
                      <a:pt x="5" y="4"/>
                    </a:lnTo>
                    <a:lnTo>
                      <a:pt x="3" y="7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1" y="16"/>
                    </a:lnTo>
                    <a:lnTo>
                      <a:pt x="2" y="19"/>
                    </a:lnTo>
                    <a:lnTo>
                      <a:pt x="4" y="21"/>
                    </a:lnTo>
                    <a:lnTo>
                      <a:pt x="8" y="1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69" name="Freeform 432"/>
              <p:cNvSpPr>
                <a:spLocks/>
              </p:cNvSpPr>
              <p:nvPr/>
            </p:nvSpPr>
            <p:spPr bwMode="auto">
              <a:xfrm>
                <a:off x="2482" y="2164"/>
                <a:ext cx="28" cy="13"/>
              </a:xfrm>
              <a:custGeom>
                <a:avLst/>
                <a:gdLst>
                  <a:gd name="T0" fmla="*/ 20 w 20"/>
                  <a:gd name="T1" fmla="*/ 5 h 9"/>
                  <a:gd name="T2" fmla="*/ 19 w 20"/>
                  <a:gd name="T3" fmla="*/ 5 h 9"/>
                  <a:gd name="T4" fmla="*/ 18 w 20"/>
                  <a:gd name="T5" fmla="*/ 5 h 9"/>
                  <a:gd name="T6" fmla="*/ 17 w 20"/>
                  <a:gd name="T7" fmla="*/ 5 h 9"/>
                  <a:gd name="T8" fmla="*/ 15 w 20"/>
                  <a:gd name="T9" fmla="*/ 4 h 9"/>
                  <a:gd name="T10" fmla="*/ 13 w 20"/>
                  <a:gd name="T11" fmla="*/ 4 h 9"/>
                  <a:gd name="T12" fmla="*/ 10 w 20"/>
                  <a:gd name="T13" fmla="*/ 3 h 9"/>
                  <a:gd name="T14" fmla="*/ 7 w 20"/>
                  <a:gd name="T15" fmla="*/ 3 h 9"/>
                  <a:gd name="T16" fmla="*/ 6 w 20"/>
                  <a:gd name="T17" fmla="*/ 1 h 9"/>
                  <a:gd name="T18" fmla="*/ 4 w 20"/>
                  <a:gd name="T19" fmla="*/ 0 h 9"/>
                  <a:gd name="T20" fmla="*/ 0 w 20"/>
                  <a:gd name="T21" fmla="*/ 3 h 9"/>
                  <a:gd name="T22" fmla="*/ 3 w 20"/>
                  <a:gd name="T23" fmla="*/ 6 h 9"/>
                  <a:gd name="T24" fmla="*/ 6 w 20"/>
                  <a:gd name="T25" fmla="*/ 7 h 9"/>
                  <a:gd name="T26" fmla="*/ 9 w 20"/>
                  <a:gd name="T27" fmla="*/ 8 h 9"/>
                  <a:gd name="T28" fmla="*/ 12 w 20"/>
                  <a:gd name="T29" fmla="*/ 9 h 9"/>
                  <a:gd name="T30" fmla="*/ 14 w 20"/>
                  <a:gd name="T31" fmla="*/ 9 h 9"/>
                  <a:gd name="T32" fmla="*/ 17 w 20"/>
                  <a:gd name="T33" fmla="*/ 9 h 9"/>
                  <a:gd name="T34" fmla="*/ 18 w 20"/>
                  <a:gd name="T35" fmla="*/ 9 h 9"/>
                  <a:gd name="T36" fmla="*/ 19 w 20"/>
                  <a:gd name="T37" fmla="*/ 9 h 9"/>
                  <a:gd name="T38" fmla="*/ 17 w 20"/>
                  <a:gd name="T39" fmla="*/ 9 h 9"/>
                  <a:gd name="T40" fmla="*/ 20 w 20"/>
                  <a:gd name="T41" fmla="*/ 5 h 9"/>
                  <a:gd name="T42" fmla="*/ 20 w 20"/>
                  <a:gd name="T43" fmla="*/ 5 h 9"/>
                  <a:gd name="T44" fmla="*/ 19 w 20"/>
                  <a:gd name="T45" fmla="*/ 5 h 9"/>
                  <a:gd name="T46" fmla="*/ 20 w 20"/>
                  <a:gd name="T47" fmla="*/ 5 h 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0"/>
                  <a:gd name="T73" fmla="*/ 0 h 9"/>
                  <a:gd name="T74" fmla="*/ 20 w 20"/>
                  <a:gd name="T75" fmla="*/ 9 h 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0" h="9">
                    <a:moveTo>
                      <a:pt x="20" y="5"/>
                    </a:moveTo>
                    <a:lnTo>
                      <a:pt x="19" y="5"/>
                    </a:lnTo>
                    <a:lnTo>
                      <a:pt x="18" y="5"/>
                    </a:lnTo>
                    <a:lnTo>
                      <a:pt x="17" y="5"/>
                    </a:lnTo>
                    <a:lnTo>
                      <a:pt x="15" y="4"/>
                    </a:lnTo>
                    <a:lnTo>
                      <a:pt x="13" y="4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3" y="6"/>
                    </a:lnTo>
                    <a:lnTo>
                      <a:pt x="6" y="7"/>
                    </a:lnTo>
                    <a:lnTo>
                      <a:pt x="9" y="8"/>
                    </a:lnTo>
                    <a:lnTo>
                      <a:pt x="12" y="9"/>
                    </a:lnTo>
                    <a:lnTo>
                      <a:pt x="14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19" y="9"/>
                    </a:lnTo>
                    <a:lnTo>
                      <a:pt x="17" y="9"/>
                    </a:lnTo>
                    <a:lnTo>
                      <a:pt x="20" y="5"/>
                    </a:lnTo>
                    <a:lnTo>
                      <a:pt x="19" y="5"/>
                    </a:lnTo>
                    <a:lnTo>
                      <a:pt x="2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0" name="Freeform 433"/>
              <p:cNvSpPr>
                <a:spLocks/>
              </p:cNvSpPr>
              <p:nvPr/>
            </p:nvSpPr>
            <p:spPr bwMode="auto">
              <a:xfrm>
                <a:off x="2506" y="2171"/>
                <a:ext cx="31" cy="24"/>
              </a:xfrm>
              <a:custGeom>
                <a:avLst/>
                <a:gdLst>
                  <a:gd name="T0" fmla="*/ 20 w 22"/>
                  <a:gd name="T1" fmla="*/ 12 h 17"/>
                  <a:gd name="T2" fmla="*/ 22 w 22"/>
                  <a:gd name="T3" fmla="*/ 13 h 17"/>
                  <a:gd name="T4" fmla="*/ 3 w 22"/>
                  <a:gd name="T5" fmla="*/ 0 h 17"/>
                  <a:gd name="T6" fmla="*/ 0 w 22"/>
                  <a:gd name="T7" fmla="*/ 4 h 17"/>
                  <a:gd name="T8" fmla="*/ 18 w 22"/>
                  <a:gd name="T9" fmla="*/ 17 h 17"/>
                  <a:gd name="T10" fmla="*/ 20 w 22"/>
                  <a:gd name="T11" fmla="*/ 17 h 17"/>
                  <a:gd name="T12" fmla="*/ 18 w 22"/>
                  <a:gd name="T13" fmla="*/ 17 h 17"/>
                  <a:gd name="T14" fmla="*/ 19 w 22"/>
                  <a:gd name="T15" fmla="*/ 17 h 17"/>
                  <a:gd name="T16" fmla="*/ 20 w 22"/>
                  <a:gd name="T17" fmla="*/ 17 h 17"/>
                  <a:gd name="T18" fmla="*/ 20 w 22"/>
                  <a:gd name="T19" fmla="*/ 12 h 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17"/>
                  <a:gd name="T32" fmla="*/ 22 w 22"/>
                  <a:gd name="T33" fmla="*/ 17 h 1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17">
                    <a:moveTo>
                      <a:pt x="20" y="12"/>
                    </a:moveTo>
                    <a:lnTo>
                      <a:pt x="22" y="13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18" y="17"/>
                    </a:lnTo>
                    <a:lnTo>
                      <a:pt x="20" y="17"/>
                    </a:lnTo>
                    <a:lnTo>
                      <a:pt x="18" y="17"/>
                    </a:lnTo>
                    <a:lnTo>
                      <a:pt x="19" y="17"/>
                    </a:lnTo>
                    <a:lnTo>
                      <a:pt x="20" y="17"/>
                    </a:lnTo>
                    <a:lnTo>
                      <a:pt x="2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1" name="Freeform 434"/>
              <p:cNvSpPr>
                <a:spLocks/>
              </p:cNvSpPr>
              <p:nvPr/>
            </p:nvSpPr>
            <p:spPr bwMode="auto">
              <a:xfrm>
                <a:off x="2534" y="2180"/>
                <a:ext cx="18" cy="15"/>
              </a:xfrm>
              <a:custGeom>
                <a:avLst/>
                <a:gdLst>
                  <a:gd name="T0" fmla="*/ 8 w 13"/>
                  <a:gd name="T1" fmla="*/ 1 h 11"/>
                  <a:gd name="T2" fmla="*/ 8 w 13"/>
                  <a:gd name="T3" fmla="*/ 1 h 11"/>
                  <a:gd name="T4" fmla="*/ 8 w 13"/>
                  <a:gd name="T5" fmla="*/ 3 h 11"/>
                  <a:gd name="T6" fmla="*/ 8 w 13"/>
                  <a:gd name="T7" fmla="*/ 5 h 11"/>
                  <a:gd name="T8" fmla="*/ 7 w 13"/>
                  <a:gd name="T9" fmla="*/ 6 h 11"/>
                  <a:gd name="T10" fmla="*/ 5 w 13"/>
                  <a:gd name="T11" fmla="*/ 6 h 11"/>
                  <a:gd name="T12" fmla="*/ 4 w 13"/>
                  <a:gd name="T13" fmla="*/ 6 h 11"/>
                  <a:gd name="T14" fmla="*/ 2 w 13"/>
                  <a:gd name="T15" fmla="*/ 6 h 11"/>
                  <a:gd name="T16" fmla="*/ 1 w 13"/>
                  <a:gd name="T17" fmla="*/ 6 h 11"/>
                  <a:gd name="T18" fmla="*/ 0 w 13"/>
                  <a:gd name="T19" fmla="*/ 6 h 11"/>
                  <a:gd name="T20" fmla="*/ 0 w 13"/>
                  <a:gd name="T21" fmla="*/ 11 h 11"/>
                  <a:gd name="T22" fmla="*/ 0 w 13"/>
                  <a:gd name="T23" fmla="*/ 11 h 11"/>
                  <a:gd name="T24" fmla="*/ 2 w 13"/>
                  <a:gd name="T25" fmla="*/ 11 h 11"/>
                  <a:gd name="T26" fmla="*/ 4 w 13"/>
                  <a:gd name="T27" fmla="*/ 11 h 11"/>
                  <a:gd name="T28" fmla="*/ 7 w 13"/>
                  <a:gd name="T29" fmla="*/ 11 h 11"/>
                  <a:gd name="T30" fmla="*/ 9 w 13"/>
                  <a:gd name="T31" fmla="*/ 9 h 11"/>
                  <a:gd name="T32" fmla="*/ 12 w 13"/>
                  <a:gd name="T33" fmla="*/ 7 h 11"/>
                  <a:gd name="T34" fmla="*/ 13 w 13"/>
                  <a:gd name="T35" fmla="*/ 4 h 11"/>
                  <a:gd name="T36" fmla="*/ 13 w 13"/>
                  <a:gd name="T37" fmla="*/ 0 h 11"/>
                  <a:gd name="T38" fmla="*/ 13 w 13"/>
                  <a:gd name="T39" fmla="*/ 0 h 11"/>
                  <a:gd name="T40" fmla="*/ 8 w 13"/>
                  <a:gd name="T41" fmla="*/ 1 h 1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3"/>
                  <a:gd name="T64" fmla="*/ 0 h 11"/>
                  <a:gd name="T65" fmla="*/ 13 w 13"/>
                  <a:gd name="T66" fmla="*/ 11 h 1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3" h="11">
                    <a:moveTo>
                      <a:pt x="8" y="1"/>
                    </a:moveTo>
                    <a:lnTo>
                      <a:pt x="8" y="1"/>
                    </a:lnTo>
                    <a:lnTo>
                      <a:pt x="8" y="3"/>
                    </a:lnTo>
                    <a:lnTo>
                      <a:pt x="8" y="5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4" y="6"/>
                    </a:lnTo>
                    <a:lnTo>
                      <a:pt x="2" y="6"/>
                    </a:lnTo>
                    <a:lnTo>
                      <a:pt x="1" y="6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2" y="11"/>
                    </a:lnTo>
                    <a:lnTo>
                      <a:pt x="4" y="11"/>
                    </a:lnTo>
                    <a:lnTo>
                      <a:pt x="7" y="11"/>
                    </a:lnTo>
                    <a:lnTo>
                      <a:pt x="9" y="9"/>
                    </a:lnTo>
                    <a:lnTo>
                      <a:pt x="12" y="7"/>
                    </a:lnTo>
                    <a:lnTo>
                      <a:pt x="13" y="4"/>
                    </a:lnTo>
                    <a:lnTo>
                      <a:pt x="13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2" name="Freeform 435"/>
              <p:cNvSpPr>
                <a:spLocks/>
              </p:cNvSpPr>
              <p:nvPr/>
            </p:nvSpPr>
            <p:spPr bwMode="auto">
              <a:xfrm>
                <a:off x="2477" y="2177"/>
                <a:ext cx="63" cy="58"/>
              </a:xfrm>
              <a:custGeom>
                <a:avLst/>
                <a:gdLst>
                  <a:gd name="T0" fmla="*/ 0 w 45"/>
                  <a:gd name="T1" fmla="*/ 1 h 41"/>
                  <a:gd name="T2" fmla="*/ 1 w 45"/>
                  <a:gd name="T3" fmla="*/ 1 h 41"/>
                  <a:gd name="T4" fmla="*/ 2 w 45"/>
                  <a:gd name="T5" fmla="*/ 1 h 41"/>
                  <a:gd name="T6" fmla="*/ 3 w 45"/>
                  <a:gd name="T7" fmla="*/ 1 h 41"/>
                  <a:gd name="T8" fmla="*/ 4 w 45"/>
                  <a:gd name="T9" fmla="*/ 0 h 41"/>
                  <a:gd name="T10" fmla="*/ 6 w 45"/>
                  <a:gd name="T11" fmla="*/ 0 h 41"/>
                  <a:gd name="T12" fmla="*/ 8 w 45"/>
                  <a:gd name="T13" fmla="*/ 0 h 41"/>
                  <a:gd name="T14" fmla="*/ 11 w 45"/>
                  <a:gd name="T15" fmla="*/ 0 h 41"/>
                  <a:gd name="T16" fmla="*/ 13 w 45"/>
                  <a:gd name="T17" fmla="*/ 0 h 41"/>
                  <a:gd name="T18" fmla="*/ 16 w 45"/>
                  <a:gd name="T19" fmla="*/ 0 h 41"/>
                  <a:gd name="T20" fmla="*/ 19 w 45"/>
                  <a:gd name="T21" fmla="*/ 0 h 41"/>
                  <a:gd name="T22" fmla="*/ 22 w 45"/>
                  <a:gd name="T23" fmla="*/ 1 h 41"/>
                  <a:gd name="T24" fmla="*/ 24 w 45"/>
                  <a:gd name="T25" fmla="*/ 2 h 41"/>
                  <a:gd name="T26" fmla="*/ 27 w 45"/>
                  <a:gd name="T27" fmla="*/ 3 h 41"/>
                  <a:gd name="T28" fmla="*/ 30 w 45"/>
                  <a:gd name="T29" fmla="*/ 5 h 41"/>
                  <a:gd name="T30" fmla="*/ 33 w 45"/>
                  <a:gd name="T31" fmla="*/ 7 h 41"/>
                  <a:gd name="T32" fmla="*/ 35 w 45"/>
                  <a:gd name="T33" fmla="*/ 9 h 41"/>
                  <a:gd name="T34" fmla="*/ 39 w 45"/>
                  <a:gd name="T35" fmla="*/ 14 h 41"/>
                  <a:gd name="T36" fmla="*/ 41 w 45"/>
                  <a:gd name="T37" fmla="*/ 19 h 41"/>
                  <a:gd name="T38" fmla="*/ 43 w 45"/>
                  <a:gd name="T39" fmla="*/ 22 h 41"/>
                  <a:gd name="T40" fmla="*/ 44 w 45"/>
                  <a:gd name="T41" fmla="*/ 26 h 41"/>
                  <a:gd name="T42" fmla="*/ 45 w 45"/>
                  <a:gd name="T43" fmla="*/ 29 h 41"/>
                  <a:gd name="T44" fmla="*/ 45 w 45"/>
                  <a:gd name="T45" fmla="*/ 31 h 41"/>
                  <a:gd name="T46" fmla="*/ 45 w 45"/>
                  <a:gd name="T47" fmla="*/ 32 h 41"/>
                  <a:gd name="T48" fmla="*/ 45 w 45"/>
                  <a:gd name="T49" fmla="*/ 32 h 41"/>
                  <a:gd name="T50" fmla="*/ 45 w 45"/>
                  <a:gd name="T51" fmla="*/ 33 h 41"/>
                  <a:gd name="T52" fmla="*/ 45 w 45"/>
                  <a:gd name="T53" fmla="*/ 34 h 41"/>
                  <a:gd name="T54" fmla="*/ 45 w 45"/>
                  <a:gd name="T55" fmla="*/ 35 h 41"/>
                  <a:gd name="T56" fmla="*/ 44 w 45"/>
                  <a:gd name="T57" fmla="*/ 37 h 41"/>
                  <a:gd name="T58" fmla="*/ 43 w 45"/>
                  <a:gd name="T59" fmla="*/ 39 h 41"/>
                  <a:gd name="T60" fmla="*/ 42 w 45"/>
                  <a:gd name="T61" fmla="*/ 40 h 41"/>
                  <a:gd name="T62" fmla="*/ 39 w 45"/>
                  <a:gd name="T63" fmla="*/ 41 h 41"/>
                  <a:gd name="T64" fmla="*/ 35 w 45"/>
                  <a:gd name="T65" fmla="*/ 40 h 41"/>
                  <a:gd name="T66" fmla="*/ 31 w 45"/>
                  <a:gd name="T67" fmla="*/ 39 h 41"/>
                  <a:gd name="T68" fmla="*/ 27 w 45"/>
                  <a:gd name="T69" fmla="*/ 36 h 41"/>
                  <a:gd name="T70" fmla="*/ 24 w 45"/>
                  <a:gd name="T71" fmla="*/ 34 h 41"/>
                  <a:gd name="T72" fmla="*/ 22 w 45"/>
                  <a:gd name="T73" fmla="*/ 31 h 41"/>
                  <a:gd name="T74" fmla="*/ 19 w 45"/>
                  <a:gd name="T75" fmla="*/ 28 h 41"/>
                  <a:gd name="T76" fmla="*/ 18 w 45"/>
                  <a:gd name="T77" fmla="*/ 25 h 41"/>
                  <a:gd name="T78" fmla="*/ 17 w 45"/>
                  <a:gd name="T79" fmla="*/ 23 h 41"/>
                  <a:gd name="T80" fmla="*/ 17 w 45"/>
                  <a:gd name="T81" fmla="*/ 22 h 41"/>
                  <a:gd name="T82" fmla="*/ 0 w 45"/>
                  <a:gd name="T83" fmla="*/ 24 h 41"/>
                  <a:gd name="T84" fmla="*/ 0 w 45"/>
                  <a:gd name="T85" fmla="*/ 1 h 4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41"/>
                  <a:gd name="T131" fmla="*/ 45 w 45"/>
                  <a:gd name="T132" fmla="*/ 41 h 41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41">
                    <a:moveTo>
                      <a:pt x="0" y="1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4" y="2"/>
                    </a:lnTo>
                    <a:lnTo>
                      <a:pt x="27" y="3"/>
                    </a:lnTo>
                    <a:lnTo>
                      <a:pt x="30" y="5"/>
                    </a:lnTo>
                    <a:lnTo>
                      <a:pt x="33" y="7"/>
                    </a:lnTo>
                    <a:lnTo>
                      <a:pt x="35" y="9"/>
                    </a:lnTo>
                    <a:lnTo>
                      <a:pt x="39" y="14"/>
                    </a:lnTo>
                    <a:lnTo>
                      <a:pt x="41" y="19"/>
                    </a:lnTo>
                    <a:lnTo>
                      <a:pt x="43" y="22"/>
                    </a:lnTo>
                    <a:lnTo>
                      <a:pt x="44" y="26"/>
                    </a:lnTo>
                    <a:lnTo>
                      <a:pt x="45" y="29"/>
                    </a:lnTo>
                    <a:lnTo>
                      <a:pt x="45" y="31"/>
                    </a:lnTo>
                    <a:lnTo>
                      <a:pt x="45" y="32"/>
                    </a:lnTo>
                    <a:lnTo>
                      <a:pt x="45" y="33"/>
                    </a:lnTo>
                    <a:lnTo>
                      <a:pt x="45" y="34"/>
                    </a:lnTo>
                    <a:lnTo>
                      <a:pt x="45" y="35"/>
                    </a:lnTo>
                    <a:lnTo>
                      <a:pt x="44" y="37"/>
                    </a:lnTo>
                    <a:lnTo>
                      <a:pt x="43" y="39"/>
                    </a:lnTo>
                    <a:lnTo>
                      <a:pt x="42" y="40"/>
                    </a:lnTo>
                    <a:lnTo>
                      <a:pt x="39" y="41"/>
                    </a:lnTo>
                    <a:lnTo>
                      <a:pt x="35" y="40"/>
                    </a:lnTo>
                    <a:lnTo>
                      <a:pt x="31" y="39"/>
                    </a:lnTo>
                    <a:lnTo>
                      <a:pt x="27" y="36"/>
                    </a:lnTo>
                    <a:lnTo>
                      <a:pt x="24" y="34"/>
                    </a:lnTo>
                    <a:lnTo>
                      <a:pt x="22" y="31"/>
                    </a:lnTo>
                    <a:lnTo>
                      <a:pt x="19" y="28"/>
                    </a:lnTo>
                    <a:lnTo>
                      <a:pt x="18" y="25"/>
                    </a:lnTo>
                    <a:lnTo>
                      <a:pt x="17" y="23"/>
                    </a:lnTo>
                    <a:lnTo>
                      <a:pt x="17" y="22"/>
                    </a:lnTo>
                    <a:lnTo>
                      <a:pt x="0" y="2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3" name="Freeform 436"/>
              <p:cNvSpPr>
                <a:spLocks/>
              </p:cNvSpPr>
              <p:nvPr/>
            </p:nvSpPr>
            <p:spPr bwMode="auto">
              <a:xfrm>
                <a:off x="2477" y="2176"/>
                <a:ext cx="50" cy="15"/>
              </a:xfrm>
              <a:custGeom>
                <a:avLst/>
                <a:gdLst>
                  <a:gd name="T0" fmla="*/ 36 w 36"/>
                  <a:gd name="T1" fmla="*/ 9 h 11"/>
                  <a:gd name="T2" fmla="*/ 36 w 36"/>
                  <a:gd name="T3" fmla="*/ 9 h 11"/>
                  <a:gd name="T4" fmla="*/ 33 w 36"/>
                  <a:gd name="T5" fmla="*/ 7 h 11"/>
                  <a:gd name="T6" fmla="*/ 31 w 36"/>
                  <a:gd name="T7" fmla="*/ 5 h 11"/>
                  <a:gd name="T8" fmla="*/ 28 w 36"/>
                  <a:gd name="T9" fmla="*/ 3 h 11"/>
                  <a:gd name="T10" fmla="*/ 25 w 36"/>
                  <a:gd name="T11" fmla="*/ 2 h 11"/>
                  <a:gd name="T12" fmla="*/ 22 w 36"/>
                  <a:gd name="T13" fmla="*/ 1 h 11"/>
                  <a:gd name="T14" fmla="*/ 19 w 36"/>
                  <a:gd name="T15" fmla="*/ 0 h 11"/>
                  <a:gd name="T16" fmla="*/ 16 w 36"/>
                  <a:gd name="T17" fmla="*/ 0 h 11"/>
                  <a:gd name="T18" fmla="*/ 13 w 36"/>
                  <a:gd name="T19" fmla="*/ 0 h 11"/>
                  <a:gd name="T20" fmla="*/ 11 w 36"/>
                  <a:gd name="T21" fmla="*/ 0 h 11"/>
                  <a:gd name="T22" fmla="*/ 8 w 36"/>
                  <a:gd name="T23" fmla="*/ 0 h 11"/>
                  <a:gd name="T24" fmla="*/ 6 w 36"/>
                  <a:gd name="T25" fmla="*/ 0 h 11"/>
                  <a:gd name="T26" fmla="*/ 4 w 36"/>
                  <a:gd name="T27" fmla="*/ 0 h 11"/>
                  <a:gd name="T28" fmla="*/ 2 w 36"/>
                  <a:gd name="T29" fmla="*/ 1 h 11"/>
                  <a:gd name="T30" fmla="*/ 1 w 36"/>
                  <a:gd name="T31" fmla="*/ 1 h 11"/>
                  <a:gd name="T32" fmla="*/ 1 w 36"/>
                  <a:gd name="T33" fmla="*/ 1 h 11"/>
                  <a:gd name="T34" fmla="*/ 0 w 36"/>
                  <a:gd name="T35" fmla="*/ 1 h 11"/>
                  <a:gd name="T36" fmla="*/ 1 w 36"/>
                  <a:gd name="T37" fmla="*/ 4 h 11"/>
                  <a:gd name="T38" fmla="*/ 1 w 36"/>
                  <a:gd name="T39" fmla="*/ 4 h 11"/>
                  <a:gd name="T40" fmla="*/ 2 w 36"/>
                  <a:gd name="T41" fmla="*/ 4 h 11"/>
                  <a:gd name="T42" fmla="*/ 3 w 36"/>
                  <a:gd name="T43" fmla="*/ 3 h 11"/>
                  <a:gd name="T44" fmla="*/ 5 w 36"/>
                  <a:gd name="T45" fmla="*/ 3 h 11"/>
                  <a:gd name="T46" fmla="*/ 6 w 36"/>
                  <a:gd name="T47" fmla="*/ 3 h 11"/>
                  <a:gd name="T48" fmla="*/ 8 w 36"/>
                  <a:gd name="T49" fmla="*/ 2 h 11"/>
                  <a:gd name="T50" fmla="*/ 11 w 36"/>
                  <a:gd name="T51" fmla="*/ 2 h 11"/>
                  <a:gd name="T52" fmla="*/ 13 w 36"/>
                  <a:gd name="T53" fmla="*/ 2 h 11"/>
                  <a:gd name="T54" fmla="*/ 16 w 36"/>
                  <a:gd name="T55" fmla="*/ 2 h 11"/>
                  <a:gd name="T56" fmla="*/ 19 w 36"/>
                  <a:gd name="T57" fmla="*/ 3 h 11"/>
                  <a:gd name="T58" fmla="*/ 21 w 36"/>
                  <a:gd name="T59" fmla="*/ 3 h 11"/>
                  <a:gd name="T60" fmla="*/ 24 w 36"/>
                  <a:gd name="T61" fmla="*/ 4 h 11"/>
                  <a:gd name="T62" fmla="*/ 27 w 36"/>
                  <a:gd name="T63" fmla="*/ 5 h 11"/>
                  <a:gd name="T64" fmla="*/ 30 w 36"/>
                  <a:gd name="T65" fmla="*/ 7 h 11"/>
                  <a:gd name="T66" fmla="*/ 32 w 36"/>
                  <a:gd name="T67" fmla="*/ 9 h 11"/>
                  <a:gd name="T68" fmla="*/ 34 w 36"/>
                  <a:gd name="T69" fmla="*/ 11 h 11"/>
                  <a:gd name="T70" fmla="*/ 34 w 36"/>
                  <a:gd name="T71" fmla="*/ 11 h 11"/>
                  <a:gd name="T72" fmla="*/ 36 w 36"/>
                  <a:gd name="T73" fmla="*/ 9 h 1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6"/>
                  <a:gd name="T112" fmla="*/ 0 h 11"/>
                  <a:gd name="T113" fmla="*/ 36 w 36"/>
                  <a:gd name="T114" fmla="*/ 11 h 1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6" h="11">
                    <a:moveTo>
                      <a:pt x="36" y="9"/>
                    </a:moveTo>
                    <a:lnTo>
                      <a:pt x="36" y="9"/>
                    </a:lnTo>
                    <a:lnTo>
                      <a:pt x="33" y="7"/>
                    </a:lnTo>
                    <a:lnTo>
                      <a:pt x="31" y="5"/>
                    </a:lnTo>
                    <a:lnTo>
                      <a:pt x="28" y="3"/>
                    </a:lnTo>
                    <a:lnTo>
                      <a:pt x="25" y="2"/>
                    </a:lnTo>
                    <a:lnTo>
                      <a:pt x="22" y="1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1" y="4"/>
                    </a:lnTo>
                    <a:lnTo>
                      <a:pt x="2" y="4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8" y="2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6" y="2"/>
                    </a:lnTo>
                    <a:lnTo>
                      <a:pt x="19" y="3"/>
                    </a:lnTo>
                    <a:lnTo>
                      <a:pt x="21" y="3"/>
                    </a:lnTo>
                    <a:lnTo>
                      <a:pt x="24" y="4"/>
                    </a:lnTo>
                    <a:lnTo>
                      <a:pt x="27" y="5"/>
                    </a:lnTo>
                    <a:lnTo>
                      <a:pt x="30" y="7"/>
                    </a:lnTo>
                    <a:lnTo>
                      <a:pt x="32" y="9"/>
                    </a:lnTo>
                    <a:lnTo>
                      <a:pt x="34" y="11"/>
                    </a:lnTo>
                    <a:lnTo>
                      <a:pt x="36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4" name="Freeform 437"/>
              <p:cNvSpPr>
                <a:spLocks/>
              </p:cNvSpPr>
              <p:nvPr/>
            </p:nvSpPr>
            <p:spPr bwMode="auto">
              <a:xfrm>
                <a:off x="2524" y="2188"/>
                <a:ext cx="17" cy="34"/>
              </a:xfrm>
              <a:custGeom>
                <a:avLst/>
                <a:gdLst>
                  <a:gd name="T0" fmla="*/ 12 w 12"/>
                  <a:gd name="T1" fmla="*/ 24 h 24"/>
                  <a:gd name="T2" fmla="*/ 12 w 12"/>
                  <a:gd name="T3" fmla="*/ 24 h 24"/>
                  <a:gd name="T4" fmla="*/ 12 w 12"/>
                  <a:gd name="T5" fmla="*/ 24 h 24"/>
                  <a:gd name="T6" fmla="*/ 12 w 12"/>
                  <a:gd name="T7" fmla="*/ 23 h 24"/>
                  <a:gd name="T8" fmla="*/ 12 w 12"/>
                  <a:gd name="T9" fmla="*/ 20 h 24"/>
                  <a:gd name="T10" fmla="*/ 12 w 12"/>
                  <a:gd name="T11" fmla="*/ 17 h 24"/>
                  <a:gd name="T12" fmla="*/ 10 w 12"/>
                  <a:gd name="T13" fmla="*/ 14 h 24"/>
                  <a:gd name="T14" fmla="*/ 8 w 12"/>
                  <a:gd name="T15" fmla="*/ 10 h 24"/>
                  <a:gd name="T16" fmla="*/ 5 w 12"/>
                  <a:gd name="T17" fmla="*/ 6 h 24"/>
                  <a:gd name="T18" fmla="*/ 2 w 12"/>
                  <a:gd name="T19" fmla="*/ 0 h 24"/>
                  <a:gd name="T20" fmla="*/ 0 w 12"/>
                  <a:gd name="T21" fmla="*/ 2 h 24"/>
                  <a:gd name="T22" fmla="*/ 3 w 12"/>
                  <a:gd name="T23" fmla="*/ 7 h 24"/>
                  <a:gd name="T24" fmla="*/ 6 w 12"/>
                  <a:gd name="T25" fmla="*/ 11 h 24"/>
                  <a:gd name="T26" fmla="*/ 8 w 12"/>
                  <a:gd name="T27" fmla="*/ 15 h 24"/>
                  <a:gd name="T28" fmla="*/ 9 w 12"/>
                  <a:gd name="T29" fmla="*/ 18 h 24"/>
                  <a:gd name="T30" fmla="*/ 10 w 12"/>
                  <a:gd name="T31" fmla="*/ 21 h 24"/>
                  <a:gd name="T32" fmla="*/ 10 w 12"/>
                  <a:gd name="T33" fmla="*/ 23 h 24"/>
                  <a:gd name="T34" fmla="*/ 10 w 12"/>
                  <a:gd name="T35" fmla="*/ 24 h 24"/>
                  <a:gd name="T36" fmla="*/ 10 w 12"/>
                  <a:gd name="T37" fmla="*/ 24 h 24"/>
                  <a:gd name="T38" fmla="*/ 10 w 12"/>
                  <a:gd name="T39" fmla="*/ 24 h 24"/>
                  <a:gd name="T40" fmla="*/ 10 w 12"/>
                  <a:gd name="T41" fmla="*/ 24 h 24"/>
                  <a:gd name="T42" fmla="*/ 10 w 12"/>
                  <a:gd name="T43" fmla="*/ 24 h 24"/>
                  <a:gd name="T44" fmla="*/ 10 w 12"/>
                  <a:gd name="T45" fmla="*/ 24 h 24"/>
                  <a:gd name="T46" fmla="*/ 12 w 12"/>
                  <a:gd name="T47" fmla="*/ 24 h 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2"/>
                  <a:gd name="T73" fmla="*/ 0 h 24"/>
                  <a:gd name="T74" fmla="*/ 12 w 12"/>
                  <a:gd name="T75" fmla="*/ 24 h 24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2" h="24">
                    <a:moveTo>
                      <a:pt x="12" y="24"/>
                    </a:moveTo>
                    <a:lnTo>
                      <a:pt x="12" y="24"/>
                    </a:lnTo>
                    <a:lnTo>
                      <a:pt x="12" y="23"/>
                    </a:lnTo>
                    <a:lnTo>
                      <a:pt x="12" y="20"/>
                    </a:lnTo>
                    <a:lnTo>
                      <a:pt x="12" y="17"/>
                    </a:lnTo>
                    <a:lnTo>
                      <a:pt x="10" y="14"/>
                    </a:lnTo>
                    <a:lnTo>
                      <a:pt x="8" y="10"/>
                    </a:lnTo>
                    <a:lnTo>
                      <a:pt x="5" y="6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3" y="7"/>
                    </a:lnTo>
                    <a:lnTo>
                      <a:pt x="6" y="11"/>
                    </a:lnTo>
                    <a:lnTo>
                      <a:pt x="8" y="15"/>
                    </a:lnTo>
                    <a:lnTo>
                      <a:pt x="9" y="18"/>
                    </a:lnTo>
                    <a:lnTo>
                      <a:pt x="10" y="21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5" name="Freeform 438"/>
              <p:cNvSpPr>
                <a:spLocks/>
              </p:cNvSpPr>
              <p:nvPr/>
            </p:nvSpPr>
            <p:spPr bwMode="auto">
              <a:xfrm>
                <a:off x="2526" y="2222"/>
                <a:ext cx="15" cy="15"/>
              </a:xfrm>
              <a:custGeom>
                <a:avLst/>
                <a:gdLst>
                  <a:gd name="T0" fmla="*/ 0 w 11"/>
                  <a:gd name="T1" fmla="*/ 10 h 10"/>
                  <a:gd name="T2" fmla="*/ 0 w 11"/>
                  <a:gd name="T3" fmla="*/ 10 h 10"/>
                  <a:gd name="T4" fmla="*/ 4 w 11"/>
                  <a:gd name="T5" fmla="*/ 10 h 10"/>
                  <a:gd name="T6" fmla="*/ 7 w 11"/>
                  <a:gd name="T7" fmla="*/ 9 h 10"/>
                  <a:gd name="T8" fmla="*/ 9 w 11"/>
                  <a:gd name="T9" fmla="*/ 7 h 10"/>
                  <a:gd name="T10" fmla="*/ 11 w 11"/>
                  <a:gd name="T11" fmla="*/ 5 h 10"/>
                  <a:gd name="T12" fmla="*/ 11 w 11"/>
                  <a:gd name="T13" fmla="*/ 4 h 10"/>
                  <a:gd name="T14" fmla="*/ 11 w 11"/>
                  <a:gd name="T15" fmla="*/ 2 h 10"/>
                  <a:gd name="T16" fmla="*/ 11 w 11"/>
                  <a:gd name="T17" fmla="*/ 1 h 10"/>
                  <a:gd name="T18" fmla="*/ 11 w 11"/>
                  <a:gd name="T19" fmla="*/ 0 h 10"/>
                  <a:gd name="T20" fmla="*/ 9 w 11"/>
                  <a:gd name="T21" fmla="*/ 0 h 10"/>
                  <a:gd name="T22" fmla="*/ 9 w 11"/>
                  <a:gd name="T23" fmla="*/ 1 h 10"/>
                  <a:gd name="T24" fmla="*/ 9 w 11"/>
                  <a:gd name="T25" fmla="*/ 2 h 10"/>
                  <a:gd name="T26" fmla="*/ 9 w 11"/>
                  <a:gd name="T27" fmla="*/ 3 h 10"/>
                  <a:gd name="T28" fmla="*/ 8 w 11"/>
                  <a:gd name="T29" fmla="*/ 4 h 10"/>
                  <a:gd name="T30" fmla="*/ 8 w 11"/>
                  <a:gd name="T31" fmla="*/ 6 h 10"/>
                  <a:gd name="T32" fmla="*/ 6 w 11"/>
                  <a:gd name="T33" fmla="*/ 7 h 10"/>
                  <a:gd name="T34" fmla="*/ 4 w 11"/>
                  <a:gd name="T35" fmla="*/ 7 h 10"/>
                  <a:gd name="T36" fmla="*/ 1 w 11"/>
                  <a:gd name="T37" fmla="*/ 7 h 10"/>
                  <a:gd name="T38" fmla="*/ 1 w 11"/>
                  <a:gd name="T39" fmla="*/ 7 h 10"/>
                  <a:gd name="T40" fmla="*/ 0 w 11"/>
                  <a:gd name="T41" fmla="*/ 10 h 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1"/>
                  <a:gd name="T64" fmla="*/ 0 h 10"/>
                  <a:gd name="T65" fmla="*/ 11 w 11"/>
                  <a:gd name="T66" fmla="*/ 10 h 1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1" h="10">
                    <a:moveTo>
                      <a:pt x="0" y="10"/>
                    </a:moveTo>
                    <a:lnTo>
                      <a:pt x="0" y="10"/>
                    </a:lnTo>
                    <a:lnTo>
                      <a:pt x="4" y="10"/>
                    </a:lnTo>
                    <a:lnTo>
                      <a:pt x="7" y="9"/>
                    </a:lnTo>
                    <a:lnTo>
                      <a:pt x="9" y="7"/>
                    </a:lnTo>
                    <a:lnTo>
                      <a:pt x="11" y="5"/>
                    </a:lnTo>
                    <a:lnTo>
                      <a:pt x="11" y="4"/>
                    </a:lnTo>
                    <a:lnTo>
                      <a:pt x="11" y="2"/>
                    </a:lnTo>
                    <a:lnTo>
                      <a:pt x="11" y="1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9" y="1"/>
                    </a:lnTo>
                    <a:lnTo>
                      <a:pt x="9" y="2"/>
                    </a:lnTo>
                    <a:lnTo>
                      <a:pt x="9" y="3"/>
                    </a:lnTo>
                    <a:lnTo>
                      <a:pt x="8" y="4"/>
                    </a:lnTo>
                    <a:lnTo>
                      <a:pt x="8" y="6"/>
                    </a:lnTo>
                    <a:lnTo>
                      <a:pt x="6" y="7"/>
                    </a:lnTo>
                    <a:lnTo>
                      <a:pt x="4" y="7"/>
                    </a:lnTo>
                    <a:lnTo>
                      <a:pt x="1" y="7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6" name="Freeform 439"/>
              <p:cNvSpPr>
                <a:spLocks/>
              </p:cNvSpPr>
              <p:nvPr/>
            </p:nvSpPr>
            <p:spPr bwMode="auto">
              <a:xfrm>
                <a:off x="2498" y="2207"/>
                <a:ext cx="29" cy="30"/>
              </a:xfrm>
              <a:custGeom>
                <a:avLst/>
                <a:gdLst>
                  <a:gd name="T0" fmla="*/ 2 w 21"/>
                  <a:gd name="T1" fmla="*/ 2 h 21"/>
                  <a:gd name="T2" fmla="*/ 0 w 21"/>
                  <a:gd name="T3" fmla="*/ 2 h 21"/>
                  <a:gd name="T4" fmla="*/ 1 w 21"/>
                  <a:gd name="T5" fmla="*/ 2 h 21"/>
                  <a:gd name="T6" fmla="*/ 2 w 21"/>
                  <a:gd name="T7" fmla="*/ 4 h 21"/>
                  <a:gd name="T8" fmla="*/ 3 w 21"/>
                  <a:gd name="T9" fmla="*/ 7 h 21"/>
                  <a:gd name="T10" fmla="*/ 6 w 21"/>
                  <a:gd name="T11" fmla="*/ 10 h 21"/>
                  <a:gd name="T12" fmla="*/ 9 w 21"/>
                  <a:gd name="T13" fmla="*/ 14 h 21"/>
                  <a:gd name="T14" fmla="*/ 12 w 21"/>
                  <a:gd name="T15" fmla="*/ 16 h 21"/>
                  <a:gd name="T16" fmla="*/ 15 w 21"/>
                  <a:gd name="T17" fmla="*/ 19 h 21"/>
                  <a:gd name="T18" fmla="*/ 20 w 21"/>
                  <a:gd name="T19" fmla="*/ 21 h 21"/>
                  <a:gd name="T20" fmla="*/ 21 w 21"/>
                  <a:gd name="T21" fmla="*/ 18 h 21"/>
                  <a:gd name="T22" fmla="*/ 17 w 21"/>
                  <a:gd name="T23" fmla="*/ 17 h 21"/>
                  <a:gd name="T24" fmla="*/ 13 w 21"/>
                  <a:gd name="T25" fmla="*/ 15 h 21"/>
                  <a:gd name="T26" fmla="*/ 10 w 21"/>
                  <a:gd name="T27" fmla="*/ 12 h 21"/>
                  <a:gd name="T28" fmla="*/ 8 w 21"/>
                  <a:gd name="T29" fmla="*/ 9 h 21"/>
                  <a:gd name="T30" fmla="*/ 6 w 21"/>
                  <a:gd name="T31" fmla="*/ 6 h 21"/>
                  <a:gd name="T32" fmla="*/ 4 w 21"/>
                  <a:gd name="T33" fmla="*/ 3 h 21"/>
                  <a:gd name="T34" fmla="*/ 3 w 21"/>
                  <a:gd name="T35" fmla="*/ 1 h 21"/>
                  <a:gd name="T36" fmla="*/ 2 w 21"/>
                  <a:gd name="T37" fmla="*/ 1 h 21"/>
                  <a:gd name="T38" fmla="*/ 1 w 21"/>
                  <a:gd name="T39" fmla="*/ 0 h 21"/>
                  <a:gd name="T40" fmla="*/ 2 w 21"/>
                  <a:gd name="T41" fmla="*/ 1 h 21"/>
                  <a:gd name="T42" fmla="*/ 2 w 21"/>
                  <a:gd name="T43" fmla="*/ 0 h 21"/>
                  <a:gd name="T44" fmla="*/ 1 w 21"/>
                  <a:gd name="T45" fmla="*/ 0 h 21"/>
                  <a:gd name="T46" fmla="*/ 2 w 21"/>
                  <a:gd name="T47" fmla="*/ 2 h 2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1"/>
                  <a:gd name="T73" fmla="*/ 0 h 21"/>
                  <a:gd name="T74" fmla="*/ 21 w 21"/>
                  <a:gd name="T75" fmla="*/ 21 h 21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1" h="21">
                    <a:moveTo>
                      <a:pt x="2" y="2"/>
                    </a:moveTo>
                    <a:lnTo>
                      <a:pt x="0" y="2"/>
                    </a:lnTo>
                    <a:lnTo>
                      <a:pt x="1" y="2"/>
                    </a:lnTo>
                    <a:lnTo>
                      <a:pt x="2" y="4"/>
                    </a:lnTo>
                    <a:lnTo>
                      <a:pt x="3" y="7"/>
                    </a:lnTo>
                    <a:lnTo>
                      <a:pt x="6" y="10"/>
                    </a:lnTo>
                    <a:lnTo>
                      <a:pt x="9" y="14"/>
                    </a:lnTo>
                    <a:lnTo>
                      <a:pt x="12" y="16"/>
                    </a:lnTo>
                    <a:lnTo>
                      <a:pt x="15" y="19"/>
                    </a:lnTo>
                    <a:lnTo>
                      <a:pt x="20" y="21"/>
                    </a:lnTo>
                    <a:lnTo>
                      <a:pt x="21" y="18"/>
                    </a:lnTo>
                    <a:lnTo>
                      <a:pt x="17" y="17"/>
                    </a:lnTo>
                    <a:lnTo>
                      <a:pt x="13" y="15"/>
                    </a:lnTo>
                    <a:lnTo>
                      <a:pt x="10" y="12"/>
                    </a:lnTo>
                    <a:lnTo>
                      <a:pt x="8" y="9"/>
                    </a:lnTo>
                    <a:lnTo>
                      <a:pt x="6" y="6"/>
                    </a:lnTo>
                    <a:lnTo>
                      <a:pt x="4" y="3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2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7" name="Freeform 440"/>
              <p:cNvSpPr>
                <a:spLocks/>
              </p:cNvSpPr>
              <p:nvPr/>
            </p:nvSpPr>
            <p:spPr bwMode="auto">
              <a:xfrm>
                <a:off x="2477" y="2207"/>
                <a:ext cx="24" cy="5"/>
              </a:xfrm>
              <a:custGeom>
                <a:avLst/>
                <a:gdLst>
                  <a:gd name="T0" fmla="*/ 0 w 17"/>
                  <a:gd name="T1" fmla="*/ 3 h 4"/>
                  <a:gd name="T2" fmla="*/ 0 w 17"/>
                  <a:gd name="T3" fmla="*/ 4 h 4"/>
                  <a:gd name="T4" fmla="*/ 17 w 17"/>
                  <a:gd name="T5" fmla="*/ 2 h 4"/>
                  <a:gd name="T6" fmla="*/ 16 w 17"/>
                  <a:gd name="T7" fmla="*/ 0 h 4"/>
                  <a:gd name="T8" fmla="*/ 0 w 17"/>
                  <a:gd name="T9" fmla="*/ 2 h 4"/>
                  <a:gd name="T10" fmla="*/ 0 w 17"/>
                  <a:gd name="T11" fmla="*/ 3 h 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4"/>
                  <a:gd name="T20" fmla="*/ 17 w 17"/>
                  <a:gd name="T21" fmla="*/ 4 h 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4">
                    <a:moveTo>
                      <a:pt x="0" y="3"/>
                    </a:moveTo>
                    <a:lnTo>
                      <a:pt x="0" y="4"/>
                    </a:lnTo>
                    <a:lnTo>
                      <a:pt x="17" y="2"/>
                    </a:lnTo>
                    <a:lnTo>
                      <a:pt x="16" y="0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8" name="Freeform 441"/>
              <p:cNvSpPr>
                <a:spLocks/>
              </p:cNvSpPr>
              <p:nvPr/>
            </p:nvSpPr>
            <p:spPr bwMode="auto">
              <a:xfrm>
                <a:off x="2447" y="2205"/>
                <a:ext cx="77" cy="78"/>
              </a:xfrm>
              <a:custGeom>
                <a:avLst/>
                <a:gdLst>
                  <a:gd name="T0" fmla="*/ 16 w 55"/>
                  <a:gd name="T1" fmla="*/ 0 h 55"/>
                  <a:gd name="T2" fmla="*/ 38 w 55"/>
                  <a:gd name="T3" fmla="*/ 2 h 55"/>
                  <a:gd name="T4" fmla="*/ 38 w 55"/>
                  <a:gd name="T5" fmla="*/ 2 h 55"/>
                  <a:gd name="T6" fmla="*/ 38 w 55"/>
                  <a:gd name="T7" fmla="*/ 3 h 55"/>
                  <a:gd name="T8" fmla="*/ 39 w 55"/>
                  <a:gd name="T9" fmla="*/ 4 h 55"/>
                  <a:gd name="T10" fmla="*/ 41 w 55"/>
                  <a:gd name="T11" fmla="*/ 5 h 55"/>
                  <a:gd name="T12" fmla="*/ 42 w 55"/>
                  <a:gd name="T13" fmla="*/ 6 h 55"/>
                  <a:gd name="T14" fmla="*/ 44 w 55"/>
                  <a:gd name="T15" fmla="*/ 8 h 55"/>
                  <a:gd name="T16" fmla="*/ 46 w 55"/>
                  <a:gd name="T17" fmla="*/ 10 h 55"/>
                  <a:gd name="T18" fmla="*/ 48 w 55"/>
                  <a:gd name="T19" fmla="*/ 12 h 55"/>
                  <a:gd name="T20" fmla="*/ 49 w 55"/>
                  <a:gd name="T21" fmla="*/ 14 h 55"/>
                  <a:gd name="T22" fmla="*/ 51 w 55"/>
                  <a:gd name="T23" fmla="*/ 16 h 55"/>
                  <a:gd name="T24" fmla="*/ 52 w 55"/>
                  <a:gd name="T25" fmla="*/ 19 h 55"/>
                  <a:gd name="T26" fmla="*/ 53 w 55"/>
                  <a:gd name="T27" fmla="*/ 22 h 55"/>
                  <a:gd name="T28" fmla="*/ 54 w 55"/>
                  <a:gd name="T29" fmla="*/ 24 h 55"/>
                  <a:gd name="T30" fmla="*/ 55 w 55"/>
                  <a:gd name="T31" fmla="*/ 27 h 55"/>
                  <a:gd name="T32" fmla="*/ 55 w 55"/>
                  <a:gd name="T33" fmla="*/ 29 h 55"/>
                  <a:gd name="T34" fmla="*/ 54 w 55"/>
                  <a:gd name="T35" fmla="*/ 31 h 55"/>
                  <a:gd name="T36" fmla="*/ 52 w 55"/>
                  <a:gd name="T37" fmla="*/ 36 h 55"/>
                  <a:gd name="T38" fmla="*/ 51 w 55"/>
                  <a:gd name="T39" fmla="*/ 39 h 55"/>
                  <a:gd name="T40" fmla="*/ 49 w 55"/>
                  <a:gd name="T41" fmla="*/ 40 h 55"/>
                  <a:gd name="T42" fmla="*/ 48 w 55"/>
                  <a:gd name="T43" fmla="*/ 41 h 55"/>
                  <a:gd name="T44" fmla="*/ 47 w 55"/>
                  <a:gd name="T45" fmla="*/ 42 h 55"/>
                  <a:gd name="T46" fmla="*/ 45 w 55"/>
                  <a:gd name="T47" fmla="*/ 42 h 55"/>
                  <a:gd name="T48" fmla="*/ 45 w 55"/>
                  <a:gd name="T49" fmla="*/ 42 h 55"/>
                  <a:gd name="T50" fmla="*/ 45 w 55"/>
                  <a:gd name="T51" fmla="*/ 41 h 55"/>
                  <a:gd name="T52" fmla="*/ 32 w 55"/>
                  <a:gd name="T53" fmla="*/ 25 h 55"/>
                  <a:gd name="T54" fmla="*/ 32 w 55"/>
                  <a:gd name="T55" fmla="*/ 25 h 55"/>
                  <a:gd name="T56" fmla="*/ 33 w 55"/>
                  <a:gd name="T57" fmla="*/ 26 h 55"/>
                  <a:gd name="T58" fmla="*/ 35 w 55"/>
                  <a:gd name="T59" fmla="*/ 28 h 55"/>
                  <a:gd name="T60" fmla="*/ 37 w 55"/>
                  <a:gd name="T61" fmla="*/ 30 h 55"/>
                  <a:gd name="T62" fmla="*/ 39 w 55"/>
                  <a:gd name="T63" fmla="*/ 32 h 55"/>
                  <a:gd name="T64" fmla="*/ 41 w 55"/>
                  <a:gd name="T65" fmla="*/ 36 h 55"/>
                  <a:gd name="T66" fmla="*/ 42 w 55"/>
                  <a:gd name="T67" fmla="*/ 39 h 55"/>
                  <a:gd name="T68" fmla="*/ 42 w 55"/>
                  <a:gd name="T69" fmla="*/ 44 h 55"/>
                  <a:gd name="T70" fmla="*/ 41 w 55"/>
                  <a:gd name="T71" fmla="*/ 48 h 55"/>
                  <a:gd name="T72" fmla="*/ 39 w 55"/>
                  <a:gd name="T73" fmla="*/ 51 h 55"/>
                  <a:gd name="T74" fmla="*/ 37 w 55"/>
                  <a:gd name="T75" fmla="*/ 53 h 55"/>
                  <a:gd name="T76" fmla="*/ 34 w 55"/>
                  <a:gd name="T77" fmla="*/ 54 h 55"/>
                  <a:gd name="T78" fmla="*/ 32 w 55"/>
                  <a:gd name="T79" fmla="*/ 55 h 55"/>
                  <a:gd name="T80" fmla="*/ 29 w 55"/>
                  <a:gd name="T81" fmla="*/ 55 h 55"/>
                  <a:gd name="T82" fmla="*/ 28 w 55"/>
                  <a:gd name="T83" fmla="*/ 55 h 55"/>
                  <a:gd name="T84" fmla="*/ 27 w 55"/>
                  <a:gd name="T85" fmla="*/ 55 h 55"/>
                  <a:gd name="T86" fmla="*/ 16 w 55"/>
                  <a:gd name="T87" fmla="*/ 39 h 55"/>
                  <a:gd name="T88" fmla="*/ 0 w 55"/>
                  <a:gd name="T89" fmla="*/ 35 h 55"/>
                  <a:gd name="T90" fmla="*/ 16 w 55"/>
                  <a:gd name="T91" fmla="*/ 0 h 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5"/>
                  <a:gd name="T139" fmla="*/ 0 h 55"/>
                  <a:gd name="T140" fmla="*/ 55 w 55"/>
                  <a:gd name="T141" fmla="*/ 55 h 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5" h="55">
                    <a:moveTo>
                      <a:pt x="16" y="0"/>
                    </a:moveTo>
                    <a:lnTo>
                      <a:pt x="38" y="2"/>
                    </a:lnTo>
                    <a:lnTo>
                      <a:pt x="38" y="3"/>
                    </a:lnTo>
                    <a:lnTo>
                      <a:pt x="39" y="4"/>
                    </a:lnTo>
                    <a:lnTo>
                      <a:pt x="41" y="5"/>
                    </a:lnTo>
                    <a:lnTo>
                      <a:pt x="42" y="6"/>
                    </a:lnTo>
                    <a:lnTo>
                      <a:pt x="44" y="8"/>
                    </a:lnTo>
                    <a:lnTo>
                      <a:pt x="46" y="10"/>
                    </a:lnTo>
                    <a:lnTo>
                      <a:pt x="48" y="12"/>
                    </a:lnTo>
                    <a:lnTo>
                      <a:pt x="49" y="14"/>
                    </a:lnTo>
                    <a:lnTo>
                      <a:pt x="51" y="16"/>
                    </a:lnTo>
                    <a:lnTo>
                      <a:pt x="52" y="19"/>
                    </a:lnTo>
                    <a:lnTo>
                      <a:pt x="53" y="22"/>
                    </a:lnTo>
                    <a:lnTo>
                      <a:pt x="54" y="24"/>
                    </a:lnTo>
                    <a:lnTo>
                      <a:pt x="55" y="27"/>
                    </a:lnTo>
                    <a:lnTo>
                      <a:pt x="55" y="29"/>
                    </a:lnTo>
                    <a:lnTo>
                      <a:pt x="54" y="31"/>
                    </a:lnTo>
                    <a:lnTo>
                      <a:pt x="52" y="36"/>
                    </a:lnTo>
                    <a:lnTo>
                      <a:pt x="51" y="39"/>
                    </a:lnTo>
                    <a:lnTo>
                      <a:pt x="49" y="40"/>
                    </a:lnTo>
                    <a:lnTo>
                      <a:pt x="48" y="41"/>
                    </a:lnTo>
                    <a:lnTo>
                      <a:pt x="47" y="42"/>
                    </a:lnTo>
                    <a:lnTo>
                      <a:pt x="45" y="42"/>
                    </a:lnTo>
                    <a:lnTo>
                      <a:pt x="45" y="41"/>
                    </a:lnTo>
                    <a:lnTo>
                      <a:pt x="32" y="25"/>
                    </a:lnTo>
                    <a:lnTo>
                      <a:pt x="33" y="26"/>
                    </a:lnTo>
                    <a:lnTo>
                      <a:pt x="35" y="28"/>
                    </a:lnTo>
                    <a:lnTo>
                      <a:pt x="37" y="30"/>
                    </a:lnTo>
                    <a:lnTo>
                      <a:pt x="39" y="32"/>
                    </a:lnTo>
                    <a:lnTo>
                      <a:pt x="41" y="36"/>
                    </a:lnTo>
                    <a:lnTo>
                      <a:pt x="42" y="39"/>
                    </a:lnTo>
                    <a:lnTo>
                      <a:pt x="42" y="44"/>
                    </a:lnTo>
                    <a:lnTo>
                      <a:pt x="41" y="48"/>
                    </a:lnTo>
                    <a:lnTo>
                      <a:pt x="39" y="51"/>
                    </a:lnTo>
                    <a:lnTo>
                      <a:pt x="37" y="53"/>
                    </a:lnTo>
                    <a:lnTo>
                      <a:pt x="34" y="54"/>
                    </a:lnTo>
                    <a:lnTo>
                      <a:pt x="32" y="55"/>
                    </a:lnTo>
                    <a:lnTo>
                      <a:pt x="29" y="55"/>
                    </a:lnTo>
                    <a:lnTo>
                      <a:pt x="28" y="55"/>
                    </a:lnTo>
                    <a:lnTo>
                      <a:pt x="27" y="55"/>
                    </a:lnTo>
                    <a:lnTo>
                      <a:pt x="16" y="39"/>
                    </a:lnTo>
                    <a:lnTo>
                      <a:pt x="0" y="35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79" name="Freeform 442"/>
              <p:cNvSpPr>
                <a:spLocks/>
              </p:cNvSpPr>
              <p:nvPr/>
            </p:nvSpPr>
            <p:spPr bwMode="auto">
              <a:xfrm>
                <a:off x="2470" y="2204"/>
                <a:ext cx="31" cy="6"/>
              </a:xfrm>
              <a:custGeom>
                <a:avLst/>
                <a:gdLst>
                  <a:gd name="T0" fmla="*/ 22 w 22"/>
                  <a:gd name="T1" fmla="*/ 3 h 4"/>
                  <a:gd name="T2" fmla="*/ 22 w 22"/>
                  <a:gd name="T3" fmla="*/ 2 h 4"/>
                  <a:gd name="T4" fmla="*/ 0 w 22"/>
                  <a:gd name="T5" fmla="*/ 0 h 4"/>
                  <a:gd name="T6" fmla="*/ 0 w 22"/>
                  <a:gd name="T7" fmla="*/ 3 h 4"/>
                  <a:gd name="T8" fmla="*/ 21 w 22"/>
                  <a:gd name="T9" fmla="*/ 4 h 4"/>
                  <a:gd name="T10" fmla="*/ 21 w 22"/>
                  <a:gd name="T11" fmla="*/ 4 h 4"/>
                  <a:gd name="T12" fmla="*/ 22 w 22"/>
                  <a:gd name="T13" fmla="*/ 3 h 4"/>
                  <a:gd name="T14" fmla="*/ 22 w 22"/>
                  <a:gd name="T15" fmla="*/ 2 h 4"/>
                  <a:gd name="T16" fmla="*/ 22 w 22"/>
                  <a:gd name="T17" fmla="*/ 2 h 4"/>
                  <a:gd name="T18" fmla="*/ 22 w 22"/>
                  <a:gd name="T19" fmla="*/ 3 h 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2"/>
                  <a:gd name="T31" fmla="*/ 0 h 4"/>
                  <a:gd name="T32" fmla="*/ 22 w 22"/>
                  <a:gd name="T33" fmla="*/ 4 h 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2" h="4">
                    <a:moveTo>
                      <a:pt x="22" y="3"/>
                    </a:moveTo>
                    <a:lnTo>
                      <a:pt x="22" y="2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21" y="4"/>
                    </a:lnTo>
                    <a:lnTo>
                      <a:pt x="22" y="3"/>
                    </a:lnTo>
                    <a:lnTo>
                      <a:pt x="22" y="2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0" name="Freeform 443"/>
              <p:cNvSpPr>
                <a:spLocks/>
              </p:cNvSpPr>
              <p:nvPr/>
            </p:nvSpPr>
            <p:spPr bwMode="auto">
              <a:xfrm>
                <a:off x="2499" y="2208"/>
                <a:ext cx="27" cy="43"/>
              </a:xfrm>
              <a:custGeom>
                <a:avLst/>
                <a:gdLst>
                  <a:gd name="T0" fmla="*/ 18 w 19"/>
                  <a:gd name="T1" fmla="*/ 30 h 30"/>
                  <a:gd name="T2" fmla="*/ 18 w 19"/>
                  <a:gd name="T3" fmla="*/ 30 h 30"/>
                  <a:gd name="T4" fmla="*/ 19 w 19"/>
                  <a:gd name="T5" fmla="*/ 27 h 30"/>
                  <a:gd name="T6" fmla="*/ 19 w 19"/>
                  <a:gd name="T7" fmla="*/ 24 h 30"/>
                  <a:gd name="T8" fmla="*/ 18 w 19"/>
                  <a:gd name="T9" fmla="*/ 22 h 30"/>
                  <a:gd name="T10" fmla="*/ 17 w 19"/>
                  <a:gd name="T11" fmla="*/ 19 h 30"/>
                  <a:gd name="T12" fmla="*/ 16 w 19"/>
                  <a:gd name="T13" fmla="*/ 17 h 30"/>
                  <a:gd name="T14" fmla="*/ 15 w 19"/>
                  <a:gd name="T15" fmla="*/ 14 h 30"/>
                  <a:gd name="T16" fmla="*/ 13 w 19"/>
                  <a:gd name="T17" fmla="*/ 12 h 30"/>
                  <a:gd name="T18" fmla="*/ 11 w 19"/>
                  <a:gd name="T19" fmla="*/ 9 h 30"/>
                  <a:gd name="T20" fmla="*/ 10 w 19"/>
                  <a:gd name="T21" fmla="*/ 7 h 30"/>
                  <a:gd name="T22" fmla="*/ 8 w 19"/>
                  <a:gd name="T23" fmla="*/ 5 h 30"/>
                  <a:gd name="T24" fmla="*/ 6 w 19"/>
                  <a:gd name="T25" fmla="*/ 3 h 30"/>
                  <a:gd name="T26" fmla="*/ 5 w 19"/>
                  <a:gd name="T27" fmla="*/ 2 h 30"/>
                  <a:gd name="T28" fmla="*/ 3 w 19"/>
                  <a:gd name="T29" fmla="*/ 1 h 30"/>
                  <a:gd name="T30" fmla="*/ 2 w 19"/>
                  <a:gd name="T31" fmla="*/ 0 h 30"/>
                  <a:gd name="T32" fmla="*/ 1 w 19"/>
                  <a:gd name="T33" fmla="*/ 0 h 30"/>
                  <a:gd name="T34" fmla="*/ 1 w 19"/>
                  <a:gd name="T35" fmla="*/ 0 h 30"/>
                  <a:gd name="T36" fmla="*/ 0 w 19"/>
                  <a:gd name="T37" fmla="*/ 1 h 30"/>
                  <a:gd name="T38" fmla="*/ 0 w 19"/>
                  <a:gd name="T39" fmla="*/ 1 h 30"/>
                  <a:gd name="T40" fmla="*/ 1 w 19"/>
                  <a:gd name="T41" fmla="*/ 2 h 30"/>
                  <a:gd name="T42" fmla="*/ 1 w 19"/>
                  <a:gd name="T43" fmla="*/ 3 h 30"/>
                  <a:gd name="T44" fmla="*/ 3 w 19"/>
                  <a:gd name="T45" fmla="*/ 4 h 30"/>
                  <a:gd name="T46" fmla="*/ 5 w 19"/>
                  <a:gd name="T47" fmla="*/ 5 h 30"/>
                  <a:gd name="T48" fmla="*/ 6 w 19"/>
                  <a:gd name="T49" fmla="*/ 7 h 30"/>
                  <a:gd name="T50" fmla="*/ 8 w 19"/>
                  <a:gd name="T51" fmla="*/ 9 h 30"/>
                  <a:gd name="T52" fmla="*/ 10 w 19"/>
                  <a:gd name="T53" fmla="*/ 11 h 30"/>
                  <a:gd name="T54" fmla="*/ 11 w 19"/>
                  <a:gd name="T55" fmla="*/ 13 h 30"/>
                  <a:gd name="T56" fmla="*/ 13 w 19"/>
                  <a:gd name="T57" fmla="*/ 15 h 30"/>
                  <a:gd name="T58" fmla="*/ 14 w 19"/>
                  <a:gd name="T59" fmla="*/ 17 h 30"/>
                  <a:gd name="T60" fmla="*/ 15 w 19"/>
                  <a:gd name="T61" fmla="*/ 20 h 30"/>
                  <a:gd name="T62" fmla="*/ 16 w 19"/>
                  <a:gd name="T63" fmla="*/ 23 h 30"/>
                  <a:gd name="T64" fmla="*/ 17 w 19"/>
                  <a:gd name="T65" fmla="*/ 25 h 30"/>
                  <a:gd name="T66" fmla="*/ 17 w 19"/>
                  <a:gd name="T67" fmla="*/ 27 h 30"/>
                  <a:gd name="T68" fmla="*/ 16 w 19"/>
                  <a:gd name="T69" fmla="*/ 29 h 30"/>
                  <a:gd name="T70" fmla="*/ 16 w 19"/>
                  <a:gd name="T71" fmla="*/ 29 h 30"/>
                  <a:gd name="T72" fmla="*/ 18 w 19"/>
                  <a:gd name="T73" fmla="*/ 30 h 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9"/>
                  <a:gd name="T112" fmla="*/ 0 h 30"/>
                  <a:gd name="T113" fmla="*/ 19 w 19"/>
                  <a:gd name="T114" fmla="*/ 30 h 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9" h="30">
                    <a:moveTo>
                      <a:pt x="18" y="30"/>
                    </a:moveTo>
                    <a:lnTo>
                      <a:pt x="18" y="30"/>
                    </a:lnTo>
                    <a:lnTo>
                      <a:pt x="19" y="27"/>
                    </a:lnTo>
                    <a:lnTo>
                      <a:pt x="19" y="24"/>
                    </a:lnTo>
                    <a:lnTo>
                      <a:pt x="18" y="22"/>
                    </a:lnTo>
                    <a:lnTo>
                      <a:pt x="17" y="19"/>
                    </a:lnTo>
                    <a:lnTo>
                      <a:pt x="16" y="17"/>
                    </a:lnTo>
                    <a:lnTo>
                      <a:pt x="15" y="14"/>
                    </a:lnTo>
                    <a:lnTo>
                      <a:pt x="13" y="12"/>
                    </a:lnTo>
                    <a:lnTo>
                      <a:pt x="11" y="9"/>
                    </a:lnTo>
                    <a:lnTo>
                      <a:pt x="10" y="7"/>
                    </a:lnTo>
                    <a:lnTo>
                      <a:pt x="8" y="5"/>
                    </a:lnTo>
                    <a:lnTo>
                      <a:pt x="6" y="3"/>
                    </a:lnTo>
                    <a:lnTo>
                      <a:pt x="5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6" y="7"/>
                    </a:lnTo>
                    <a:lnTo>
                      <a:pt x="8" y="9"/>
                    </a:lnTo>
                    <a:lnTo>
                      <a:pt x="10" y="11"/>
                    </a:lnTo>
                    <a:lnTo>
                      <a:pt x="11" y="13"/>
                    </a:lnTo>
                    <a:lnTo>
                      <a:pt x="13" y="15"/>
                    </a:lnTo>
                    <a:lnTo>
                      <a:pt x="14" y="17"/>
                    </a:lnTo>
                    <a:lnTo>
                      <a:pt x="15" y="20"/>
                    </a:lnTo>
                    <a:lnTo>
                      <a:pt x="16" y="23"/>
                    </a:lnTo>
                    <a:lnTo>
                      <a:pt x="17" y="25"/>
                    </a:lnTo>
                    <a:lnTo>
                      <a:pt x="17" y="27"/>
                    </a:lnTo>
                    <a:lnTo>
                      <a:pt x="16" y="29"/>
                    </a:lnTo>
                    <a:lnTo>
                      <a:pt x="18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1" name="Freeform 444"/>
              <p:cNvSpPr>
                <a:spLocks/>
              </p:cNvSpPr>
              <p:nvPr/>
            </p:nvSpPr>
            <p:spPr bwMode="auto">
              <a:xfrm>
                <a:off x="2509" y="2249"/>
                <a:ext cx="15" cy="17"/>
              </a:xfrm>
              <a:custGeom>
                <a:avLst/>
                <a:gdLst>
                  <a:gd name="T0" fmla="*/ 0 w 11"/>
                  <a:gd name="T1" fmla="*/ 11 h 12"/>
                  <a:gd name="T2" fmla="*/ 0 w 11"/>
                  <a:gd name="T3" fmla="*/ 11 h 12"/>
                  <a:gd name="T4" fmla="*/ 1 w 11"/>
                  <a:gd name="T5" fmla="*/ 12 h 12"/>
                  <a:gd name="T6" fmla="*/ 1 w 11"/>
                  <a:gd name="T7" fmla="*/ 12 h 12"/>
                  <a:gd name="T8" fmla="*/ 3 w 11"/>
                  <a:gd name="T9" fmla="*/ 12 h 12"/>
                  <a:gd name="T10" fmla="*/ 4 w 11"/>
                  <a:gd name="T11" fmla="*/ 11 h 12"/>
                  <a:gd name="T12" fmla="*/ 6 w 11"/>
                  <a:gd name="T13" fmla="*/ 10 h 12"/>
                  <a:gd name="T14" fmla="*/ 8 w 11"/>
                  <a:gd name="T15" fmla="*/ 8 h 12"/>
                  <a:gd name="T16" fmla="*/ 10 w 11"/>
                  <a:gd name="T17" fmla="*/ 5 h 12"/>
                  <a:gd name="T18" fmla="*/ 11 w 11"/>
                  <a:gd name="T19" fmla="*/ 1 h 12"/>
                  <a:gd name="T20" fmla="*/ 9 w 11"/>
                  <a:gd name="T21" fmla="*/ 0 h 12"/>
                  <a:gd name="T22" fmla="*/ 7 w 11"/>
                  <a:gd name="T23" fmla="*/ 4 h 12"/>
                  <a:gd name="T24" fmla="*/ 6 w 11"/>
                  <a:gd name="T25" fmla="*/ 7 h 12"/>
                  <a:gd name="T26" fmla="*/ 4 w 11"/>
                  <a:gd name="T27" fmla="*/ 8 h 12"/>
                  <a:gd name="T28" fmla="*/ 3 w 11"/>
                  <a:gd name="T29" fmla="*/ 9 h 12"/>
                  <a:gd name="T30" fmla="*/ 2 w 11"/>
                  <a:gd name="T31" fmla="*/ 9 h 12"/>
                  <a:gd name="T32" fmla="*/ 1 w 11"/>
                  <a:gd name="T33" fmla="*/ 9 h 12"/>
                  <a:gd name="T34" fmla="*/ 1 w 11"/>
                  <a:gd name="T35" fmla="*/ 9 h 12"/>
                  <a:gd name="T36" fmla="*/ 1 w 11"/>
                  <a:gd name="T37" fmla="*/ 9 h 12"/>
                  <a:gd name="T38" fmla="*/ 2 w 11"/>
                  <a:gd name="T39" fmla="*/ 10 h 12"/>
                  <a:gd name="T40" fmla="*/ 0 w 11"/>
                  <a:gd name="T41" fmla="*/ 11 h 12"/>
                  <a:gd name="T42" fmla="*/ 0 w 11"/>
                  <a:gd name="T43" fmla="*/ 11 h 12"/>
                  <a:gd name="T44" fmla="*/ 0 w 11"/>
                  <a:gd name="T45" fmla="*/ 11 h 12"/>
                  <a:gd name="T46" fmla="*/ 0 w 11"/>
                  <a:gd name="T47" fmla="*/ 11 h 1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1"/>
                  <a:gd name="T73" fmla="*/ 0 h 12"/>
                  <a:gd name="T74" fmla="*/ 11 w 11"/>
                  <a:gd name="T75" fmla="*/ 12 h 1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1" h="12">
                    <a:moveTo>
                      <a:pt x="0" y="11"/>
                    </a:moveTo>
                    <a:lnTo>
                      <a:pt x="0" y="11"/>
                    </a:lnTo>
                    <a:lnTo>
                      <a:pt x="1" y="12"/>
                    </a:lnTo>
                    <a:lnTo>
                      <a:pt x="3" y="12"/>
                    </a:lnTo>
                    <a:lnTo>
                      <a:pt x="4" y="11"/>
                    </a:lnTo>
                    <a:lnTo>
                      <a:pt x="6" y="10"/>
                    </a:lnTo>
                    <a:lnTo>
                      <a:pt x="8" y="8"/>
                    </a:lnTo>
                    <a:lnTo>
                      <a:pt x="10" y="5"/>
                    </a:lnTo>
                    <a:lnTo>
                      <a:pt x="11" y="1"/>
                    </a:lnTo>
                    <a:lnTo>
                      <a:pt x="9" y="0"/>
                    </a:lnTo>
                    <a:lnTo>
                      <a:pt x="7" y="4"/>
                    </a:lnTo>
                    <a:lnTo>
                      <a:pt x="6" y="7"/>
                    </a:lnTo>
                    <a:lnTo>
                      <a:pt x="4" y="8"/>
                    </a:lnTo>
                    <a:lnTo>
                      <a:pt x="3" y="9"/>
                    </a:lnTo>
                    <a:lnTo>
                      <a:pt x="2" y="9"/>
                    </a:lnTo>
                    <a:lnTo>
                      <a:pt x="1" y="9"/>
                    </a:lnTo>
                    <a:lnTo>
                      <a:pt x="2" y="1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2" name="Freeform 445"/>
              <p:cNvSpPr>
                <a:spLocks/>
              </p:cNvSpPr>
              <p:nvPr/>
            </p:nvSpPr>
            <p:spPr bwMode="auto">
              <a:xfrm>
                <a:off x="2485" y="2235"/>
                <a:ext cx="27" cy="30"/>
              </a:xfrm>
              <a:custGeom>
                <a:avLst/>
                <a:gdLst>
                  <a:gd name="T0" fmla="*/ 5 w 19"/>
                  <a:gd name="T1" fmla="*/ 3 h 21"/>
                  <a:gd name="T2" fmla="*/ 4 w 19"/>
                  <a:gd name="T3" fmla="*/ 4 h 21"/>
                  <a:gd name="T4" fmla="*/ 17 w 19"/>
                  <a:gd name="T5" fmla="*/ 21 h 21"/>
                  <a:gd name="T6" fmla="*/ 19 w 19"/>
                  <a:gd name="T7" fmla="*/ 20 h 21"/>
                  <a:gd name="T8" fmla="*/ 6 w 19"/>
                  <a:gd name="T9" fmla="*/ 3 h 21"/>
                  <a:gd name="T10" fmla="*/ 4 w 19"/>
                  <a:gd name="T11" fmla="*/ 5 h 21"/>
                  <a:gd name="T12" fmla="*/ 5 w 19"/>
                  <a:gd name="T13" fmla="*/ 3 h 21"/>
                  <a:gd name="T14" fmla="*/ 0 w 19"/>
                  <a:gd name="T15" fmla="*/ 0 h 21"/>
                  <a:gd name="T16" fmla="*/ 4 w 19"/>
                  <a:gd name="T17" fmla="*/ 4 h 21"/>
                  <a:gd name="T18" fmla="*/ 5 w 19"/>
                  <a:gd name="T19" fmla="*/ 3 h 2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"/>
                  <a:gd name="T31" fmla="*/ 0 h 21"/>
                  <a:gd name="T32" fmla="*/ 19 w 19"/>
                  <a:gd name="T33" fmla="*/ 21 h 2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" h="21">
                    <a:moveTo>
                      <a:pt x="5" y="3"/>
                    </a:moveTo>
                    <a:lnTo>
                      <a:pt x="4" y="4"/>
                    </a:lnTo>
                    <a:lnTo>
                      <a:pt x="17" y="21"/>
                    </a:lnTo>
                    <a:lnTo>
                      <a:pt x="19" y="20"/>
                    </a:lnTo>
                    <a:lnTo>
                      <a:pt x="6" y="3"/>
                    </a:lnTo>
                    <a:lnTo>
                      <a:pt x="4" y="5"/>
                    </a:lnTo>
                    <a:lnTo>
                      <a:pt x="5" y="3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3" name="Freeform 446"/>
              <p:cNvSpPr>
                <a:spLocks/>
              </p:cNvSpPr>
              <p:nvPr/>
            </p:nvSpPr>
            <p:spPr bwMode="auto">
              <a:xfrm>
                <a:off x="2491" y="2239"/>
                <a:ext cx="17" cy="29"/>
              </a:xfrm>
              <a:custGeom>
                <a:avLst/>
                <a:gdLst>
                  <a:gd name="T0" fmla="*/ 12 w 12"/>
                  <a:gd name="T1" fmla="*/ 20 h 20"/>
                  <a:gd name="T2" fmla="*/ 12 w 12"/>
                  <a:gd name="T3" fmla="*/ 20 h 20"/>
                  <a:gd name="T4" fmla="*/ 12 w 12"/>
                  <a:gd name="T5" fmla="*/ 15 h 20"/>
                  <a:gd name="T6" fmla="*/ 11 w 12"/>
                  <a:gd name="T7" fmla="*/ 11 h 20"/>
                  <a:gd name="T8" fmla="*/ 9 w 12"/>
                  <a:gd name="T9" fmla="*/ 8 h 20"/>
                  <a:gd name="T10" fmla="*/ 7 w 12"/>
                  <a:gd name="T11" fmla="*/ 5 h 20"/>
                  <a:gd name="T12" fmla="*/ 5 w 12"/>
                  <a:gd name="T13" fmla="*/ 3 h 20"/>
                  <a:gd name="T14" fmla="*/ 3 w 12"/>
                  <a:gd name="T15" fmla="*/ 1 h 20"/>
                  <a:gd name="T16" fmla="*/ 2 w 12"/>
                  <a:gd name="T17" fmla="*/ 0 h 20"/>
                  <a:gd name="T18" fmla="*/ 1 w 12"/>
                  <a:gd name="T19" fmla="*/ 0 h 20"/>
                  <a:gd name="T20" fmla="*/ 0 w 12"/>
                  <a:gd name="T21" fmla="*/ 2 h 20"/>
                  <a:gd name="T22" fmla="*/ 1 w 12"/>
                  <a:gd name="T23" fmla="*/ 2 h 20"/>
                  <a:gd name="T24" fmla="*/ 2 w 12"/>
                  <a:gd name="T25" fmla="*/ 3 h 20"/>
                  <a:gd name="T26" fmla="*/ 4 w 12"/>
                  <a:gd name="T27" fmla="*/ 4 h 20"/>
                  <a:gd name="T28" fmla="*/ 5 w 12"/>
                  <a:gd name="T29" fmla="*/ 6 h 20"/>
                  <a:gd name="T30" fmla="*/ 7 w 12"/>
                  <a:gd name="T31" fmla="*/ 9 h 20"/>
                  <a:gd name="T32" fmla="*/ 9 w 12"/>
                  <a:gd name="T33" fmla="*/ 12 h 20"/>
                  <a:gd name="T34" fmla="*/ 10 w 12"/>
                  <a:gd name="T35" fmla="*/ 15 h 20"/>
                  <a:gd name="T36" fmla="*/ 10 w 12"/>
                  <a:gd name="T37" fmla="*/ 20 h 20"/>
                  <a:gd name="T38" fmla="*/ 10 w 12"/>
                  <a:gd name="T39" fmla="*/ 20 h 20"/>
                  <a:gd name="T40" fmla="*/ 12 w 12"/>
                  <a:gd name="T41" fmla="*/ 20 h 2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2"/>
                  <a:gd name="T64" fmla="*/ 0 h 20"/>
                  <a:gd name="T65" fmla="*/ 12 w 12"/>
                  <a:gd name="T66" fmla="*/ 20 h 20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2" h="20">
                    <a:moveTo>
                      <a:pt x="12" y="20"/>
                    </a:moveTo>
                    <a:lnTo>
                      <a:pt x="12" y="20"/>
                    </a:lnTo>
                    <a:lnTo>
                      <a:pt x="12" y="15"/>
                    </a:lnTo>
                    <a:lnTo>
                      <a:pt x="11" y="11"/>
                    </a:lnTo>
                    <a:lnTo>
                      <a:pt x="9" y="8"/>
                    </a:lnTo>
                    <a:lnTo>
                      <a:pt x="7" y="5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2" y="3"/>
                    </a:lnTo>
                    <a:lnTo>
                      <a:pt x="4" y="4"/>
                    </a:lnTo>
                    <a:lnTo>
                      <a:pt x="5" y="6"/>
                    </a:lnTo>
                    <a:lnTo>
                      <a:pt x="7" y="9"/>
                    </a:lnTo>
                    <a:lnTo>
                      <a:pt x="9" y="12"/>
                    </a:lnTo>
                    <a:lnTo>
                      <a:pt x="10" y="15"/>
                    </a:lnTo>
                    <a:lnTo>
                      <a:pt x="10" y="20"/>
                    </a:lnTo>
                    <a:lnTo>
                      <a:pt x="12" y="2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4" name="Freeform 447"/>
              <p:cNvSpPr>
                <a:spLocks/>
              </p:cNvSpPr>
              <p:nvPr/>
            </p:nvSpPr>
            <p:spPr bwMode="auto">
              <a:xfrm>
                <a:off x="2484" y="2268"/>
                <a:ext cx="24" cy="17"/>
              </a:xfrm>
              <a:custGeom>
                <a:avLst/>
                <a:gdLst>
                  <a:gd name="T0" fmla="*/ 0 w 17"/>
                  <a:gd name="T1" fmla="*/ 12 h 12"/>
                  <a:gd name="T2" fmla="*/ 1 w 17"/>
                  <a:gd name="T3" fmla="*/ 12 h 12"/>
                  <a:gd name="T4" fmla="*/ 2 w 17"/>
                  <a:gd name="T5" fmla="*/ 12 h 12"/>
                  <a:gd name="T6" fmla="*/ 3 w 17"/>
                  <a:gd name="T7" fmla="*/ 12 h 12"/>
                  <a:gd name="T8" fmla="*/ 6 w 17"/>
                  <a:gd name="T9" fmla="*/ 12 h 12"/>
                  <a:gd name="T10" fmla="*/ 9 w 17"/>
                  <a:gd name="T11" fmla="*/ 12 h 12"/>
                  <a:gd name="T12" fmla="*/ 11 w 17"/>
                  <a:gd name="T13" fmla="*/ 10 h 12"/>
                  <a:gd name="T14" fmla="*/ 14 w 17"/>
                  <a:gd name="T15" fmla="*/ 8 h 12"/>
                  <a:gd name="T16" fmla="*/ 16 w 17"/>
                  <a:gd name="T17" fmla="*/ 4 h 12"/>
                  <a:gd name="T18" fmla="*/ 17 w 17"/>
                  <a:gd name="T19" fmla="*/ 0 h 12"/>
                  <a:gd name="T20" fmla="*/ 15 w 17"/>
                  <a:gd name="T21" fmla="*/ 0 h 12"/>
                  <a:gd name="T22" fmla="*/ 13 w 17"/>
                  <a:gd name="T23" fmla="*/ 3 h 12"/>
                  <a:gd name="T24" fmla="*/ 12 w 17"/>
                  <a:gd name="T25" fmla="*/ 6 h 12"/>
                  <a:gd name="T26" fmla="*/ 10 w 17"/>
                  <a:gd name="T27" fmla="*/ 8 h 12"/>
                  <a:gd name="T28" fmla="*/ 8 w 17"/>
                  <a:gd name="T29" fmla="*/ 9 h 12"/>
                  <a:gd name="T30" fmla="*/ 6 w 17"/>
                  <a:gd name="T31" fmla="*/ 10 h 12"/>
                  <a:gd name="T32" fmla="*/ 3 w 17"/>
                  <a:gd name="T33" fmla="*/ 10 h 12"/>
                  <a:gd name="T34" fmla="*/ 2 w 17"/>
                  <a:gd name="T35" fmla="*/ 10 h 12"/>
                  <a:gd name="T36" fmla="*/ 2 w 17"/>
                  <a:gd name="T37" fmla="*/ 10 h 12"/>
                  <a:gd name="T38" fmla="*/ 3 w 17"/>
                  <a:gd name="T39" fmla="*/ 10 h 12"/>
                  <a:gd name="T40" fmla="*/ 0 w 17"/>
                  <a:gd name="T41" fmla="*/ 12 h 12"/>
                  <a:gd name="T42" fmla="*/ 1 w 17"/>
                  <a:gd name="T43" fmla="*/ 12 h 12"/>
                  <a:gd name="T44" fmla="*/ 1 w 17"/>
                  <a:gd name="T45" fmla="*/ 12 h 12"/>
                  <a:gd name="T46" fmla="*/ 0 w 17"/>
                  <a:gd name="T47" fmla="*/ 12 h 1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7"/>
                  <a:gd name="T73" fmla="*/ 0 h 12"/>
                  <a:gd name="T74" fmla="*/ 17 w 17"/>
                  <a:gd name="T75" fmla="*/ 12 h 1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7" h="12">
                    <a:moveTo>
                      <a:pt x="0" y="12"/>
                    </a:moveTo>
                    <a:lnTo>
                      <a:pt x="1" y="12"/>
                    </a:lnTo>
                    <a:lnTo>
                      <a:pt x="2" y="12"/>
                    </a:lnTo>
                    <a:lnTo>
                      <a:pt x="3" y="12"/>
                    </a:lnTo>
                    <a:lnTo>
                      <a:pt x="6" y="12"/>
                    </a:lnTo>
                    <a:lnTo>
                      <a:pt x="9" y="12"/>
                    </a:lnTo>
                    <a:lnTo>
                      <a:pt x="11" y="10"/>
                    </a:lnTo>
                    <a:lnTo>
                      <a:pt x="14" y="8"/>
                    </a:lnTo>
                    <a:lnTo>
                      <a:pt x="16" y="4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3" y="3"/>
                    </a:lnTo>
                    <a:lnTo>
                      <a:pt x="12" y="6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6" y="10"/>
                    </a:lnTo>
                    <a:lnTo>
                      <a:pt x="3" y="10"/>
                    </a:lnTo>
                    <a:lnTo>
                      <a:pt x="2" y="10"/>
                    </a:lnTo>
                    <a:lnTo>
                      <a:pt x="3" y="10"/>
                    </a:lnTo>
                    <a:lnTo>
                      <a:pt x="0" y="12"/>
                    </a:lnTo>
                    <a:lnTo>
                      <a:pt x="1" y="12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5" name="Freeform 448"/>
              <p:cNvSpPr>
                <a:spLocks/>
              </p:cNvSpPr>
              <p:nvPr/>
            </p:nvSpPr>
            <p:spPr bwMode="auto">
              <a:xfrm>
                <a:off x="2467" y="2259"/>
                <a:ext cx="21" cy="26"/>
              </a:xfrm>
              <a:custGeom>
                <a:avLst/>
                <a:gdLst>
                  <a:gd name="T0" fmla="*/ 1 w 15"/>
                  <a:gd name="T1" fmla="*/ 2 h 18"/>
                  <a:gd name="T2" fmla="*/ 0 w 15"/>
                  <a:gd name="T3" fmla="*/ 2 h 18"/>
                  <a:gd name="T4" fmla="*/ 12 w 15"/>
                  <a:gd name="T5" fmla="*/ 18 h 18"/>
                  <a:gd name="T6" fmla="*/ 15 w 15"/>
                  <a:gd name="T7" fmla="*/ 16 h 18"/>
                  <a:gd name="T8" fmla="*/ 2 w 15"/>
                  <a:gd name="T9" fmla="*/ 1 h 18"/>
                  <a:gd name="T10" fmla="*/ 2 w 15"/>
                  <a:gd name="T11" fmla="*/ 0 h 18"/>
                  <a:gd name="T12" fmla="*/ 2 w 15"/>
                  <a:gd name="T13" fmla="*/ 1 h 18"/>
                  <a:gd name="T14" fmla="*/ 2 w 15"/>
                  <a:gd name="T15" fmla="*/ 0 h 18"/>
                  <a:gd name="T16" fmla="*/ 2 w 15"/>
                  <a:gd name="T17" fmla="*/ 0 h 18"/>
                  <a:gd name="T18" fmla="*/ 1 w 15"/>
                  <a:gd name="T19" fmla="*/ 2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18"/>
                  <a:gd name="T32" fmla="*/ 15 w 15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18">
                    <a:moveTo>
                      <a:pt x="1" y="2"/>
                    </a:moveTo>
                    <a:lnTo>
                      <a:pt x="0" y="2"/>
                    </a:lnTo>
                    <a:lnTo>
                      <a:pt x="12" y="18"/>
                    </a:lnTo>
                    <a:lnTo>
                      <a:pt x="15" y="16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6" name="Freeform 449"/>
              <p:cNvSpPr>
                <a:spLocks/>
              </p:cNvSpPr>
              <p:nvPr/>
            </p:nvSpPr>
            <p:spPr bwMode="auto">
              <a:xfrm>
                <a:off x="2447" y="2252"/>
                <a:ext cx="23" cy="10"/>
              </a:xfrm>
              <a:custGeom>
                <a:avLst/>
                <a:gdLst>
                  <a:gd name="T0" fmla="*/ 0 w 16"/>
                  <a:gd name="T1" fmla="*/ 2 h 7"/>
                  <a:gd name="T2" fmla="*/ 0 w 16"/>
                  <a:gd name="T3" fmla="*/ 3 h 7"/>
                  <a:gd name="T4" fmla="*/ 15 w 16"/>
                  <a:gd name="T5" fmla="*/ 7 h 7"/>
                  <a:gd name="T6" fmla="*/ 16 w 16"/>
                  <a:gd name="T7" fmla="*/ 5 h 7"/>
                  <a:gd name="T8" fmla="*/ 1 w 16"/>
                  <a:gd name="T9" fmla="*/ 0 h 7"/>
                  <a:gd name="T10" fmla="*/ 0 w 16"/>
                  <a:gd name="T11" fmla="*/ 2 h 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6"/>
                  <a:gd name="T19" fmla="*/ 0 h 7"/>
                  <a:gd name="T20" fmla="*/ 16 w 16"/>
                  <a:gd name="T21" fmla="*/ 7 h 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6" h="7">
                    <a:moveTo>
                      <a:pt x="0" y="2"/>
                    </a:moveTo>
                    <a:lnTo>
                      <a:pt x="0" y="3"/>
                    </a:lnTo>
                    <a:lnTo>
                      <a:pt x="15" y="7"/>
                    </a:lnTo>
                    <a:lnTo>
                      <a:pt x="16" y="5"/>
                    </a:lnTo>
                    <a:lnTo>
                      <a:pt x="1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7" name="Freeform 450"/>
              <p:cNvSpPr>
                <a:spLocks/>
              </p:cNvSpPr>
              <p:nvPr/>
            </p:nvSpPr>
            <p:spPr bwMode="auto">
              <a:xfrm>
                <a:off x="2459" y="2228"/>
                <a:ext cx="43" cy="23"/>
              </a:xfrm>
              <a:custGeom>
                <a:avLst/>
                <a:gdLst>
                  <a:gd name="T0" fmla="*/ 0 w 31"/>
                  <a:gd name="T1" fmla="*/ 2 h 16"/>
                  <a:gd name="T2" fmla="*/ 1 w 31"/>
                  <a:gd name="T3" fmla="*/ 1 h 16"/>
                  <a:gd name="T4" fmla="*/ 2 w 31"/>
                  <a:gd name="T5" fmla="*/ 1 h 16"/>
                  <a:gd name="T6" fmla="*/ 4 w 31"/>
                  <a:gd name="T7" fmla="*/ 0 h 16"/>
                  <a:gd name="T8" fmla="*/ 6 w 31"/>
                  <a:gd name="T9" fmla="*/ 0 h 16"/>
                  <a:gd name="T10" fmla="*/ 9 w 31"/>
                  <a:gd name="T11" fmla="*/ 1 h 16"/>
                  <a:gd name="T12" fmla="*/ 12 w 31"/>
                  <a:gd name="T13" fmla="*/ 2 h 16"/>
                  <a:gd name="T14" fmla="*/ 16 w 31"/>
                  <a:gd name="T15" fmla="*/ 4 h 16"/>
                  <a:gd name="T16" fmla="*/ 21 w 31"/>
                  <a:gd name="T17" fmla="*/ 7 h 16"/>
                  <a:gd name="T18" fmla="*/ 24 w 31"/>
                  <a:gd name="T19" fmla="*/ 10 h 16"/>
                  <a:gd name="T20" fmla="*/ 27 w 31"/>
                  <a:gd name="T21" fmla="*/ 13 h 16"/>
                  <a:gd name="T22" fmla="*/ 29 w 31"/>
                  <a:gd name="T23" fmla="*/ 14 h 16"/>
                  <a:gd name="T24" fmla="*/ 30 w 31"/>
                  <a:gd name="T25" fmla="*/ 15 h 16"/>
                  <a:gd name="T26" fmla="*/ 30 w 31"/>
                  <a:gd name="T27" fmla="*/ 15 h 16"/>
                  <a:gd name="T28" fmla="*/ 31 w 31"/>
                  <a:gd name="T29" fmla="*/ 16 h 16"/>
                  <a:gd name="T30" fmla="*/ 31 w 31"/>
                  <a:gd name="T31" fmla="*/ 15 h 16"/>
                  <a:gd name="T32" fmla="*/ 31 w 31"/>
                  <a:gd name="T33" fmla="*/ 15 h 16"/>
                  <a:gd name="T34" fmla="*/ 0 w 31"/>
                  <a:gd name="T35" fmla="*/ 2 h 1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"/>
                  <a:gd name="T55" fmla="*/ 0 h 16"/>
                  <a:gd name="T56" fmla="*/ 31 w 31"/>
                  <a:gd name="T57" fmla="*/ 16 h 1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" h="16">
                    <a:moveTo>
                      <a:pt x="0" y="2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9" y="1"/>
                    </a:lnTo>
                    <a:lnTo>
                      <a:pt x="12" y="2"/>
                    </a:lnTo>
                    <a:lnTo>
                      <a:pt x="16" y="4"/>
                    </a:lnTo>
                    <a:lnTo>
                      <a:pt x="21" y="7"/>
                    </a:lnTo>
                    <a:lnTo>
                      <a:pt x="24" y="10"/>
                    </a:lnTo>
                    <a:lnTo>
                      <a:pt x="27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1" y="1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BFA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8" name="Freeform 451"/>
              <p:cNvSpPr>
                <a:spLocks/>
              </p:cNvSpPr>
              <p:nvPr/>
            </p:nvSpPr>
            <p:spPr bwMode="auto">
              <a:xfrm>
                <a:off x="2459" y="2227"/>
                <a:ext cx="29" cy="12"/>
              </a:xfrm>
              <a:custGeom>
                <a:avLst/>
                <a:gdLst>
                  <a:gd name="T0" fmla="*/ 21 w 21"/>
                  <a:gd name="T1" fmla="*/ 7 h 9"/>
                  <a:gd name="T2" fmla="*/ 21 w 21"/>
                  <a:gd name="T3" fmla="*/ 7 h 9"/>
                  <a:gd name="T4" fmla="*/ 17 w 21"/>
                  <a:gd name="T5" fmla="*/ 4 h 9"/>
                  <a:gd name="T6" fmla="*/ 13 w 21"/>
                  <a:gd name="T7" fmla="*/ 2 h 9"/>
                  <a:gd name="T8" fmla="*/ 9 w 21"/>
                  <a:gd name="T9" fmla="*/ 1 h 9"/>
                  <a:gd name="T10" fmla="*/ 6 w 21"/>
                  <a:gd name="T11" fmla="*/ 0 h 9"/>
                  <a:gd name="T12" fmla="*/ 4 w 21"/>
                  <a:gd name="T13" fmla="*/ 1 h 9"/>
                  <a:gd name="T14" fmla="*/ 2 w 21"/>
                  <a:gd name="T15" fmla="*/ 1 h 9"/>
                  <a:gd name="T16" fmla="*/ 0 w 21"/>
                  <a:gd name="T17" fmla="*/ 1 h 9"/>
                  <a:gd name="T18" fmla="*/ 0 w 21"/>
                  <a:gd name="T19" fmla="*/ 1 h 9"/>
                  <a:gd name="T20" fmla="*/ 1 w 21"/>
                  <a:gd name="T21" fmla="*/ 4 h 9"/>
                  <a:gd name="T22" fmla="*/ 1 w 21"/>
                  <a:gd name="T23" fmla="*/ 4 h 9"/>
                  <a:gd name="T24" fmla="*/ 2 w 21"/>
                  <a:gd name="T25" fmla="*/ 3 h 9"/>
                  <a:gd name="T26" fmla="*/ 4 w 21"/>
                  <a:gd name="T27" fmla="*/ 3 h 9"/>
                  <a:gd name="T28" fmla="*/ 6 w 21"/>
                  <a:gd name="T29" fmla="*/ 3 h 9"/>
                  <a:gd name="T30" fmla="*/ 9 w 21"/>
                  <a:gd name="T31" fmla="*/ 3 h 9"/>
                  <a:gd name="T32" fmla="*/ 12 w 21"/>
                  <a:gd name="T33" fmla="*/ 4 h 9"/>
                  <a:gd name="T34" fmla="*/ 16 w 21"/>
                  <a:gd name="T35" fmla="*/ 6 h 9"/>
                  <a:gd name="T36" fmla="*/ 20 w 21"/>
                  <a:gd name="T37" fmla="*/ 9 h 9"/>
                  <a:gd name="T38" fmla="*/ 20 w 21"/>
                  <a:gd name="T39" fmla="*/ 9 h 9"/>
                  <a:gd name="T40" fmla="*/ 21 w 21"/>
                  <a:gd name="T41" fmla="*/ 7 h 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1"/>
                  <a:gd name="T64" fmla="*/ 0 h 9"/>
                  <a:gd name="T65" fmla="*/ 21 w 21"/>
                  <a:gd name="T66" fmla="*/ 9 h 9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1" h="9">
                    <a:moveTo>
                      <a:pt x="21" y="7"/>
                    </a:moveTo>
                    <a:lnTo>
                      <a:pt x="21" y="7"/>
                    </a:lnTo>
                    <a:lnTo>
                      <a:pt x="17" y="4"/>
                    </a:lnTo>
                    <a:lnTo>
                      <a:pt x="13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1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6" y="3"/>
                    </a:lnTo>
                    <a:lnTo>
                      <a:pt x="9" y="3"/>
                    </a:lnTo>
                    <a:lnTo>
                      <a:pt x="12" y="4"/>
                    </a:lnTo>
                    <a:lnTo>
                      <a:pt x="16" y="6"/>
                    </a:lnTo>
                    <a:lnTo>
                      <a:pt x="20" y="9"/>
                    </a:lnTo>
                    <a:lnTo>
                      <a:pt x="21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89" name="Freeform 452"/>
              <p:cNvSpPr>
                <a:spLocks/>
              </p:cNvSpPr>
              <p:nvPr/>
            </p:nvSpPr>
            <p:spPr bwMode="auto">
              <a:xfrm>
                <a:off x="2487" y="2237"/>
                <a:ext cx="16" cy="15"/>
              </a:xfrm>
              <a:custGeom>
                <a:avLst/>
                <a:gdLst>
                  <a:gd name="T0" fmla="*/ 10 w 12"/>
                  <a:gd name="T1" fmla="*/ 10 h 11"/>
                  <a:gd name="T2" fmla="*/ 10 w 12"/>
                  <a:gd name="T3" fmla="*/ 8 h 11"/>
                  <a:gd name="T4" fmla="*/ 11 w 12"/>
                  <a:gd name="T5" fmla="*/ 8 h 11"/>
                  <a:gd name="T6" fmla="*/ 11 w 12"/>
                  <a:gd name="T7" fmla="*/ 8 h 11"/>
                  <a:gd name="T8" fmla="*/ 10 w 12"/>
                  <a:gd name="T9" fmla="*/ 8 h 11"/>
                  <a:gd name="T10" fmla="*/ 9 w 12"/>
                  <a:gd name="T11" fmla="*/ 7 h 11"/>
                  <a:gd name="T12" fmla="*/ 8 w 12"/>
                  <a:gd name="T13" fmla="*/ 6 h 11"/>
                  <a:gd name="T14" fmla="*/ 5 w 12"/>
                  <a:gd name="T15" fmla="*/ 3 h 11"/>
                  <a:gd name="T16" fmla="*/ 1 w 12"/>
                  <a:gd name="T17" fmla="*/ 0 h 11"/>
                  <a:gd name="T18" fmla="*/ 0 w 12"/>
                  <a:gd name="T19" fmla="*/ 2 h 11"/>
                  <a:gd name="T20" fmla="*/ 3 w 12"/>
                  <a:gd name="T21" fmla="*/ 5 h 11"/>
                  <a:gd name="T22" fmla="*/ 6 w 12"/>
                  <a:gd name="T23" fmla="*/ 8 h 11"/>
                  <a:gd name="T24" fmla="*/ 8 w 12"/>
                  <a:gd name="T25" fmla="*/ 9 h 11"/>
                  <a:gd name="T26" fmla="*/ 9 w 12"/>
                  <a:gd name="T27" fmla="*/ 10 h 11"/>
                  <a:gd name="T28" fmla="*/ 10 w 12"/>
                  <a:gd name="T29" fmla="*/ 11 h 11"/>
                  <a:gd name="T30" fmla="*/ 11 w 12"/>
                  <a:gd name="T31" fmla="*/ 11 h 11"/>
                  <a:gd name="T32" fmla="*/ 12 w 12"/>
                  <a:gd name="T33" fmla="*/ 10 h 11"/>
                  <a:gd name="T34" fmla="*/ 12 w 12"/>
                  <a:gd name="T35" fmla="*/ 9 h 11"/>
                  <a:gd name="T36" fmla="*/ 10 w 12"/>
                  <a:gd name="T37" fmla="*/ 10 h 1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2"/>
                  <a:gd name="T58" fmla="*/ 0 h 11"/>
                  <a:gd name="T59" fmla="*/ 12 w 12"/>
                  <a:gd name="T60" fmla="*/ 11 h 1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2" h="11">
                    <a:moveTo>
                      <a:pt x="10" y="10"/>
                    </a:moveTo>
                    <a:lnTo>
                      <a:pt x="10" y="8"/>
                    </a:lnTo>
                    <a:lnTo>
                      <a:pt x="11" y="8"/>
                    </a:lnTo>
                    <a:lnTo>
                      <a:pt x="10" y="8"/>
                    </a:lnTo>
                    <a:lnTo>
                      <a:pt x="9" y="7"/>
                    </a:lnTo>
                    <a:lnTo>
                      <a:pt x="8" y="6"/>
                    </a:lnTo>
                    <a:lnTo>
                      <a:pt x="5" y="3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3" y="5"/>
                    </a:lnTo>
                    <a:lnTo>
                      <a:pt x="6" y="8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10" y="11"/>
                    </a:lnTo>
                    <a:lnTo>
                      <a:pt x="11" y="11"/>
                    </a:lnTo>
                    <a:lnTo>
                      <a:pt x="12" y="10"/>
                    </a:lnTo>
                    <a:lnTo>
                      <a:pt x="12" y="9"/>
                    </a:lnTo>
                    <a:lnTo>
                      <a:pt x="1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0" name="Freeform 453"/>
              <p:cNvSpPr>
                <a:spLocks/>
              </p:cNvSpPr>
              <p:nvPr/>
            </p:nvSpPr>
            <p:spPr bwMode="auto">
              <a:xfrm>
                <a:off x="2695" y="2368"/>
                <a:ext cx="49" cy="60"/>
              </a:xfrm>
              <a:custGeom>
                <a:avLst/>
                <a:gdLst>
                  <a:gd name="T0" fmla="*/ 35 w 35"/>
                  <a:gd name="T1" fmla="*/ 42 h 42"/>
                  <a:gd name="T2" fmla="*/ 35 w 35"/>
                  <a:gd name="T3" fmla="*/ 42 h 42"/>
                  <a:gd name="T4" fmla="*/ 34 w 35"/>
                  <a:gd name="T5" fmla="*/ 38 h 42"/>
                  <a:gd name="T6" fmla="*/ 32 w 35"/>
                  <a:gd name="T7" fmla="*/ 34 h 42"/>
                  <a:gd name="T8" fmla="*/ 30 w 35"/>
                  <a:gd name="T9" fmla="*/ 30 h 42"/>
                  <a:gd name="T10" fmla="*/ 28 w 35"/>
                  <a:gd name="T11" fmla="*/ 27 h 42"/>
                  <a:gd name="T12" fmla="*/ 25 w 35"/>
                  <a:gd name="T13" fmla="*/ 23 h 42"/>
                  <a:gd name="T14" fmla="*/ 22 w 35"/>
                  <a:gd name="T15" fmla="*/ 20 h 42"/>
                  <a:gd name="T16" fmla="*/ 19 w 35"/>
                  <a:gd name="T17" fmla="*/ 17 h 42"/>
                  <a:gd name="T18" fmla="*/ 16 w 35"/>
                  <a:gd name="T19" fmla="*/ 14 h 42"/>
                  <a:gd name="T20" fmla="*/ 13 w 35"/>
                  <a:gd name="T21" fmla="*/ 11 h 42"/>
                  <a:gd name="T22" fmla="*/ 11 w 35"/>
                  <a:gd name="T23" fmla="*/ 8 h 42"/>
                  <a:gd name="T24" fmla="*/ 8 w 35"/>
                  <a:gd name="T25" fmla="*/ 6 h 42"/>
                  <a:gd name="T26" fmla="*/ 6 w 35"/>
                  <a:gd name="T27" fmla="*/ 4 h 42"/>
                  <a:gd name="T28" fmla="*/ 4 w 35"/>
                  <a:gd name="T29" fmla="*/ 3 h 42"/>
                  <a:gd name="T30" fmla="*/ 3 w 35"/>
                  <a:gd name="T31" fmla="*/ 1 h 42"/>
                  <a:gd name="T32" fmla="*/ 2 w 35"/>
                  <a:gd name="T33" fmla="*/ 0 h 42"/>
                  <a:gd name="T34" fmla="*/ 1 w 35"/>
                  <a:gd name="T35" fmla="*/ 0 h 42"/>
                  <a:gd name="T36" fmla="*/ 0 w 35"/>
                  <a:gd name="T37" fmla="*/ 2 h 42"/>
                  <a:gd name="T38" fmla="*/ 0 w 35"/>
                  <a:gd name="T39" fmla="*/ 2 h 42"/>
                  <a:gd name="T40" fmla="*/ 1 w 35"/>
                  <a:gd name="T41" fmla="*/ 3 h 42"/>
                  <a:gd name="T42" fmla="*/ 3 w 35"/>
                  <a:gd name="T43" fmla="*/ 4 h 42"/>
                  <a:gd name="T44" fmla="*/ 4 w 35"/>
                  <a:gd name="T45" fmla="*/ 6 h 42"/>
                  <a:gd name="T46" fmla="*/ 6 w 35"/>
                  <a:gd name="T47" fmla="*/ 8 h 42"/>
                  <a:gd name="T48" fmla="*/ 9 w 35"/>
                  <a:gd name="T49" fmla="*/ 10 h 42"/>
                  <a:gd name="T50" fmla="*/ 12 w 35"/>
                  <a:gd name="T51" fmla="*/ 12 h 42"/>
                  <a:gd name="T52" fmla="*/ 14 w 35"/>
                  <a:gd name="T53" fmla="*/ 15 h 42"/>
                  <a:gd name="T54" fmla="*/ 17 w 35"/>
                  <a:gd name="T55" fmla="*/ 18 h 42"/>
                  <a:gd name="T56" fmla="*/ 20 w 35"/>
                  <a:gd name="T57" fmla="*/ 21 h 42"/>
                  <a:gd name="T58" fmla="*/ 23 w 35"/>
                  <a:gd name="T59" fmla="*/ 25 h 42"/>
                  <a:gd name="T60" fmla="*/ 25 w 35"/>
                  <a:gd name="T61" fmla="*/ 28 h 42"/>
                  <a:gd name="T62" fmla="*/ 28 w 35"/>
                  <a:gd name="T63" fmla="*/ 31 h 42"/>
                  <a:gd name="T64" fmla="*/ 30 w 35"/>
                  <a:gd name="T65" fmla="*/ 35 h 42"/>
                  <a:gd name="T66" fmla="*/ 31 w 35"/>
                  <a:gd name="T67" fmla="*/ 39 h 42"/>
                  <a:gd name="T68" fmla="*/ 33 w 35"/>
                  <a:gd name="T69" fmla="*/ 42 h 42"/>
                  <a:gd name="T70" fmla="*/ 33 w 35"/>
                  <a:gd name="T71" fmla="*/ 42 h 42"/>
                  <a:gd name="T72" fmla="*/ 35 w 35"/>
                  <a:gd name="T73" fmla="*/ 42 h 4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5"/>
                  <a:gd name="T112" fmla="*/ 0 h 42"/>
                  <a:gd name="T113" fmla="*/ 35 w 35"/>
                  <a:gd name="T114" fmla="*/ 42 h 4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5" h="42">
                    <a:moveTo>
                      <a:pt x="35" y="42"/>
                    </a:moveTo>
                    <a:lnTo>
                      <a:pt x="35" y="42"/>
                    </a:lnTo>
                    <a:lnTo>
                      <a:pt x="34" y="38"/>
                    </a:lnTo>
                    <a:lnTo>
                      <a:pt x="32" y="34"/>
                    </a:lnTo>
                    <a:lnTo>
                      <a:pt x="30" y="30"/>
                    </a:lnTo>
                    <a:lnTo>
                      <a:pt x="28" y="27"/>
                    </a:lnTo>
                    <a:lnTo>
                      <a:pt x="25" y="23"/>
                    </a:lnTo>
                    <a:lnTo>
                      <a:pt x="22" y="20"/>
                    </a:lnTo>
                    <a:lnTo>
                      <a:pt x="19" y="17"/>
                    </a:lnTo>
                    <a:lnTo>
                      <a:pt x="16" y="14"/>
                    </a:lnTo>
                    <a:lnTo>
                      <a:pt x="13" y="11"/>
                    </a:lnTo>
                    <a:lnTo>
                      <a:pt x="11" y="8"/>
                    </a:lnTo>
                    <a:lnTo>
                      <a:pt x="8" y="6"/>
                    </a:lnTo>
                    <a:lnTo>
                      <a:pt x="6" y="4"/>
                    </a:lnTo>
                    <a:lnTo>
                      <a:pt x="4" y="3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2"/>
                    </a:lnTo>
                    <a:lnTo>
                      <a:pt x="1" y="3"/>
                    </a:lnTo>
                    <a:lnTo>
                      <a:pt x="3" y="4"/>
                    </a:lnTo>
                    <a:lnTo>
                      <a:pt x="4" y="6"/>
                    </a:lnTo>
                    <a:lnTo>
                      <a:pt x="6" y="8"/>
                    </a:lnTo>
                    <a:lnTo>
                      <a:pt x="9" y="10"/>
                    </a:lnTo>
                    <a:lnTo>
                      <a:pt x="12" y="12"/>
                    </a:lnTo>
                    <a:lnTo>
                      <a:pt x="14" y="15"/>
                    </a:lnTo>
                    <a:lnTo>
                      <a:pt x="17" y="18"/>
                    </a:lnTo>
                    <a:lnTo>
                      <a:pt x="20" y="21"/>
                    </a:lnTo>
                    <a:lnTo>
                      <a:pt x="23" y="25"/>
                    </a:lnTo>
                    <a:lnTo>
                      <a:pt x="25" y="28"/>
                    </a:lnTo>
                    <a:lnTo>
                      <a:pt x="28" y="31"/>
                    </a:lnTo>
                    <a:lnTo>
                      <a:pt x="30" y="35"/>
                    </a:lnTo>
                    <a:lnTo>
                      <a:pt x="31" y="39"/>
                    </a:lnTo>
                    <a:lnTo>
                      <a:pt x="33" y="42"/>
                    </a:ln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1" name="Freeform 454"/>
              <p:cNvSpPr>
                <a:spLocks/>
              </p:cNvSpPr>
              <p:nvPr/>
            </p:nvSpPr>
            <p:spPr bwMode="auto">
              <a:xfrm>
                <a:off x="2741" y="2428"/>
                <a:ext cx="9" cy="55"/>
              </a:xfrm>
              <a:custGeom>
                <a:avLst/>
                <a:gdLst>
                  <a:gd name="T0" fmla="*/ 6 w 6"/>
                  <a:gd name="T1" fmla="*/ 39 h 39"/>
                  <a:gd name="T2" fmla="*/ 6 w 6"/>
                  <a:gd name="T3" fmla="*/ 39 h 39"/>
                  <a:gd name="T4" fmla="*/ 6 w 6"/>
                  <a:gd name="T5" fmla="*/ 39 h 39"/>
                  <a:gd name="T6" fmla="*/ 6 w 6"/>
                  <a:gd name="T7" fmla="*/ 37 h 39"/>
                  <a:gd name="T8" fmla="*/ 6 w 6"/>
                  <a:gd name="T9" fmla="*/ 36 h 39"/>
                  <a:gd name="T10" fmla="*/ 6 w 6"/>
                  <a:gd name="T11" fmla="*/ 34 h 39"/>
                  <a:gd name="T12" fmla="*/ 6 w 6"/>
                  <a:gd name="T13" fmla="*/ 32 h 39"/>
                  <a:gd name="T14" fmla="*/ 6 w 6"/>
                  <a:gd name="T15" fmla="*/ 29 h 39"/>
                  <a:gd name="T16" fmla="*/ 6 w 6"/>
                  <a:gd name="T17" fmla="*/ 27 h 39"/>
                  <a:gd name="T18" fmla="*/ 6 w 6"/>
                  <a:gd name="T19" fmla="*/ 24 h 39"/>
                  <a:gd name="T20" fmla="*/ 6 w 6"/>
                  <a:gd name="T21" fmla="*/ 20 h 39"/>
                  <a:gd name="T22" fmla="*/ 5 w 6"/>
                  <a:gd name="T23" fmla="*/ 17 h 39"/>
                  <a:gd name="T24" fmla="*/ 5 w 6"/>
                  <a:gd name="T25" fmla="*/ 14 h 39"/>
                  <a:gd name="T26" fmla="*/ 4 w 6"/>
                  <a:gd name="T27" fmla="*/ 10 h 39"/>
                  <a:gd name="T28" fmla="*/ 4 w 6"/>
                  <a:gd name="T29" fmla="*/ 7 h 39"/>
                  <a:gd name="T30" fmla="*/ 3 w 6"/>
                  <a:gd name="T31" fmla="*/ 3 h 39"/>
                  <a:gd name="T32" fmla="*/ 2 w 6"/>
                  <a:gd name="T33" fmla="*/ 0 h 39"/>
                  <a:gd name="T34" fmla="*/ 0 w 6"/>
                  <a:gd name="T35" fmla="*/ 0 h 39"/>
                  <a:gd name="T36" fmla="*/ 1 w 6"/>
                  <a:gd name="T37" fmla="*/ 4 h 39"/>
                  <a:gd name="T38" fmla="*/ 1 w 6"/>
                  <a:gd name="T39" fmla="*/ 7 h 39"/>
                  <a:gd name="T40" fmla="*/ 2 w 6"/>
                  <a:gd name="T41" fmla="*/ 11 h 39"/>
                  <a:gd name="T42" fmla="*/ 3 w 6"/>
                  <a:gd name="T43" fmla="*/ 14 h 39"/>
                  <a:gd name="T44" fmla="*/ 3 w 6"/>
                  <a:gd name="T45" fmla="*/ 17 h 39"/>
                  <a:gd name="T46" fmla="*/ 4 w 6"/>
                  <a:gd name="T47" fmla="*/ 21 h 39"/>
                  <a:gd name="T48" fmla="*/ 4 w 6"/>
                  <a:gd name="T49" fmla="*/ 24 h 39"/>
                  <a:gd name="T50" fmla="*/ 4 w 6"/>
                  <a:gd name="T51" fmla="*/ 27 h 39"/>
                  <a:gd name="T52" fmla="*/ 4 w 6"/>
                  <a:gd name="T53" fmla="*/ 29 h 39"/>
                  <a:gd name="T54" fmla="*/ 4 w 6"/>
                  <a:gd name="T55" fmla="*/ 32 h 39"/>
                  <a:gd name="T56" fmla="*/ 4 w 6"/>
                  <a:gd name="T57" fmla="*/ 34 h 39"/>
                  <a:gd name="T58" fmla="*/ 4 w 6"/>
                  <a:gd name="T59" fmla="*/ 36 h 39"/>
                  <a:gd name="T60" fmla="*/ 4 w 6"/>
                  <a:gd name="T61" fmla="*/ 37 h 39"/>
                  <a:gd name="T62" fmla="*/ 4 w 6"/>
                  <a:gd name="T63" fmla="*/ 38 h 39"/>
                  <a:gd name="T64" fmla="*/ 4 w 6"/>
                  <a:gd name="T65" fmla="*/ 39 h 39"/>
                  <a:gd name="T66" fmla="*/ 4 w 6"/>
                  <a:gd name="T67" fmla="*/ 39 h 39"/>
                  <a:gd name="T68" fmla="*/ 6 w 6"/>
                  <a:gd name="T69" fmla="*/ 39 h 3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"/>
                  <a:gd name="T106" fmla="*/ 0 h 39"/>
                  <a:gd name="T107" fmla="*/ 6 w 6"/>
                  <a:gd name="T108" fmla="*/ 39 h 3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" h="39">
                    <a:moveTo>
                      <a:pt x="6" y="39"/>
                    </a:moveTo>
                    <a:lnTo>
                      <a:pt x="6" y="39"/>
                    </a:lnTo>
                    <a:lnTo>
                      <a:pt x="6" y="37"/>
                    </a:lnTo>
                    <a:lnTo>
                      <a:pt x="6" y="36"/>
                    </a:lnTo>
                    <a:lnTo>
                      <a:pt x="6" y="34"/>
                    </a:lnTo>
                    <a:lnTo>
                      <a:pt x="6" y="32"/>
                    </a:lnTo>
                    <a:lnTo>
                      <a:pt x="6" y="29"/>
                    </a:lnTo>
                    <a:lnTo>
                      <a:pt x="6" y="27"/>
                    </a:lnTo>
                    <a:lnTo>
                      <a:pt x="6" y="24"/>
                    </a:lnTo>
                    <a:lnTo>
                      <a:pt x="6" y="20"/>
                    </a:lnTo>
                    <a:lnTo>
                      <a:pt x="5" y="17"/>
                    </a:lnTo>
                    <a:lnTo>
                      <a:pt x="5" y="14"/>
                    </a:lnTo>
                    <a:lnTo>
                      <a:pt x="4" y="10"/>
                    </a:lnTo>
                    <a:lnTo>
                      <a:pt x="4" y="7"/>
                    </a:lnTo>
                    <a:lnTo>
                      <a:pt x="3" y="3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1" y="7"/>
                    </a:lnTo>
                    <a:lnTo>
                      <a:pt x="2" y="11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4" y="21"/>
                    </a:lnTo>
                    <a:lnTo>
                      <a:pt x="4" y="24"/>
                    </a:lnTo>
                    <a:lnTo>
                      <a:pt x="4" y="27"/>
                    </a:lnTo>
                    <a:lnTo>
                      <a:pt x="4" y="29"/>
                    </a:lnTo>
                    <a:lnTo>
                      <a:pt x="4" y="32"/>
                    </a:lnTo>
                    <a:lnTo>
                      <a:pt x="4" y="34"/>
                    </a:lnTo>
                    <a:lnTo>
                      <a:pt x="4" y="36"/>
                    </a:lnTo>
                    <a:lnTo>
                      <a:pt x="4" y="37"/>
                    </a:lnTo>
                    <a:lnTo>
                      <a:pt x="4" y="38"/>
                    </a:lnTo>
                    <a:lnTo>
                      <a:pt x="4" y="39"/>
                    </a:lnTo>
                    <a:lnTo>
                      <a:pt x="6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2" name="Freeform 455"/>
              <p:cNvSpPr>
                <a:spLocks/>
              </p:cNvSpPr>
              <p:nvPr/>
            </p:nvSpPr>
            <p:spPr bwMode="auto">
              <a:xfrm>
                <a:off x="2142" y="1830"/>
                <a:ext cx="58" cy="78"/>
              </a:xfrm>
              <a:custGeom>
                <a:avLst/>
                <a:gdLst>
                  <a:gd name="T0" fmla="*/ 32 w 41"/>
                  <a:gd name="T1" fmla="*/ 17 h 55"/>
                  <a:gd name="T2" fmla="*/ 32 w 41"/>
                  <a:gd name="T3" fmla="*/ 12 h 55"/>
                  <a:gd name="T4" fmla="*/ 32 w 41"/>
                  <a:gd name="T5" fmla="*/ 7 h 55"/>
                  <a:gd name="T6" fmla="*/ 30 w 41"/>
                  <a:gd name="T7" fmla="*/ 1 h 55"/>
                  <a:gd name="T8" fmla="*/ 29 w 41"/>
                  <a:gd name="T9" fmla="*/ 0 h 55"/>
                  <a:gd name="T10" fmla="*/ 26 w 41"/>
                  <a:gd name="T11" fmla="*/ 0 h 55"/>
                  <a:gd name="T12" fmla="*/ 18 w 41"/>
                  <a:gd name="T13" fmla="*/ 7 h 55"/>
                  <a:gd name="T14" fmla="*/ 12 w 41"/>
                  <a:gd name="T15" fmla="*/ 15 h 55"/>
                  <a:gd name="T16" fmla="*/ 7 w 41"/>
                  <a:gd name="T17" fmla="*/ 23 h 55"/>
                  <a:gd name="T18" fmla="*/ 2 w 41"/>
                  <a:gd name="T19" fmla="*/ 32 h 55"/>
                  <a:gd name="T20" fmla="*/ 0 w 41"/>
                  <a:gd name="T21" fmla="*/ 42 h 55"/>
                  <a:gd name="T22" fmla="*/ 0 w 41"/>
                  <a:gd name="T23" fmla="*/ 52 h 55"/>
                  <a:gd name="T24" fmla="*/ 1 w 41"/>
                  <a:gd name="T25" fmla="*/ 53 h 55"/>
                  <a:gd name="T26" fmla="*/ 3 w 41"/>
                  <a:gd name="T27" fmla="*/ 54 h 55"/>
                  <a:gd name="T28" fmla="*/ 5 w 41"/>
                  <a:gd name="T29" fmla="*/ 55 h 55"/>
                  <a:gd name="T30" fmla="*/ 16 w 41"/>
                  <a:gd name="T31" fmla="*/ 49 h 55"/>
                  <a:gd name="T32" fmla="*/ 24 w 41"/>
                  <a:gd name="T33" fmla="*/ 39 h 55"/>
                  <a:gd name="T34" fmla="*/ 30 w 41"/>
                  <a:gd name="T35" fmla="*/ 28 h 55"/>
                  <a:gd name="T36" fmla="*/ 27 w 41"/>
                  <a:gd name="T37" fmla="*/ 25 h 55"/>
                  <a:gd name="T38" fmla="*/ 26 w 41"/>
                  <a:gd name="T39" fmla="*/ 30 h 55"/>
                  <a:gd name="T40" fmla="*/ 25 w 41"/>
                  <a:gd name="T41" fmla="*/ 36 h 55"/>
                  <a:gd name="T42" fmla="*/ 25 w 41"/>
                  <a:gd name="T43" fmla="*/ 44 h 55"/>
                  <a:gd name="T44" fmla="*/ 25 w 41"/>
                  <a:gd name="T45" fmla="*/ 45 h 55"/>
                  <a:gd name="T46" fmla="*/ 27 w 41"/>
                  <a:gd name="T47" fmla="*/ 47 h 55"/>
                  <a:gd name="T48" fmla="*/ 29 w 41"/>
                  <a:gd name="T49" fmla="*/ 47 h 55"/>
                  <a:gd name="T50" fmla="*/ 35 w 41"/>
                  <a:gd name="T51" fmla="*/ 45 h 55"/>
                  <a:gd name="T52" fmla="*/ 38 w 41"/>
                  <a:gd name="T53" fmla="*/ 44 h 55"/>
                  <a:gd name="T54" fmla="*/ 40 w 41"/>
                  <a:gd name="T55" fmla="*/ 42 h 55"/>
                  <a:gd name="T56" fmla="*/ 41 w 41"/>
                  <a:gd name="T57" fmla="*/ 39 h 55"/>
                  <a:gd name="T58" fmla="*/ 39 w 41"/>
                  <a:gd name="T59" fmla="*/ 38 h 55"/>
                  <a:gd name="T60" fmla="*/ 36 w 41"/>
                  <a:gd name="T61" fmla="*/ 39 h 55"/>
                  <a:gd name="T62" fmla="*/ 33 w 41"/>
                  <a:gd name="T63" fmla="*/ 42 h 55"/>
                  <a:gd name="T64" fmla="*/ 30 w 41"/>
                  <a:gd name="T65" fmla="*/ 42 h 55"/>
                  <a:gd name="T66" fmla="*/ 30 w 41"/>
                  <a:gd name="T67" fmla="*/ 36 h 55"/>
                  <a:gd name="T68" fmla="*/ 30 w 41"/>
                  <a:gd name="T69" fmla="*/ 34 h 55"/>
                  <a:gd name="T70" fmla="*/ 30 w 41"/>
                  <a:gd name="T71" fmla="*/ 32 h 55"/>
                  <a:gd name="T72" fmla="*/ 32 w 41"/>
                  <a:gd name="T73" fmla="*/ 23 h 55"/>
                  <a:gd name="T74" fmla="*/ 30 w 41"/>
                  <a:gd name="T75" fmla="*/ 22 h 55"/>
                  <a:gd name="T76" fmla="*/ 28 w 41"/>
                  <a:gd name="T77" fmla="*/ 22 h 55"/>
                  <a:gd name="T78" fmla="*/ 24 w 41"/>
                  <a:gd name="T79" fmla="*/ 30 h 55"/>
                  <a:gd name="T80" fmla="*/ 19 w 41"/>
                  <a:gd name="T81" fmla="*/ 37 h 55"/>
                  <a:gd name="T82" fmla="*/ 14 w 41"/>
                  <a:gd name="T83" fmla="*/ 44 h 55"/>
                  <a:gd name="T84" fmla="*/ 5 w 41"/>
                  <a:gd name="T85" fmla="*/ 50 h 55"/>
                  <a:gd name="T86" fmla="*/ 4 w 41"/>
                  <a:gd name="T87" fmla="*/ 45 h 55"/>
                  <a:gd name="T88" fmla="*/ 5 w 41"/>
                  <a:gd name="T89" fmla="*/ 38 h 55"/>
                  <a:gd name="T90" fmla="*/ 8 w 41"/>
                  <a:gd name="T91" fmla="*/ 31 h 55"/>
                  <a:gd name="T92" fmla="*/ 11 w 41"/>
                  <a:gd name="T93" fmla="*/ 24 h 55"/>
                  <a:gd name="T94" fmla="*/ 16 w 41"/>
                  <a:gd name="T95" fmla="*/ 18 h 55"/>
                  <a:gd name="T96" fmla="*/ 20 w 41"/>
                  <a:gd name="T97" fmla="*/ 12 h 55"/>
                  <a:gd name="T98" fmla="*/ 26 w 41"/>
                  <a:gd name="T99" fmla="*/ 4 h 55"/>
                  <a:gd name="T100" fmla="*/ 27 w 41"/>
                  <a:gd name="T101" fmla="*/ 12 h 55"/>
                  <a:gd name="T102" fmla="*/ 27 w 41"/>
                  <a:gd name="T103" fmla="*/ 17 h 55"/>
                  <a:gd name="T104" fmla="*/ 27 w 41"/>
                  <a:gd name="T105" fmla="*/ 21 h 55"/>
                  <a:gd name="T106" fmla="*/ 29 w 41"/>
                  <a:gd name="T107" fmla="*/ 23 h 55"/>
                  <a:gd name="T108" fmla="*/ 31 w 41"/>
                  <a:gd name="T109" fmla="*/ 22 h 55"/>
                  <a:gd name="T110" fmla="*/ 32 w 41"/>
                  <a:gd name="T111" fmla="*/ 21 h 55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41"/>
                  <a:gd name="T169" fmla="*/ 0 h 55"/>
                  <a:gd name="T170" fmla="*/ 41 w 41"/>
                  <a:gd name="T171" fmla="*/ 55 h 55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41" h="55">
                    <a:moveTo>
                      <a:pt x="32" y="21"/>
                    </a:moveTo>
                    <a:lnTo>
                      <a:pt x="32" y="19"/>
                    </a:lnTo>
                    <a:lnTo>
                      <a:pt x="32" y="17"/>
                    </a:lnTo>
                    <a:lnTo>
                      <a:pt x="32" y="16"/>
                    </a:lnTo>
                    <a:lnTo>
                      <a:pt x="32" y="14"/>
                    </a:lnTo>
                    <a:lnTo>
                      <a:pt x="32" y="12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2"/>
                    </a:lnTo>
                    <a:lnTo>
                      <a:pt x="30" y="1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6" y="0"/>
                    </a:lnTo>
                    <a:lnTo>
                      <a:pt x="23" y="3"/>
                    </a:lnTo>
                    <a:lnTo>
                      <a:pt x="21" y="5"/>
                    </a:lnTo>
                    <a:lnTo>
                      <a:pt x="18" y="7"/>
                    </a:lnTo>
                    <a:lnTo>
                      <a:pt x="16" y="10"/>
                    </a:lnTo>
                    <a:lnTo>
                      <a:pt x="14" y="12"/>
                    </a:lnTo>
                    <a:lnTo>
                      <a:pt x="12" y="15"/>
                    </a:lnTo>
                    <a:lnTo>
                      <a:pt x="10" y="18"/>
                    </a:lnTo>
                    <a:lnTo>
                      <a:pt x="8" y="21"/>
                    </a:lnTo>
                    <a:lnTo>
                      <a:pt x="7" y="23"/>
                    </a:lnTo>
                    <a:lnTo>
                      <a:pt x="5" y="26"/>
                    </a:lnTo>
                    <a:lnTo>
                      <a:pt x="4" y="29"/>
                    </a:lnTo>
                    <a:lnTo>
                      <a:pt x="2" y="32"/>
                    </a:lnTo>
                    <a:lnTo>
                      <a:pt x="2" y="35"/>
                    </a:lnTo>
                    <a:lnTo>
                      <a:pt x="1" y="39"/>
                    </a:lnTo>
                    <a:lnTo>
                      <a:pt x="0" y="42"/>
                    </a:lnTo>
                    <a:lnTo>
                      <a:pt x="0" y="45"/>
                    </a:lnTo>
                    <a:lnTo>
                      <a:pt x="0" y="48"/>
                    </a:lnTo>
                    <a:lnTo>
                      <a:pt x="0" y="52"/>
                    </a:lnTo>
                    <a:lnTo>
                      <a:pt x="1" y="52"/>
                    </a:lnTo>
                    <a:lnTo>
                      <a:pt x="1" y="53"/>
                    </a:lnTo>
                    <a:lnTo>
                      <a:pt x="2" y="54"/>
                    </a:lnTo>
                    <a:lnTo>
                      <a:pt x="3" y="54"/>
                    </a:lnTo>
                    <a:lnTo>
                      <a:pt x="4" y="55"/>
                    </a:lnTo>
                    <a:lnTo>
                      <a:pt x="5" y="55"/>
                    </a:lnTo>
                    <a:lnTo>
                      <a:pt x="8" y="53"/>
                    </a:lnTo>
                    <a:lnTo>
                      <a:pt x="12" y="51"/>
                    </a:lnTo>
                    <a:lnTo>
                      <a:pt x="16" y="49"/>
                    </a:lnTo>
                    <a:lnTo>
                      <a:pt x="19" y="46"/>
                    </a:lnTo>
                    <a:lnTo>
                      <a:pt x="21" y="42"/>
                    </a:lnTo>
                    <a:lnTo>
                      <a:pt x="24" y="39"/>
                    </a:lnTo>
                    <a:lnTo>
                      <a:pt x="26" y="35"/>
                    </a:lnTo>
                    <a:lnTo>
                      <a:pt x="28" y="32"/>
                    </a:lnTo>
                    <a:lnTo>
                      <a:pt x="30" y="28"/>
                    </a:lnTo>
                    <a:lnTo>
                      <a:pt x="32" y="25"/>
                    </a:lnTo>
                    <a:lnTo>
                      <a:pt x="27" y="24"/>
                    </a:lnTo>
                    <a:lnTo>
                      <a:pt x="27" y="25"/>
                    </a:lnTo>
                    <a:lnTo>
                      <a:pt x="27" y="27"/>
                    </a:lnTo>
                    <a:lnTo>
                      <a:pt x="26" y="28"/>
                    </a:lnTo>
                    <a:lnTo>
                      <a:pt x="26" y="30"/>
                    </a:lnTo>
                    <a:lnTo>
                      <a:pt x="26" y="32"/>
                    </a:lnTo>
                    <a:lnTo>
                      <a:pt x="25" y="34"/>
                    </a:lnTo>
                    <a:lnTo>
                      <a:pt x="25" y="36"/>
                    </a:lnTo>
                    <a:lnTo>
                      <a:pt x="25" y="38"/>
                    </a:lnTo>
                    <a:lnTo>
                      <a:pt x="25" y="40"/>
                    </a:lnTo>
                    <a:lnTo>
                      <a:pt x="25" y="44"/>
                    </a:lnTo>
                    <a:lnTo>
                      <a:pt x="25" y="45"/>
                    </a:lnTo>
                    <a:lnTo>
                      <a:pt x="26" y="45"/>
                    </a:lnTo>
                    <a:lnTo>
                      <a:pt x="27" y="46"/>
                    </a:lnTo>
                    <a:lnTo>
                      <a:pt x="27" y="47"/>
                    </a:lnTo>
                    <a:lnTo>
                      <a:pt x="28" y="47"/>
                    </a:lnTo>
                    <a:lnTo>
                      <a:pt x="29" y="47"/>
                    </a:lnTo>
                    <a:lnTo>
                      <a:pt x="33" y="47"/>
                    </a:lnTo>
                    <a:lnTo>
                      <a:pt x="34" y="46"/>
                    </a:lnTo>
                    <a:lnTo>
                      <a:pt x="35" y="45"/>
                    </a:lnTo>
                    <a:lnTo>
                      <a:pt x="36" y="45"/>
                    </a:lnTo>
                    <a:lnTo>
                      <a:pt x="37" y="45"/>
                    </a:lnTo>
                    <a:lnTo>
                      <a:pt x="38" y="44"/>
                    </a:lnTo>
                    <a:lnTo>
                      <a:pt x="39" y="43"/>
                    </a:lnTo>
                    <a:lnTo>
                      <a:pt x="39" y="42"/>
                    </a:lnTo>
                    <a:lnTo>
                      <a:pt x="40" y="42"/>
                    </a:lnTo>
                    <a:lnTo>
                      <a:pt x="41" y="41"/>
                    </a:lnTo>
                    <a:lnTo>
                      <a:pt x="41" y="40"/>
                    </a:lnTo>
                    <a:lnTo>
                      <a:pt x="41" y="39"/>
                    </a:lnTo>
                    <a:lnTo>
                      <a:pt x="40" y="38"/>
                    </a:lnTo>
                    <a:lnTo>
                      <a:pt x="39" y="38"/>
                    </a:lnTo>
                    <a:lnTo>
                      <a:pt x="38" y="38"/>
                    </a:lnTo>
                    <a:lnTo>
                      <a:pt x="37" y="38"/>
                    </a:lnTo>
                    <a:lnTo>
                      <a:pt x="36" y="39"/>
                    </a:lnTo>
                    <a:lnTo>
                      <a:pt x="36" y="40"/>
                    </a:lnTo>
                    <a:lnTo>
                      <a:pt x="34" y="41"/>
                    </a:lnTo>
                    <a:lnTo>
                      <a:pt x="33" y="42"/>
                    </a:lnTo>
                    <a:lnTo>
                      <a:pt x="28" y="43"/>
                    </a:lnTo>
                    <a:lnTo>
                      <a:pt x="30" y="44"/>
                    </a:lnTo>
                    <a:lnTo>
                      <a:pt x="30" y="42"/>
                    </a:lnTo>
                    <a:lnTo>
                      <a:pt x="30" y="44"/>
                    </a:lnTo>
                    <a:lnTo>
                      <a:pt x="30" y="37"/>
                    </a:lnTo>
                    <a:lnTo>
                      <a:pt x="30" y="36"/>
                    </a:lnTo>
                    <a:lnTo>
                      <a:pt x="30" y="35"/>
                    </a:lnTo>
                    <a:lnTo>
                      <a:pt x="30" y="34"/>
                    </a:lnTo>
                    <a:lnTo>
                      <a:pt x="30" y="33"/>
                    </a:lnTo>
                    <a:lnTo>
                      <a:pt x="30" y="32"/>
                    </a:lnTo>
                    <a:lnTo>
                      <a:pt x="32" y="23"/>
                    </a:lnTo>
                    <a:lnTo>
                      <a:pt x="32" y="22"/>
                    </a:lnTo>
                    <a:lnTo>
                      <a:pt x="31" y="22"/>
                    </a:lnTo>
                    <a:lnTo>
                      <a:pt x="30" y="22"/>
                    </a:lnTo>
                    <a:lnTo>
                      <a:pt x="30" y="21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5" y="28"/>
                    </a:lnTo>
                    <a:lnTo>
                      <a:pt x="24" y="30"/>
                    </a:lnTo>
                    <a:lnTo>
                      <a:pt x="23" y="33"/>
                    </a:lnTo>
                    <a:lnTo>
                      <a:pt x="21" y="35"/>
                    </a:lnTo>
                    <a:lnTo>
                      <a:pt x="19" y="37"/>
                    </a:lnTo>
                    <a:lnTo>
                      <a:pt x="17" y="40"/>
                    </a:lnTo>
                    <a:lnTo>
                      <a:pt x="16" y="42"/>
                    </a:lnTo>
                    <a:lnTo>
                      <a:pt x="14" y="44"/>
                    </a:lnTo>
                    <a:lnTo>
                      <a:pt x="12" y="46"/>
                    </a:lnTo>
                    <a:lnTo>
                      <a:pt x="3" y="50"/>
                    </a:lnTo>
                    <a:lnTo>
                      <a:pt x="5" y="50"/>
                    </a:lnTo>
                    <a:lnTo>
                      <a:pt x="5" y="51"/>
                    </a:lnTo>
                    <a:lnTo>
                      <a:pt x="4" y="45"/>
                    </a:lnTo>
                    <a:lnTo>
                      <a:pt x="5" y="42"/>
                    </a:lnTo>
                    <a:lnTo>
                      <a:pt x="5" y="40"/>
                    </a:lnTo>
                    <a:lnTo>
                      <a:pt x="5" y="38"/>
                    </a:lnTo>
                    <a:lnTo>
                      <a:pt x="6" y="35"/>
                    </a:lnTo>
                    <a:lnTo>
                      <a:pt x="7" y="33"/>
                    </a:lnTo>
                    <a:lnTo>
                      <a:pt x="8" y="31"/>
                    </a:lnTo>
                    <a:lnTo>
                      <a:pt x="9" y="29"/>
                    </a:lnTo>
                    <a:lnTo>
                      <a:pt x="11" y="27"/>
                    </a:lnTo>
                    <a:lnTo>
                      <a:pt x="11" y="24"/>
                    </a:lnTo>
                    <a:lnTo>
                      <a:pt x="13" y="22"/>
                    </a:lnTo>
                    <a:lnTo>
                      <a:pt x="14" y="20"/>
                    </a:lnTo>
                    <a:lnTo>
                      <a:pt x="16" y="18"/>
                    </a:lnTo>
                    <a:lnTo>
                      <a:pt x="17" y="17"/>
                    </a:lnTo>
                    <a:lnTo>
                      <a:pt x="19" y="14"/>
                    </a:lnTo>
                    <a:lnTo>
                      <a:pt x="20" y="12"/>
                    </a:lnTo>
                    <a:lnTo>
                      <a:pt x="22" y="11"/>
                    </a:lnTo>
                    <a:lnTo>
                      <a:pt x="29" y="4"/>
                    </a:lnTo>
                    <a:lnTo>
                      <a:pt x="26" y="4"/>
                    </a:lnTo>
                    <a:lnTo>
                      <a:pt x="27" y="10"/>
                    </a:lnTo>
                    <a:lnTo>
                      <a:pt x="27" y="11"/>
                    </a:lnTo>
                    <a:lnTo>
                      <a:pt x="27" y="12"/>
                    </a:lnTo>
                    <a:lnTo>
                      <a:pt x="27" y="14"/>
                    </a:lnTo>
                    <a:lnTo>
                      <a:pt x="27" y="15"/>
                    </a:lnTo>
                    <a:lnTo>
                      <a:pt x="27" y="17"/>
                    </a:lnTo>
                    <a:lnTo>
                      <a:pt x="27" y="18"/>
                    </a:lnTo>
                    <a:lnTo>
                      <a:pt x="27" y="19"/>
                    </a:lnTo>
                    <a:lnTo>
                      <a:pt x="27" y="21"/>
                    </a:lnTo>
                    <a:lnTo>
                      <a:pt x="27" y="22"/>
                    </a:lnTo>
                    <a:lnTo>
                      <a:pt x="28" y="22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2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3" name="Freeform 456"/>
              <p:cNvSpPr>
                <a:spLocks/>
              </p:cNvSpPr>
              <p:nvPr/>
            </p:nvSpPr>
            <p:spPr bwMode="auto">
              <a:xfrm>
                <a:off x="2201" y="1822"/>
                <a:ext cx="27" cy="30"/>
              </a:xfrm>
              <a:custGeom>
                <a:avLst/>
                <a:gdLst>
                  <a:gd name="T0" fmla="*/ 1 w 19"/>
                  <a:gd name="T1" fmla="*/ 5 h 21"/>
                  <a:gd name="T2" fmla="*/ 1 w 19"/>
                  <a:gd name="T3" fmla="*/ 5 h 21"/>
                  <a:gd name="T4" fmla="*/ 8 w 19"/>
                  <a:gd name="T5" fmla="*/ 7 h 21"/>
                  <a:gd name="T6" fmla="*/ 8 w 19"/>
                  <a:gd name="T7" fmla="*/ 8 h 21"/>
                  <a:gd name="T8" fmla="*/ 9 w 19"/>
                  <a:gd name="T9" fmla="*/ 8 h 21"/>
                  <a:gd name="T10" fmla="*/ 9 w 19"/>
                  <a:gd name="T11" fmla="*/ 10 h 21"/>
                  <a:gd name="T12" fmla="*/ 9 w 19"/>
                  <a:gd name="T13" fmla="*/ 13 h 21"/>
                  <a:gd name="T14" fmla="*/ 9 w 19"/>
                  <a:gd name="T15" fmla="*/ 12 h 21"/>
                  <a:gd name="T16" fmla="*/ 7 w 19"/>
                  <a:gd name="T17" fmla="*/ 13 h 21"/>
                  <a:gd name="T18" fmla="*/ 6 w 19"/>
                  <a:gd name="T19" fmla="*/ 14 h 21"/>
                  <a:gd name="T20" fmla="*/ 4 w 19"/>
                  <a:gd name="T21" fmla="*/ 15 h 21"/>
                  <a:gd name="T22" fmla="*/ 3 w 19"/>
                  <a:gd name="T23" fmla="*/ 16 h 21"/>
                  <a:gd name="T24" fmla="*/ 2 w 19"/>
                  <a:gd name="T25" fmla="*/ 21 h 21"/>
                  <a:gd name="T26" fmla="*/ 5 w 19"/>
                  <a:gd name="T27" fmla="*/ 20 h 21"/>
                  <a:gd name="T28" fmla="*/ 8 w 19"/>
                  <a:gd name="T29" fmla="*/ 19 h 21"/>
                  <a:gd name="T30" fmla="*/ 11 w 19"/>
                  <a:gd name="T31" fmla="*/ 19 h 21"/>
                  <a:gd name="T32" fmla="*/ 14 w 19"/>
                  <a:gd name="T33" fmla="*/ 20 h 21"/>
                  <a:gd name="T34" fmla="*/ 16 w 19"/>
                  <a:gd name="T35" fmla="*/ 21 h 21"/>
                  <a:gd name="T36" fmla="*/ 18 w 19"/>
                  <a:gd name="T37" fmla="*/ 21 h 21"/>
                  <a:gd name="T38" fmla="*/ 19 w 19"/>
                  <a:gd name="T39" fmla="*/ 19 h 21"/>
                  <a:gd name="T40" fmla="*/ 18 w 19"/>
                  <a:gd name="T41" fmla="*/ 17 h 21"/>
                  <a:gd name="T42" fmla="*/ 16 w 19"/>
                  <a:gd name="T43" fmla="*/ 16 h 21"/>
                  <a:gd name="T44" fmla="*/ 13 w 19"/>
                  <a:gd name="T45" fmla="*/ 14 h 21"/>
                  <a:gd name="T46" fmla="*/ 10 w 19"/>
                  <a:gd name="T47" fmla="*/ 14 h 21"/>
                  <a:gd name="T48" fmla="*/ 7 w 19"/>
                  <a:gd name="T49" fmla="*/ 17 h 21"/>
                  <a:gd name="T50" fmla="*/ 0 w 19"/>
                  <a:gd name="T51" fmla="*/ 17 h 21"/>
                  <a:gd name="T52" fmla="*/ 6 w 19"/>
                  <a:gd name="T53" fmla="*/ 20 h 21"/>
                  <a:gd name="T54" fmla="*/ 7 w 19"/>
                  <a:gd name="T55" fmla="*/ 19 h 21"/>
                  <a:gd name="T56" fmla="*/ 9 w 19"/>
                  <a:gd name="T57" fmla="*/ 18 h 21"/>
                  <a:gd name="T58" fmla="*/ 10 w 19"/>
                  <a:gd name="T59" fmla="*/ 17 h 21"/>
                  <a:gd name="T60" fmla="*/ 11 w 19"/>
                  <a:gd name="T61" fmla="*/ 16 h 21"/>
                  <a:gd name="T62" fmla="*/ 13 w 19"/>
                  <a:gd name="T63" fmla="*/ 13 h 21"/>
                  <a:gd name="T64" fmla="*/ 14 w 19"/>
                  <a:gd name="T65" fmla="*/ 13 h 21"/>
                  <a:gd name="T66" fmla="*/ 13 w 19"/>
                  <a:gd name="T67" fmla="*/ 9 h 21"/>
                  <a:gd name="T68" fmla="*/ 13 w 19"/>
                  <a:gd name="T69" fmla="*/ 6 h 21"/>
                  <a:gd name="T70" fmla="*/ 13 w 19"/>
                  <a:gd name="T71" fmla="*/ 5 h 21"/>
                  <a:gd name="T72" fmla="*/ 12 w 19"/>
                  <a:gd name="T73" fmla="*/ 5 h 21"/>
                  <a:gd name="T74" fmla="*/ 11 w 19"/>
                  <a:gd name="T75" fmla="*/ 4 h 21"/>
                  <a:gd name="T76" fmla="*/ 2 w 19"/>
                  <a:gd name="T77" fmla="*/ 2 h 21"/>
                  <a:gd name="T78" fmla="*/ 3 w 19"/>
                  <a:gd name="T79" fmla="*/ 1 h 21"/>
                  <a:gd name="T80" fmla="*/ 2 w 19"/>
                  <a:gd name="T81" fmla="*/ 0 h 21"/>
                  <a:gd name="T82" fmla="*/ 1 w 19"/>
                  <a:gd name="T83" fmla="*/ 1 h 21"/>
                  <a:gd name="T84" fmla="*/ 0 w 19"/>
                  <a:gd name="T85" fmla="*/ 2 h 21"/>
                  <a:gd name="T86" fmla="*/ 1 w 19"/>
                  <a:gd name="T87" fmla="*/ 4 h 21"/>
                  <a:gd name="T88" fmla="*/ 1 w 19"/>
                  <a:gd name="T89" fmla="*/ 4 h 2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"/>
                  <a:gd name="T136" fmla="*/ 0 h 21"/>
                  <a:gd name="T137" fmla="*/ 19 w 19"/>
                  <a:gd name="T138" fmla="*/ 21 h 2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" h="21">
                    <a:moveTo>
                      <a:pt x="1" y="4"/>
                    </a:moveTo>
                    <a:lnTo>
                      <a:pt x="1" y="5"/>
                    </a:lnTo>
                    <a:lnTo>
                      <a:pt x="8" y="7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8" y="7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9" y="11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7" y="13"/>
                    </a:lnTo>
                    <a:lnTo>
                      <a:pt x="6" y="14"/>
                    </a:lnTo>
                    <a:lnTo>
                      <a:pt x="5" y="15"/>
                    </a:lnTo>
                    <a:lnTo>
                      <a:pt x="4" y="15"/>
                    </a:lnTo>
                    <a:lnTo>
                      <a:pt x="4" y="16"/>
                    </a:lnTo>
                    <a:lnTo>
                      <a:pt x="3" y="16"/>
                    </a:lnTo>
                    <a:lnTo>
                      <a:pt x="0" y="16"/>
                    </a:lnTo>
                    <a:lnTo>
                      <a:pt x="2" y="21"/>
                    </a:lnTo>
                    <a:lnTo>
                      <a:pt x="3" y="20"/>
                    </a:lnTo>
                    <a:lnTo>
                      <a:pt x="5" y="20"/>
                    </a:lnTo>
                    <a:lnTo>
                      <a:pt x="6" y="19"/>
                    </a:lnTo>
                    <a:lnTo>
                      <a:pt x="8" y="19"/>
                    </a:lnTo>
                    <a:lnTo>
                      <a:pt x="9" y="19"/>
                    </a:lnTo>
                    <a:lnTo>
                      <a:pt x="11" y="19"/>
                    </a:lnTo>
                    <a:lnTo>
                      <a:pt x="13" y="19"/>
                    </a:lnTo>
                    <a:lnTo>
                      <a:pt x="14" y="20"/>
                    </a:lnTo>
                    <a:lnTo>
                      <a:pt x="15" y="21"/>
                    </a:lnTo>
                    <a:lnTo>
                      <a:pt x="16" y="21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9" y="20"/>
                    </a:lnTo>
                    <a:lnTo>
                      <a:pt x="19" y="19"/>
                    </a:lnTo>
                    <a:lnTo>
                      <a:pt x="19" y="18"/>
                    </a:lnTo>
                    <a:lnTo>
                      <a:pt x="18" y="17"/>
                    </a:lnTo>
                    <a:lnTo>
                      <a:pt x="17" y="16"/>
                    </a:lnTo>
                    <a:lnTo>
                      <a:pt x="16" y="16"/>
                    </a:lnTo>
                    <a:lnTo>
                      <a:pt x="15" y="15"/>
                    </a:lnTo>
                    <a:lnTo>
                      <a:pt x="13" y="14"/>
                    </a:lnTo>
                    <a:lnTo>
                      <a:pt x="12" y="14"/>
                    </a:lnTo>
                    <a:lnTo>
                      <a:pt x="10" y="14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5" y="19"/>
                    </a:lnTo>
                    <a:lnTo>
                      <a:pt x="0" y="17"/>
                    </a:lnTo>
                    <a:lnTo>
                      <a:pt x="1" y="16"/>
                    </a:lnTo>
                    <a:lnTo>
                      <a:pt x="6" y="20"/>
                    </a:lnTo>
                    <a:lnTo>
                      <a:pt x="7" y="19"/>
                    </a:lnTo>
                    <a:lnTo>
                      <a:pt x="8" y="18"/>
                    </a:lnTo>
                    <a:lnTo>
                      <a:pt x="9" y="18"/>
                    </a:lnTo>
                    <a:lnTo>
                      <a:pt x="10" y="17"/>
                    </a:lnTo>
                    <a:lnTo>
                      <a:pt x="11" y="16"/>
                    </a:lnTo>
                    <a:lnTo>
                      <a:pt x="13" y="13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3" y="9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1" y="4"/>
                    </a:lnTo>
                    <a:lnTo>
                      <a:pt x="2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4" name="Freeform 457"/>
              <p:cNvSpPr>
                <a:spLocks/>
              </p:cNvSpPr>
              <p:nvPr/>
            </p:nvSpPr>
            <p:spPr bwMode="auto">
              <a:xfrm>
                <a:off x="2268" y="1874"/>
                <a:ext cx="52" cy="5"/>
              </a:xfrm>
              <a:custGeom>
                <a:avLst/>
                <a:gdLst>
                  <a:gd name="T0" fmla="*/ 2 w 37"/>
                  <a:gd name="T1" fmla="*/ 4 h 4"/>
                  <a:gd name="T2" fmla="*/ 4 w 37"/>
                  <a:gd name="T3" fmla="*/ 4 h 4"/>
                  <a:gd name="T4" fmla="*/ 6 w 37"/>
                  <a:gd name="T5" fmla="*/ 4 h 4"/>
                  <a:gd name="T6" fmla="*/ 8 w 37"/>
                  <a:gd name="T7" fmla="*/ 4 h 4"/>
                  <a:gd name="T8" fmla="*/ 10 w 37"/>
                  <a:gd name="T9" fmla="*/ 4 h 4"/>
                  <a:gd name="T10" fmla="*/ 12 w 37"/>
                  <a:gd name="T11" fmla="*/ 4 h 4"/>
                  <a:gd name="T12" fmla="*/ 14 w 37"/>
                  <a:gd name="T13" fmla="*/ 4 h 4"/>
                  <a:gd name="T14" fmla="*/ 16 w 37"/>
                  <a:gd name="T15" fmla="*/ 4 h 4"/>
                  <a:gd name="T16" fmla="*/ 18 w 37"/>
                  <a:gd name="T17" fmla="*/ 4 h 4"/>
                  <a:gd name="T18" fmla="*/ 20 w 37"/>
                  <a:gd name="T19" fmla="*/ 4 h 4"/>
                  <a:gd name="T20" fmla="*/ 22 w 37"/>
                  <a:gd name="T21" fmla="*/ 4 h 4"/>
                  <a:gd name="T22" fmla="*/ 24 w 37"/>
                  <a:gd name="T23" fmla="*/ 4 h 4"/>
                  <a:gd name="T24" fmla="*/ 26 w 37"/>
                  <a:gd name="T25" fmla="*/ 4 h 4"/>
                  <a:gd name="T26" fmla="*/ 28 w 37"/>
                  <a:gd name="T27" fmla="*/ 4 h 4"/>
                  <a:gd name="T28" fmla="*/ 30 w 37"/>
                  <a:gd name="T29" fmla="*/ 4 h 4"/>
                  <a:gd name="T30" fmla="*/ 32 w 37"/>
                  <a:gd name="T31" fmla="*/ 4 h 4"/>
                  <a:gd name="T32" fmla="*/ 34 w 37"/>
                  <a:gd name="T33" fmla="*/ 4 h 4"/>
                  <a:gd name="T34" fmla="*/ 35 w 37"/>
                  <a:gd name="T35" fmla="*/ 4 h 4"/>
                  <a:gd name="T36" fmla="*/ 36 w 37"/>
                  <a:gd name="T37" fmla="*/ 3 h 4"/>
                  <a:gd name="T38" fmla="*/ 37 w 37"/>
                  <a:gd name="T39" fmla="*/ 3 h 4"/>
                  <a:gd name="T40" fmla="*/ 37 w 37"/>
                  <a:gd name="T41" fmla="*/ 2 h 4"/>
                  <a:gd name="T42" fmla="*/ 37 w 37"/>
                  <a:gd name="T43" fmla="*/ 1 h 4"/>
                  <a:gd name="T44" fmla="*/ 36 w 37"/>
                  <a:gd name="T45" fmla="*/ 0 h 4"/>
                  <a:gd name="T46" fmla="*/ 35 w 37"/>
                  <a:gd name="T47" fmla="*/ 0 h 4"/>
                  <a:gd name="T48" fmla="*/ 34 w 37"/>
                  <a:gd name="T49" fmla="*/ 0 h 4"/>
                  <a:gd name="T50" fmla="*/ 32 w 37"/>
                  <a:gd name="T51" fmla="*/ 0 h 4"/>
                  <a:gd name="T52" fmla="*/ 30 w 37"/>
                  <a:gd name="T53" fmla="*/ 0 h 4"/>
                  <a:gd name="T54" fmla="*/ 28 w 37"/>
                  <a:gd name="T55" fmla="*/ 0 h 4"/>
                  <a:gd name="T56" fmla="*/ 26 w 37"/>
                  <a:gd name="T57" fmla="*/ 0 h 4"/>
                  <a:gd name="T58" fmla="*/ 24 w 37"/>
                  <a:gd name="T59" fmla="*/ 0 h 4"/>
                  <a:gd name="T60" fmla="*/ 22 w 37"/>
                  <a:gd name="T61" fmla="*/ 0 h 4"/>
                  <a:gd name="T62" fmla="*/ 20 w 37"/>
                  <a:gd name="T63" fmla="*/ 0 h 4"/>
                  <a:gd name="T64" fmla="*/ 18 w 37"/>
                  <a:gd name="T65" fmla="*/ 0 h 4"/>
                  <a:gd name="T66" fmla="*/ 16 w 37"/>
                  <a:gd name="T67" fmla="*/ 0 h 4"/>
                  <a:gd name="T68" fmla="*/ 14 w 37"/>
                  <a:gd name="T69" fmla="*/ 0 h 4"/>
                  <a:gd name="T70" fmla="*/ 12 w 37"/>
                  <a:gd name="T71" fmla="*/ 0 h 4"/>
                  <a:gd name="T72" fmla="*/ 10 w 37"/>
                  <a:gd name="T73" fmla="*/ 0 h 4"/>
                  <a:gd name="T74" fmla="*/ 8 w 37"/>
                  <a:gd name="T75" fmla="*/ 0 h 4"/>
                  <a:gd name="T76" fmla="*/ 6 w 37"/>
                  <a:gd name="T77" fmla="*/ 0 h 4"/>
                  <a:gd name="T78" fmla="*/ 4 w 37"/>
                  <a:gd name="T79" fmla="*/ 0 h 4"/>
                  <a:gd name="T80" fmla="*/ 2 w 37"/>
                  <a:gd name="T81" fmla="*/ 0 h 4"/>
                  <a:gd name="T82" fmla="*/ 1 w 37"/>
                  <a:gd name="T83" fmla="*/ 0 h 4"/>
                  <a:gd name="T84" fmla="*/ 0 w 37"/>
                  <a:gd name="T85" fmla="*/ 0 h 4"/>
                  <a:gd name="T86" fmla="*/ 0 w 37"/>
                  <a:gd name="T87" fmla="*/ 1 h 4"/>
                  <a:gd name="T88" fmla="*/ 0 w 37"/>
                  <a:gd name="T89" fmla="*/ 2 h 4"/>
                  <a:gd name="T90" fmla="*/ 0 w 37"/>
                  <a:gd name="T91" fmla="*/ 3 h 4"/>
                  <a:gd name="T92" fmla="*/ 0 w 37"/>
                  <a:gd name="T93" fmla="*/ 3 h 4"/>
                  <a:gd name="T94" fmla="*/ 1 w 37"/>
                  <a:gd name="T95" fmla="*/ 4 h 4"/>
                  <a:gd name="T96" fmla="*/ 2 w 37"/>
                  <a:gd name="T97" fmla="*/ 4 h 4"/>
                  <a:gd name="T98" fmla="*/ 2 w 37"/>
                  <a:gd name="T99" fmla="*/ 4 h 4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37"/>
                  <a:gd name="T151" fmla="*/ 0 h 4"/>
                  <a:gd name="T152" fmla="*/ 37 w 37"/>
                  <a:gd name="T153" fmla="*/ 4 h 4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37" h="4">
                    <a:moveTo>
                      <a:pt x="2" y="4"/>
                    </a:moveTo>
                    <a:lnTo>
                      <a:pt x="4" y="4"/>
                    </a:lnTo>
                    <a:lnTo>
                      <a:pt x="6" y="4"/>
                    </a:lnTo>
                    <a:lnTo>
                      <a:pt x="8" y="4"/>
                    </a:lnTo>
                    <a:lnTo>
                      <a:pt x="10" y="4"/>
                    </a:lnTo>
                    <a:lnTo>
                      <a:pt x="12" y="4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8" y="4"/>
                    </a:lnTo>
                    <a:lnTo>
                      <a:pt x="20" y="4"/>
                    </a:lnTo>
                    <a:lnTo>
                      <a:pt x="22" y="4"/>
                    </a:lnTo>
                    <a:lnTo>
                      <a:pt x="24" y="4"/>
                    </a:lnTo>
                    <a:lnTo>
                      <a:pt x="26" y="4"/>
                    </a:lnTo>
                    <a:lnTo>
                      <a:pt x="28" y="4"/>
                    </a:lnTo>
                    <a:lnTo>
                      <a:pt x="30" y="4"/>
                    </a:lnTo>
                    <a:lnTo>
                      <a:pt x="32" y="4"/>
                    </a:lnTo>
                    <a:lnTo>
                      <a:pt x="34" y="4"/>
                    </a:lnTo>
                    <a:lnTo>
                      <a:pt x="35" y="4"/>
                    </a:lnTo>
                    <a:lnTo>
                      <a:pt x="36" y="3"/>
                    </a:lnTo>
                    <a:lnTo>
                      <a:pt x="37" y="3"/>
                    </a:lnTo>
                    <a:lnTo>
                      <a:pt x="37" y="2"/>
                    </a:lnTo>
                    <a:lnTo>
                      <a:pt x="37" y="1"/>
                    </a:lnTo>
                    <a:lnTo>
                      <a:pt x="36" y="0"/>
                    </a:lnTo>
                    <a:lnTo>
                      <a:pt x="35" y="0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0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5" name="Freeform 458"/>
              <p:cNvSpPr>
                <a:spLocks/>
              </p:cNvSpPr>
              <p:nvPr/>
            </p:nvSpPr>
            <p:spPr bwMode="auto">
              <a:xfrm>
                <a:off x="2285" y="1859"/>
                <a:ext cx="8" cy="41"/>
              </a:xfrm>
              <a:custGeom>
                <a:avLst/>
                <a:gdLst>
                  <a:gd name="T0" fmla="*/ 0 w 6"/>
                  <a:gd name="T1" fmla="*/ 3 h 29"/>
                  <a:gd name="T2" fmla="*/ 0 w 6"/>
                  <a:gd name="T3" fmla="*/ 6 h 29"/>
                  <a:gd name="T4" fmla="*/ 1 w 6"/>
                  <a:gd name="T5" fmla="*/ 9 h 29"/>
                  <a:gd name="T6" fmla="*/ 1 w 6"/>
                  <a:gd name="T7" fmla="*/ 12 h 29"/>
                  <a:gd name="T8" fmla="*/ 0 w 6"/>
                  <a:gd name="T9" fmla="*/ 15 h 29"/>
                  <a:gd name="T10" fmla="*/ 0 w 6"/>
                  <a:gd name="T11" fmla="*/ 18 h 29"/>
                  <a:gd name="T12" fmla="*/ 0 w 6"/>
                  <a:gd name="T13" fmla="*/ 21 h 29"/>
                  <a:gd name="T14" fmla="*/ 0 w 6"/>
                  <a:gd name="T15" fmla="*/ 24 h 29"/>
                  <a:gd name="T16" fmla="*/ 0 w 6"/>
                  <a:gd name="T17" fmla="*/ 27 h 29"/>
                  <a:gd name="T18" fmla="*/ 0 w 6"/>
                  <a:gd name="T19" fmla="*/ 28 h 29"/>
                  <a:gd name="T20" fmla="*/ 0 w 6"/>
                  <a:gd name="T21" fmla="*/ 29 h 29"/>
                  <a:gd name="T22" fmla="*/ 1 w 6"/>
                  <a:gd name="T23" fmla="*/ 29 h 29"/>
                  <a:gd name="T24" fmla="*/ 2 w 6"/>
                  <a:gd name="T25" fmla="*/ 29 h 29"/>
                  <a:gd name="T26" fmla="*/ 3 w 6"/>
                  <a:gd name="T27" fmla="*/ 29 h 29"/>
                  <a:gd name="T28" fmla="*/ 4 w 6"/>
                  <a:gd name="T29" fmla="*/ 29 h 29"/>
                  <a:gd name="T30" fmla="*/ 4 w 6"/>
                  <a:gd name="T31" fmla="*/ 28 h 29"/>
                  <a:gd name="T32" fmla="*/ 4 w 6"/>
                  <a:gd name="T33" fmla="*/ 27 h 29"/>
                  <a:gd name="T34" fmla="*/ 4 w 6"/>
                  <a:gd name="T35" fmla="*/ 24 h 29"/>
                  <a:gd name="T36" fmla="*/ 4 w 6"/>
                  <a:gd name="T37" fmla="*/ 21 h 29"/>
                  <a:gd name="T38" fmla="*/ 5 w 6"/>
                  <a:gd name="T39" fmla="*/ 18 h 29"/>
                  <a:gd name="T40" fmla="*/ 5 w 6"/>
                  <a:gd name="T41" fmla="*/ 15 h 29"/>
                  <a:gd name="T42" fmla="*/ 6 w 6"/>
                  <a:gd name="T43" fmla="*/ 12 h 29"/>
                  <a:gd name="T44" fmla="*/ 6 w 6"/>
                  <a:gd name="T45" fmla="*/ 8 h 29"/>
                  <a:gd name="T46" fmla="*/ 5 w 6"/>
                  <a:gd name="T47" fmla="*/ 5 h 29"/>
                  <a:gd name="T48" fmla="*/ 4 w 6"/>
                  <a:gd name="T49" fmla="*/ 2 h 29"/>
                  <a:gd name="T50" fmla="*/ 4 w 6"/>
                  <a:gd name="T51" fmla="*/ 1 h 29"/>
                  <a:gd name="T52" fmla="*/ 4 w 6"/>
                  <a:gd name="T53" fmla="*/ 1 h 29"/>
                  <a:gd name="T54" fmla="*/ 3 w 6"/>
                  <a:gd name="T55" fmla="*/ 0 h 29"/>
                  <a:gd name="T56" fmla="*/ 2 w 6"/>
                  <a:gd name="T57" fmla="*/ 0 h 29"/>
                  <a:gd name="T58" fmla="*/ 1 w 6"/>
                  <a:gd name="T59" fmla="*/ 0 h 29"/>
                  <a:gd name="T60" fmla="*/ 0 w 6"/>
                  <a:gd name="T61" fmla="*/ 1 h 29"/>
                  <a:gd name="T62" fmla="*/ 0 w 6"/>
                  <a:gd name="T63" fmla="*/ 2 h 29"/>
                  <a:gd name="T64" fmla="*/ 0 w 6"/>
                  <a:gd name="T65" fmla="*/ 3 h 29"/>
                  <a:gd name="T66" fmla="*/ 0 w 6"/>
                  <a:gd name="T67" fmla="*/ 3 h 2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6"/>
                  <a:gd name="T103" fmla="*/ 0 h 29"/>
                  <a:gd name="T104" fmla="*/ 6 w 6"/>
                  <a:gd name="T105" fmla="*/ 29 h 29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6" h="29">
                    <a:moveTo>
                      <a:pt x="0" y="3"/>
                    </a:moveTo>
                    <a:lnTo>
                      <a:pt x="0" y="6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7"/>
                    </a:lnTo>
                    <a:lnTo>
                      <a:pt x="0" y="28"/>
                    </a:lnTo>
                    <a:lnTo>
                      <a:pt x="0" y="29"/>
                    </a:lnTo>
                    <a:lnTo>
                      <a:pt x="1" y="29"/>
                    </a:lnTo>
                    <a:lnTo>
                      <a:pt x="2" y="29"/>
                    </a:lnTo>
                    <a:lnTo>
                      <a:pt x="3" y="29"/>
                    </a:lnTo>
                    <a:lnTo>
                      <a:pt x="4" y="29"/>
                    </a:lnTo>
                    <a:lnTo>
                      <a:pt x="4" y="28"/>
                    </a:lnTo>
                    <a:lnTo>
                      <a:pt x="4" y="27"/>
                    </a:lnTo>
                    <a:lnTo>
                      <a:pt x="4" y="24"/>
                    </a:lnTo>
                    <a:lnTo>
                      <a:pt x="4" y="21"/>
                    </a:lnTo>
                    <a:lnTo>
                      <a:pt x="5" y="18"/>
                    </a:lnTo>
                    <a:lnTo>
                      <a:pt x="5" y="15"/>
                    </a:lnTo>
                    <a:lnTo>
                      <a:pt x="6" y="12"/>
                    </a:lnTo>
                    <a:lnTo>
                      <a:pt x="6" y="8"/>
                    </a:lnTo>
                    <a:lnTo>
                      <a:pt x="5" y="5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6" name="Freeform 459"/>
              <p:cNvSpPr>
                <a:spLocks/>
              </p:cNvSpPr>
              <p:nvPr/>
            </p:nvSpPr>
            <p:spPr bwMode="auto">
              <a:xfrm>
                <a:off x="2351" y="1818"/>
                <a:ext cx="40" cy="88"/>
              </a:xfrm>
              <a:custGeom>
                <a:avLst/>
                <a:gdLst>
                  <a:gd name="T0" fmla="*/ 2 w 29"/>
                  <a:gd name="T1" fmla="*/ 8 h 62"/>
                  <a:gd name="T2" fmla="*/ 2 w 29"/>
                  <a:gd name="T3" fmla="*/ 17 h 62"/>
                  <a:gd name="T4" fmla="*/ 2 w 29"/>
                  <a:gd name="T5" fmla="*/ 25 h 62"/>
                  <a:gd name="T6" fmla="*/ 2 w 29"/>
                  <a:gd name="T7" fmla="*/ 34 h 62"/>
                  <a:gd name="T8" fmla="*/ 1 w 29"/>
                  <a:gd name="T9" fmla="*/ 43 h 62"/>
                  <a:gd name="T10" fmla="*/ 1 w 29"/>
                  <a:gd name="T11" fmla="*/ 50 h 62"/>
                  <a:gd name="T12" fmla="*/ 1 w 29"/>
                  <a:gd name="T13" fmla="*/ 52 h 62"/>
                  <a:gd name="T14" fmla="*/ 3 w 29"/>
                  <a:gd name="T15" fmla="*/ 53 h 62"/>
                  <a:gd name="T16" fmla="*/ 7 w 29"/>
                  <a:gd name="T17" fmla="*/ 50 h 62"/>
                  <a:gd name="T18" fmla="*/ 10 w 29"/>
                  <a:gd name="T19" fmla="*/ 45 h 62"/>
                  <a:gd name="T20" fmla="*/ 13 w 29"/>
                  <a:gd name="T21" fmla="*/ 41 h 62"/>
                  <a:gd name="T22" fmla="*/ 19 w 29"/>
                  <a:gd name="T23" fmla="*/ 36 h 62"/>
                  <a:gd name="T24" fmla="*/ 20 w 29"/>
                  <a:gd name="T25" fmla="*/ 38 h 62"/>
                  <a:gd name="T26" fmla="*/ 23 w 29"/>
                  <a:gd name="T27" fmla="*/ 42 h 62"/>
                  <a:gd name="T28" fmla="*/ 24 w 29"/>
                  <a:gd name="T29" fmla="*/ 47 h 62"/>
                  <a:gd name="T30" fmla="*/ 24 w 29"/>
                  <a:gd name="T31" fmla="*/ 51 h 62"/>
                  <a:gd name="T32" fmla="*/ 19 w 29"/>
                  <a:gd name="T33" fmla="*/ 54 h 62"/>
                  <a:gd name="T34" fmla="*/ 13 w 29"/>
                  <a:gd name="T35" fmla="*/ 58 h 62"/>
                  <a:gd name="T36" fmla="*/ 11 w 29"/>
                  <a:gd name="T37" fmla="*/ 58 h 62"/>
                  <a:gd name="T38" fmla="*/ 8 w 29"/>
                  <a:gd name="T39" fmla="*/ 58 h 62"/>
                  <a:gd name="T40" fmla="*/ 5 w 29"/>
                  <a:gd name="T41" fmla="*/ 56 h 62"/>
                  <a:gd name="T42" fmla="*/ 2 w 29"/>
                  <a:gd name="T43" fmla="*/ 53 h 62"/>
                  <a:gd name="T44" fmla="*/ 0 w 29"/>
                  <a:gd name="T45" fmla="*/ 54 h 62"/>
                  <a:gd name="T46" fmla="*/ 0 w 29"/>
                  <a:gd name="T47" fmla="*/ 57 h 62"/>
                  <a:gd name="T48" fmla="*/ 3 w 29"/>
                  <a:gd name="T49" fmla="*/ 60 h 62"/>
                  <a:gd name="T50" fmla="*/ 7 w 29"/>
                  <a:gd name="T51" fmla="*/ 61 h 62"/>
                  <a:gd name="T52" fmla="*/ 14 w 29"/>
                  <a:gd name="T53" fmla="*/ 62 h 62"/>
                  <a:gd name="T54" fmla="*/ 15 w 29"/>
                  <a:gd name="T55" fmla="*/ 62 h 62"/>
                  <a:gd name="T56" fmla="*/ 21 w 29"/>
                  <a:gd name="T57" fmla="*/ 58 h 62"/>
                  <a:gd name="T58" fmla="*/ 27 w 29"/>
                  <a:gd name="T59" fmla="*/ 55 h 62"/>
                  <a:gd name="T60" fmla="*/ 29 w 29"/>
                  <a:gd name="T61" fmla="*/ 49 h 62"/>
                  <a:gd name="T62" fmla="*/ 29 w 29"/>
                  <a:gd name="T63" fmla="*/ 44 h 62"/>
                  <a:gd name="T64" fmla="*/ 28 w 29"/>
                  <a:gd name="T65" fmla="*/ 40 h 62"/>
                  <a:gd name="T66" fmla="*/ 19 w 29"/>
                  <a:gd name="T67" fmla="*/ 32 h 62"/>
                  <a:gd name="T68" fmla="*/ 18 w 29"/>
                  <a:gd name="T69" fmla="*/ 32 h 62"/>
                  <a:gd name="T70" fmla="*/ 11 w 29"/>
                  <a:gd name="T71" fmla="*/ 36 h 62"/>
                  <a:gd name="T72" fmla="*/ 8 w 29"/>
                  <a:gd name="T73" fmla="*/ 39 h 62"/>
                  <a:gd name="T74" fmla="*/ 6 w 29"/>
                  <a:gd name="T75" fmla="*/ 43 h 62"/>
                  <a:gd name="T76" fmla="*/ 2 w 29"/>
                  <a:gd name="T77" fmla="*/ 49 h 62"/>
                  <a:gd name="T78" fmla="*/ 7 w 29"/>
                  <a:gd name="T79" fmla="*/ 37 h 62"/>
                  <a:gd name="T80" fmla="*/ 7 w 29"/>
                  <a:gd name="T81" fmla="*/ 30 h 62"/>
                  <a:gd name="T82" fmla="*/ 7 w 29"/>
                  <a:gd name="T83" fmla="*/ 22 h 62"/>
                  <a:gd name="T84" fmla="*/ 7 w 29"/>
                  <a:gd name="T85" fmla="*/ 15 h 62"/>
                  <a:gd name="T86" fmla="*/ 7 w 29"/>
                  <a:gd name="T87" fmla="*/ 8 h 62"/>
                  <a:gd name="T88" fmla="*/ 7 w 29"/>
                  <a:gd name="T89" fmla="*/ 2 h 62"/>
                  <a:gd name="T90" fmla="*/ 4 w 29"/>
                  <a:gd name="T91" fmla="*/ 0 h 62"/>
                  <a:gd name="T92" fmla="*/ 2 w 29"/>
                  <a:gd name="T93" fmla="*/ 2 h 62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29"/>
                  <a:gd name="T142" fmla="*/ 0 h 62"/>
                  <a:gd name="T143" fmla="*/ 29 w 29"/>
                  <a:gd name="T144" fmla="*/ 62 h 62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29" h="62">
                    <a:moveTo>
                      <a:pt x="2" y="3"/>
                    </a:moveTo>
                    <a:lnTo>
                      <a:pt x="2" y="6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2" y="20"/>
                    </a:lnTo>
                    <a:lnTo>
                      <a:pt x="2" y="23"/>
                    </a:lnTo>
                    <a:lnTo>
                      <a:pt x="2" y="25"/>
                    </a:lnTo>
                    <a:lnTo>
                      <a:pt x="2" y="28"/>
                    </a:lnTo>
                    <a:lnTo>
                      <a:pt x="2" y="31"/>
                    </a:lnTo>
                    <a:lnTo>
                      <a:pt x="2" y="34"/>
                    </a:lnTo>
                    <a:lnTo>
                      <a:pt x="2" y="37"/>
                    </a:lnTo>
                    <a:lnTo>
                      <a:pt x="1" y="40"/>
                    </a:lnTo>
                    <a:lnTo>
                      <a:pt x="1" y="43"/>
                    </a:lnTo>
                    <a:lnTo>
                      <a:pt x="1" y="45"/>
                    </a:lnTo>
                    <a:lnTo>
                      <a:pt x="1" y="48"/>
                    </a:lnTo>
                    <a:lnTo>
                      <a:pt x="1" y="50"/>
                    </a:lnTo>
                    <a:lnTo>
                      <a:pt x="1" y="51"/>
                    </a:lnTo>
                    <a:lnTo>
                      <a:pt x="1" y="52"/>
                    </a:lnTo>
                    <a:lnTo>
                      <a:pt x="2" y="53"/>
                    </a:lnTo>
                    <a:lnTo>
                      <a:pt x="3" y="53"/>
                    </a:lnTo>
                    <a:lnTo>
                      <a:pt x="4" y="53"/>
                    </a:lnTo>
                    <a:lnTo>
                      <a:pt x="7" y="50"/>
                    </a:lnTo>
                    <a:lnTo>
                      <a:pt x="7" y="49"/>
                    </a:lnTo>
                    <a:lnTo>
                      <a:pt x="8" y="47"/>
                    </a:lnTo>
                    <a:lnTo>
                      <a:pt x="10" y="45"/>
                    </a:lnTo>
                    <a:lnTo>
                      <a:pt x="10" y="44"/>
                    </a:lnTo>
                    <a:lnTo>
                      <a:pt x="12" y="42"/>
                    </a:lnTo>
                    <a:lnTo>
                      <a:pt x="13" y="41"/>
                    </a:lnTo>
                    <a:lnTo>
                      <a:pt x="14" y="39"/>
                    </a:lnTo>
                    <a:lnTo>
                      <a:pt x="16" y="37"/>
                    </a:lnTo>
                    <a:lnTo>
                      <a:pt x="19" y="36"/>
                    </a:lnTo>
                    <a:lnTo>
                      <a:pt x="18" y="36"/>
                    </a:lnTo>
                    <a:lnTo>
                      <a:pt x="19" y="37"/>
                    </a:lnTo>
                    <a:lnTo>
                      <a:pt x="20" y="38"/>
                    </a:lnTo>
                    <a:lnTo>
                      <a:pt x="21" y="39"/>
                    </a:lnTo>
                    <a:lnTo>
                      <a:pt x="23" y="40"/>
                    </a:lnTo>
                    <a:lnTo>
                      <a:pt x="23" y="42"/>
                    </a:lnTo>
                    <a:lnTo>
                      <a:pt x="24" y="43"/>
                    </a:lnTo>
                    <a:lnTo>
                      <a:pt x="24" y="45"/>
                    </a:lnTo>
                    <a:lnTo>
                      <a:pt x="24" y="47"/>
                    </a:lnTo>
                    <a:lnTo>
                      <a:pt x="24" y="49"/>
                    </a:lnTo>
                    <a:lnTo>
                      <a:pt x="23" y="53"/>
                    </a:lnTo>
                    <a:lnTo>
                      <a:pt x="24" y="51"/>
                    </a:lnTo>
                    <a:lnTo>
                      <a:pt x="21" y="53"/>
                    </a:lnTo>
                    <a:lnTo>
                      <a:pt x="20" y="54"/>
                    </a:lnTo>
                    <a:lnTo>
                      <a:pt x="19" y="54"/>
                    </a:lnTo>
                    <a:lnTo>
                      <a:pt x="17" y="55"/>
                    </a:lnTo>
                    <a:lnTo>
                      <a:pt x="16" y="56"/>
                    </a:lnTo>
                    <a:lnTo>
                      <a:pt x="13" y="58"/>
                    </a:lnTo>
                    <a:lnTo>
                      <a:pt x="14" y="58"/>
                    </a:lnTo>
                    <a:lnTo>
                      <a:pt x="12" y="57"/>
                    </a:lnTo>
                    <a:lnTo>
                      <a:pt x="11" y="58"/>
                    </a:lnTo>
                    <a:lnTo>
                      <a:pt x="10" y="58"/>
                    </a:lnTo>
                    <a:lnTo>
                      <a:pt x="9" y="58"/>
                    </a:lnTo>
                    <a:lnTo>
                      <a:pt x="8" y="58"/>
                    </a:lnTo>
                    <a:lnTo>
                      <a:pt x="7" y="58"/>
                    </a:lnTo>
                    <a:lnTo>
                      <a:pt x="6" y="57"/>
                    </a:lnTo>
                    <a:lnTo>
                      <a:pt x="5" y="56"/>
                    </a:lnTo>
                    <a:lnTo>
                      <a:pt x="4" y="54"/>
                    </a:lnTo>
                    <a:lnTo>
                      <a:pt x="3" y="53"/>
                    </a:lnTo>
                    <a:lnTo>
                      <a:pt x="2" y="53"/>
                    </a:lnTo>
                    <a:lnTo>
                      <a:pt x="1" y="53"/>
                    </a:lnTo>
                    <a:lnTo>
                      <a:pt x="0" y="54"/>
                    </a:lnTo>
                    <a:lnTo>
                      <a:pt x="0" y="55"/>
                    </a:lnTo>
                    <a:lnTo>
                      <a:pt x="0" y="56"/>
                    </a:lnTo>
                    <a:lnTo>
                      <a:pt x="0" y="57"/>
                    </a:lnTo>
                    <a:lnTo>
                      <a:pt x="1" y="58"/>
                    </a:lnTo>
                    <a:lnTo>
                      <a:pt x="2" y="58"/>
                    </a:lnTo>
                    <a:lnTo>
                      <a:pt x="3" y="60"/>
                    </a:lnTo>
                    <a:lnTo>
                      <a:pt x="4" y="60"/>
                    </a:lnTo>
                    <a:lnTo>
                      <a:pt x="6" y="61"/>
                    </a:lnTo>
                    <a:lnTo>
                      <a:pt x="7" y="61"/>
                    </a:lnTo>
                    <a:lnTo>
                      <a:pt x="9" y="62"/>
                    </a:lnTo>
                    <a:lnTo>
                      <a:pt x="10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6" y="62"/>
                    </a:lnTo>
                    <a:lnTo>
                      <a:pt x="21" y="58"/>
                    </a:lnTo>
                    <a:lnTo>
                      <a:pt x="26" y="55"/>
                    </a:lnTo>
                    <a:lnTo>
                      <a:pt x="27" y="55"/>
                    </a:lnTo>
                    <a:lnTo>
                      <a:pt x="27" y="54"/>
                    </a:lnTo>
                    <a:lnTo>
                      <a:pt x="29" y="49"/>
                    </a:lnTo>
                    <a:lnTo>
                      <a:pt x="29" y="47"/>
                    </a:lnTo>
                    <a:lnTo>
                      <a:pt x="29" y="46"/>
                    </a:lnTo>
                    <a:lnTo>
                      <a:pt x="29" y="44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8" y="40"/>
                    </a:lnTo>
                    <a:lnTo>
                      <a:pt x="27" y="39"/>
                    </a:lnTo>
                    <a:lnTo>
                      <a:pt x="26" y="38"/>
                    </a:lnTo>
                    <a:lnTo>
                      <a:pt x="19" y="32"/>
                    </a:lnTo>
                    <a:lnTo>
                      <a:pt x="18" y="32"/>
                    </a:lnTo>
                    <a:lnTo>
                      <a:pt x="12" y="34"/>
                    </a:lnTo>
                    <a:lnTo>
                      <a:pt x="11" y="36"/>
                    </a:lnTo>
                    <a:lnTo>
                      <a:pt x="10" y="36"/>
                    </a:lnTo>
                    <a:lnTo>
                      <a:pt x="9" y="38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7" y="42"/>
                    </a:lnTo>
                    <a:lnTo>
                      <a:pt x="6" y="43"/>
                    </a:lnTo>
                    <a:lnTo>
                      <a:pt x="5" y="44"/>
                    </a:lnTo>
                    <a:lnTo>
                      <a:pt x="1" y="49"/>
                    </a:lnTo>
                    <a:lnTo>
                      <a:pt x="2" y="49"/>
                    </a:lnTo>
                    <a:lnTo>
                      <a:pt x="7" y="42"/>
                    </a:lnTo>
                    <a:lnTo>
                      <a:pt x="7" y="40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7" y="32"/>
                    </a:lnTo>
                    <a:lnTo>
                      <a:pt x="7" y="30"/>
                    </a:lnTo>
                    <a:lnTo>
                      <a:pt x="7" y="27"/>
                    </a:lnTo>
                    <a:lnTo>
                      <a:pt x="7" y="25"/>
                    </a:lnTo>
                    <a:lnTo>
                      <a:pt x="7" y="22"/>
                    </a:lnTo>
                    <a:lnTo>
                      <a:pt x="7" y="20"/>
                    </a:lnTo>
                    <a:lnTo>
                      <a:pt x="7" y="18"/>
                    </a:lnTo>
                    <a:lnTo>
                      <a:pt x="7" y="15"/>
                    </a:lnTo>
                    <a:lnTo>
                      <a:pt x="7" y="13"/>
                    </a:lnTo>
                    <a:lnTo>
                      <a:pt x="7" y="10"/>
                    </a:lnTo>
                    <a:lnTo>
                      <a:pt x="7" y="8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7" name="Freeform 460"/>
              <p:cNvSpPr>
                <a:spLocks/>
              </p:cNvSpPr>
              <p:nvPr/>
            </p:nvSpPr>
            <p:spPr bwMode="auto">
              <a:xfrm>
                <a:off x="2376" y="1821"/>
                <a:ext cx="27" cy="31"/>
              </a:xfrm>
              <a:custGeom>
                <a:avLst/>
                <a:gdLst>
                  <a:gd name="T0" fmla="*/ 1 w 19"/>
                  <a:gd name="T1" fmla="*/ 5 h 22"/>
                  <a:gd name="T2" fmla="*/ 1 w 19"/>
                  <a:gd name="T3" fmla="*/ 5 h 22"/>
                  <a:gd name="T4" fmla="*/ 8 w 19"/>
                  <a:gd name="T5" fmla="*/ 8 h 22"/>
                  <a:gd name="T6" fmla="*/ 8 w 19"/>
                  <a:gd name="T7" fmla="*/ 8 h 22"/>
                  <a:gd name="T8" fmla="*/ 9 w 19"/>
                  <a:gd name="T9" fmla="*/ 9 h 22"/>
                  <a:gd name="T10" fmla="*/ 9 w 19"/>
                  <a:gd name="T11" fmla="*/ 10 h 22"/>
                  <a:gd name="T12" fmla="*/ 9 w 19"/>
                  <a:gd name="T13" fmla="*/ 13 h 22"/>
                  <a:gd name="T14" fmla="*/ 9 w 19"/>
                  <a:gd name="T15" fmla="*/ 12 h 22"/>
                  <a:gd name="T16" fmla="*/ 8 w 19"/>
                  <a:gd name="T17" fmla="*/ 14 h 22"/>
                  <a:gd name="T18" fmla="*/ 6 w 19"/>
                  <a:gd name="T19" fmla="*/ 14 h 22"/>
                  <a:gd name="T20" fmla="*/ 5 w 19"/>
                  <a:gd name="T21" fmla="*/ 16 h 22"/>
                  <a:gd name="T22" fmla="*/ 3 w 19"/>
                  <a:gd name="T23" fmla="*/ 17 h 22"/>
                  <a:gd name="T24" fmla="*/ 2 w 19"/>
                  <a:gd name="T25" fmla="*/ 21 h 22"/>
                  <a:gd name="T26" fmla="*/ 5 w 19"/>
                  <a:gd name="T27" fmla="*/ 20 h 22"/>
                  <a:gd name="T28" fmla="*/ 8 w 19"/>
                  <a:gd name="T29" fmla="*/ 19 h 22"/>
                  <a:gd name="T30" fmla="*/ 11 w 19"/>
                  <a:gd name="T31" fmla="*/ 19 h 22"/>
                  <a:gd name="T32" fmla="*/ 14 w 19"/>
                  <a:gd name="T33" fmla="*/ 20 h 22"/>
                  <a:gd name="T34" fmla="*/ 16 w 19"/>
                  <a:gd name="T35" fmla="*/ 22 h 22"/>
                  <a:gd name="T36" fmla="*/ 18 w 19"/>
                  <a:gd name="T37" fmla="*/ 21 h 22"/>
                  <a:gd name="T38" fmla="*/ 19 w 19"/>
                  <a:gd name="T39" fmla="*/ 19 h 22"/>
                  <a:gd name="T40" fmla="*/ 18 w 19"/>
                  <a:gd name="T41" fmla="*/ 17 h 22"/>
                  <a:gd name="T42" fmla="*/ 16 w 19"/>
                  <a:gd name="T43" fmla="*/ 16 h 22"/>
                  <a:gd name="T44" fmla="*/ 13 w 19"/>
                  <a:gd name="T45" fmla="*/ 14 h 22"/>
                  <a:gd name="T46" fmla="*/ 10 w 19"/>
                  <a:gd name="T47" fmla="*/ 14 h 22"/>
                  <a:gd name="T48" fmla="*/ 7 w 19"/>
                  <a:gd name="T49" fmla="*/ 17 h 22"/>
                  <a:gd name="T50" fmla="*/ 0 w 19"/>
                  <a:gd name="T51" fmla="*/ 17 h 22"/>
                  <a:gd name="T52" fmla="*/ 6 w 19"/>
                  <a:gd name="T53" fmla="*/ 20 h 22"/>
                  <a:gd name="T54" fmla="*/ 8 w 19"/>
                  <a:gd name="T55" fmla="*/ 19 h 22"/>
                  <a:gd name="T56" fmla="*/ 9 w 19"/>
                  <a:gd name="T57" fmla="*/ 18 h 22"/>
                  <a:gd name="T58" fmla="*/ 10 w 19"/>
                  <a:gd name="T59" fmla="*/ 17 h 22"/>
                  <a:gd name="T60" fmla="*/ 11 w 19"/>
                  <a:gd name="T61" fmla="*/ 16 h 22"/>
                  <a:gd name="T62" fmla="*/ 14 w 19"/>
                  <a:gd name="T63" fmla="*/ 14 h 22"/>
                  <a:gd name="T64" fmla="*/ 14 w 19"/>
                  <a:gd name="T65" fmla="*/ 13 h 22"/>
                  <a:gd name="T66" fmla="*/ 14 w 19"/>
                  <a:gd name="T67" fmla="*/ 9 h 22"/>
                  <a:gd name="T68" fmla="*/ 13 w 19"/>
                  <a:gd name="T69" fmla="*/ 6 h 22"/>
                  <a:gd name="T70" fmla="*/ 13 w 19"/>
                  <a:gd name="T71" fmla="*/ 6 h 22"/>
                  <a:gd name="T72" fmla="*/ 12 w 19"/>
                  <a:gd name="T73" fmla="*/ 5 h 22"/>
                  <a:gd name="T74" fmla="*/ 11 w 19"/>
                  <a:gd name="T75" fmla="*/ 4 h 22"/>
                  <a:gd name="T76" fmla="*/ 2 w 19"/>
                  <a:gd name="T77" fmla="*/ 2 h 22"/>
                  <a:gd name="T78" fmla="*/ 3 w 19"/>
                  <a:gd name="T79" fmla="*/ 1 h 22"/>
                  <a:gd name="T80" fmla="*/ 2 w 19"/>
                  <a:gd name="T81" fmla="*/ 0 h 22"/>
                  <a:gd name="T82" fmla="*/ 1 w 19"/>
                  <a:gd name="T83" fmla="*/ 1 h 22"/>
                  <a:gd name="T84" fmla="*/ 0 w 19"/>
                  <a:gd name="T85" fmla="*/ 3 h 22"/>
                  <a:gd name="T86" fmla="*/ 1 w 19"/>
                  <a:gd name="T87" fmla="*/ 4 h 22"/>
                  <a:gd name="T88" fmla="*/ 1 w 19"/>
                  <a:gd name="T89" fmla="*/ 5 h 2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"/>
                  <a:gd name="T136" fmla="*/ 0 h 22"/>
                  <a:gd name="T137" fmla="*/ 19 w 19"/>
                  <a:gd name="T138" fmla="*/ 22 h 2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" h="22">
                    <a:moveTo>
                      <a:pt x="1" y="5"/>
                    </a:moveTo>
                    <a:lnTo>
                      <a:pt x="1" y="5"/>
                    </a:lnTo>
                    <a:lnTo>
                      <a:pt x="8" y="8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9" y="9"/>
                    </a:lnTo>
                    <a:lnTo>
                      <a:pt x="8" y="7"/>
                    </a:lnTo>
                    <a:lnTo>
                      <a:pt x="9" y="10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8" y="13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5" y="15"/>
                    </a:lnTo>
                    <a:lnTo>
                      <a:pt x="5" y="16"/>
                    </a:lnTo>
                    <a:lnTo>
                      <a:pt x="4" y="16"/>
                    </a:lnTo>
                    <a:lnTo>
                      <a:pt x="3" y="17"/>
                    </a:lnTo>
                    <a:lnTo>
                      <a:pt x="0" y="17"/>
                    </a:lnTo>
                    <a:lnTo>
                      <a:pt x="2" y="21"/>
                    </a:lnTo>
                    <a:lnTo>
                      <a:pt x="3" y="21"/>
                    </a:lnTo>
                    <a:lnTo>
                      <a:pt x="5" y="20"/>
                    </a:lnTo>
                    <a:lnTo>
                      <a:pt x="6" y="20"/>
                    </a:lnTo>
                    <a:lnTo>
                      <a:pt x="8" y="19"/>
                    </a:lnTo>
                    <a:lnTo>
                      <a:pt x="9" y="19"/>
                    </a:lnTo>
                    <a:lnTo>
                      <a:pt x="11" y="19"/>
                    </a:lnTo>
                    <a:lnTo>
                      <a:pt x="13" y="20"/>
                    </a:lnTo>
                    <a:lnTo>
                      <a:pt x="14" y="20"/>
                    </a:lnTo>
                    <a:lnTo>
                      <a:pt x="15" y="21"/>
                    </a:lnTo>
                    <a:lnTo>
                      <a:pt x="16" y="22"/>
                    </a:lnTo>
                    <a:lnTo>
                      <a:pt x="17" y="22"/>
                    </a:lnTo>
                    <a:lnTo>
                      <a:pt x="18" y="21"/>
                    </a:lnTo>
                    <a:lnTo>
                      <a:pt x="19" y="20"/>
                    </a:lnTo>
                    <a:lnTo>
                      <a:pt x="19" y="19"/>
                    </a:lnTo>
                    <a:lnTo>
                      <a:pt x="19" y="18"/>
                    </a:lnTo>
                    <a:lnTo>
                      <a:pt x="18" y="17"/>
                    </a:lnTo>
                    <a:lnTo>
                      <a:pt x="17" y="17"/>
                    </a:lnTo>
                    <a:lnTo>
                      <a:pt x="16" y="16"/>
                    </a:lnTo>
                    <a:lnTo>
                      <a:pt x="15" y="15"/>
                    </a:lnTo>
                    <a:lnTo>
                      <a:pt x="13" y="14"/>
                    </a:lnTo>
                    <a:lnTo>
                      <a:pt x="11" y="14"/>
                    </a:lnTo>
                    <a:lnTo>
                      <a:pt x="10" y="14"/>
                    </a:lnTo>
                    <a:lnTo>
                      <a:pt x="8" y="15"/>
                    </a:lnTo>
                    <a:lnTo>
                      <a:pt x="7" y="17"/>
                    </a:lnTo>
                    <a:lnTo>
                      <a:pt x="5" y="20"/>
                    </a:lnTo>
                    <a:lnTo>
                      <a:pt x="0" y="17"/>
                    </a:lnTo>
                    <a:lnTo>
                      <a:pt x="1" y="17"/>
                    </a:lnTo>
                    <a:lnTo>
                      <a:pt x="6" y="20"/>
                    </a:lnTo>
                    <a:lnTo>
                      <a:pt x="7" y="20"/>
                    </a:lnTo>
                    <a:lnTo>
                      <a:pt x="8" y="19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0" y="17"/>
                    </a:lnTo>
                    <a:lnTo>
                      <a:pt x="11" y="17"/>
                    </a:lnTo>
                    <a:lnTo>
                      <a:pt x="11" y="16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12"/>
                    </a:lnTo>
                    <a:lnTo>
                      <a:pt x="14" y="9"/>
                    </a:lnTo>
                    <a:lnTo>
                      <a:pt x="13" y="6"/>
                    </a:lnTo>
                    <a:lnTo>
                      <a:pt x="12" y="5"/>
                    </a:lnTo>
                    <a:lnTo>
                      <a:pt x="11" y="4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8" name="Freeform 461"/>
              <p:cNvSpPr>
                <a:spLocks/>
              </p:cNvSpPr>
              <p:nvPr/>
            </p:nvSpPr>
            <p:spPr bwMode="auto">
              <a:xfrm>
                <a:off x="2440" y="1859"/>
                <a:ext cx="28" cy="7"/>
              </a:xfrm>
              <a:custGeom>
                <a:avLst/>
                <a:gdLst>
                  <a:gd name="T0" fmla="*/ 2 w 20"/>
                  <a:gd name="T1" fmla="*/ 5 h 5"/>
                  <a:gd name="T2" fmla="*/ 4 w 20"/>
                  <a:gd name="T3" fmla="*/ 5 h 5"/>
                  <a:gd name="T4" fmla="*/ 6 w 20"/>
                  <a:gd name="T5" fmla="*/ 5 h 5"/>
                  <a:gd name="T6" fmla="*/ 8 w 20"/>
                  <a:gd name="T7" fmla="*/ 5 h 5"/>
                  <a:gd name="T8" fmla="*/ 10 w 20"/>
                  <a:gd name="T9" fmla="*/ 5 h 5"/>
                  <a:gd name="T10" fmla="*/ 12 w 20"/>
                  <a:gd name="T11" fmla="*/ 5 h 5"/>
                  <a:gd name="T12" fmla="*/ 13 w 20"/>
                  <a:gd name="T13" fmla="*/ 5 h 5"/>
                  <a:gd name="T14" fmla="*/ 15 w 20"/>
                  <a:gd name="T15" fmla="*/ 5 h 5"/>
                  <a:gd name="T16" fmla="*/ 17 w 20"/>
                  <a:gd name="T17" fmla="*/ 5 h 5"/>
                  <a:gd name="T18" fmla="*/ 18 w 20"/>
                  <a:gd name="T19" fmla="*/ 4 h 5"/>
                  <a:gd name="T20" fmla="*/ 19 w 20"/>
                  <a:gd name="T21" fmla="*/ 4 h 5"/>
                  <a:gd name="T22" fmla="*/ 19 w 20"/>
                  <a:gd name="T23" fmla="*/ 3 h 5"/>
                  <a:gd name="T24" fmla="*/ 20 w 20"/>
                  <a:gd name="T25" fmla="*/ 2 h 5"/>
                  <a:gd name="T26" fmla="*/ 19 w 20"/>
                  <a:gd name="T27" fmla="*/ 1 h 5"/>
                  <a:gd name="T28" fmla="*/ 19 w 20"/>
                  <a:gd name="T29" fmla="*/ 1 h 5"/>
                  <a:gd name="T30" fmla="*/ 18 w 20"/>
                  <a:gd name="T31" fmla="*/ 0 h 5"/>
                  <a:gd name="T32" fmla="*/ 17 w 20"/>
                  <a:gd name="T33" fmla="*/ 0 h 5"/>
                  <a:gd name="T34" fmla="*/ 15 w 20"/>
                  <a:gd name="T35" fmla="*/ 0 h 5"/>
                  <a:gd name="T36" fmla="*/ 14 w 20"/>
                  <a:gd name="T37" fmla="*/ 0 h 5"/>
                  <a:gd name="T38" fmla="*/ 12 w 20"/>
                  <a:gd name="T39" fmla="*/ 0 h 5"/>
                  <a:gd name="T40" fmla="*/ 10 w 20"/>
                  <a:gd name="T41" fmla="*/ 0 h 5"/>
                  <a:gd name="T42" fmla="*/ 8 w 20"/>
                  <a:gd name="T43" fmla="*/ 0 h 5"/>
                  <a:gd name="T44" fmla="*/ 6 w 20"/>
                  <a:gd name="T45" fmla="*/ 0 h 5"/>
                  <a:gd name="T46" fmla="*/ 5 w 20"/>
                  <a:gd name="T47" fmla="*/ 0 h 5"/>
                  <a:gd name="T48" fmla="*/ 3 w 20"/>
                  <a:gd name="T49" fmla="*/ 0 h 5"/>
                  <a:gd name="T50" fmla="*/ 2 w 20"/>
                  <a:gd name="T51" fmla="*/ 0 h 5"/>
                  <a:gd name="T52" fmla="*/ 1 w 20"/>
                  <a:gd name="T53" fmla="*/ 1 h 5"/>
                  <a:gd name="T54" fmla="*/ 0 w 20"/>
                  <a:gd name="T55" fmla="*/ 1 h 5"/>
                  <a:gd name="T56" fmla="*/ 0 w 20"/>
                  <a:gd name="T57" fmla="*/ 2 h 5"/>
                  <a:gd name="T58" fmla="*/ 0 w 20"/>
                  <a:gd name="T59" fmla="*/ 3 h 5"/>
                  <a:gd name="T60" fmla="*/ 0 w 20"/>
                  <a:gd name="T61" fmla="*/ 4 h 5"/>
                  <a:gd name="T62" fmla="*/ 1 w 20"/>
                  <a:gd name="T63" fmla="*/ 4 h 5"/>
                  <a:gd name="T64" fmla="*/ 2 w 20"/>
                  <a:gd name="T65" fmla="*/ 5 h 5"/>
                  <a:gd name="T66" fmla="*/ 2 w 20"/>
                  <a:gd name="T67" fmla="*/ 5 h 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0"/>
                  <a:gd name="T103" fmla="*/ 0 h 5"/>
                  <a:gd name="T104" fmla="*/ 20 w 20"/>
                  <a:gd name="T105" fmla="*/ 5 h 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0" h="5">
                    <a:moveTo>
                      <a:pt x="2" y="5"/>
                    </a:moveTo>
                    <a:lnTo>
                      <a:pt x="4" y="5"/>
                    </a:lnTo>
                    <a:lnTo>
                      <a:pt x="6" y="5"/>
                    </a:lnTo>
                    <a:lnTo>
                      <a:pt x="8" y="5"/>
                    </a:lnTo>
                    <a:lnTo>
                      <a:pt x="10" y="5"/>
                    </a:lnTo>
                    <a:lnTo>
                      <a:pt x="12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8" y="4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20" y="2"/>
                    </a:lnTo>
                    <a:lnTo>
                      <a:pt x="19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299" name="Freeform 462"/>
              <p:cNvSpPr>
                <a:spLocks/>
              </p:cNvSpPr>
              <p:nvPr/>
            </p:nvSpPr>
            <p:spPr bwMode="auto">
              <a:xfrm>
                <a:off x="2440" y="1889"/>
                <a:ext cx="30" cy="7"/>
              </a:xfrm>
              <a:custGeom>
                <a:avLst/>
                <a:gdLst>
                  <a:gd name="T0" fmla="*/ 2 w 21"/>
                  <a:gd name="T1" fmla="*/ 5 h 5"/>
                  <a:gd name="T2" fmla="*/ 4 w 21"/>
                  <a:gd name="T3" fmla="*/ 5 h 5"/>
                  <a:gd name="T4" fmla="*/ 6 w 21"/>
                  <a:gd name="T5" fmla="*/ 5 h 5"/>
                  <a:gd name="T6" fmla="*/ 9 w 21"/>
                  <a:gd name="T7" fmla="*/ 5 h 5"/>
                  <a:gd name="T8" fmla="*/ 11 w 21"/>
                  <a:gd name="T9" fmla="*/ 5 h 5"/>
                  <a:gd name="T10" fmla="*/ 13 w 21"/>
                  <a:gd name="T11" fmla="*/ 5 h 5"/>
                  <a:gd name="T12" fmla="*/ 15 w 21"/>
                  <a:gd name="T13" fmla="*/ 5 h 5"/>
                  <a:gd name="T14" fmla="*/ 17 w 21"/>
                  <a:gd name="T15" fmla="*/ 5 h 5"/>
                  <a:gd name="T16" fmla="*/ 19 w 21"/>
                  <a:gd name="T17" fmla="*/ 5 h 5"/>
                  <a:gd name="T18" fmla="*/ 20 w 21"/>
                  <a:gd name="T19" fmla="*/ 5 h 5"/>
                  <a:gd name="T20" fmla="*/ 21 w 21"/>
                  <a:gd name="T21" fmla="*/ 4 h 5"/>
                  <a:gd name="T22" fmla="*/ 21 w 21"/>
                  <a:gd name="T23" fmla="*/ 3 h 5"/>
                  <a:gd name="T24" fmla="*/ 21 w 21"/>
                  <a:gd name="T25" fmla="*/ 3 h 5"/>
                  <a:gd name="T26" fmla="*/ 21 w 21"/>
                  <a:gd name="T27" fmla="*/ 1 h 5"/>
                  <a:gd name="T28" fmla="*/ 21 w 21"/>
                  <a:gd name="T29" fmla="*/ 1 h 5"/>
                  <a:gd name="T30" fmla="*/ 20 w 21"/>
                  <a:gd name="T31" fmla="*/ 0 h 5"/>
                  <a:gd name="T32" fmla="*/ 19 w 21"/>
                  <a:gd name="T33" fmla="*/ 0 h 5"/>
                  <a:gd name="T34" fmla="*/ 17 w 21"/>
                  <a:gd name="T35" fmla="*/ 0 h 5"/>
                  <a:gd name="T36" fmla="*/ 15 w 21"/>
                  <a:gd name="T37" fmla="*/ 0 h 5"/>
                  <a:gd name="T38" fmla="*/ 13 w 21"/>
                  <a:gd name="T39" fmla="*/ 0 h 5"/>
                  <a:gd name="T40" fmla="*/ 11 w 21"/>
                  <a:gd name="T41" fmla="*/ 0 h 5"/>
                  <a:gd name="T42" fmla="*/ 9 w 21"/>
                  <a:gd name="T43" fmla="*/ 1 h 5"/>
                  <a:gd name="T44" fmla="*/ 7 w 21"/>
                  <a:gd name="T45" fmla="*/ 1 h 5"/>
                  <a:gd name="T46" fmla="*/ 5 w 21"/>
                  <a:gd name="T47" fmla="*/ 0 h 5"/>
                  <a:gd name="T48" fmla="*/ 3 w 21"/>
                  <a:gd name="T49" fmla="*/ 0 h 5"/>
                  <a:gd name="T50" fmla="*/ 2 w 21"/>
                  <a:gd name="T51" fmla="*/ 0 h 5"/>
                  <a:gd name="T52" fmla="*/ 1 w 21"/>
                  <a:gd name="T53" fmla="*/ 0 h 5"/>
                  <a:gd name="T54" fmla="*/ 0 w 21"/>
                  <a:gd name="T55" fmla="*/ 1 h 5"/>
                  <a:gd name="T56" fmla="*/ 0 w 21"/>
                  <a:gd name="T57" fmla="*/ 2 h 5"/>
                  <a:gd name="T58" fmla="*/ 0 w 21"/>
                  <a:gd name="T59" fmla="*/ 3 h 5"/>
                  <a:gd name="T60" fmla="*/ 0 w 21"/>
                  <a:gd name="T61" fmla="*/ 4 h 5"/>
                  <a:gd name="T62" fmla="*/ 1 w 21"/>
                  <a:gd name="T63" fmla="*/ 4 h 5"/>
                  <a:gd name="T64" fmla="*/ 2 w 21"/>
                  <a:gd name="T65" fmla="*/ 5 h 5"/>
                  <a:gd name="T66" fmla="*/ 2 w 21"/>
                  <a:gd name="T67" fmla="*/ 5 h 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21"/>
                  <a:gd name="T103" fmla="*/ 0 h 5"/>
                  <a:gd name="T104" fmla="*/ 21 w 21"/>
                  <a:gd name="T105" fmla="*/ 5 h 5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21" h="5">
                    <a:moveTo>
                      <a:pt x="2" y="5"/>
                    </a:moveTo>
                    <a:lnTo>
                      <a:pt x="4" y="5"/>
                    </a:lnTo>
                    <a:lnTo>
                      <a:pt x="6" y="5"/>
                    </a:lnTo>
                    <a:lnTo>
                      <a:pt x="9" y="5"/>
                    </a:lnTo>
                    <a:lnTo>
                      <a:pt x="11" y="5"/>
                    </a:lnTo>
                    <a:lnTo>
                      <a:pt x="13" y="5"/>
                    </a:lnTo>
                    <a:lnTo>
                      <a:pt x="15" y="5"/>
                    </a:lnTo>
                    <a:lnTo>
                      <a:pt x="17" y="5"/>
                    </a:lnTo>
                    <a:lnTo>
                      <a:pt x="19" y="5"/>
                    </a:lnTo>
                    <a:lnTo>
                      <a:pt x="20" y="5"/>
                    </a:lnTo>
                    <a:lnTo>
                      <a:pt x="21" y="4"/>
                    </a:lnTo>
                    <a:lnTo>
                      <a:pt x="21" y="3"/>
                    </a:lnTo>
                    <a:lnTo>
                      <a:pt x="21" y="1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9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4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0" name="Freeform 463"/>
              <p:cNvSpPr>
                <a:spLocks/>
              </p:cNvSpPr>
              <p:nvPr/>
            </p:nvSpPr>
            <p:spPr bwMode="auto">
              <a:xfrm>
                <a:off x="2505" y="1841"/>
                <a:ext cx="49" cy="62"/>
              </a:xfrm>
              <a:custGeom>
                <a:avLst/>
                <a:gdLst>
                  <a:gd name="T0" fmla="*/ 31 w 35"/>
                  <a:gd name="T1" fmla="*/ 4 h 44"/>
                  <a:gd name="T2" fmla="*/ 26 w 35"/>
                  <a:gd name="T3" fmla="*/ 1 h 44"/>
                  <a:gd name="T4" fmla="*/ 19 w 35"/>
                  <a:gd name="T5" fmla="*/ 0 h 44"/>
                  <a:gd name="T6" fmla="*/ 13 w 35"/>
                  <a:gd name="T7" fmla="*/ 1 h 44"/>
                  <a:gd name="T8" fmla="*/ 8 w 35"/>
                  <a:gd name="T9" fmla="*/ 5 h 44"/>
                  <a:gd name="T10" fmla="*/ 4 w 35"/>
                  <a:gd name="T11" fmla="*/ 10 h 44"/>
                  <a:gd name="T12" fmla="*/ 2 w 35"/>
                  <a:gd name="T13" fmla="*/ 15 h 44"/>
                  <a:gd name="T14" fmla="*/ 0 w 35"/>
                  <a:gd name="T15" fmla="*/ 20 h 44"/>
                  <a:gd name="T16" fmla="*/ 0 w 35"/>
                  <a:gd name="T17" fmla="*/ 26 h 44"/>
                  <a:gd name="T18" fmla="*/ 1 w 35"/>
                  <a:gd name="T19" fmla="*/ 31 h 44"/>
                  <a:gd name="T20" fmla="*/ 4 w 35"/>
                  <a:gd name="T21" fmla="*/ 36 h 44"/>
                  <a:gd name="T22" fmla="*/ 7 w 35"/>
                  <a:gd name="T23" fmla="*/ 40 h 44"/>
                  <a:gd name="T24" fmla="*/ 13 w 35"/>
                  <a:gd name="T25" fmla="*/ 43 h 44"/>
                  <a:gd name="T26" fmla="*/ 18 w 35"/>
                  <a:gd name="T27" fmla="*/ 44 h 44"/>
                  <a:gd name="T28" fmla="*/ 24 w 35"/>
                  <a:gd name="T29" fmla="*/ 43 h 44"/>
                  <a:gd name="T30" fmla="*/ 29 w 35"/>
                  <a:gd name="T31" fmla="*/ 40 h 44"/>
                  <a:gd name="T32" fmla="*/ 31 w 35"/>
                  <a:gd name="T33" fmla="*/ 37 h 44"/>
                  <a:gd name="T34" fmla="*/ 31 w 35"/>
                  <a:gd name="T35" fmla="*/ 36 h 44"/>
                  <a:gd name="T36" fmla="*/ 29 w 35"/>
                  <a:gd name="T37" fmla="*/ 34 h 44"/>
                  <a:gd name="T38" fmla="*/ 28 w 35"/>
                  <a:gd name="T39" fmla="*/ 35 h 44"/>
                  <a:gd name="T40" fmla="*/ 26 w 35"/>
                  <a:gd name="T41" fmla="*/ 37 h 44"/>
                  <a:gd name="T42" fmla="*/ 23 w 35"/>
                  <a:gd name="T43" fmla="*/ 39 h 44"/>
                  <a:gd name="T44" fmla="*/ 19 w 35"/>
                  <a:gd name="T45" fmla="*/ 40 h 44"/>
                  <a:gd name="T46" fmla="*/ 15 w 35"/>
                  <a:gd name="T47" fmla="*/ 39 h 44"/>
                  <a:gd name="T48" fmla="*/ 10 w 35"/>
                  <a:gd name="T49" fmla="*/ 37 h 44"/>
                  <a:gd name="T50" fmla="*/ 7 w 35"/>
                  <a:gd name="T51" fmla="*/ 31 h 44"/>
                  <a:gd name="T52" fmla="*/ 5 w 35"/>
                  <a:gd name="T53" fmla="*/ 26 h 44"/>
                  <a:gd name="T54" fmla="*/ 5 w 35"/>
                  <a:gd name="T55" fmla="*/ 20 h 44"/>
                  <a:gd name="T56" fmla="*/ 7 w 35"/>
                  <a:gd name="T57" fmla="*/ 14 h 44"/>
                  <a:gd name="T58" fmla="*/ 10 w 35"/>
                  <a:gd name="T59" fmla="*/ 11 h 44"/>
                  <a:gd name="T60" fmla="*/ 12 w 35"/>
                  <a:gd name="T61" fmla="*/ 8 h 44"/>
                  <a:gd name="T62" fmla="*/ 16 w 35"/>
                  <a:gd name="T63" fmla="*/ 6 h 44"/>
                  <a:gd name="T64" fmla="*/ 19 w 35"/>
                  <a:gd name="T65" fmla="*/ 4 h 44"/>
                  <a:gd name="T66" fmla="*/ 23 w 35"/>
                  <a:gd name="T67" fmla="*/ 5 h 44"/>
                  <a:gd name="T68" fmla="*/ 26 w 35"/>
                  <a:gd name="T69" fmla="*/ 6 h 44"/>
                  <a:gd name="T70" fmla="*/ 29 w 35"/>
                  <a:gd name="T71" fmla="*/ 9 h 44"/>
                  <a:gd name="T72" fmla="*/ 31 w 35"/>
                  <a:gd name="T73" fmla="*/ 10 h 44"/>
                  <a:gd name="T74" fmla="*/ 33 w 35"/>
                  <a:gd name="T75" fmla="*/ 10 h 44"/>
                  <a:gd name="T76" fmla="*/ 34 w 35"/>
                  <a:gd name="T77" fmla="*/ 9 h 44"/>
                  <a:gd name="T78" fmla="*/ 34 w 35"/>
                  <a:gd name="T79" fmla="*/ 7 h 44"/>
                  <a:gd name="T80" fmla="*/ 34 w 35"/>
                  <a:gd name="T81" fmla="*/ 6 h 4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35"/>
                  <a:gd name="T124" fmla="*/ 0 h 44"/>
                  <a:gd name="T125" fmla="*/ 35 w 35"/>
                  <a:gd name="T126" fmla="*/ 44 h 4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35" h="44">
                    <a:moveTo>
                      <a:pt x="34" y="6"/>
                    </a:moveTo>
                    <a:lnTo>
                      <a:pt x="31" y="4"/>
                    </a:lnTo>
                    <a:lnTo>
                      <a:pt x="29" y="2"/>
                    </a:lnTo>
                    <a:lnTo>
                      <a:pt x="26" y="1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3" y="1"/>
                    </a:lnTo>
                    <a:lnTo>
                      <a:pt x="10" y="3"/>
                    </a:lnTo>
                    <a:lnTo>
                      <a:pt x="8" y="5"/>
                    </a:lnTo>
                    <a:lnTo>
                      <a:pt x="6" y="8"/>
                    </a:lnTo>
                    <a:lnTo>
                      <a:pt x="4" y="10"/>
                    </a:lnTo>
                    <a:lnTo>
                      <a:pt x="3" y="12"/>
                    </a:lnTo>
                    <a:lnTo>
                      <a:pt x="2" y="15"/>
                    </a:lnTo>
                    <a:lnTo>
                      <a:pt x="1" y="17"/>
                    </a:lnTo>
                    <a:lnTo>
                      <a:pt x="0" y="20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1" y="28"/>
                    </a:lnTo>
                    <a:lnTo>
                      <a:pt x="1" y="31"/>
                    </a:lnTo>
                    <a:lnTo>
                      <a:pt x="2" y="34"/>
                    </a:lnTo>
                    <a:lnTo>
                      <a:pt x="4" y="36"/>
                    </a:lnTo>
                    <a:lnTo>
                      <a:pt x="5" y="38"/>
                    </a:lnTo>
                    <a:lnTo>
                      <a:pt x="7" y="40"/>
                    </a:lnTo>
                    <a:lnTo>
                      <a:pt x="10" y="42"/>
                    </a:lnTo>
                    <a:lnTo>
                      <a:pt x="13" y="43"/>
                    </a:lnTo>
                    <a:lnTo>
                      <a:pt x="15" y="44"/>
                    </a:lnTo>
                    <a:lnTo>
                      <a:pt x="18" y="44"/>
                    </a:lnTo>
                    <a:lnTo>
                      <a:pt x="21" y="44"/>
                    </a:lnTo>
                    <a:lnTo>
                      <a:pt x="24" y="43"/>
                    </a:lnTo>
                    <a:lnTo>
                      <a:pt x="27" y="42"/>
                    </a:lnTo>
                    <a:lnTo>
                      <a:pt x="29" y="40"/>
                    </a:lnTo>
                    <a:lnTo>
                      <a:pt x="31" y="38"/>
                    </a:lnTo>
                    <a:lnTo>
                      <a:pt x="31" y="37"/>
                    </a:lnTo>
                    <a:lnTo>
                      <a:pt x="31" y="36"/>
                    </a:lnTo>
                    <a:lnTo>
                      <a:pt x="30" y="35"/>
                    </a:lnTo>
                    <a:lnTo>
                      <a:pt x="29" y="34"/>
                    </a:lnTo>
                    <a:lnTo>
                      <a:pt x="28" y="34"/>
                    </a:lnTo>
                    <a:lnTo>
                      <a:pt x="28" y="35"/>
                    </a:lnTo>
                    <a:lnTo>
                      <a:pt x="27" y="36"/>
                    </a:lnTo>
                    <a:lnTo>
                      <a:pt x="26" y="37"/>
                    </a:lnTo>
                    <a:lnTo>
                      <a:pt x="24" y="38"/>
                    </a:lnTo>
                    <a:lnTo>
                      <a:pt x="23" y="39"/>
                    </a:lnTo>
                    <a:lnTo>
                      <a:pt x="21" y="40"/>
                    </a:lnTo>
                    <a:lnTo>
                      <a:pt x="19" y="40"/>
                    </a:lnTo>
                    <a:lnTo>
                      <a:pt x="17" y="40"/>
                    </a:lnTo>
                    <a:lnTo>
                      <a:pt x="15" y="39"/>
                    </a:lnTo>
                    <a:lnTo>
                      <a:pt x="13" y="38"/>
                    </a:lnTo>
                    <a:lnTo>
                      <a:pt x="10" y="37"/>
                    </a:lnTo>
                    <a:lnTo>
                      <a:pt x="9" y="34"/>
                    </a:lnTo>
                    <a:lnTo>
                      <a:pt x="7" y="31"/>
                    </a:lnTo>
                    <a:lnTo>
                      <a:pt x="6" y="29"/>
                    </a:lnTo>
                    <a:lnTo>
                      <a:pt x="5" y="26"/>
                    </a:lnTo>
                    <a:lnTo>
                      <a:pt x="5" y="23"/>
                    </a:lnTo>
                    <a:lnTo>
                      <a:pt x="5" y="20"/>
                    </a:lnTo>
                    <a:lnTo>
                      <a:pt x="7" y="16"/>
                    </a:lnTo>
                    <a:lnTo>
                      <a:pt x="7" y="14"/>
                    </a:lnTo>
                    <a:lnTo>
                      <a:pt x="8" y="13"/>
                    </a:lnTo>
                    <a:lnTo>
                      <a:pt x="10" y="11"/>
                    </a:lnTo>
                    <a:lnTo>
                      <a:pt x="10" y="9"/>
                    </a:lnTo>
                    <a:lnTo>
                      <a:pt x="12" y="8"/>
                    </a:lnTo>
                    <a:lnTo>
                      <a:pt x="13" y="6"/>
                    </a:lnTo>
                    <a:lnTo>
                      <a:pt x="16" y="6"/>
                    </a:lnTo>
                    <a:lnTo>
                      <a:pt x="17" y="5"/>
                    </a:lnTo>
                    <a:lnTo>
                      <a:pt x="19" y="4"/>
                    </a:lnTo>
                    <a:lnTo>
                      <a:pt x="21" y="4"/>
                    </a:lnTo>
                    <a:lnTo>
                      <a:pt x="23" y="5"/>
                    </a:lnTo>
                    <a:lnTo>
                      <a:pt x="25" y="5"/>
                    </a:lnTo>
                    <a:lnTo>
                      <a:pt x="26" y="6"/>
                    </a:lnTo>
                    <a:lnTo>
                      <a:pt x="28" y="7"/>
                    </a:lnTo>
                    <a:lnTo>
                      <a:pt x="29" y="9"/>
                    </a:lnTo>
                    <a:lnTo>
                      <a:pt x="30" y="10"/>
                    </a:lnTo>
                    <a:lnTo>
                      <a:pt x="31" y="10"/>
                    </a:lnTo>
                    <a:lnTo>
                      <a:pt x="32" y="11"/>
                    </a:lnTo>
                    <a:lnTo>
                      <a:pt x="33" y="10"/>
                    </a:lnTo>
                    <a:lnTo>
                      <a:pt x="34" y="10"/>
                    </a:lnTo>
                    <a:lnTo>
                      <a:pt x="34" y="9"/>
                    </a:lnTo>
                    <a:lnTo>
                      <a:pt x="35" y="8"/>
                    </a:lnTo>
                    <a:lnTo>
                      <a:pt x="34" y="7"/>
                    </a:lnTo>
                    <a:lnTo>
                      <a:pt x="34" y="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1" name="Freeform 464"/>
              <p:cNvSpPr>
                <a:spLocks/>
              </p:cNvSpPr>
              <p:nvPr/>
            </p:nvSpPr>
            <p:spPr bwMode="auto">
              <a:xfrm>
                <a:off x="2565" y="1817"/>
                <a:ext cx="27" cy="31"/>
              </a:xfrm>
              <a:custGeom>
                <a:avLst/>
                <a:gdLst>
                  <a:gd name="T0" fmla="*/ 1 w 19"/>
                  <a:gd name="T1" fmla="*/ 5 h 22"/>
                  <a:gd name="T2" fmla="*/ 2 w 19"/>
                  <a:gd name="T3" fmla="*/ 5 h 22"/>
                  <a:gd name="T4" fmla="*/ 8 w 19"/>
                  <a:gd name="T5" fmla="*/ 8 h 22"/>
                  <a:gd name="T6" fmla="*/ 9 w 19"/>
                  <a:gd name="T7" fmla="*/ 8 h 22"/>
                  <a:gd name="T8" fmla="*/ 10 w 19"/>
                  <a:gd name="T9" fmla="*/ 9 h 22"/>
                  <a:gd name="T10" fmla="*/ 9 w 19"/>
                  <a:gd name="T11" fmla="*/ 10 h 22"/>
                  <a:gd name="T12" fmla="*/ 10 w 19"/>
                  <a:gd name="T13" fmla="*/ 13 h 22"/>
                  <a:gd name="T14" fmla="*/ 10 w 19"/>
                  <a:gd name="T15" fmla="*/ 13 h 22"/>
                  <a:gd name="T16" fmla="*/ 8 w 19"/>
                  <a:gd name="T17" fmla="*/ 14 h 22"/>
                  <a:gd name="T18" fmla="*/ 7 w 19"/>
                  <a:gd name="T19" fmla="*/ 14 h 22"/>
                  <a:gd name="T20" fmla="*/ 5 w 19"/>
                  <a:gd name="T21" fmla="*/ 15 h 22"/>
                  <a:gd name="T22" fmla="*/ 3 w 19"/>
                  <a:gd name="T23" fmla="*/ 17 h 22"/>
                  <a:gd name="T24" fmla="*/ 3 w 19"/>
                  <a:gd name="T25" fmla="*/ 21 h 22"/>
                  <a:gd name="T26" fmla="*/ 5 w 19"/>
                  <a:gd name="T27" fmla="*/ 20 h 22"/>
                  <a:gd name="T28" fmla="*/ 8 w 19"/>
                  <a:gd name="T29" fmla="*/ 20 h 22"/>
                  <a:gd name="T30" fmla="*/ 11 w 19"/>
                  <a:gd name="T31" fmla="*/ 19 h 22"/>
                  <a:gd name="T32" fmla="*/ 14 w 19"/>
                  <a:gd name="T33" fmla="*/ 20 h 22"/>
                  <a:gd name="T34" fmla="*/ 17 w 19"/>
                  <a:gd name="T35" fmla="*/ 22 h 22"/>
                  <a:gd name="T36" fmla="*/ 18 w 19"/>
                  <a:gd name="T37" fmla="*/ 21 h 22"/>
                  <a:gd name="T38" fmla="*/ 19 w 19"/>
                  <a:gd name="T39" fmla="*/ 20 h 22"/>
                  <a:gd name="T40" fmla="*/ 19 w 19"/>
                  <a:gd name="T41" fmla="*/ 18 h 22"/>
                  <a:gd name="T42" fmla="*/ 17 w 19"/>
                  <a:gd name="T43" fmla="*/ 16 h 22"/>
                  <a:gd name="T44" fmla="*/ 14 w 19"/>
                  <a:gd name="T45" fmla="*/ 14 h 22"/>
                  <a:gd name="T46" fmla="*/ 10 w 19"/>
                  <a:gd name="T47" fmla="*/ 14 h 22"/>
                  <a:gd name="T48" fmla="*/ 7 w 19"/>
                  <a:gd name="T49" fmla="*/ 17 h 22"/>
                  <a:gd name="T50" fmla="*/ 0 w 19"/>
                  <a:gd name="T51" fmla="*/ 17 h 22"/>
                  <a:gd name="T52" fmla="*/ 7 w 19"/>
                  <a:gd name="T53" fmla="*/ 20 h 22"/>
                  <a:gd name="T54" fmla="*/ 8 w 19"/>
                  <a:gd name="T55" fmla="*/ 19 h 22"/>
                  <a:gd name="T56" fmla="*/ 9 w 19"/>
                  <a:gd name="T57" fmla="*/ 18 h 22"/>
                  <a:gd name="T58" fmla="*/ 11 w 19"/>
                  <a:gd name="T59" fmla="*/ 17 h 22"/>
                  <a:gd name="T60" fmla="*/ 12 w 19"/>
                  <a:gd name="T61" fmla="*/ 16 h 22"/>
                  <a:gd name="T62" fmla="*/ 14 w 19"/>
                  <a:gd name="T63" fmla="*/ 14 h 22"/>
                  <a:gd name="T64" fmla="*/ 14 w 19"/>
                  <a:gd name="T65" fmla="*/ 13 h 22"/>
                  <a:gd name="T66" fmla="*/ 14 w 19"/>
                  <a:gd name="T67" fmla="*/ 9 h 22"/>
                  <a:gd name="T68" fmla="*/ 14 w 19"/>
                  <a:gd name="T69" fmla="*/ 6 h 22"/>
                  <a:gd name="T70" fmla="*/ 13 w 19"/>
                  <a:gd name="T71" fmla="*/ 6 h 22"/>
                  <a:gd name="T72" fmla="*/ 12 w 19"/>
                  <a:gd name="T73" fmla="*/ 5 h 22"/>
                  <a:gd name="T74" fmla="*/ 11 w 19"/>
                  <a:gd name="T75" fmla="*/ 4 h 22"/>
                  <a:gd name="T76" fmla="*/ 3 w 19"/>
                  <a:gd name="T77" fmla="*/ 2 h 22"/>
                  <a:gd name="T78" fmla="*/ 3 w 19"/>
                  <a:gd name="T79" fmla="*/ 1 h 22"/>
                  <a:gd name="T80" fmla="*/ 3 w 19"/>
                  <a:gd name="T81" fmla="*/ 0 h 22"/>
                  <a:gd name="T82" fmla="*/ 1 w 19"/>
                  <a:gd name="T83" fmla="*/ 1 h 22"/>
                  <a:gd name="T84" fmla="*/ 0 w 19"/>
                  <a:gd name="T85" fmla="*/ 3 h 22"/>
                  <a:gd name="T86" fmla="*/ 1 w 19"/>
                  <a:gd name="T87" fmla="*/ 4 h 22"/>
                  <a:gd name="T88" fmla="*/ 1 w 19"/>
                  <a:gd name="T89" fmla="*/ 5 h 2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9"/>
                  <a:gd name="T136" fmla="*/ 0 h 22"/>
                  <a:gd name="T137" fmla="*/ 19 w 19"/>
                  <a:gd name="T138" fmla="*/ 22 h 2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9" h="22">
                    <a:moveTo>
                      <a:pt x="1" y="5"/>
                    </a:moveTo>
                    <a:lnTo>
                      <a:pt x="1" y="5"/>
                    </a:lnTo>
                    <a:lnTo>
                      <a:pt x="2" y="5"/>
                    </a:lnTo>
                    <a:lnTo>
                      <a:pt x="8" y="8"/>
                    </a:lnTo>
                    <a:lnTo>
                      <a:pt x="8" y="7"/>
                    </a:lnTo>
                    <a:lnTo>
                      <a:pt x="9" y="8"/>
                    </a:lnTo>
                    <a:lnTo>
                      <a:pt x="10" y="9"/>
                    </a:lnTo>
                    <a:lnTo>
                      <a:pt x="9" y="7"/>
                    </a:lnTo>
                    <a:lnTo>
                      <a:pt x="9" y="10"/>
                    </a:lnTo>
                    <a:lnTo>
                      <a:pt x="10" y="13"/>
                    </a:lnTo>
                    <a:lnTo>
                      <a:pt x="10" y="12"/>
                    </a:lnTo>
                    <a:lnTo>
                      <a:pt x="10" y="13"/>
                    </a:lnTo>
                    <a:lnTo>
                      <a:pt x="9" y="13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5"/>
                    </a:lnTo>
                    <a:lnTo>
                      <a:pt x="5" y="15"/>
                    </a:lnTo>
                    <a:lnTo>
                      <a:pt x="4" y="16"/>
                    </a:lnTo>
                    <a:lnTo>
                      <a:pt x="3" y="17"/>
                    </a:lnTo>
                    <a:lnTo>
                      <a:pt x="0" y="17"/>
                    </a:lnTo>
                    <a:lnTo>
                      <a:pt x="3" y="21"/>
                    </a:lnTo>
                    <a:lnTo>
                      <a:pt x="4" y="20"/>
                    </a:lnTo>
                    <a:lnTo>
                      <a:pt x="5" y="20"/>
                    </a:lnTo>
                    <a:lnTo>
                      <a:pt x="7" y="20"/>
                    </a:lnTo>
                    <a:lnTo>
                      <a:pt x="8" y="20"/>
                    </a:lnTo>
                    <a:lnTo>
                      <a:pt x="10" y="19"/>
                    </a:lnTo>
                    <a:lnTo>
                      <a:pt x="11" y="19"/>
                    </a:lnTo>
                    <a:lnTo>
                      <a:pt x="13" y="20"/>
                    </a:lnTo>
                    <a:lnTo>
                      <a:pt x="14" y="20"/>
                    </a:lnTo>
                    <a:lnTo>
                      <a:pt x="16" y="21"/>
                    </a:lnTo>
                    <a:lnTo>
                      <a:pt x="17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9" y="20"/>
                    </a:lnTo>
                    <a:lnTo>
                      <a:pt x="19" y="19"/>
                    </a:lnTo>
                    <a:lnTo>
                      <a:pt x="19" y="18"/>
                    </a:lnTo>
                    <a:lnTo>
                      <a:pt x="18" y="17"/>
                    </a:lnTo>
                    <a:lnTo>
                      <a:pt x="17" y="16"/>
                    </a:lnTo>
                    <a:lnTo>
                      <a:pt x="15" y="15"/>
                    </a:lnTo>
                    <a:lnTo>
                      <a:pt x="14" y="14"/>
                    </a:lnTo>
                    <a:lnTo>
                      <a:pt x="12" y="14"/>
                    </a:lnTo>
                    <a:lnTo>
                      <a:pt x="10" y="14"/>
                    </a:lnTo>
                    <a:lnTo>
                      <a:pt x="9" y="15"/>
                    </a:lnTo>
                    <a:lnTo>
                      <a:pt x="7" y="17"/>
                    </a:lnTo>
                    <a:lnTo>
                      <a:pt x="5" y="20"/>
                    </a:lnTo>
                    <a:lnTo>
                      <a:pt x="0" y="17"/>
                    </a:lnTo>
                    <a:lnTo>
                      <a:pt x="2" y="17"/>
                    </a:lnTo>
                    <a:lnTo>
                      <a:pt x="7" y="20"/>
                    </a:lnTo>
                    <a:lnTo>
                      <a:pt x="8" y="19"/>
                    </a:lnTo>
                    <a:lnTo>
                      <a:pt x="9" y="19"/>
                    </a:lnTo>
                    <a:lnTo>
                      <a:pt x="9" y="18"/>
                    </a:lnTo>
                    <a:lnTo>
                      <a:pt x="10" y="18"/>
                    </a:lnTo>
                    <a:lnTo>
                      <a:pt x="11" y="17"/>
                    </a:lnTo>
                    <a:lnTo>
                      <a:pt x="12" y="16"/>
                    </a:lnTo>
                    <a:lnTo>
                      <a:pt x="14" y="14"/>
                    </a:lnTo>
                    <a:lnTo>
                      <a:pt x="14" y="13"/>
                    </a:lnTo>
                    <a:lnTo>
                      <a:pt x="14" y="9"/>
                    </a:lnTo>
                    <a:lnTo>
                      <a:pt x="14" y="6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2" y="5"/>
                    </a:lnTo>
                    <a:lnTo>
                      <a:pt x="11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2" name="Freeform 466"/>
              <p:cNvSpPr>
                <a:spLocks/>
              </p:cNvSpPr>
              <p:nvPr/>
            </p:nvSpPr>
            <p:spPr bwMode="auto">
              <a:xfrm>
                <a:off x="2431" y="1923"/>
                <a:ext cx="158" cy="295"/>
              </a:xfrm>
              <a:custGeom>
                <a:avLst/>
                <a:gdLst>
                  <a:gd name="T0" fmla="*/ 2 w 113"/>
                  <a:gd name="T1" fmla="*/ 3 h 208"/>
                  <a:gd name="T2" fmla="*/ 0 w 113"/>
                  <a:gd name="T3" fmla="*/ 3 h 208"/>
                  <a:gd name="T4" fmla="*/ 111 w 113"/>
                  <a:gd name="T5" fmla="*/ 208 h 208"/>
                  <a:gd name="T6" fmla="*/ 113 w 113"/>
                  <a:gd name="T7" fmla="*/ 207 h 208"/>
                  <a:gd name="T8" fmla="*/ 2 w 113"/>
                  <a:gd name="T9" fmla="*/ 1 h 208"/>
                  <a:gd name="T10" fmla="*/ 0 w 113"/>
                  <a:gd name="T11" fmla="*/ 1 h 208"/>
                  <a:gd name="T12" fmla="*/ 2 w 113"/>
                  <a:gd name="T13" fmla="*/ 1 h 208"/>
                  <a:gd name="T14" fmla="*/ 1 w 113"/>
                  <a:gd name="T15" fmla="*/ 0 h 208"/>
                  <a:gd name="T16" fmla="*/ 0 w 113"/>
                  <a:gd name="T17" fmla="*/ 1 h 208"/>
                  <a:gd name="T18" fmla="*/ 2 w 113"/>
                  <a:gd name="T19" fmla="*/ 3 h 2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3"/>
                  <a:gd name="T31" fmla="*/ 0 h 208"/>
                  <a:gd name="T32" fmla="*/ 113 w 113"/>
                  <a:gd name="T33" fmla="*/ 208 h 20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3" h="208">
                    <a:moveTo>
                      <a:pt x="2" y="3"/>
                    </a:moveTo>
                    <a:lnTo>
                      <a:pt x="0" y="3"/>
                    </a:lnTo>
                    <a:lnTo>
                      <a:pt x="111" y="208"/>
                    </a:lnTo>
                    <a:lnTo>
                      <a:pt x="113" y="207"/>
                    </a:lnTo>
                    <a:lnTo>
                      <a:pt x="2" y="1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3" name="Freeform 467"/>
              <p:cNvSpPr>
                <a:spLocks/>
              </p:cNvSpPr>
              <p:nvPr/>
            </p:nvSpPr>
            <p:spPr bwMode="auto">
              <a:xfrm>
                <a:off x="2422" y="1925"/>
                <a:ext cx="11" cy="8"/>
              </a:xfrm>
              <a:custGeom>
                <a:avLst/>
                <a:gdLst>
                  <a:gd name="T0" fmla="*/ 2 w 8"/>
                  <a:gd name="T1" fmla="*/ 5 h 6"/>
                  <a:gd name="T2" fmla="*/ 2 w 8"/>
                  <a:gd name="T3" fmla="*/ 6 h 6"/>
                  <a:gd name="T4" fmla="*/ 8 w 8"/>
                  <a:gd name="T5" fmla="*/ 2 h 6"/>
                  <a:gd name="T6" fmla="*/ 6 w 8"/>
                  <a:gd name="T7" fmla="*/ 0 h 6"/>
                  <a:gd name="T8" fmla="*/ 0 w 8"/>
                  <a:gd name="T9" fmla="*/ 4 h 6"/>
                  <a:gd name="T10" fmla="*/ 0 w 8"/>
                  <a:gd name="T11" fmla="*/ 6 h 6"/>
                  <a:gd name="T12" fmla="*/ 0 w 8"/>
                  <a:gd name="T13" fmla="*/ 4 h 6"/>
                  <a:gd name="T14" fmla="*/ 0 w 8"/>
                  <a:gd name="T15" fmla="*/ 5 h 6"/>
                  <a:gd name="T16" fmla="*/ 0 w 8"/>
                  <a:gd name="T17" fmla="*/ 6 h 6"/>
                  <a:gd name="T18" fmla="*/ 2 w 8"/>
                  <a:gd name="T19" fmla="*/ 5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8"/>
                  <a:gd name="T31" fmla="*/ 0 h 6"/>
                  <a:gd name="T32" fmla="*/ 8 w 8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8" h="6">
                    <a:moveTo>
                      <a:pt x="2" y="5"/>
                    </a:moveTo>
                    <a:lnTo>
                      <a:pt x="2" y="6"/>
                    </a:lnTo>
                    <a:lnTo>
                      <a:pt x="8" y="2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4" name="Freeform 468"/>
              <p:cNvSpPr>
                <a:spLocks/>
              </p:cNvSpPr>
              <p:nvPr/>
            </p:nvSpPr>
            <p:spPr bwMode="auto">
              <a:xfrm>
                <a:off x="2422" y="1932"/>
                <a:ext cx="156" cy="295"/>
              </a:xfrm>
              <a:custGeom>
                <a:avLst/>
                <a:gdLst>
                  <a:gd name="T0" fmla="*/ 109 w 111"/>
                  <a:gd name="T1" fmla="*/ 205 h 208"/>
                  <a:gd name="T2" fmla="*/ 111 w 111"/>
                  <a:gd name="T3" fmla="*/ 206 h 208"/>
                  <a:gd name="T4" fmla="*/ 2 w 111"/>
                  <a:gd name="T5" fmla="*/ 0 h 208"/>
                  <a:gd name="T6" fmla="*/ 0 w 111"/>
                  <a:gd name="T7" fmla="*/ 1 h 208"/>
                  <a:gd name="T8" fmla="*/ 109 w 111"/>
                  <a:gd name="T9" fmla="*/ 207 h 208"/>
                  <a:gd name="T10" fmla="*/ 110 w 111"/>
                  <a:gd name="T11" fmla="*/ 207 h 208"/>
                  <a:gd name="T12" fmla="*/ 109 w 111"/>
                  <a:gd name="T13" fmla="*/ 207 h 208"/>
                  <a:gd name="T14" fmla="*/ 109 w 111"/>
                  <a:gd name="T15" fmla="*/ 208 h 208"/>
                  <a:gd name="T16" fmla="*/ 110 w 111"/>
                  <a:gd name="T17" fmla="*/ 207 h 208"/>
                  <a:gd name="T18" fmla="*/ 109 w 111"/>
                  <a:gd name="T19" fmla="*/ 205 h 20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11"/>
                  <a:gd name="T31" fmla="*/ 0 h 208"/>
                  <a:gd name="T32" fmla="*/ 111 w 111"/>
                  <a:gd name="T33" fmla="*/ 208 h 20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11" h="208">
                    <a:moveTo>
                      <a:pt x="109" y="205"/>
                    </a:moveTo>
                    <a:lnTo>
                      <a:pt x="111" y="206"/>
                    </a:lnTo>
                    <a:lnTo>
                      <a:pt x="2" y="0"/>
                    </a:lnTo>
                    <a:lnTo>
                      <a:pt x="0" y="1"/>
                    </a:lnTo>
                    <a:lnTo>
                      <a:pt x="109" y="207"/>
                    </a:lnTo>
                    <a:lnTo>
                      <a:pt x="110" y="207"/>
                    </a:lnTo>
                    <a:lnTo>
                      <a:pt x="109" y="207"/>
                    </a:lnTo>
                    <a:lnTo>
                      <a:pt x="109" y="208"/>
                    </a:lnTo>
                    <a:lnTo>
                      <a:pt x="110" y="207"/>
                    </a:lnTo>
                    <a:lnTo>
                      <a:pt x="109" y="20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5" name="Freeform 469"/>
              <p:cNvSpPr>
                <a:spLocks/>
              </p:cNvSpPr>
              <p:nvPr/>
            </p:nvSpPr>
            <p:spPr bwMode="auto">
              <a:xfrm>
                <a:off x="2575" y="2217"/>
                <a:ext cx="14" cy="8"/>
              </a:xfrm>
              <a:custGeom>
                <a:avLst/>
                <a:gdLst>
                  <a:gd name="T0" fmla="*/ 8 w 10"/>
                  <a:gd name="T1" fmla="*/ 1 h 6"/>
                  <a:gd name="T2" fmla="*/ 8 w 10"/>
                  <a:gd name="T3" fmla="*/ 0 h 6"/>
                  <a:gd name="T4" fmla="*/ 0 w 10"/>
                  <a:gd name="T5" fmla="*/ 4 h 6"/>
                  <a:gd name="T6" fmla="*/ 1 w 10"/>
                  <a:gd name="T7" fmla="*/ 6 h 6"/>
                  <a:gd name="T8" fmla="*/ 10 w 10"/>
                  <a:gd name="T9" fmla="*/ 2 h 6"/>
                  <a:gd name="T10" fmla="*/ 10 w 10"/>
                  <a:gd name="T11" fmla="*/ 0 h 6"/>
                  <a:gd name="T12" fmla="*/ 10 w 10"/>
                  <a:gd name="T13" fmla="*/ 2 h 6"/>
                  <a:gd name="T14" fmla="*/ 10 w 10"/>
                  <a:gd name="T15" fmla="*/ 1 h 6"/>
                  <a:gd name="T16" fmla="*/ 10 w 10"/>
                  <a:gd name="T17" fmla="*/ 0 h 6"/>
                  <a:gd name="T18" fmla="*/ 8 w 10"/>
                  <a:gd name="T19" fmla="*/ 1 h 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"/>
                  <a:gd name="T31" fmla="*/ 0 h 6"/>
                  <a:gd name="T32" fmla="*/ 10 w 10"/>
                  <a:gd name="T33" fmla="*/ 6 h 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" h="6">
                    <a:moveTo>
                      <a:pt x="8" y="1"/>
                    </a:moveTo>
                    <a:lnTo>
                      <a:pt x="8" y="0"/>
                    </a:lnTo>
                    <a:lnTo>
                      <a:pt x="0" y="4"/>
                    </a:lnTo>
                    <a:lnTo>
                      <a:pt x="1" y="6"/>
                    </a:lnTo>
                    <a:lnTo>
                      <a:pt x="10" y="2"/>
                    </a:lnTo>
                    <a:lnTo>
                      <a:pt x="10" y="0"/>
                    </a:lnTo>
                    <a:lnTo>
                      <a:pt x="10" y="2"/>
                    </a:lnTo>
                    <a:lnTo>
                      <a:pt x="10" y="1"/>
                    </a:lnTo>
                    <a:lnTo>
                      <a:pt x="10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6" name="Freeform 470"/>
              <p:cNvSpPr>
                <a:spLocks/>
              </p:cNvSpPr>
              <p:nvPr/>
            </p:nvSpPr>
            <p:spPr bwMode="auto">
              <a:xfrm>
                <a:off x="2148" y="2573"/>
                <a:ext cx="239" cy="127"/>
              </a:xfrm>
              <a:custGeom>
                <a:avLst/>
                <a:gdLst>
                  <a:gd name="T0" fmla="*/ 147 w 171"/>
                  <a:gd name="T1" fmla="*/ 90 h 90"/>
                  <a:gd name="T2" fmla="*/ 152 w 171"/>
                  <a:gd name="T3" fmla="*/ 90 h 90"/>
                  <a:gd name="T4" fmla="*/ 157 w 171"/>
                  <a:gd name="T5" fmla="*/ 89 h 90"/>
                  <a:gd name="T6" fmla="*/ 161 w 171"/>
                  <a:gd name="T7" fmla="*/ 86 h 90"/>
                  <a:gd name="T8" fmla="*/ 164 w 171"/>
                  <a:gd name="T9" fmla="*/ 84 h 90"/>
                  <a:gd name="T10" fmla="*/ 167 w 171"/>
                  <a:gd name="T11" fmla="*/ 80 h 90"/>
                  <a:gd name="T12" fmla="*/ 169 w 171"/>
                  <a:gd name="T13" fmla="*/ 76 h 90"/>
                  <a:gd name="T14" fmla="*/ 171 w 171"/>
                  <a:gd name="T15" fmla="*/ 72 h 90"/>
                  <a:gd name="T16" fmla="*/ 171 w 171"/>
                  <a:gd name="T17" fmla="*/ 67 h 90"/>
                  <a:gd name="T18" fmla="*/ 171 w 171"/>
                  <a:gd name="T19" fmla="*/ 23 h 90"/>
                  <a:gd name="T20" fmla="*/ 171 w 171"/>
                  <a:gd name="T21" fmla="*/ 18 h 90"/>
                  <a:gd name="T22" fmla="*/ 169 w 171"/>
                  <a:gd name="T23" fmla="*/ 14 h 90"/>
                  <a:gd name="T24" fmla="*/ 167 w 171"/>
                  <a:gd name="T25" fmla="*/ 10 h 90"/>
                  <a:gd name="T26" fmla="*/ 164 w 171"/>
                  <a:gd name="T27" fmla="*/ 6 h 90"/>
                  <a:gd name="T28" fmla="*/ 161 w 171"/>
                  <a:gd name="T29" fmla="*/ 3 h 90"/>
                  <a:gd name="T30" fmla="*/ 157 w 171"/>
                  <a:gd name="T31" fmla="*/ 1 h 90"/>
                  <a:gd name="T32" fmla="*/ 152 w 171"/>
                  <a:gd name="T33" fmla="*/ 0 h 90"/>
                  <a:gd name="T34" fmla="*/ 147 w 171"/>
                  <a:gd name="T35" fmla="*/ 0 h 90"/>
                  <a:gd name="T36" fmla="*/ 24 w 171"/>
                  <a:gd name="T37" fmla="*/ 0 h 90"/>
                  <a:gd name="T38" fmla="*/ 20 w 171"/>
                  <a:gd name="T39" fmla="*/ 0 h 90"/>
                  <a:gd name="T40" fmla="*/ 15 w 171"/>
                  <a:gd name="T41" fmla="*/ 1 h 90"/>
                  <a:gd name="T42" fmla="*/ 11 w 171"/>
                  <a:gd name="T43" fmla="*/ 3 h 90"/>
                  <a:gd name="T44" fmla="*/ 7 w 171"/>
                  <a:gd name="T45" fmla="*/ 6 h 90"/>
                  <a:gd name="T46" fmla="*/ 4 w 171"/>
                  <a:gd name="T47" fmla="*/ 10 h 90"/>
                  <a:gd name="T48" fmla="*/ 2 w 171"/>
                  <a:gd name="T49" fmla="*/ 14 h 90"/>
                  <a:gd name="T50" fmla="*/ 1 w 171"/>
                  <a:gd name="T51" fmla="*/ 18 h 90"/>
                  <a:gd name="T52" fmla="*/ 0 w 171"/>
                  <a:gd name="T53" fmla="*/ 23 h 90"/>
                  <a:gd name="T54" fmla="*/ 0 w 171"/>
                  <a:gd name="T55" fmla="*/ 67 h 90"/>
                  <a:gd name="T56" fmla="*/ 1 w 171"/>
                  <a:gd name="T57" fmla="*/ 72 h 90"/>
                  <a:gd name="T58" fmla="*/ 2 w 171"/>
                  <a:gd name="T59" fmla="*/ 76 h 90"/>
                  <a:gd name="T60" fmla="*/ 4 w 171"/>
                  <a:gd name="T61" fmla="*/ 80 h 90"/>
                  <a:gd name="T62" fmla="*/ 7 w 171"/>
                  <a:gd name="T63" fmla="*/ 84 h 90"/>
                  <a:gd name="T64" fmla="*/ 11 w 171"/>
                  <a:gd name="T65" fmla="*/ 86 h 90"/>
                  <a:gd name="T66" fmla="*/ 15 w 171"/>
                  <a:gd name="T67" fmla="*/ 89 h 90"/>
                  <a:gd name="T68" fmla="*/ 20 w 171"/>
                  <a:gd name="T69" fmla="*/ 90 h 90"/>
                  <a:gd name="T70" fmla="*/ 24 w 171"/>
                  <a:gd name="T71" fmla="*/ 90 h 90"/>
                  <a:gd name="T72" fmla="*/ 147 w 171"/>
                  <a:gd name="T73" fmla="*/ 90 h 9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71"/>
                  <a:gd name="T112" fmla="*/ 0 h 90"/>
                  <a:gd name="T113" fmla="*/ 171 w 171"/>
                  <a:gd name="T114" fmla="*/ 90 h 9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71" h="90">
                    <a:moveTo>
                      <a:pt x="147" y="90"/>
                    </a:moveTo>
                    <a:lnTo>
                      <a:pt x="152" y="90"/>
                    </a:lnTo>
                    <a:lnTo>
                      <a:pt x="157" y="89"/>
                    </a:lnTo>
                    <a:lnTo>
                      <a:pt x="161" y="86"/>
                    </a:lnTo>
                    <a:lnTo>
                      <a:pt x="164" y="84"/>
                    </a:lnTo>
                    <a:lnTo>
                      <a:pt x="167" y="80"/>
                    </a:lnTo>
                    <a:lnTo>
                      <a:pt x="169" y="76"/>
                    </a:lnTo>
                    <a:lnTo>
                      <a:pt x="171" y="72"/>
                    </a:lnTo>
                    <a:lnTo>
                      <a:pt x="171" y="67"/>
                    </a:lnTo>
                    <a:lnTo>
                      <a:pt x="171" y="23"/>
                    </a:lnTo>
                    <a:lnTo>
                      <a:pt x="171" y="18"/>
                    </a:lnTo>
                    <a:lnTo>
                      <a:pt x="169" y="14"/>
                    </a:lnTo>
                    <a:lnTo>
                      <a:pt x="167" y="10"/>
                    </a:lnTo>
                    <a:lnTo>
                      <a:pt x="164" y="6"/>
                    </a:lnTo>
                    <a:lnTo>
                      <a:pt x="161" y="3"/>
                    </a:lnTo>
                    <a:lnTo>
                      <a:pt x="157" y="1"/>
                    </a:lnTo>
                    <a:lnTo>
                      <a:pt x="152" y="0"/>
                    </a:lnTo>
                    <a:lnTo>
                      <a:pt x="147" y="0"/>
                    </a:lnTo>
                    <a:lnTo>
                      <a:pt x="24" y="0"/>
                    </a:lnTo>
                    <a:lnTo>
                      <a:pt x="20" y="0"/>
                    </a:lnTo>
                    <a:lnTo>
                      <a:pt x="15" y="1"/>
                    </a:lnTo>
                    <a:lnTo>
                      <a:pt x="11" y="3"/>
                    </a:lnTo>
                    <a:lnTo>
                      <a:pt x="7" y="6"/>
                    </a:lnTo>
                    <a:lnTo>
                      <a:pt x="4" y="10"/>
                    </a:lnTo>
                    <a:lnTo>
                      <a:pt x="2" y="14"/>
                    </a:lnTo>
                    <a:lnTo>
                      <a:pt x="1" y="18"/>
                    </a:lnTo>
                    <a:lnTo>
                      <a:pt x="0" y="23"/>
                    </a:lnTo>
                    <a:lnTo>
                      <a:pt x="0" y="67"/>
                    </a:lnTo>
                    <a:lnTo>
                      <a:pt x="1" y="72"/>
                    </a:lnTo>
                    <a:lnTo>
                      <a:pt x="2" y="76"/>
                    </a:lnTo>
                    <a:lnTo>
                      <a:pt x="4" y="80"/>
                    </a:lnTo>
                    <a:lnTo>
                      <a:pt x="7" y="84"/>
                    </a:lnTo>
                    <a:lnTo>
                      <a:pt x="11" y="86"/>
                    </a:lnTo>
                    <a:lnTo>
                      <a:pt x="15" y="89"/>
                    </a:lnTo>
                    <a:lnTo>
                      <a:pt x="20" y="90"/>
                    </a:lnTo>
                    <a:lnTo>
                      <a:pt x="24" y="90"/>
                    </a:lnTo>
                    <a:lnTo>
                      <a:pt x="147" y="90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7" name="Freeform 471"/>
              <p:cNvSpPr>
                <a:spLocks/>
              </p:cNvSpPr>
              <p:nvPr/>
            </p:nvSpPr>
            <p:spPr bwMode="auto">
              <a:xfrm>
                <a:off x="2354" y="2668"/>
                <a:ext cx="35" cy="34"/>
              </a:xfrm>
              <a:custGeom>
                <a:avLst/>
                <a:gdLst>
                  <a:gd name="T0" fmla="*/ 23 w 25"/>
                  <a:gd name="T1" fmla="*/ 0 h 24"/>
                  <a:gd name="T2" fmla="*/ 23 w 25"/>
                  <a:gd name="T3" fmla="*/ 0 h 24"/>
                  <a:gd name="T4" fmla="*/ 23 w 25"/>
                  <a:gd name="T5" fmla="*/ 5 h 24"/>
                  <a:gd name="T6" fmla="*/ 21 w 25"/>
                  <a:gd name="T7" fmla="*/ 9 h 24"/>
                  <a:gd name="T8" fmla="*/ 19 w 25"/>
                  <a:gd name="T9" fmla="*/ 13 h 24"/>
                  <a:gd name="T10" fmla="*/ 17 w 25"/>
                  <a:gd name="T11" fmla="*/ 16 h 24"/>
                  <a:gd name="T12" fmla="*/ 13 w 25"/>
                  <a:gd name="T13" fmla="*/ 18 h 24"/>
                  <a:gd name="T14" fmla="*/ 9 w 25"/>
                  <a:gd name="T15" fmla="*/ 20 h 24"/>
                  <a:gd name="T16" fmla="*/ 5 w 25"/>
                  <a:gd name="T17" fmla="*/ 22 h 24"/>
                  <a:gd name="T18" fmla="*/ 0 w 25"/>
                  <a:gd name="T19" fmla="*/ 23 h 24"/>
                  <a:gd name="T20" fmla="*/ 0 w 25"/>
                  <a:gd name="T21" fmla="*/ 24 h 24"/>
                  <a:gd name="T22" fmla="*/ 5 w 25"/>
                  <a:gd name="T23" fmla="*/ 24 h 24"/>
                  <a:gd name="T24" fmla="*/ 10 w 25"/>
                  <a:gd name="T25" fmla="*/ 23 h 24"/>
                  <a:gd name="T26" fmla="*/ 14 w 25"/>
                  <a:gd name="T27" fmla="*/ 20 h 24"/>
                  <a:gd name="T28" fmla="*/ 18 w 25"/>
                  <a:gd name="T29" fmla="*/ 17 h 24"/>
                  <a:gd name="T30" fmla="*/ 21 w 25"/>
                  <a:gd name="T31" fmla="*/ 14 h 24"/>
                  <a:gd name="T32" fmla="*/ 24 w 25"/>
                  <a:gd name="T33" fmla="*/ 9 h 24"/>
                  <a:gd name="T34" fmla="*/ 25 w 25"/>
                  <a:gd name="T35" fmla="*/ 5 h 24"/>
                  <a:gd name="T36" fmla="*/ 25 w 25"/>
                  <a:gd name="T37" fmla="*/ 0 h 24"/>
                  <a:gd name="T38" fmla="*/ 25 w 25"/>
                  <a:gd name="T39" fmla="*/ 0 h 24"/>
                  <a:gd name="T40" fmla="*/ 23 w 25"/>
                  <a:gd name="T41" fmla="*/ 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4"/>
                  <a:gd name="T65" fmla="*/ 25 w 25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4">
                    <a:moveTo>
                      <a:pt x="23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21" y="9"/>
                    </a:lnTo>
                    <a:lnTo>
                      <a:pt x="19" y="13"/>
                    </a:lnTo>
                    <a:lnTo>
                      <a:pt x="17" y="16"/>
                    </a:lnTo>
                    <a:lnTo>
                      <a:pt x="13" y="18"/>
                    </a:lnTo>
                    <a:lnTo>
                      <a:pt x="9" y="20"/>
                    </a:lnTo>
                    <a:lnTo>
                      <a:pt x="5" y="22"/>
                    </a:lnTo>
                    <a:lnTo>
                      <a:pt x="0" y="23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10" y="23"/>
                    </a:lnTo>
                    <a:lnTo>
                      <a:pt x="14" y="20"/>
                    </a:lnTo>
                    <a:lnTo>
                      <a:pt x="18" y="17"/>
                    </a:lnTo>
                    <a:lnTo>
                      <a:pt x="21" y="14"/>
                    </a:lnTo>
                    <a:lnTo>
                      <a:pt x="24" y="9"/>
                    </a:lnTo>
                    <a:lnTo>
                      <a:pt x="25" y="5"/>
                    </a:lnTo>
                    <a:lnTo>
                      <a:pt x="25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8" name="Freeform 472"/>
              <p:cNvSpPr>
                <a:spLocks/>
              </p:cNvSpPr>
              <p:nvPr/>
            </p:nvSpPr>
            <p:spPr bwMode="auto">
              <a:xfrm>
                <a:off x="2386" y="2605"/>
                <a:ext cx="3" cy="63"/>
              </a:xfrm>
              <a:custGeom>
                <a:avLst/>
                <a:gdLst>
                  <a:gd name="T0" fmla="*/ 0 w 2"/>
                  <a:gd name="T1" fmla="*/ 0 h 44"/>
                  <a:gd name="T2" fmla="*/ 0 w 2"/>
                  <a:gd name="T3" fmla="*/ 0 h 44"/>
                  <a:gd name="T4" fmla="*/ 0 w 2"/>
                  <a:gd name="T5" fmla="*/ 44 h 44"/>
                  <a:gd name="T6" fmla="*/ 2 w 2"/>
                  <a:gd name="T7" fmla="*/ 44 h 44"/>
                  <a:gd name="T8" fmla="*/ 2 w 2"/>
                  <a:gd name="T9" fmla="*/ 0 h 44"/>
                  <a:gd name="T10" fmla="*/ 2 w 2"/>
                  <a:gd name="T11" fmla="*/ 0 h 44"/>
                  <a:gd name="T12" fmla="*/ 0 w 2"/>
                  <a:gd name="T13" fmla="*/ 0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44"/>
                  <a:gd name="T23" fmla="*/ 2 w 2"/>
                  <a:gd name="T24" fmla="*/ 44 h 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44">
                    <a:moveTo>
                      <a:pt x="0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2" y="44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09" name="Freeform 473"/>
              <p:cNvSpPr>
                <a:spLocks/>
              </p:cNvSpPr>
              <p:nvPr/>
            </p:nvSpPr>
            <p:spPr bwMode="auto">
              <a:xfrm>
                <a:off x="2354" y="2570"/>
                <a:ext cx="35" cy="35"/>
              </a:xfrm>
              <a:custGeom>
                <a:avLst/>
                <a:gdLst>
                  <a:gd name="T0" fmla="*/ 0 w 25"/>
                  <a:gd name="T1" fmla="*/ 2 h 25"/>
                  <a:gd name="T2" fmla="*/ 0 w 25"/>
                  <a:gd name="T3" fmla="*/ 2 h 25"/>
                  <a:gd name="T4" fmla="*/ 5 w 25"/>
                  <a:gd name="T5" fmla="*/ 3 h 25"/>
                  <a:gd name="T6" fmla="*/ 9 w 25"/>
                  <a:gd name="T7" fmla="*/ 4 h 25"/>
                  <a:gd name="T8" fmla="*/ 13 w 25"/>
                  <a:gd name="T9" fmla="*/ 6 h 25"/>
                  <a:gd name="T10" fmla="*/ 17 w 25"/>
                  <a:gd name="T11" fmla="*/ 9 h 25"/>
                  <a:gd name="T12" fmla="*/ 19 w 25"/>
                  <a:gd name="T13" fmla="*/ 12 h 25"/>
                  <a:gd name="T14" fmla="*/ 21 w 25"/>
                  <a:gd name="T15" fmla="*/ 16 h 25"/>
                  <a:gd name="T16" fmla="*/ 23 w 25"/>
                  <a:gd name="T17" fmla="*/ 20 h 25"/>
                  <a:gd name="T18" fmla="*/ 23 w 25"/>
                  <a:gd name="T19" fmla="*/ 25 h 25"/>
                  <a:gd name="T20" fmla="*/ 25 w 25"/>
                  <a:gd name="T21" fmla="*/ 25 h 25"/>
                  <a:gd name="T22" fmla="*/ 25 w 25"/>
                  <a:gd name="T23" fmla="*/ 20 h 25"/>
                  <a:gd name="T24" fmla="*/ 24 w 25"/>
                  <a:gd name="T25" fmla="*/ 16 h 25"/>
                  <a:gd name="T26" fmla="*/ 21 w 25"/>
                  <a:gd name="T27" fmla="*/ 11 h 25"/>
                  <a:gd name="T28" fmla="*/ 18 w 25"/>
                  <a:gd name="T29" fmla="*/ 7 h 25"/>
                  <a:gd name="T30" fmla="*/ 14 w 25"/>
                  <a:gd name="T31" fmla="*/ 4 h 25"/>
                  <a:gd name="T32" fmla="*/ 10 w 25"/>
                  <a:gd name="T33" fmla="*/ 2 h 25"/>
                  <a:gd name="T34" fmla="*/ 5 w 25"/>
                  <a:gd name="T35" fmla="*/ 1 h 25"/>
                  <a:gd name="T36" fmla="*/ 0 w 25"/>
                  <a:gd name="T37" fmla="*/ 0 h 25"/>
                  <a:gd name="T38" fmla="*/ 0 w 25"/>
                  <a:gd name="T39" fmla="*/ 0 h 25"/>
                  <a:gd name="T40" fmla="*/ 0 w 25"/>
                  <a:gd name="T41" fmla="*/ 2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5"/>
                  <a:gd name="T65" fmla="*/ 25 w 25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5">
                    <a:moveTo>
                      <a:pt x="0" y="2"/>
                    </a:moveTo>
                    <a:lnTo>
                      <a:pt x="0" y="2"/>
                    </a:lnTo>
                    <a:lnTo>
                      <a:pt x="5" y="3"/>
                    </a:lnTo>
                    <a:lnTo>
                      <a:pt x="9" y="4"/>
                    </a:lnTo>
                    <a:lnTo>
                      <a:pt x="13" y="6"/>
                    </a:lnTo>
                    <a:lnTo>
                      <a:pt x="17" y="9"/>
                    </a:lnTo>
                    <a:lnTo>
                      <a:pt x="19" y="12"/>
                    </a:lnTo>
                    <a:lnTo>
                      <a:pt x="21" y="16"/>
                    </a:lnTo>
                    <a:lnTo>
                      <a:pt x="23" y="20"/>
                    </a:lnTo>
                    <a:lnTo>
                      <a:pt x="23" y="25"/>
                    </a:lnTo>
                    <a:lnTo>
                      <a:pt x="25" y="25"/>
                    </a:lnTo>
                    <a:lnTo>
                      <a:pt x="25" y="20"/>
                    </a:lnTo>
                    <a:lnTo>
                      <a:pt x="24" y="16"/>
                    </a:lnTo>
                    <a:lnTo>
                      <a:pt x="21" y="11"/>
                    </a:lnTo>
                    <a:lnTo>
                      <a:pt x="18" y="7"/>
                    </a:lnTo>
                    <a:lnTo>
                      <a:pt x="14" y="4"/>
                    </a:lnTo>
                    <a:lnTo>
                      <a:pt x="10" y="2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0" name="Freeform 474"/>
              <p:cNvSpPr>
                <a:spLocks/>
              </p:cNvSpPr>
              <p:nvPr/>
            </p:nvSpPr>
            <p:spPr bwMode="auto">
              <a:xfrm>
                <a:off x="2182" y="2570"/>
                <a:ext cx="172" cy="3"/>
              </a:xfrm>
              <a:custGeom>
                <a:avLst/>
                <a:gdLst>
                  <a:gd name="T0" fmla="*/ 0 w 123"/>
                  <a:gd name="T1" fmla="*/ 2 h 2"/>
                  <a:gd name="T2" fmla="*/ 0 w 123"/>
                  <a:gd name="T3" fmla="*/ 2 h 2"/>
                  <a:gd name="T4" fmla="*/ 123 w 123"/>
                  <a:gd name="T5" fmla="*/ 2 h 2"/>
                  <a:gd name="T6" fmla="*/ 123 w 123"/>
                  <a:gd name="T7" fmla="*/ 0 h 2"/>
                  <a:gd name="T8" fmla="*/ 0 w 123"/>
                  <a:gd name="T9" fmla="*/ 0 h 2"/>
                  <a:gd name="T10" fmla="*/ 0 w 123"/>
                  <a:gd name="T11" fmla="*/ 0 h 2"/>
                  <a:gd name="T12" fmla="*/ 0 w 123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3"/>
                  <a:gd name="T22" fmla="*/ 0 h 2"/>
                  <a:gd name="T23" fmla="*/ 123 w 123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3" h="2">
                    <a:moveTo>
                      <a:pt x="0" y="2"/>
                    </a:moveTo>
                    <a:lnTo>
                      <a:pt x="0" y="2"/>
                    </a:lnTo>
                    <a:lnTo>
                      <a:pt x="123" y="2"/>
                    </a:lnTo>
                    <a:lnTo>
                      <a:pt x="123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1" name="Freeform 475"/>
              <p:cNvSpPr>
                <a:spLocks/>
              </p:cNvSpPr>
              <p:nvPr/>
            </p:nvSpPr>
            <p:spPr bwMode="auto">
              <a:xfrm>
                <a:off x="2147" y="2570"/>
                <a:ext cx="35" cy="35"/>
              </a:xfrm>
              <a:custGeom>
                <a:avLst/>
                <a:gdLst>
                  <a:gd name="T0" fmla="*/ 2 w 25"/>
                  <a:gd name="T1" fmla="*/ 25 h 25"/>
                  <a:gd name="T2" fmla="*/ 2 w 25"/>
                  <a:gd name="T3" fmla="*/ 25 h 25"/>
                  <a:gd name="T4" fmla="*/ 3 w 25"/>
                  <a:gd name="T5" fmla="*/ 20 h 25"/>
                  <a:gd name="T6" fmla="*/ 4 w 25"/>
                  <a:gd name="T7" fmla="*/ 16 h 25"/>
                  <a:gd name="T8" fmla="*/ 6 w 25"/>
                  <a:gd name="T9" fmla="*/ 12 h 25"/>
                  <a:gd name="T10" fmla="*/ 9 w 25"/>
                  <a:gd name="T11" fmla="*/ 9 h 25"/>
                  <a:gd name="T12" fmla="*/ 12 w 25"/>
                  <a:gd name="T13" fmla="*/ 6 h 25"/>
                  <a:gd name="T14" fmla="*/ 16 w 25"/>
                  <a:gd name="T15" fmla="*/ 4 h 25"/>
                  <a:gd name="T16" fmla="*/ 21 w 25"/>
                  <a:gd name="T17" fmla="*/ 3 h 25"/>
                  <a:gd name="T18" fmla="*/ 25 w 25"/>
                  <a:gd name="T19" fmla="*/ 2 h 25"/>
                  <a:gd name="T20" fmla="*/ 25 w 25"/>
                  <a:gd name="T21" fmla="*/ 0 h 25"/>
                  <a:gd name="T22" fmla="*/ 20 w 25"/>
                  <a:gd name="T23" fmla="*/ 1 h 25"/>
                  <a:gd name="T24" fmla="*/ 15 w 25"/>
                  <a:gd name="T25" fmla="*/ 2 h 25"/>
                  <a:gd name="T26" fmla="*/ 11 w 25"/>
                  <a:gd name="T27" fmla="*/ 4 h 25"/>
                  <a:gd name="T28" fmla="*/ 8 w 25"/>
                  <a:gd name="T29" fmla="*/ 7 h 25"/>
                  <a:gd name="T30" fmla="*/ 5 w 25"/>
                  <a:gd name="T31" fmla="*/ 11 h 25"/>
                  <a:gd name="T32" fmla="*/ 2 w 25"/>
                  <a:gd name="T33" fmla="*/ 16 h 25"/>
                  <a:gd name="T34" fmla="*/ 1 w 25"/>
                  <a:gd name="T35" fmla="*/ 20 h 25"/>
                  <a:gd name="T36" fmla="*/ 0 w 25"/>
                  <a:gd name="T37" fmla="*/ 25 h 25"/>
                  <a:gd name="T38" fmla="*/ 0 w 25"/>
                  <a:gd name="T39" fmla="*/ 25 h 25"/>
                  <a:gd name="T40" fmla="*/ 2 w 25"/>
                  <a:gd name="T41" fmla="*/ 25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5"/>
                  <a:gd name="T65" fmla="*/ 25 w 25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5">
                    <a:moveTo>
                      <a:pt x="2" y="25"/>
                    </a:moveTo>
                    <a:lnTo>
                      <a:pt x="2" y="25"/>
                    </a:lnTo>
                    <a:lnTo>
                      <a:pt x="3" y="20"/>
                    </a:lnTo>
                    <a:lnTo>
                      <a:pt x="4" y="16"/>
                    </a:lnTo>
                    <a:lnTo>
                      <a:pt x="6" y="12"/>
                    </a:lnTo>
                    <a:lnTo>
                      <a:pt x="9" y="9"/>
                    </a:lnTo>
                    <a:lnTo>
                      <a:pt x="12" y="6"/>
                    </a:lnTo>
                    <a:lnTo>
                      <a:pt x="16" y="4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5" y="0"/>
                    </a:lnTo>
                    <a:lnTo>
                      <a:pt x="20" y="1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8" y="7"/>
                    </a:lnTo>
                    <a:lnTo>
                      <a:pt x="5" y="11"/>
                    </a:lnTo>
                    <a:lnTo>
                      <a:pt x="2" y="16"/>
                    </a:lnTo>
                    <a:lnTo>
                      <a:pt x="1" y="20"/>
                    </a:lnTo>
                    <a:lnTo>
                      <a:pt x="0" y="25"/>
                    </a:lnTo>
                    <a:lnTo>
                      <a:pt x="2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2" name="Freeform 476"/>
              <p:cNvSpPr>
                <a:spLocks/>
              </p:cNvSpPr>
              <p:nvPr/>
            </p:nvSpPr>
            <p:spPr bwMode="auto">
              <a:xfrm>
                <a:off x="2147" y="2605"/>
                <a:ext cx="2" cy="63"/>
              </a:xfrm>
              <a:custGeom>
                <a:avLst/>
                <a:gdLst>
                  <a:gd name="T0" fmla="*/ 2 w 2"/>
                  <a:gd name="T1" fmla="*/ 44 h 44"/>
                  <a:gd name="T2" fmla="*/ 2 w 2"/>
                  <a:gd name="T3" fmla="*/ 44 h 44"/>
                  <a:gd name="T4" fmla="*/ 2 w 2"/>
                  <a:gd name="T5" fmla="*/ 0 h 44"/>
                  <a:gd name="T6" fmla="*/ 0 w 2"/>
                  <a:gd name="T7" fmla="*/ 0 h 44"/>
                  <a:gd name="T8" fmla="*/ 0 w 2"/>
                  <a:gd name="T9" fmla="*/ 44 h 44"/>
                  <a:gd name="T10" fmla="*/ 0 w 2"/>
                  <a:gd name="T11" fmla="*/ 44 h 44"/>
                  <a:gd name="T12" fmla="*/ 2 w 2"/>
                  <a:gd name="T13" fmla="*/ 44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44"/>
                  <a:gd name="T23" fmla="*/ 2 w 2"/>
                  <a:gd name="T24" fmla="*/ 44 h 4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44">
                    <a:moveTo>
                      <a:pt x="2" y="44"/>
                    </a:moveTo>
                    <a:lnTo>
                      <a:pt x="2" y="4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44"/>
                    </a:lnTo>
                    <a:lnTo>
                      <a:pt x="2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3" name="Freeform 477"/>
              <p:cNvSpPr>
                <a:spLocks/>
              </p:cNvSpPr>
              <p:nvPr/>
            </p:nvSpPr>
            <p:spPr bwMode="auto">
              <a:xfrm>
                <a:off x="2147" y="2668"/>
                <a:ext cx="35" cy="34"/>
              </a:xfrm>
              <a:custGeom>
                <a:avLst/>
                <a:gdLst>
                  <a:gd name="T0" fmla="*/ 25 w 25"/>
                  <a:gd name="T1" fmla="*/ 23 h 24"/>
                  <a:gd name="T2" fmla="*/ 25 w 25"/>
                  <a:gd name="T3" fmla="*/ 23 h 24"/>
                  <a:gd name="T4" fmla="*/ 21 w 25"/>
                  <a:gd name="T5" fmla="*/ 22 h 24"/>
                  <a:gd name="T6" fmla="*/ 16 w 25"/>
                  <a:gd name="T7" fmla="*/ 20 h 24"/>
                  <a:gd name="T8" fmla="*/ 12 w 25"/>
                  <a:gd name="T9" fmla="*/ 18 h 24"/>
                  <a:gd name="T10" fmla="*/ 9 w 25"/>
                  <a:gd name="T11" fmla="*/ 16 h 24"/>
                  <a:gd name="T12" fmla="*/ 6 w 25"/>
                  <a:gd name="T13" fmla="*/ 13 h 24"/>
                  <a:gd name="T14" fmla="*/ 4 w 25"/>
                  <a:gd name="T15" fmla="*/ 9 h 24"/>
                  <a:gd name="T16" fmla="*/ 3 w 25"/>
                  <a:gd name="T17" fmla="*/ 5 h 24"/>
                  <a:gd name="T18" fmla="*/ 2 w 25"/>
                  <a:gd name="T19" fmla="*/ 0 h 24"/>
                  <a:gd name="T20" fmla="*/ 0 w 25"/>
                  <a:gd name="T21" fmla="*/ 0 h 24"/>
                  <a:gd name="T22" fmla="*/ 1 w 25"/>
                  <a:gd name="T23" fmla="*/ 5 h 24"/>
                  <a:gd name="T24" fmla="*/ 2 w 25"/>
                  <a:gd name="T25" fmla="*/ 9 h 24"/>
                  <a:gd name="T26" fmla="*/ 5 w 25"/>
                  <a:gd name="T27" fmla="*/ 14 h 24"/>
                  <a:gd name="T28" fmla="*/ 8 w 25"/>
                  <a:gd name="T29" fmla="*/ 17 h 24"/>
                  <a:gd name="T30" fmla="*/ 11 w 25"/>
                  <a:gd name="T31" fmla="*/ 20 h 24"/>
                  <a:gd name="T32" fmla="*/ 15 w 25"/>
                  <a:gd name="T33" fmla="*/ 23 h 24"/>
                  <a:gd name="T34" fmla="*/ 20 w 25"/>
                  <a:gd name="T35" fmla="*/ 24 h 24"/>
                  <a:gd name="T36" fmla="*/ 25 w 25"/>
                  <a:gd name="T37" fmla="*/ 24 h 24"/>
                  <a:gd name="T38" fmla="*/ 25 w 25"/>
                  <a:gd name="T39" fmla="*/ 24 h 24"/>
                  <a:gd name="T40" fmla="*/ 25 w 25"/>
                  <a:gd name="T41" fmla="*/ 23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4"/>
                  <a:gd name="T65" fmla="*/ 25 w 25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4">
                    <a:moveTo>
                      <a:pt x="25" y="23"/>
                    </a:moveTo>
                    <a:lnTo>
                      <a:pt x="25" y="23"/>
                    </a:lnTo>
                    <a:lnTo>
                      <a:pt x="21" y="22"/>
                    </a:lnTo>
                    <a:lnTo>
                      <a:pt x="16" y="20"/>
                    </a:lnTo>
                    <a:lnTo>
                      <a:pt x="12" y="18"/>
                    </a:lnTo>
                    <a:lnTo>
                      <a:pt x="9" y="16"/>
                    </a:lnTo>
                    <a:lnTo>
                      <a:pt x="6" y="13"/>
                    </a:lnTo>
                    <a:lnTo>
                      <a:pt x="4" y="9"/>
                    </a:lnTo>
                    <a:lnTo>
                      <a:pt x="3" y="5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2" y="9"/>
                    </a:lnTo>
                    <a:lnTo>
                      <a:pt x="5" y="14"/>
                    </a:lnTo>
                    <a:lnTo>
                      <a:pt x="8" y="17"/>
                    </a:lnTo>
                    <a:lnTo>
                      <a:pt x="11" y="20"/>
                    </a:lnTo>
                    <a:lnTo>
                      <a:pt x="15" y="23"/>
                    </a:lnTo>
                    <a:lnTo>
                      <a:pt x="20" y="24"/>
                    </a:lnTo>
                    <a:lnTo>
                      <a:pt x="25" y="24"/>
                    </a:lnTo>
                    <a:lnTo>
                      <a:pt x="25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4" name="Freeform 478"/>
              <p:cNvSpPr>
                <a:spLocks/>
              </p:cNvSpPr>
              <p:nvPr/>
            </p:nvSpPr>
            <p:spPr bwMode="auto">
              <a:xfrm>
                <a:off x="2182" y="2700"/>
                <a:ext cx="172" cy="2"/>
              </a:xfrm>
              <a:custGeom>
                <a:avLst/>
                <a:gdLst>
                  <a:gd name="T0" fmla="*/ 123 w 123"/>
                  <a:gd name="T1" fmla="*/ 0 h 1"/>
                  <a:gd name="T2" fmla="*/ 123 w 123"/>
                  <a:gd name="T3" fmla="*/ 0 h 1"/>
                  <a:gd name="T4" fmla="*/ 0 w 123"/>
                  <a:gd name="T5" fmla="*/ 0 h 1"/>
                  <a:gd name="T6" fmla="*/ 0 w 123"/>
                  <a:gd name="T7" fmla="*/ 1 h 1"/>
                  <a:gd name="T8" fmla="*/ 123 w 123"/>
                  <a:gd name="T9" fmla="*/ 1 h 1"/>
                  <a:gd name="T10" fmla="*/ 123 w 123"/>
                  <a:gd name="T11" fmla="*/ 1 h 1"/>
                  <a:gd name="T12" fmla="*/ 123 w 123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3"/>
                  <a:gd name="T22" fmla="*/ 0 h 1"/>
                  <a:gd name="T23" fmla="*/ 123 w 123"/>
                  <a:gd name="T24" fmla="*/ 1 h 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3" h="1">
                    <a:moveTo>
                      <a:pt x="123" y="0"/>
                    </a:moveTo>
                    <a:lnTo>
                      <a:pt x="123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23" y="1"/>
                    </a:lnTo>
                    <a:lnTo>
                      <a:pt x="1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5" name="Freeform 479"/>
              <p:cNvSpPr>
                <a:spLocks/>
              </p:cNvSpPr>
              <p:nvPr/>
            </p:nvSpPr>
            <p:spPr bwMode="auto">
              <a:xfrm>
                <a:off x="2175" y="2588"/>
                <a:ext cx="190" cy="97"/>
              </a:xfrm>
              <a:custGeom>
                <a:avLst/>
                <a:gdLst>
                  <a:gd name="T0" fmla="*/ 111 w 136"/>
                  <a:gd name="T1" fmla="*/ 68 h 68"/>
                  <a:gd name="T2" fmla="*/ 116 w 136"/>
                  <a:gd name="T3" fmla="*/ 68 h 68"/>
                  <a:gd name="T4" fmla="*/ 121 w 136"/>
                  <a:gd name="T5" fmla="*/ 67 h 68"/>
                  <a:gd name="T6" fmla="*/ 125 w 136"/>
                  <a:gd name="T7" fmla="*/ 65 h 68"/>
                  <a:gd name="T8" fmla="*/ 128 w 136"/>
                  <a:gd name="T9" fmla="*/ 62 h 68"/>
                  <a:gd name="T10" fmla="*/ 131 w 136"/>
                  <a:gd name="T11" fmla="*/ 58 h 68"/>
                  <a:gd name="T12" fmla="*/ 133 w 136"/>
                  <a:gd name="T13" fmla="*/ 54 h 68"/>
                  <a:gd name="T14" fmla="*/ 135 w 136"/>
                  <a:gd name="T15" fmla="*/ 50 h 68"/>
                  <a:gd name="T16" fmla="*/ 136 w 136"/>
                  <a:gd name="T17" fmla="*/ 45 h 68"/>
                  <a:gd name="T18" fmla="*/ 136 w 136"/>
                  <a:gd name="T19" fmla="*/ 23 h 68"/>
                  <a:gd name="T20" fmla="*/ 135 w 136"/>
                  <a:gd name="T21" fmla="*/ 18 h 68"/>
                  <a:gd name="T22" fmla="*/ 133 w 136"/>
                  <a:gd name="T23" fmla="*/ 14 h 68"/>
                  <a:gd name="T24" fmla="*/ 131 w 136"/>
                  <a:gd name="T25" fmla="*/ 10 h 68"/>
                  <a:gd name="T26" fmla="*/ 128 w 136"/>
                  <a:gd name="T27" fmla="*/ 6 h 68"/>
                  <a:gd name="T28" fmla="*/ 125 w 136"/>
                  <a:gd name="T29" fmla="*/ 3 h 68"/>
                  <a:gd name="T30" fmla="*/ 121 w 136"/>
                  <a:gd name="T31" fmla="*/ 1 h 68"/>
                  <a:gd name="T32" fmla="*/ 116 w 136"/>
                  <a:gd name="T33" fmla="*/ 0 h 68"/>
                  <a:gd name="T34" fmla="*/ 111 w 136"/>
                  <a:gd name="T35" fmla="*/ 0 h 68"/>
                  <a:gd name="T36" fmla="*/ 23 w 136"/>
                  <a:gd name="T37" fmla="*/ 0 h 68"/>
                  <a:gd name="T38" fmla="*/ 19 w 136"/>
                  <a:gd name="T39" fmla="*/ 0 h 68"/>
                  <a:gd name="T40" fmla="*/ 14 w 136"/>
                  <a:gd name="T41" fmla="*/ 1 h 68"/>
                  <a:gd name="T42" fmla="*/ 10 w 136"/>
                  <a:gd name="T43" fmla="*/ 3 h 68"/>
                  <a:gd name="T44" fmla="*/ 7 w 136"/>
                  <a:gd name="T45" fmla="*/ 6 h 68"/>
                  <a:gd name="T46" fmla="*/ 4 w 136"/>
                  <a:gd name="T47" fmla="*/ 10 h 68"/>
                  <a:gd name="T48" fmla="*/ 1 w 136"/>
                  <a:gd name="T49" fmla="*/ 14 h 68"/>
                  <a:gd name="T50" fmla="*/ 0 w 136"/>
                  <a:gd name="T51" fmla="*/ 18 h 68"/>
                  <a:gd name="T52" fmla="*/ 0 w 136"/>
                  <a:gd name="T53" fmla="*/ 23 h 68"/>
                  <a:gd name="T54" fmla="*/ 0 w 136"/>
                  <a:gd name="T55" fmla="*/ 45 h 68"/>
                  <a:gd name="T56" fmla="*/ 0 w 136"/>
                  <a:gd name="T57" fmla="*/ 50 h 68"/>
                  <a:gd name="T58" fmla="*/ 1 w 136"/>
                  <a:gd name="T59" fmla="*/ 54 h 68"/>
                  <a:gd name="T60" fmla="*/ 4 w 136"/>
                  <a:gd name="T61" fmla="*/ 58 h 68"/>
                  <a:gd name="T62" fmla="*/ 7 w 136"/>
                  <a:gd name="T63" fmla="*/ 62 h 68"/>
                  <a:gd name="T64" fmla="*/ 10 w 136"/>
                  <a:gd name="T65" fmla="*/ 65 h 68"/>
                  <a:gd name="T66" fmla="*/ 14 w 136"/>
                  <a:gd name="T67" fmla="*/ 67 h 68"/>
                  <a:gd name="T68" fmla="*/ 19 w 136"/>
                  <a:gd name="T69" fmla="*/ 68 h 68"/>
                  <a:gd name="T70" fmla="*/ 23 w 136"/>
                  <a:gd name="T71" fmla="*/ 68 h 68"/>
                  <a:gd name="T72" fmla="*/ 111 w 136"/>
                  <a:gd name="T73" fmla="*/ 68 h 6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6"/>
                  <a:gd name="T112" fmla="*/ 0 h 68"/>
                  <a:gd name="T113" fmla="*/ 136 w 136"/>
                  <a:gd name="T114" fmla="*/ 68 h 6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6" h="68">
                    <a:moveTo>
                      <a:pt x="111" y="68"/>
                    </a:moveTo>
                    <a:lnTo>
                      <a:pt x="116" y="68"/>
                    </a:lnTo>
                    <a:lnTo>
                      <a:pt x="121" y="67"/>
                    </a:lnTo>
                    <a:lnTo>
                      <a:pt x="125" y="65"/>
                    </a:lnTo>
                    <a:lnTo>
                      <a:pt x="128" y="62"/>
                    </a:lnTo>
                    <a:lnTo>
                      <a:pt x="131" y="58"/>
                    </a:lnTo>
                    <a:lnTo>
                      <a:pt x="133" y="54"/>
                    </a:lnTo>
                    <a:lnTo>
                      <a:pt x="135" y="50"/>
                    </a:lnTo>
                    <a:lnTo>
                      <a:pt x="136" y="45"/>
                    </a:lnTo>
                    <a:lnTo>
                      <a:pt x="136" y="23"/>
                    </a:lnTo>
                    <a:lnTo>
                      <a:pt x="135" y="18"/>
                    </a:lnTo>
                    <a:lnTo>
                      <a:pt x="133" y="14"/>
                    </a:lnTo>
                    <a:lnTo>
                      <a:pt x="131" y="10"/>
                    </a:lnTo>
                    <a:lnTo>
                      <a:pt x="128" y="6"/>
                    </a:lnTo>
                    <a:lnTo>
                      <a:pt x="125" y="3"/>
                    </a:lnTo>
                    <a:lnTo>
                      <a:pt x="121" y="1"/>
                    </a:lnTo>
                    <a:lnTo>
                      <a:pt x="116" y="0"/>
                    </a:lnTo>
                    <a:lnTo>
                      <a:pt x="111" y="0"/>
                    </a:lnTo>
                    <a:lnTo>
                      <a:pt x="23" y="0"/>
                    </a:lnTo>
                    <a:lnTo>
                      <a:pt x="19" y="0"/>
                    </a:lnTo>
                    <a:lnTo>
                      <a:pt x="14" y="1"/>
                    </a:lnTo>
                    <a:lnTo>
                      <a:pt x="10" y="3"/>
                    </a:lnTo>
                    <a:lnTo>
                      <a:pt x="7" y="6"/>
                    </a:lnTo>
                    <a:lnTo>
                      <a:pt x="4" y="10"/>
                    </a:lnTo>
                    <a:lnTo>
                      <a:pt x="1" y="14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0" y="45"/>
                    </a:lnTo>
                    <a:lnTo>
                      <a:pt x="0" y="50"/>
                    </a:lnTo>
                    <a:lnTo>
                      <a:pt x="1" y="54"/>
                    </a:lnTo>
                    <a:lnTo>
                      <a:pt x="4" y="58"/>
                    </a:lnTo>
                    <a:lnTo>
                      <a:pt x="7" y="62"/>
                    </a:lnTo>
                    <a:lnTo>
                      <a:pt x="10" y="65"/>
                    </a:lnTo>
                    <a:lnTo>
                      <a:pt x="14" y="67"/>
                    </a:lnTo>
                    <a:lnTo>
                      <a:pt x="19" y="68"/>
                    </a:lnTo>
                    <a:lnTo>
                      <a:pt x="23" y="68"/>
                    </a:lnTo>
                    <a:lnTo>
                      <a:pt x="111" y="68"/>
                    </a:lnTo>
                    <a:close/>
                  </a:path>
                </a:pathLst>
              </a:custGeom>
              <a:solidFill>
                <a:srgbClr val="4242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6" name="Freeform 480"/>
              <p:cNvSpPr>
                <a:spLocks/>
              </p:cNvSpPr>
              <p:nvPr/>
            </p:nvSpPr>
            <p:spPr bwMode="auto">
              <a:xfrm>
                <a:off x="2330" y="2652"/>
                <a:ext cx="35" cy="34"/>
              </a:xfrm>
              <a:custGeom>
                <a:avLst/>
                <a:gdLst>
                  <a:gd name="T0" fmla="*/ 23 w 25"/>
                  <a:gd name="T1" fmla="*/ 0 h 24"/>
                  <a:gd name="T2" fmla="*/ 23 w 25"/>
                  <a:gd name="T3" fmla="*/ 0 h 24"/>
                  <a:gd name="T4" fmla="*/ 23 w 25"/>
                  <a:gd name="T5" fmla="*/ 5 h 24"/>
                  <a:gd name="T6" fmla="*/ 22 w 25"/>
                  <a:gd name="T7" fmla="*/ 9 h 24"/>
                  <a:gd name="T8" fmla="*/ 19 w 25"/>
                  <a:gd name="T9" fmla="*/ 13 h 24"/>
                  <a:gd name="T10" fmla="*/ 17 w 25"/>
                  <a:gd name="T11" fmla="*/ 16 h 24"/>
                  <a:gd name="T12" fmla="*/ 13 w 25"/>
                  <a:gd name="T13" fmla="*/ 19 h 24"/>
                  <a:gd name="T14" fmla="*/ 9 w 25"/>
                  <a:gd name="T15" fmla="*/ 21 h 24"/>
                  <a:gd name="T16" fmla="*/ 5 w 25"/>
                  <a:gd name="T17" fmla="*/ 22 h 24"/>
                  <a:gd name="T18" fmla="*/ 0 w 25"/>
                  <a:gd name="T19" fmla="*/ 22 h 24"/>
                  <a:gd name="T20" fmla="*/ 0 w 25"/>
                  <a:gd name="T21" fmla="*/ 24 h 24"/>
                  <a:gd name="T22" fmla="*/ 6 w 25"/>
                  <a:gd name="T23" fmla="*/ 24 h 24"/>
                  <a:gd name="T24" fmla="*/ 10 w 25"/>
                  <a:gd name="T25" fmla="*/ 22 h 24"/>
                  <a:gd name="T26" fmla="*/ 14 w 25"/>
                  <a:gd name="T27" fmla="*/ 20 h 24"/>
                  <a:gd name="T28" fmla="*/ 18 w 25"/>
                  <a:gd name="T29" fmla="*/ 17 h 24"/>
                  <a:gd name="T30" fmla="*/ 21 w 25"/>
                  <a:gd name="T31" fmla="*/ 14 h 24"/>
                  <a:gd name="T32" fmla="*/ 24 w 25"/>
                  <a:gd name="T33" fmla="*/ 9 h 24"/>
                  <a:gd name="T34" fmla="*/ 25 w 25"/>
                  <a:gd name="T35" fmla="*/ 5 h 24"/>
                  <a:gd name="T36" fmla="*/ 25 w 25"/>
                  <a:gd name="T37" fmla="*/ 0 h 24"/>
                  <a:gd name="T38" fmla="*/ 25 w 25"/>
                  <a:gd name="T39" fmla="*/ 0 h 24"/>
                  <a:gd name="T40" fmla="*/ 23 w 25"/>
                  <a:gd name="T41" fmla="*/ 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4"/>
                  <a:gd name="T65" fmla="*/ 25 w 25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4">
                    <a:moveTo>
                      <a:pt x="23" y="0"/>
                    </a:moveTo>
                    <a:lnTo>
                      <a:pt x="23" y="0"/>
                    </a:lnTo>
                    <a:lnTo>
                      <a:pt x="23" y="5"/>
                    </a:lnTo>
                    <a:lnTo>
                      <a:pt x="22" y="9"/>
                    </a:lnTo>
                    <a:lnTo>
                      <a:pt x="19" y="13"/>
                    </a:lnTo>
                    <a:lnTo>
                      <a:pt x="17" y="16"/>
                    </a:lnTo>
                    <a:lnTo>
                      <a:pt x="13" y="19"/>
                    </a:lnTo>
                    <a:lnTo>
                      <a:pt x="9" y="21"/>
                    </a:lnTo>
                    <a:lnTo>
                      <a:pt x="5" y="22"/>
                    </a:lnTo>
                    <a:lnTo>
                      <a:pt x="0" y="22"/>
                    </a:lnTo>
                    <a:lnTo>
                      <a:pt x="0" y="24"/>
                    </a:lnTo>
                    <a:lnTo>
                      <a:pt x="6" y="24"/>
                    </a:lnTo>
                    <a:lnTo>
                      <a:pt x="10" y="22"/>
                    </a:lnTo>
                    <a:lnTo>
                      <a:pt x="14" y="20"/>
                    </a:lnTo>
                    <a:lnTo>
                      <a:pt x="18" y="17"/>
                    </a:lnTo>
                    <a:lnTo>
                      <a:pt x="21" y="14"/>
                    </a:lnTo>
                    <a:lnTo>
                      <a:pt x="24" y="9"/>
                    </a:lnTo>
                    <a:lnTo>
                      <a:pt x="25" y="5"/>
                    </a:lnTo>
                    <a:lnTo>
                      <a:pt x="25" y="0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7" name="Freeform 481"/>
              <p:cNvSpPr>
                <a:spLocks/>
              </p:cNvSpPr>
              <p:nvPr/>
            </p:nvSpPr>
            <p:spPr bwMode="auto">
              <a:xfrm>
                <a:off x="2362" y="2621"/>
                <a:ext cx="3" cy="31"/>
              </a:xfrm>
              <a:custGeom>
                <a:avLst/>
                <a:gdLst>
                  <a:gd name="T0" fmla="*/ 0 w 2"/>
                  <a:gd name="T1" fmla="*/ 0 h 22"/>
                  <a:gd name="T2" fmla="*/ 0 w 2"/>
                  <a:gd name="T3" fmla="*/ 0 h 22"/>
                  <a:gd name="T4" fmla="*/ 0 w 2"/>
                  <a:gd name="T5" fmla="*/ 22 h 22"/>
                  <a:gd name="T6" fmla="*/ 2 w 2"/>
                  <a:gd name="T7" fmla="*/ 22 h 22"/>
                  <a:gd name="T8" fmla="*/ 2 w 2"/>
                  <a:gd name="T9" fmla="*/ 0 h 22"/>
                  <a:gd name="T10" fmla="*/ 2 w 2"/>
                  <a:gd name="T11" fmla="*/ 0 h 22"/>
                  <a:gd name="T12" fmla="*/ 0 w 2"/>
                  <a:gd name="T13" fmla="*/ 0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22"/>
                  <a:gd name="T23" fmla="*/ 2 w 2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22">
                    <a:moveTo>
                      <a:pt x="0" y="0"/>
                    </a:moveTo>
                    <a:lnTo>
                      <a:pt x="0" y="0"/>
                    </a:lnTo>
                    <a:lnTo>
                      <a:pt x="0" y="22"/>
                    </a:lnTo>
                    <a:lnTo>
                      <a:pt x="2" y="22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8" name="Freeform 482"/>
              <p:cNvSpPr>
                <a:spLocks/>
              </p:cNvSpPr>
              <p:nvPr/>
            </p:nvSpPr>
            <p:spPr bwMode="auto">
              <a:xfrm>
                <a:off x="2330" y="2585"/>
                <a:ext cx="35" cy="36"/>
              </a:xfrm>
              <a:custGeom>
                <a:avLst/>
                <a:gdLst>
                  <a:gd name="T0" fmla="*/ 0 w 25"/>
                  <a:gd name="T1" fmla="*/ 2 h 25"/>
                  <a:gd name="T2" fmla="*/ 0 w 25"/>
                  <a:gd name="T3" fmla="*/ 2 h 25"/>
                  <a:gd name="T4" fmla="*/ 5 w 25"/>
                  <a:gd name="T5" fmla="*/ 3 h 25"/>
                  <a:gd name="T6" fmla="*/ 9 w 25"/>
                  <a:gd name="T7" fmla="*/ 4 h 25"/>
                  <a:gd name="T8" fmla="*/ 13 w 25"/>
                  <a:gd name="T9" fmla="*/ 6 h 25"/>
                  <a:gd name="T10" fmla="*/ 17 w 25"/>
                  <a:gd name="T11" fmla="*/ 9 h 25"/>
                  <a:gd name="T12" fmla="*/ 19 w 25"/>
                  <a:gd name="T13" fmla="*/ 12 h 25"/>
                  <a:gd name="T14" fmla="*/ 22 w 25"/>
                  <a:gd name="T15" fmla="*/ 16 h 25"/>
                  <a:gd name="T16" fmla="*/ 23 w 25"/>
                  <a:gd name="T17" fmla="*/ 20 h 25"/>
                  <a:gd name="T18" fmla="*/ 23 w 25"/>
                  <a:gd name="T19" fmla="*/ 25 h 25"/>
                  <a:gd name="T20" fmla="*/ 25 w 25"/>
                  <a:gd name="T21" fmla="*/ 25 h 25"/>
                  <a:gd name="T22" fmla="*/ 25 w 25"/>
                  <a:gd name="T23" fmla="*/ 20 h 25"/>
                  <a:gd name="T24" fmla="*/ 24 w 25"/>
                  <a:gd name="T25" fmla="*/ 16 h 25"/>
                  <a:gd name="T26" fmla="*/ 21 w 25"/>
                  <a:gd name="T27" fmla="*/ 11 h 25"/>
                  <a:gd name="T28" fmla="*/ 18 w 25"/>
                  <a:gd name="T29" fmla="*/ 7 h 25"/>
                  <a:gd name="T30" fmla="*/ 14 w 25"/>
                  <a:gd name="T31" fmla="*/ 5 h 25"/>
                  <a:gd name="T32" fmla="*/ 10 w 25"/>
                  <a:gd name="T33" fmla="*/ 2 h 25"/>
                  <a:gd name="T34" fmla="*/ 6 w 25"/>
                  <a:gd name="T35" fmla="*/ 1 h 25"/>
                  <a:gd name="T36" fmla="*/ 0 w 25"/>
                  <a:gd name="T37" fmla="*/ 0 h 25"/>
                  <a:gd name="T38" fmla="*/ 0 w 25"/>
                  <a:gd name="T39" fmla="*/ 0 h 25"/>
                  <a:gd name="T40" fmla="*/ 0 w 25"/>
                  <a:gd name="T41" fmla="*/ 2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5"/>
                  <a:gd name="T65" fmla="*/ 25 w 25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5">
                    <a:moveTo>
                      <a:pt x="0" y="2"/>
                    </a:moveTo>
                    <a:lnTo>
                      <a:pt x="0" y="2"/>
                    </a:lnTo>
                    <a:lnTo>
                      <a:pt x="5" y="3"/>
                    </a:lnTo>
                    <a:lnTo>
                      <a:pt x="9" y="4"/>
                    </a:lnTo>
                    <a:lnTo>
                      <a:pt x="13" y="6"/>
                    </a:lnTo>
                    <a:lnTo>
                      <a:pt x="17" y="9"/>
                    </a:lnTo>
                    <a:lnTo>
                      <a:pt x="19" y="12"/>
                    </a:lnTo>
                    <a:lnTo>
                      <a:pt x="22" y="16"/>
                    </a:lnTo>
                    <a:lnTo>
                      <a:pt x="23" y="20"/>
                    </a:lnTo>
                    <a:lnTo>
                      <a:pt x="23" y="25"/>
                    </a:lnTo>
                    <a:lnTo>
                      <a:pt x="25" y="25"/>
                    </a:lnTo>
                    <a:lnTo>
                      <a:pt x="25" y="20"/>
                    </a:lnTo>
                    <a:lnTo>
                      <a:pt x="24" y="16"/>
                    </a:lnTo>
                    <a:lnTo>
                      <a:pt x="21" y="11"/>
                    </a:lnTo>
                    <a:lnTo>
                      <a:pt x="18" y="7"/>
                    </a:lnTo>
                    <a:lnTo>
                      <a:pt x="14" y="5"/>
                    </a:lnTo>
                    <a:lnTo>
                      <a:pt x="10" y="2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19" name="Freeform 483"/>
              <p:cNvSpPr>
                <a:spLocks/>
              </p:cNvSpPr>
              <p:nvPr/>
            </p:nvSpPr>
            <p:spPr bwMode="auto">
              <a:xfrm>
                <a:off x="2207" y="2585"/>
                <a:ext cx="123" cy="3"/>
              </a:xfrm>
              <a:custGeom>
                <a:avLst/>
                <a:gdLst>
                  <a:gd name="T0" fmla="*/ 0 w 88"/>
                  <a:gd name="T1" fmla="*/ 2 h 2"/>
                  <a:gd name="T2" fmla="*/ 0 w 88"/>
                  <a:gd name="T3" fmla="*/ 2 h 2"/>
                  <a:gd name="T4" fmla="*/ 88 w 88"/>
                  <a:gd name="T5" fmla="*/ 2 h 2"/>
                  <a:gd name="T6" fmla="*/ 88 w 88"/>
                  <a:gd name="T7" fmla="*/ 0 h 2"/>
                  <a:gd name="T8" fmla="*/ 0 w 88"/>
                  <a:gd name="T9" fmla="*/ 0 h 2"/>
                  <a:gd name="T10" fmla="*/ 0 w 88"/>
                  <a:gd name="T11" fmla="*/ 0 h 2"/>
                  <a:gd name="T12" fmla="*/ 0 w 88"/>
                  <a:gd name="T13" fmla="*/ 2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8"/>
                  <a:gd name="T22" fmla="*/ 0 h 2"/>
                  <a:gd name="T23" fmla="*/ 88 w 88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8" h="2">
                    <a:moveTo>
                      <a:pt x="0" y="2"/>
                    </a:moveTo>
                    <a:lnTo>
                      <a:pt x="0" y="2"/>
                    </a:lnTo>
                    <a:lnTo>
                      <a:pt x="88" y="2"/>
                    </a:lnTo>
                    <a:lnTo>
                      <a:pt x="88" y="0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0" name="Freeform 484"/>
              <p:cNvSpPr>
                <a:spLocks/>
              </p:cNvSpPr>
              <p:nvPr/>
            </p:nvSpPr>
            <p:spPr bwMode="auto">
              <a:xfrm>
                <a:off x="2172" y="2585"/>
                <a:ext cx="35" cy="36"/>
              </a:xfrm>
              <a:custGeom>
                <a:avLst/>
                <a:gdLst>
                  <a:gd name="T0" fmla="*/ 3 w 25"/>
                  <a:gd name="T1" fmla="*/ 25 h 25"/>
                  <a:gd name="T2" fmla="*/ 3 w 25"/>
                  <a:gd name="T3" fmla="*/ 25 h 25"/>
                  <a:gd name="T4" fmla="*/ 3 w 25"/>
                  <a:gd name="T5" fmla="*/ 20 h 25"/>
                  <a:gd name="T6" fmla="*/ 4 w 25"/>
                  <a:gd name="T7" fmla="*/ 16 h 25"/>
                  <a:gd name="T8" fmla="*/ 6 w 25"/>
                  <a:gd name="T9" fmla="*/ 12 h 25"/>
                  <a:gd name="T10" fmla="*/ 9 w 25"/>
                  <a:gd name="T11" fmla="*/ 9 h 25"/>
                  <a:gd name="T12" fmla="*/ 13 w 25"/>
                  <a:gd name="T13" fmla="*/ 6 h 25"/>
                  <a:gd name="T14" fmla="*/ 16 w 25"/>
                  <a:gd name="T15" fmla="*/ 4 h 25"/>
                  <a:gd name="T16" fmla="*/ 21 w 25"/>
                  <a:gd name="T17" fmla="*/ 3 h 25"/>
                  <a:gd name="T18" fmla="*/ 25 w 25"/>
                  <a:gd name="T19" fmla="*/ 2 h 25"/>
                  <a:gd name="T20" fmla="*/ 25 w 25"/>
                  <a:gd name="T21" fmla="*/ 0 h 25"/>
                  <a:gd name="T22" fmla="*/ 21 w 25"/>
                  <a:gd name="T23" fmla="*/ 1 h 25"/>
                  <a:gd name="T24" fmla="*/ 16 w 25"/>
                  <a:gd name="T25" fmla="*/ 2 h 25"/>
                  <a:gd name="T26" fmla="*/ 12 w 25"/>
                  <a:gd name="T27" fmla="*/ 5 h 25"/>
                  <a:gd name="T28" fmla="*/ 8 w 25"/>
                  <a:gd name="T29" fmla="*/ 7 h 25"/>
                  <a:gd name="T30" fmla="*/ 5 w 25"/>
                  <a:gd name="T31" fmla="*/ 11 h 25"/>
                  <a:gd name="T32" fmla="*/ 3 w 25"/>
                  <a:gd name="T33" fmla="*/ 16 h 25"/>
                  <a:gd name="T34" fmla="*/ 1 w 25"/>
                  <a:gd name="T35" fmla="*/ 20 h 25"/>
                  <a:gd name="T36" fmla="*/ 0 w 25"/>
                  <a:gd name="T37" fmla="*/ 25 h 25"/>
                  <a:gd name="T38" fmla="*/ 0 w 25"/>
                  <a:gd name="T39" fmla="*/ 25 h 25"/>
                  <a:gd name="T40" fmla="*/ 3 w 25"/>
                  <a:gd name="T41" fmla="*/ 25 h 2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5"/>
                  <a:gd name="T65" fmla="*/ 25 w 25"/>
                  <a:gd name="T66" fmla="*/ 25 h 2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5">
                    <a:moveTo>
                      <a:pt x="3" y="25"/>
                    </a:moveTo>
                    <a:lnTo>
                      <a:pt x="3" y="25"/>
                    </a:lnTo>
                    <a:lnTo>
                      <a:pt x="3" y="20"/>
                    </a:lnTo>
                    <a:lnTo>
                      <a:pt x="4" y="16"/>
                    </a:lnTo>
                    <a:lnTo>
                      <a:pt x="6" y="12"/>
                    </a:lnTo>
                    <a:lnTo>
                      <a:pt x="9" y="9"/>
                    </a:lnTo>
                    <a:lnTo>
                      <a:pt x="13" y="6"/>
                    </a:lnTo>
                    <a:lnTo>
                      <a:pt x="16" y="4"/>
                    </a:lnTo>
                    <a:lnTo>
                      <a:pt x="21" y="3"/>
                    </a:lnTo>
                    <a:lnTo>
                      <a:pt x="25" y="2"/>
                    </a:lnTo>
                    <a:lnTo>
                      <a:pt x="25" y="0"/>
                    </a:lnTo>
                    <a:lnTo>
                      <a:pt x="21" y="1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8" y="7"/>
                    </a:lnTo>
                    <a:lnTo>
                      <a:pt x="5" y="11"/>
                    </a:lnTo>
                    <a:lnTo>
                      <a:pt x="3" y="16"/>
                    </a:lnTo>
                    <a:lnTo>
                      <a:pt x="1" y="20"/>
                    </a:lnTo>
                    <a:lnTo>
                      <a:pt x="0" y="25"/>
                    </a:lnTo>
                    <a:lnTo>
                      <a:pt x="3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1" name="Freeform 485"/>
              <p:cNvSpPr>
                <a:spLocks/>
              </p:cNvSpPr>
              <p:nvPr/>
            </p:nvSpPr>
            <p:spPr bwMode="auto">
              <a:xfrm>
                <a:off x="2172" y="2621"/>
                <a:ext cx="4" cy="31"/>
              </a:xfrm>
              <a:custGeom>
                <a:avLst/>
                <a:gdLst>
                  <a:gd name="T0" fmla="*/ 3 w 3"/>
                  <a:gd name="T1" fmla="*/ 22 h 22"/>
                  <a:gd name="T2" fmla="*/ 3 w 3"/>
                  <a:gd name="T3" fmla="*/ 22 h 22"/>
                  <a:gd name="T4" fmla="*/ 3 w 3"/>
                  <a:gd name="T5" fmla="*/ 0 h 22"/>
                  <a:gd name="T6" fmla="*/ 0 w 3"/>
                  <a:gd name="T7" fmla="*/ 0 h 22"/>
                  <a:gd name="T8" fmla="*/ 0 w 3"/>
                  <a:gd name="T9" fmla="*/ 22 h 22"/>
                  <a:gd name="T10" fmla="*/ 0 w 3"/>
                  <a:gd name="T11" fmla="*/ 22 h 22"/>
                  <a:gd name="T12" fmla="*/ 3 w 3"/>
                  <a:gd name="T13" fmla="*/ 22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"/>
                  <a:gd name="T22" fmla="*/ 0 h 22"/>
                  <a:gd name="T23" fmla="*/ 3 w 3"/>
                  <a:gd name="T24" fmla="*/ 22 h 2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" h="22">
                    <a:moveTo>
                      <a:pt x="3" y="22"/>
                    </a:moveTo>
                    <a:lnTo>
                      <a:pt x="3" y="22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3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2" name="Freeform 486"/>
              <p:cNvSpPr>
                <a:spLocks/>
              </p:cNvSpPr>
              <p:nvPr/>
            </p:nvSpPr>
            <p:spPr bwMode="auto">
              <a:xfrm>
                <a:off x="2172" y="2652"/>
                <a:ext cx="35" cy="34"/>
              </a:xfrm>
              <a:custGeom>
                <a:avLst/>
                <a:gdLst>
                  <a:gd name="T0" fmla="*/ 25 w 25"/>
                  <a:gd name="T1" fmla="*/ 22 h 24"/>
                  <a:gd name="T2" fmla="*/ 25 w 25"/>
                  <a:gd name="T3" fmla="*/ 22 h 24"/>
                  <a:gd name="T4" fmla="*/ 21 w 25"/>
                  <a:gd name="T5" fmla="*/ 22 h 24"/>
                  <a:gd name="T6" fmla="*/ 16 w 25"/>
                  <a:gd name="T7" fmla="*/ 21 h 24"/>
                  <a:gd name="T8" fmla="*/ 13 w 25"/>
                  <a:gd name="T9" fmla="*/ 19 h 24"/>
                  <a:gd name="T10" fmla="*/ 9 w 25"/>
                  <a:gd name="T11" fmla="*/ 16 h 24"/>
                  <a:gd name="T12" fmla="*/ 6 w 25"/>
                  <a:gd name="T13" fmla="*/ 13 h 24"/>
                  <a:gd name="T14" fmla="*/ 4 w 25"/>
                  <a:gd name="T15" fmla="*/ 9 h 24"/>
                  <a:gd name="T16" fmla="*/ 3 w 25"/>
                  <a:gd name="T17" fmla="*/ 5 h 24"/>
                  <a:gd name="T18" fmla="*/ 3 w 25"/>
                  <a:gd name="T19" fmla="*/ 0 h 24"/>
                  <a:gd name="T20" fmla="*/ 0 w 25"/>
                  <a:gd name="T21" fmla="*/ 0 h 24"/>
                  <a:gd name="T22" fmla="*/ 1 w 25"/>
                  <a:gd name="T23" fmla="*/ 5 h 24"/>
                  <a:gd name="T24" fmla="*/ 3 w 25"/>
                  <a:gd name="T25" fmla="*/ 9 h 24"/>
                  <a:gd name="T26" fmla="*/ 5 w 25"/>
                  <a:gd name="T27" fmla="*/ 14 h 24"/>
                  <a:gd name="T28" fmla="*/ 8 w 25"/>
                  <a:gd name="T29" fmla="*/ 17 h 24"/>
                  <a:gd name="T30" fmla="*/ 12 w 25"/>
                  <a:gd name="T31" fmla="*/ 20 h 24"/>
                  <a:gd name="T32" fmla="*/ 16 w 25"/>
                  <a:gd name="T33" fmla="*/ 22 h 24"/>
                  <a:gd name="T34" fmla="*/ 21 w 25"/>
                  <a:gd name="T35" fmla="*/ 24 h 24"/>
                  <a:gd name="T36" fmla="*/ 25 w 25"/>
                  <a:gd name="T37" fmla="*/ 24 h 24"/>
                  <a:gd name="T38" fmla="*/ 25 w 25"/>
                  <a:gd name="T39" fmla="*/ 24 h 24"/>
                  <a:gd name="T40" fmla="*/ 25 w 25"/>
                  <a:gd name="T41" fmla="*/ 22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"/>
                  <a:gd name="T64" fmla="*/ 0 h 24"/>
                  <a:gd name="T65" fmla="*/ 25 w 25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" h="24">
                    <a:moveTo>
                      <a:pt x="25" y="22"/>
                    </a:moveTo>
                    <a:lnTo>
                      <a:pt x="25" y="22"/>
                    </a:lnTo>
                    <a:lnTo>
                      <a:pt x="21" y="22"/>
                    </a:lnTo>
                    <a:lnTo>
                      <a:pt x="16" y="21"/>
                    </a:lnTo>
                    <a:lnTo>
                      <a:pt x="13" y="19"/>
                    </a:lnTo>
                    <a:lnTo>
                      <a:pt x="9" y="16"/>
                    </a:lnTo>
                    <a:lnTo>
                      <a:pt x="6" y="13"/>
                    </a:lnTo>
                    <a:lnTo>
                      <a:pt x="4" y="9"/>
                    </a:lnTo>
                    <a:lnTo>
                      <a:pt x="3" y="5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1" y="5"/>
                    </a:lnTo>
                    <a:lnTo>
                      <a:pt x="3" y="9"/>
                    </a:lnTo>
                    <a:lnTo>
                      <a:pt x="5" y="14"/>
                    </a:lnTo>
                    <a:lnTo>
                      <a:pt x="8" y="17"/>
                    </a:lnTo>
                    <a:lnTo>
                      <a:pt x="12" y="20"/>
                    </a:lnTo>
                    <a:lnTo>
                      <a:pt x="16" y="22"/>
                    </a:lnTo>
                    <a:lnTo>
                      <a:pt x="21" y="24"/>
                    </a:lnTo>
                    <a:lnTo>
                      <a:pt x="25" y="24"/>
                    </a:lnTo>
                    <a:lnTo>
                      <a:pt x="25" y="2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3" name="Freeform 487"/>
              <p:cNvSpPr>
                <a:spLocks/>
              </p:cNvSpPr>
              <p:nvPr/>
            </p:nvSpPr>
            <p:spPr bwMode="auto">
              <a:xfrm>
                <a:off x="2207" y="2683"/>
                <a:ext cx="123" cy="3"/>
              </a:xfrm>
              <a:custGeom>
                <a:avLst/>
                <a:gdLst>
                  <a:gd name="T0" fmla="*/ 88 w 88"/>
                  <a:gd name="T1" fmla="*/ 0 h 2"/>
                  <a:gd name="T2" fmla="*/ 88 w 88"/>
                  <a:gd name="T3" fmla="*/ 0 h 2"/>
                  <a:gd name="T4" fmla="*/ 0 w 88"/>
                  <a:gd name="T5" fmla="*/ 0 h 2"/>
                  <a:gd name="T6" fmla="*/ 0 w 88"/>
                  <a:gd name="T7" fmla="*/ 2 h 2"/>
                  <a:gd name="T8" fmla="*/ 88 w 88"/>
                  <a:gd name="T9" fmla="*/ 2 h 2"/>
                  <a:gd name="T10" fmla="*/ 88 w 88"/>
                  <a:gd name="T11" fmla="*/ 2 h 2"/>
                  <a:gd name="T12" fmla="*/ 88 w 88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8"/>
                  <a:gd name="T22" fmla="*/ 0 h 2"/>
                  <a:gd name="T23" fmla="*/ 88 w 88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8" h="2">
                    <a:moveTo>
                      <a:pt x="88" y="0"/>
                    </a:moveTo>
                    <a:lnTo>
                      <a:pt x="88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88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4" name="Freeform 488"/>
              <p:cNvSpPr>
                <a:spLocks/>
              </p:cNvSpPr>
              <p:nvPr/>
            </p:nvSpPr>
            <p:spPr bwMode="auto">
              <a:xfrm>
                <a:off x="2261" y="2587"/>
                <a:ext cx="18" cy="99"/>
              </a:xfrm>
              <a:custGeom>
                <a:avLst/>
                <a:gdLst>
                  <a:gd name="T0" fmla="*/ 6 w 13"/>
                  <a:gd name="T1" fmla="*/ 70 h 70"/>
                  <a:gd name="T2" fmla="*/ 8 w 13"/>
                  <a:gd name="T3" fmla="*/ 70 h 70"/>
                  <a:gd name="T4" fmla="*/ 9 w 13"/>
                  <a:gd name="T5" fmla="*/ 70 h 70"/>
                  <a:gd name="T6" fmla="*/ 10 w 13"/>
                  <a:gd name="T7" fmla="*/ 69 h 70"/>
                  <a:gd name="T8" fmla="*/ 11 w 13"/>
                  <a:gd name="T9" fmla="*/ 68 h 70"/>
                  <a:gd name="T10" fmla="*/ 12 w 13"/>
                  <a:gd name="T11" fmla="*/ 68 h 70"/>
                  <a:gd name="T12" fmla="*/ 12 w 13"/>
                  <a:gd name="T13" fmla="*/ 66 h 70"/>
                  <a:gd name="T14" fmla="*/ 13 w 13"/>
                  <a:gd name="T15" fmla="*/ 65 h 70"/>
                  <a:gd name="T16" fmla="*/ 13 w 13"/>
                  <a:gd name="T17" fmla="*/ 64 h 70"/>
                  <a:gd name="T18" fmla="*/ 13 w 13"/>
                  <a:gd name="T19" fmla="*/ 6 h 70"/>
                  <a:gd name="T20" fmla="*/ 13 w 13"/>
                  <a:gd name="T21" fmla="*/ 5 h 70"/>
                  <a:gd name="T22" fmla="*/ 12 w 13"/>
                  <a:gd name="T23" fmla="*/ 4 h 70"/>
                  <a:gd name="T24" fmla="*/ 12 w 13"/>
                  <a:gd name="T25" fmla="*/ 2 h 70"/>
                  <a:gd name="T26" fmla="*/ 11 w 13"/>
                  <a:gd name="T27" fmla="*/ 1 h 70"/>
                  <a:gd name="T28" fmla="*/ 10 w 13"/>
                  <a:gd name="T29" fmla="*/ 1 h 70"/>
                  <a:gd name="T30" fmla="*/ 9 w 13"/>
                  <a:gd name="T31" fmla="*/ 0 h 70"/>
                  <a:gd name="T32" fmla="*/ 8 w 13"/>
                  <a:gd name="T33" fmla="*/ 0 h 70"/>
                  <a:gd name="T34" fmla="*/ 6 w 13"/>
                  <a:gd name="T35" fmla="*/ 0 h 70"/>
                  <a:gd name="T36" fmla="*/ 6 w 13"/>
                  <a:gd name="T37" fmla="*/ 0 h 70"/>
                  <a:gd name="T38" fmla="*/ 5 w 13"/>
                  <a:gd name="T39" fmla="*/ 0 h 70"/>
                  <a:gd name="T40" fmla="*/ 4 w 13"/>
                  <a:gd name="T41" fmla="*/ 0 h 70"/>
                  <a:gd name="T42" fmla="*/ 3 w 13"/>
                  <a:gd name="T43" fmla="*/ 1 h 70"/>
                  <a:gd name="T44" fmla="*/ 2 w 13"/>
                  <a:gd name="T45" fmla="*/ 1 h 70"/>
                  <a:gd name="T46" fmla="*/ 1 w 13"/>
                  <a:gd name="T47" fmla="*/ 2 h 70"/>
                  <a:gd name="T48" fmla="*/ 1 w 13"/>
                  <a:gd name="T49" fmla="*/ 4 h 70"/>
                  <a:gd name="T50" fmla="*/ 0 w 13"/>
                  <a:gd name="T51" fmla="*/ 5 h 70"/>
                  <a:gd name="T52" fmla="*/ 0 w 13"/>
                  <a:gd name="T53" fmla="*/ 6 h 70"/>
                  <a:gd name="T54" fmla="*/ 0 w 13"/>
                  <a:gd name="T55" fmla="*/ 64 h 70"/>
                  <a:gd name="T56" fmla="*/ 0 w 13"/>
                  <a:gd name="T57" fmla="*/ 65 h 70"/>
                  <a:gd name="T58" fmla="*/ 1 w 13"/>
                  <a:gd name="T59" fmla="*/ 66 h 70"/>
                  <a:gd name="T60" fmla="*/ 1 w 13"/>
                  <a:gd name="T61" fmla="*/ 68 h 70"/>
                  <a:gd name="T62" fmla="*/ 2 w 13"/>
                  <a:gd name="T63" fmla="*/ 68 h 70"/>
                  <a:gd name="T64" fmla="*/ 3 w 13"/>
                  <a:gd name="T65" fmla="*/ 69 h 70"/>
                  <a:gd name="T66" fmla="*/ 4 w 13"/>
                  <a:gd name="T67" fmla="*/ 70 h 70"/>
                  <a:gd name="T68" fmla="*/ 5 w 13"/>
                  <a:gd name="T69" fmla="*/ 70 h 70"/>
                  <a:gd name="T70" fmla="*/ 6 w 13"/>
                  <a:gd name="T71" fmla="*/ 70 h 70"/>
                  <a:gd name="T72" fmla="*/ 6 w 13"/>
                  <a:gd name="T73" fmla="*/ 70 h 7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3"/>
                  <a:gd name="T112" fmla="*/ 0 h 70"/>
                  <a:gd name="T113" fmla="*/ 13 w 13"/>
                  <a:gd name="T114" fmla="*/ 70 h 7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3" h="70">
                    <a:moveTo>
                      <a:pt x="6" y="70"/>
                    </a:moveTo>
                    <a:lnTo>
                      <a:pt x="8" y="70"/>
                    </a:lnTo>
                    <a:lnTo>
                      <a:pt x="9" y="70"/>
                    </a:lnTo>
                    <a:lnTo>
                      <a:pt x="10" y="69"/>
                    </a:lnTo>
                    <a:lnTo>
                      <a:pt x="11" y="68"/>
                    </a:lnTo>
                    <a:lnTo>
                      <a:pt x="12" y="68"/>
                    </a:lnTo>
                    <a:lnTo>
                      <a:pt x="12" y="66"/>
                    </a:lnTo>
                    <a:lnTo>
                      <a:pt x="13" y="65"/>
                    </a:lnTo>
                    <a:lnTo>
                      <a:pt x="13" y="64"/>
                    </a:lnTo>
                    <a:lnTo>
                      <a:pt x="13" y="6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10" y="1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2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64"/>
                    </a:lnTo>
                    <a:lnTo>
                      <a:pt x="0" y="65"/>
                    </a:lnTo>
                    <a:lnTo>
                      <a:pt x="1" y="66"/>
                    </a:lnTo>
                    <a:lnTo>
                      <a:pt x="1" y="68"/>
                    </a:lnTo>
                    <a:lnTo>
                      <a:pt x="2" y="68"/>
                    </a:lnTo>
                    <a:lnTo>
                      <a:pt x="3" y="69"/>
                    </a:lnTo>
                    <a:lnTo>
                      <a:pt x="4" y="70"/>
                    </a:lnTo>
                    <a:lnTo>
                      <a:pt x="5" y="70"/>
                    </a:lnTo>
                    <a:lnTo>
                      <a:pt x="6" y="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5" name="Freeform 489"/>
              <p:cNvSpPr>
                <a:spLocks/>
              </p:cNvSpPr>
              <p:nvPr/>
            </p:nvSpPr>
            <p:spPr bwMode="auto">
              <a:xfrm>
                <a:off x="2270" y="2678"/>
                <a:ext cx="11" cy="10"/>
              </a:xfrm>
              <a:custGeom>
                <a:avLst/>
                <a:gdLst>
                  <a:gd name="T0" fmla="*/ 6 w 8"/>
                  <a:gd name="T1" fmla="*/ 0 h 7"/>
                  <a:gd name="T2" fmla="*/ 6 w 8"/>
                  <a:gd name="T3" fmla="*/ 0 h 7"/>
                  <a:gd name="T4" fmla="*/ 5 w 8"/>
                  <a:gd name="T5" fmla="*/ 1 h 7"/>
                  <a:gd name="T6" fmla="*/ 5 w 8"/>
                  <a:gd name="T7" fmla="*/ 2 h 7"/>
                  <a:gd name="T8" fmla="*/ 5 w 8"/>
                  <a:gd name="T9" fmla="*/ 3 h 7"/>
                  <a:gd name="T10" fmla="*/ 4 w 8"/>
                  <a:gd name="T11" fmla="*/ 4 h 7"/>
                  <a:gd name="T12" fmla="*/ 3 w 8"/>
                  <a:gd name="T13" fmla="*/ 4 h 7"/>
                  <a:gd name="T14" fmla="*/ 2 w 8"/>
                  <a:gd name="T15" fmla="*/ 5 h 7"/>
                  <a:gd name="T16" fmla="*/ 2 w 8"/>
                  <a:gd name="T17" fmla="*/ 5 h 7"/>
                  <a:gd name="T18" fmla="*/ 0 w 8"/>
                  <a:gd name="T19" fmla="*/ 5 h 7"/>
                  <a:gd name="T20" fmla="*/ 0 w 8"/>
                  <a:gd name="T21" fmla="*/ 7 h 7"/>
                  <a:gd name="T22" fmla="*/ 2 w 8"/>
                  <a:gd name="T23" fmla="*/ 7 h 7"/>
                  <a:gd name="T24" fmla="*/ 3 w 8"/>
                  <a:gd name="T25" fmla="*/ 7 h 7"/>
                  <a:gd name="T26" fmla="*/ 4 w 8"/>
                  <a:gd name="T27" fmla="*/ 6 h 7"/>
                  <a:gd name="T28" fmla="*/ 5 w 8"/>
                  <a:gd name="T29" fmla="*/ 5 h 7"/>
                  <a:gd name="T30" fmla="*/ 7 w 8"/>
                  <a:gd name="T31" fmla="*/ 4 h 7"/>
                  <a:gd name="T32" fmla="*/ 7 w 8"/>
                  <a:gd name="T33" fmla="*/ 3 h 7"/>
                  <a:gd name="T34" fmla="*/ 8 w 8"/>
                  <a:gd name="T35" fmla="*/ 2 h 7"/>
                  <a:gd name="T36" fmla="*/ 8 w 8"/>
                  <a:gd name="T37" fmla="*/ 0 h 7"/>
                  <a:gd name="T38" fmla="*/ 8 w 8"/>
                  <a:gd name="T39" fmla="*/ 0 h 7"/>
                  <a:gd name="T40" fmla="*/ 6 w 8"/>
                  <a:gd name="T41" fmla="*/ 0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7"/>
                  <a:gd name="T65" fmla="*/ 8 w 8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7">
                    <a:moveTo>
                      <a:pt x="6" y="0"/>
                    </a:moveTo>
                    <a:lnTo>
                      <a:pt x="6" y="0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2" y="7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5" y="5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6" name="Freeform 490"/>
              <p:cNvSpPr>
                <a:spLocks/>
              </p:cNvSpPr>
              <p:nvPr/>
            </p:nvSpPr>
            <p:spPr bwMode="auto">
              <a:xfrm>
                <a:off x="2278" y="2595"/>
                <a:ext cx="3" cy="83"/>
              </a:xfrm>
              <a:custGeom>
                <a:avLst/>
                <a:gdLst>
                  <a:gd name="T0" fmla="*/ 0 w 2"/>
                  <a:gd name="T1" fmla="*/ 0 h 58"/>
                  <a:gd name="T2" fmla="*/ 0 w 2"/>
                  <a:gd name="T3" fmla="*/ 0 h 58"/>
                  <a:gd name="T4" fmla="*/ 0 w 2"/>
                  <a:gd name="T5" fmla="*/ 58 h 58"/>
                  <a:gd name="T6" fmla="*/ 2 w 2"/>
                  <a:gd name="T7" fmla="*/ 58 h 58"/>
                  <a:gd name="T8" fmla="*/ 2 w 2"/>
                  <a:gd name="T9" fmla="*/ 0 h 58"/>
                  <a:gd name="T10" fmla="*/ 2 w 2"/>
                  <a:gd name="T11" fmla="*/ 0 h 58"/>
                  <a:gd name="T12" fmla="*/ 0 w 2"/>
                  <a:gd name="T13" fmla="*/ 0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8"/>
                  <a:gd name="T23" fmla="*/ 2 w 2"/>
                  <a:gd name="T24" fmla="*/ 58 h 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8">
                    <a:moveTo>
                      <a:pt x="0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2" y="58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7" name="Freeform 491"/>
              <p:cNvSpPr>
                <a:spLocks/>
              </p:cNvSpPr>
              <p:nvPr/>
            </p:nvSpPr>
            <p:spPr bwMode="auto">
              <a:xfrm>
                <a:off x="2270" y="2584"/>
                <a:ext cx="11" cy="11"/>
              </a:xfrm>
              <a:custGeom>
                <a:avLst/>
                <a:gdLst>
                  <a:gd name="T0" fmla="*/ 0 w 8"/>
                  <a:gd name="T1" fmla="*/ 3 h 8"/>
                  <a:gd name="T2" fmla="*/ 0 w 8"/>
                  <a:gd name="T3" fmla="*/ 3 h 8"/>
                  <a:gd name="T4" fmla="*/ 2 w 8"/>
                  <a:gd name="T5" fmla="*/ 3 h 8"/>
                  <a:gd name="T6" fmla="*/ 2 w 8"/>
                  <a:gd name="T7" fmla="*/ 3 h 8"/>
                  <a:gd name="T8" fmla="*/ 3 w 8"/>
                  <a:gd name="T9" fmla="*/ 3 h 8"/>
                  <a:gd name="T10" fmla="*/ 4 w 8"/>
                  <a:gd name="T11" fmla="*/ 4 h 8"/>
                  <a:gd name="T12" fmla="*/ 5 w 8"/>
                  <a:gd name="T13" fmla="*/ 5 h 8"/>
                  <a:gd name="T14" fmla="*/ 5 w 8"/>
                  <a:gd name="T15" fmla="*/ 6 h 8"/>
                  <a:gd name="T16" fmla="*/ 5 w 8"/>
                  <a:gd name="T17" fmla="*/ 7 h 8"/>
                  <a:gd name="T18" fmla="*/ 6 w 8"/>
                  <a:gd name="T19" fmla="*/ 8 h 8"/>
                  <a:gd name="T20" fmla="*/ 8 w 8"/>
                  <a:gd name="T21" fmla="*/ 8 h 8"/>
                  <a:gd name="T22" fmla="*/ 8 w 8"/>
                  <a:gd name="T23" fmla="*/ 6 h 8"/>
                  <a:gd name="T24" fmla="*/ 7 w 8"/>
                  <a:gd name="T25" fmla="*/ 5 h 8"/>
                  <a:gd name="T26" fmla="*/ 7 w 8"/>
                  <a:gd name="T27" fmla="*/ 4 h 8"/>
                  <a:gd name="T28" fmla="*/ 5 w 8"/>
                  <a:gd name="T29" fmla="*/ 3 h 8"/>
                  <a:gd name="T30" fmla="*/ 4 w 8"/>
                  <a:gd name="T31" fmla="*/ 2 h 8"/>
                  <a:gd name="T32" fmla="*/ 3 w 8"/>
                  <a:gd name="T33" fmla="*/ 1 h 8"/>
                  <a:gd name="T34" fmla="*/ 2 w 8"/>
                  <a:gd name="T35" fmla="*/ 1 h 8"/>
                  <a:gd name="T36" fmla="*/ 0 w 8"/>
                  <a:gd name="T37" fmla="*/ 0 h 8"/>
                  <a:gd name="T38" fmla="*/ 0 w 8"/>
                  <a:gd name="T39" fmla="*/ 0 h 8"/>
                  <a:gd name="T40" fmla="*/ 0 w 8"/>
                  <a:gd name="T41" fmla="*/ 3 h 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"/>
                  <a:gd name="T64" fmla="*/ 0 h 8"/>
                  <a:gd name="T65" fmla="*/ 8 w 8"/>
                  <a:gd name="T66" fmla="*/ 8 h 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" h="8">
                    <a:moveTo>
                      <a:pt x="0" y="3"/>
                    </a:moveTo>
                    <a:lnTo>
                      <a:pt x="0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5" y="7"/>
                    </a:lnTo>
                    <a:lnTo>
                      <a:pt x="6" y="8"/>
                    </a:lnTo>
                    <a:lnTo>
                      <a:pt x="8" y="8"/>
                    </a:lnTo>
                    <a:lnTo>
                      <a:pt x="8" y="6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5" y="3"/>
                    </a:lnTo>
                    <a:lnTo>
                      <a:pt x="4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0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8" name="Freeform 492"/>
              <p:cNvSpPr>
                <a:spLocks/>
              </p:cNvSpPr>
              <p:nvPr/>
            </p:nvSpPr>
            <p:spPr bwMode="auto">
              <a:xfrm>
                <a:off x="2270" y="2584"/>
                <a:ext cx="1" cy="4"/>
              </a:xfrm>
              <a:custGeom>
                <a:avLst/>
                <a:gdLst>
                  <a:gd name="T0" fmla="*/ 0 w 1"/>
                  <a:gd name="T1" fmla="*/ 3 h 3"/>
                  <a:gd name="T2" fmla="*/ 0 w 1"/>
                  <a:gd name="T3" fmla="*/ 2 h 3"/>
                  <a:gd name="T4" fmla="*/ 0 w 1"/>
                  <a:gd name="T5" fmla="*/ 2 h 3"/>
                  <a:gd name="T6" fmla="*/ 0 w 1"/>
                  <a:gd name="T7" fmla="*/ 2 h 3"/>
                  <a:gd name="T8" fmla="*/ 0 w 1"/>
                  <a:gd name="T9" fmla="*/ 2 h 3"/>
                  <a:gd name="T10" fmla="*/ 0 w 1"/>
                  <a:gd name="T11" fmla="*/ 0 h 3"/>
                  <a:gd name="T12" fmla="*/ 0 w 1"/>
                  <a:gd name="T13" fmla="*/ 3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3"/>
                  <a:gd name="T23" fmla="*/ 1 w 1"/>
                  <a:gd name="T24" fmla="*/ 3 h 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3">
                    <a:moveTo>
                      <a:pt x="0" y="3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29" name="Freeform 493"/>
              <p:cNvSpPr>
                <a:spLocks/>
              </p:cNvSpPr>
              <p:nvPr/>
            </p:nvSpPr>
            <p:spPr bwMode="auto">
              <a:xfrm>
                <a:off x="2260" y="2584"/>
                <a:ext cx="10" cy="11"/>
              </a:xfrm>
              <a:custGeom>
                <a:avLst/>
                <a:gdLst>
                  <a:gd name="T0" fmla="*/ 2 w 7"/>
                  <a:gd name="T1" fmla="*/ 8 h 8"/>
                  <a:gd name="T2" fmla="*/ 2 w 7"/>
                  <a:gd name="T3" fmla="*/ 8 h 8"/>
                  <a:gd name="T4" fmla="*/ 2 w 7"/>
                  <a:gd name="T5" fmla="*/ 7 h 8"/>
                  <a:gd name="T6" fmla="*/ 3 w 7"/>
                  <a:gd name="T7" fmla="*/ 6 h 8"/>
                  <a:gd name="T8" fmla="*/ 3 w 7"/>
                  <a:gd name="T9" fmla="*/ 5 h 8"/>
                  <a:gd name="T10" fmla="*/ 3 w 7"/>
                  <a:gd name="T11" fmla="*/ 4 h 8"/>
                  <a:gd name="T12" fmla="*/ 4 w 7"/>
                  <a:gd name="T13" fmla="*/ 3 h 8"/>
                  <a:gd name="T14" fmla="*/ 5 w 7"/>
                  <a:gd name="T15" fmla="*/ 3 h 8"/>
                  <a:gd name="T16" fmla="*/ 6 w 7"/>
                  <a:gd name="T17" fmla="*/ 3 h 8"/>
                  <a:gd name="T18" fmla="*/ 7 w 7"/>
                  <a:gd name="T19" fmla="*/ 3 h 8"/>
                  <a:gd name="T20" fmla="*/ 7 w 7"/>
                  <a:gd name="T21" fmla="*/ 0 h 8"/>
                  <a:gd name="T22" fmla="*/ 6 w 7"/>
                  <a:gd name="T23" fmla="*/ 1 h 8"/>
                  <a:gd name="T24" fmla="*/ 4 w 7"/>
                  <a:gd name="T25" fmla="*/ 1 h 8"/>
                  <a:gd name="T26" fmla="*/ 3 w 7"/>
                  <a:gd name="T27" fmla="*/ 2 h 8"/>
                  <a:gd name="T28" fmla="*/ 2 w 7"/>
                  <a:gd name="T29" fmla="*/ 3 h 8"/>
                  <a:gd name="T30" fmla="*/ 1 w 7"/>
                  <a:gd name="T31" fmla="*/ 4 h 8"/>
                  <a:gd name="T32" fmla="*/ 0 w 7"/>
                  <a:gd name="T33" fmla="*/ 5 h 8"/>
                  <a:gd name="T34" fmla="*/ 0 w 7"/>
                  <a:gd name="T35" fmla="*/ 6 h 8"/>
                  <a:gd name="T36" fmla="*/ 0 w 7"/>
                  <a:gd name="T37" fmla="*/ 8 h 8"/>
                  <a:gd name="T38" fmla="*/ 0 w 7"/>
                  <a:gd name="T39" fmla="*/ 8 h 8"/>
                  <a:gd name="T40" fmla="*/ 2 w 7"/>
                  <a:gd name="T41" fmla="*/ 8 h 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"/>
                  <a:gd name="T64" fmla="*/ 0 h 8"/>
                  <a:gd name="T65" fmla="*/ 7 w 7"/>
                  <a:gd name="T66" fmla="*/ 8 h 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" h="8">
                    <a:moveTo>
                      <a:pt x="2" y="8"/>
                    </a:moveTo>
                    <a:lnTo>
                      <a:pt x="2" y="8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3" y="4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7" y="3"/>
                    </a:lnTo>
                    <a:lnTo>
                      <a:pt x="7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2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0" name="Freeform 494"/>
              <p:cNvSpPr>
                <a:spLocks/>
              </p:cNvSpPr>
              <p:nvPr/>
            </p:nvSpPr>
            <p:spPr bwMode="auto">
              <a:xfrm>
                <a:off x="2260" y="2595"/>
                <a:ext cx="3" cy="83"/>
              </a:xfrm>
              <a:custGeom>
                <a:avLst/>
                <a:gdLst>
                  <a:gd name="T0" fmla="*/ 2 w 2"/>
                  <a:gd name="T1" fmla="*/ 58 h 58"/>
                  <a:gd name="T2" fmla="*/ 2 w 2"/>
                  <a:gd name="T3" fmla="*/ 58 h 58"/>
                  <a:gd name="T4" fmla="*/ 2 w 2"/>
                  <a:gd name="T5" fmla="*/ 0 h 58"/>
                  <a:gd name="T6" fmla="*/ 0 w 2"/>
                  <a:gd name="T7" fmla="*/ 0 h 58"/>
                  <a:gd name="T8" fmla="*/ 0 w 2"/>
                  <a:gd name="T9" fmla="*/ 58 h 58"/>
                  <a:gd name="T10" fmla="*/ 0 w 2"/>
                  <a:gd name="T11" fmla="*/ 58 h 58"/>
                  <a:gd name="T12" fmla="*/ 2 w 2"/>
                  <a:gd name="T13" fmla="*/ 58 h 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"/>
                  <a:gd name="T22" fmla="*/ 0 h 58"/>
                  <a:gd name="T23" fmla="*/ 2 w 2"/>
                  <a:gd name="T24" fmla="*/ 58 h 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" h="58">
                    <a:moveTo>
                      <a:pt x="2" y="58"/>
                    </a:moveTo>
                    <a:lnTo>
                      <a:pt x="2" y="58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58"/>
                    </a:lnTo>
                    <a:lnTo>
                      <a:pt x="2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1" name="Freeform 495"/>
              <p:cNvSpPr>
                <a:spLocks/>
              </p:cNvSpPr>
              <p:nvPr/>
            </p:nvSpPr>
            <p:spPr bwMode="auto">
              <a:xfrm>
                <a:off x="2260" y="2678"/>
                <a:ext cx="10" cy="10"/>
              </a:xfrm>
              <a:custGeom>
                <a:avLst/>
                <a:gdLst>
                  <a:gd name="T0" fmla="*/ 7 w 7"/>
                  <a:gd name="T1" fmla="*/ 5 h 7"/>
                  <a:gd name="T2" fmla="*/ 7 w 7"/>
                  <a:gd name="T3" fmla="*/ 5 h 7"/>
                  <a:gd name="T4" fmla="*/ 6 w 7"/>
                  <a:gd name="T5" fmla="*/ 5 h 7"/>
                  <a:gd name="T6" fmla="*/ 5 w 7"/>
                  <a:gd name="T7" fmla="*/ 5 h 7"/>
                  <a:gd name="T8" fmla="*/ 4 w 7"/>
                  <a:gd name="T9" fmla="*/ 4 h 7"/>
                  <a:gd name="T10" fmla="*/ 3 w 7"/>
                  <a:gd name="T11" fmla="*/ 4 h 7"/>
                  <a:gd name="T12" fmla="*/ 3 w 7"/>
                  <a:gd name="T13" fmla="*/ 3 h 7"/>
                  <a:gd name="T14" fmla="*/ 3 w 7"/>
                  <a:gd name="T15" fmla="*/ 2 h 7"/>
                  <a:gd name="T16" fmla="*/ 2 w 7"/>
                  <a:gd name="T17" fmla="*/ 1 h 7"/>
                  <a:gd name="T18" fmla="*/ 2 w 7"/>
                  <a:gd name="T19" fmla="*/ 0 h 7"/>
                  <a:gd name="T20" fmla="*/ 0 w 7"/>
                  <a:gd name="T21" fmla="*/ 0 h 7"/>
                  <a:gd name="T22" fmla="*/ 0 w 7"/>
                  <a:gd name="T23" fmla="*/ 2 h 7"/>
                  <a:gd name="T24" fmla="*/ 0 w 7"/>
                  <a:gd name="T25" fmla="*/ 3 h 7"/>
                  <a:gd name="T26" fmla="*/ 1 w 7"/>
                  <a:gd name="T27" fmla="*/ 4 h 7"/>
                  <a:gd name="T28" fmla="*/ 2 w 7"/>
                  <a:gd name="T29" fmla="*/ 5 h 7"/>
                  <a:gd name="T30" fmla="*/ 3 w 7"/>
                  <a:gd name="T31" fmla="*/ 6 h 7"/>
                  <a:gd name="T32" fmla="*/ 4 w 7"/>
                  <a:gd name="T33" fmla="*/ 7 h 7"/>
                  <a:gd name="T34" fmla="*/ 6 w 7"/>
                  <a:gd name="T35" fmla="*/ 7 h 7"/>
                  <a:gd name="T36" fmla="*/ 7 w 7"/>
                  <a:gd name="T37" fmla="*/ 7 h 7"/>
                  <a:gd name="T38" fmla="*/ 7 w 7"/>
                  <a:gd name="T39" fmla="*/ 7 h 7"/>
                  <a:gd name="T40" fmla="*/ 7 w 7"/>
                  <a:gd name="T41" fmla="*/ 5 h 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7"/>
                  <a:gd name="T64" fmla="*/ 0 h 7"/>
                  <a:gd name="T65" fmla="*/ 7 w 7"/>
                  <a:gd name="T66" fmla="*/ 7 h 7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7" h="7">
                    <a:moveTo>
                      <a:pt x="7" y="5"/>
                    </a:moveTo>
                    <a:lnTo>
                      <a:pt x="7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3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7"/>
                    </a:lnTo>
                    <a:lnTo>
                      <a:pt x="7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2" name="Freeform 496"/>
              <p:cNvSpPr>
                <a:spLocks/>
              </p:cNvSpPr>
              <p:nvPr/>
            </p:nvSpPr>
            <p:spPr bwMode="auto">
              <a:xfrm>
                <a:off x="2270" y="2685"/>
                <a:ext cx="1" cy="3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0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  <a:gd name="T10" fmla="*/ 0 w 1"/>
                  <a:gd name="T11" fmla="*/ 2 h 2"/>
                  <a:gd name="T12" fmla="*/ 0 w 1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"/>
                  <a:gd name="T22" fmla="*/ 0 h 2"/>
                  <a:gd name="T23" fmla="*/ 1 w 1"/>
                  <a:gd name="T24" fmla="*/ 2 h 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" h="2">
                    <a:moveTo>
                      <a:pt x="0" y="0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3" name="Rectangle 497"/>
              <p:cNvSpPr>
                <a:spLocks noChangeArrowheads="1"/>
              </p:cNvSpPr>
              <p:nvPr/>
            </p:nvSpPr>
            <p:spPr bwMode="auto">
              <a:xfrm>
                <a:off x="2440" y="2681"/>
                <a:ext cx="84" cy="1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4" name="Freeform 498"/>
              <p:cNvSpPr>
                <a:spLocks/>
              </p:cNvSpPr>
              <p:nvPr/>
            </p:nvSpPr>
            <p:spPr bwMode="auto">
              <a:xfrm>
                <a:off x="2523" y="2681"/>
                <a:ext cx="3" cy="19"/>
              </a:xfrm>
              <a:custGeom>
                <a:avLst/>
                <a:gdLst>
                  <a:gd name="T0" fmla="*/ 1 w 2"/>
                  <a:gd name="T1" fmla="*/ 2 h 14"/>
                  <a:gd name="T2" fmla="*/ 0 w 2"/>
                  <a:gd name="T3" fmla="*/ 0 h 14"/>
                  <a:gd name="T4" fmla="*/ 0 w 2"/>
                  <a:gd name="T5" fmla="*/ 14 h 14"/>
                  <a:gd name="T6" fmla="*/ 2 w 2"/>
                  <a:gd name="T7" fmla="*/ 14 h 14"/>
                  <a:gd name="T8" fmla="*/ 2 w 2"/>
                  <a:gd name="T9" fmla="*/ 0 h 14"/>
                  <a:gd name="T10" fmla="*/ 1 w 2"/>
                  <a:gd name="T11" fmla="*/ 0 h 14"/>
                  <a:gd name="T12" fmla="*/ 2 w 2"/>
                  <a:gd name="T13" fmla="*/ 0 h 14"/>
                  <a:gd name="T14" fmla="*/ 2 w 2"/>
                  <a:gd name="T15" fmla="*/ 0 h 14"/>
                  <a:gd name="T16" fmla="*/ 1 w 2"/>
                  <a:gd name="T17" fmla="*/ 0 h 14"/>
                  <a:gd name="T18" fmla="*/ 1 w 2"/>
                  <a:gd name="T19" fmla="*/ 2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14"/>
                  <a:gd name="T32" fmla="*/ 2 w 2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14">
                    <a:moveTo>
                      <a:pt x="1" y="2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2" y="14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5" name="Freeform 499"/>
              <p:cNvSpPr>
                <a:spLocks/>
              </p:cNvSpPr>
              <p:nvPr/>
            </p:nvSpPr>
            <p:spPr bwMode="auto">
              <a:xfrm>
                <a:off x="2439" y="2681"/>
                <a:ext cx="85" cy="2"/>
              </a:xfrm>
              <a:custGeom>
                <a:avLst/>
                <a:gdLst>
                  <a:gd name="T0" fmla="*/ 3 w 61"/>
                  <a:gd name="T1" fmla="*/ 0 h 2"/>
                  <a:gd name="T2" fmla="*/ 1 w 61"/>
                  <a:gd name="T3" fmla="*/ 2 h 2"/>
                  <a:gd name="T4" fmla="*/ 61 w 61"/>
                  <a:gd name="T5" fmla="*/ 2 h 2"/>
                  <a:gd name="T6" fmla="*/ 61 w 61"/>
                  <a:gd name="T7" fmla="*/ 0 h 2"/>
                  <a:gd name="T8" fmla="*/ 1 w 61"/>
                  <a:gd name="T9" fmla="*/ 0 h 2"/>
                  <a:gd name="T10" fmla="*/ 0 w 61"/>
                  <a:gd name="T11" fmla="*/ 0 h 2"/>
                  <a:gd name="T12" fmla="*/ 1 w 61"/>
                  <a:gd name="T13" fmla="*/ 0 h 2"/>
                  <a:gd name="T14" fmla="*/ 0 w 61"/>
                  <a:gd name="T15" fmla="*/ 0 h 2"/>
                  <a:gd name="T16" fmla="*/ 0 w 61"/>
                  <a:gd name="T17" fmla="*/ 0 h 2"/>
                  <a:gd name="T18" fmla="*/ 3 w 61"/>
                  <a:gd name="T19" fmla="*/ 0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1"/>
                  <a:gd name="T31" fmla="*/ 0 h 2"/>
                  <a:gd name="T32" fmla="*/ 61 w 61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1" h="2">
                    <a:moveTo>
                      <a:pt x="3" y="0"/>
                    </a:moveTo>
                    <a:lnTo>
                      <a:pt x="1" y="2"/>
                    </a:lnTo>
                    <a:lnTo>
                      <a:pt x="61" y="2"/>
                    </a:lnTo>
                    <a:lnTo>
                      <a:pt x="6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6" name="Freeform 500"/>
              <p:cNvSpPr>
                <a:spLocks/>
              </p:cNvSpPr>
              <p:nvPr/>
            </p:nvSpPr>
            <p:spPr bwMode="auto">
              <a:xfrm>
                <a:off x="2439" y="2681"/>
                <a:ext cx="4" cy="21"/>
              </a:xfrm>
              <a:custGeom>
                <a:avLst/>
                <a:gdLst>
                  <a:gd name="T0" fmla="*/ 1 w 3"/>
                  <a:gd name="T1" fmla="*/ 14 h 15"/>
                  <a:gd name="T2" fmla="*/ 3 w 3"/>
                  <a:gd name="T3" fmla="*/ 14 h 15"/>
                  <a:gd name="T4" fmla="*/ 3 w 3"/>
                  <a:gd name="T5" fmla="*/ 0 h 15"/>
                  <a:gd name="T6" fmla="*/ 0 w 3"/>
                  <a:gd name="T7" fmla="*/ 0 h 15"/>
                  <a:gd name="T8" fmla="*/ 0 w 3"/>
                  <a:gd name="T9" fmla="*/ 14 h 15"/>
                  <a:gd name="T10" fmla="*/ 1 w 3"/>
                  <a:gd name="T11" fmla="*/ 15 h 15"/>
                  <a:gd name="T12" fmla="*/ 0 w 3"/>
                  <a:gd name="T13" fmla="*/ 14 h 15"/>
                  <a:gd name="T14" fmla="*/ 0 w 3"/>
                  <a:gd name="T15" fmla="*/ 15 h 15"/>
                  <a:gd name="T16" fmla="*/ 1 w 3"/>
                  <a:gd name="T17" fmla="*/ 15 h 15"/>
                  <a:gd name="T18" fmla="*/ 1 w 3"/>
                  <a:gd name="T19" fmla="*/ 14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"/>
                  <a:gd name="T31" fmla="*/ 0 h 15"/>
                  <a:gd name="T32" fmla="*/ 3 w 3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" h="15">
                    <a:moveTo>
                      <a:pt x="1" y="14"/>
                    </a:moveTo>
                    <a:lnTo>
                      <a:pt x="3" y="14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1" y="15"/>
                    </a:ln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7" name="Freeform 501"/>
              <p:cNvSpPr>
                <a:spLocks/>
              </p:cNvSpPr>
              <p:nvPr/>
            </p:nvSpPr>
            <p:spPr bwMode="auto">
              <a:xfrm>
                <a:off x="2440" y="2700"/>
                <a:ext cx="86" cy="2"/>
              </a:xfrm>
              <a:custGeom>
                <a:avLst/>
                <a:gdLst>
                  <a:gd name="T0" fmla="*/ 59 w 61"/>
                  <a:gd name="T1" fmla="*/ 0 h 1"/>
                  <a:gd name="T2" fmla="*/ 60 w 61"/>
                  <a:gd name="T3" fmla="*/ 0 h 1"/>
                  <a:gd name="T4" fmla="*/ 0 w 61"/>
                  <a:gd name="T5" fmla="*/ 0 h 1"/>
                  <a:gd name="T6" fmla="*/ 0 w 61"/>
                  <a:gd name="T7" fmla="*/ 1 h 1"/>
                  <a:gd name="T8" fmla="*/ 60 w 61"/>
                  <a:gd name="T9" fmla="*/ 1 h 1"/>
                  <a:gd name="T10" fmla="*/ 61 w 61"/>
                  <a:gd name="T11" fmla="*/ 0 h 1"/>
                  <a:gd name="T12" fmla="*/ 60 w 61"/>
                  <a:gd name="T13" fmla="*/ 1 h 1"/>
                  <a:gd name="T14" fmla="*/ 61 w 61"/>
                  <a:gd name="T15" fmla="*/ 1 h 1"/>
                  <a:gd name="T16" fmla="*/ 61 w 61"/>
                  <a:gd name="T17" fmla="*/ 0 h 1"/>
                  <a:gd name="T18" fmla="*/ 59 w 61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1"/>
                  <a:gd name="T31" fmla="*/ 0 h 1"/>
                  <a:gd name="T32" fmla="*/ 61 w 61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1" h="1">
                    <a:moveTo>
                      <a:pt x="59" y="0"/>
                    </a:moveTo>
                    <a:lnTo>
                      <a:pt x="6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60" y="1"/>
                    </a:lnTo>
                    <a:lnTo>
                      <a:pt x="61" y="0"/>
                    </a:lnTo>
                    <a:lnTo>
                      <a:pt x="60" y="1"/>
                    </a:lnTo>
                    <a:lnTo>
                      <a:pt x="61" y="1"/>
                    </a:lnTo>
                    <a:lnTo>
                      <a:pt x="61" y="0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8" name="Rectangle 502"/>
              <p:cNvSpPr>
                <a:spLocks noChangeArrowheads="1"/>
              </p:cNvSpPr>
              <p:nvPr/>
            </p:nvSpPr>
            <p:spPr bwMode="auto">
              <a:xfrm>
                <a:off x="2569" y="2681"/>
                <a:ext cx="147" cy="1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39" name="Freeform 503"/>
              <p:cNvSpPr>
                <a:spLocks/>
              </p:cNvSpPr>
              <p:nvPr/>
            </p:nvSpPr>
            <p:spPr bwMode="auto">
              <a:xfrm>
                <a:off x="2715" y="2681"/>
                <a:ext cx="3" cy="19"/>
              </a:xfrm>
              <a:custGeom>
                <a:avLst/>
                <a:gdLst>
                  <a:gd name="T0" fmla="*/ 1 w 2"/>
                  <a:gd name="T1" fmla="*/ 2 h 14"/>
                  <a:gd name="T2" fmla="*/ 0 w 2"/>
                  <a:gd name="T3" fmla="*/ 0 h 14"/>
                  <a:gd name="T4" fmla="*/ 0 w 2"/>
                  <a:gd name="T5" fmla="*/ 14 h 14"/>
                  <a:gd name="T6" fmla="*/ 2 w 2"/>
                  <a:gd name="T7" fmla="*/ 14 h 14"/>
                  <a:gd name="T8" fmla="*/ 2 w 2"/>
                  <a:gd name="T9" fmla="*/ 0 h 14"/>
                  <a:gd name="T10" fmla="*/ 1 w 2"/>
                  <a:gd name="T11" fmla="*/ 0 h 14"/>
                  <a:gd name="T12" fmla="*/ 2 w 2"/>
                  <a:gd name="T13" fmla="*/ 0 h 14"/>
                  <a:gd name="T14" fmla="*/ 2 w 2"/>
                  <a:gd name="T15" fmla="*/ 0 h 14"/>
                  <a:gd name="T16" fmla="*/ 1 w 2"/>
                  <a:gd name="T17" fmla="*/ 0 h 14"/>
                  <a:gd name="T18" fmla="*/ 1 w 2"/>
                  <a:gd name="T19" fmla="*/ 2 h 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14"/>
                  <a:gd name="T32" fmla="*/ 2 w 2"/>
                  <a:gd name="T33" fmla="*/ 14 h 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14">
                    <a:moveTo>
                      <a:pt x="1" y="2"/>
                    </a:moveTo>
                    <a:lnTo>
                      <a:pt x="0" y="0"/>
                    </a:lnTo>
                    <a:lnTo>
                      <a:pt x="0" y="14"/>
                    </a:lnTo>
                    <a:lnTo>
                      <a:pt x="2" y="14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0" name="Freeform 504"/>
              <p:cNvSpPr>
                <a:spLocks/>
              </p:cNvSpPr>
              <p:nvPr/>
            </p:nvSpPr>
            <p:spPr bwMode="auto">
              <a:xfrm>
                <a:off x="2568" y="2681"/>
                <a:ext cx="148" cy="2"/>
              </a:xfrm>
              <a:custGeom>
                <a:avLst/>
                <a:gdLst>
                  <a:gd name="T0" fmla="*/ 2 w 106"/>
                  <a:gd name="T1" fmla="*/ 0 h 2"/>
                  <a:gd name="T2" fmla="*/ 1 w 106"/>
                  <a:gd name="T3" fmla="*/ 2 h 2"/>
                  <a:gd name="T4" fmla="*/ 106 w 106"/>
                  <a:gd name="T5" fmla="*/ 2 h 2"/>
                  <a:gd name="T6" fmla="*/ 106 w 106"/>
                  <a:gd name="T7" fmla="*/ 0 h 2"/>
                  <a:gd name="T8" fmla="*/ 1 w 106"/>
                  <a:gd name="T9" fmla="*/ 0 h 2"/>
                  <a:gd name="T10" fmla="*/ 0 w 106"/>
                  <a:gd name="T11" fmla="*/ 0 h 2"/>
                  <a:gd name="T12" fmla="*/ 1 w 106"/>
                  <a:gd name="T13" fmla="*/ 0 h 2"/>
                  <a:gd name="T14" fmla="*/ 0 w 106"/>
                  <a:gd name="T15" fmla="*/ 0 h 2"/>
                  <a:gd name="T16" fmla="*/ 0 w 106"/>
                  <a:gd name="T17" fmla="*/ 0 h 2"/>
                  <a:gd name="T18" fmla="*/ 2 w 106"/>
                  <a:gd name="T19" fmla="*/ 0 h 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"/>
                  <a:gd name="T31" fmla="*/ 0 h 2"/>
                  <a:gd name="T32" fmla="*/ 106 w 106"/>
                  <a:gd name="T33" fmla="*/ 2 h 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" h="2">
                    <a:moveTo>
                      <a:pt x="2" y="0"/>
                    </a:moveTo>
                    <a:lnTo>
                      <a:pt x="1" y="2"/>
                    </a:lnTo>
                    <a:lnTo>
                      <a:pt x="106" y="2"/>
                    </a:lnTo>
                    <a:lnTo>
                      <a:pt x="106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1" name="Freeform 505"/>
              <p:cNvSpPr>
                <a:spLocks/>
              </p:cNvSpPr>
              <p:nvPr/>
            </p:nvSpPr>
            <p:spPr bwMode="auto">
              <a:xfrm>
                <a:off x="2568" y="2681"/>
                <a:ext cx="3" cy="21"/>
              </a:xfrm>
              <a:custGeom>
                <a:avLst/>
                <a:gdLst>
                  <a:gd name="T0" fmla="*/ 1 w 2"/>
                  <a:gd name="T1" fmla="*/ 14 h 15"/>
                  <a:gd name="T2" fmla="*/ 2 w 2"/>
                  <a:gd name="T3" fmla="*/ 14 h 15"/>
                  <a:gd name="T4" fmla="*/ 2 w 2"/>
                  <a:gd name="T5" fmla="*/ 0 h 15"/>
                  <a:gd name="T6" fmla="*/ 0 w 2"/>
                  <a:gd name="T7" fmla="*/ 0 h 15"/>
                  <a:gd name="T8" fmla="*/ 0 w 2"/>
                  <a:gd name="T9" fmla="*/ 14 h 15"/>
                  <a:gd name="T10" fmla="*/ 1 w 2"/>
                  <a:gd name="T11" fmla="*/ 15 h 15"/>
                  <a:gd name="T12" fmla="*/ 0 w 2"/>
                  <a:gd name="T13" fmla="*/ 14 h 15"/>
                  <a:gd name="T14" fmla="*/ 0 w 2"/>
                  <a:gd name="T15" fmla="*/ 15 h 15"/>
                  <a:gd name="T16" fmla="*/ 1 w 2"/>
                  <a:gd name="T17" fmla="*/ 15 h 15"/>
                  <a:gd name="T18" fmla="*/ 1 w 2"/>
                  <a:gd name="T19" fmla="*/ 14 h 1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"/>
                  <a:gd name="T31" fmla="*/ 0 h 15"/>
                  <a:gd name="T32" fmla="*/ 2 w 2"/>
                  <a:gd name="T33" fmla="*/ 15 h 1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" h="15">
                    <a:moveTo>
                      <a:pt x="1" y="14"/>
                    </a:moveTo>
                    <a:lnTo>
                      <a:pt x="2" y="1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1" y="15"/>
                    </a:lnTo>
                    <a:lnTo>
                      <a:pt x="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2" name="Freeform 506"/>
              <p:cNvSpPr>
                <a:spLocks/>
              </p:cNvSpPr>
              <p:nvPr/>
            </p:nvSpPr>
            <p:spPr bwMode="auto">
              <a:xfrm>
                <a:off x="2569" y="2700"/>
                <a:ext cx="149" cy="2"/>
              </a:xfrm>
              <a:custGeom>
                <a:avLst/>
                <a:gdLst>
                  <a:gd name="T0" fmla="*/ 104 w 106"/>
                  <a:gd name="T1" fmla="*/ 0 h 1"/>
                  <a:gd name="T2" fmla="*/ 105 w 106"/>
                  <a:gd name="T3" fmla="*/ 0 h 1"/>
                  <a:gd name="T4" fmla="*/ 0 w 106"/>
                  <a:gd name="T5" fmla="*/ 0 h 1"/>
                  <a:gd name="T6" fmla="*/ 0 w 106"/>
                  <a:gd name="T7" fmla="*/ 1 h 1"/>
                  <a:gd name="T8" fmla="*/ 105 w 106"/>
                  <a:gd name="T9" fmla="*/ 1 h 1"/>
                  <a:gd name="T10" fmla="*/ 106 w 106"/>
                  <a:gd name="T11" fmla="*/ 0 h 1"/>
                  <a:gd name="T12" fmla="*/ 105 w 106"/>
                  <a:gd name="T13" fmla="*/ 1 h 1"/>
                  <a:gd name="T14" fmla="*/ 106 w 106"/>
                  <a:gd name="T15" fmla="*/ 1 h 1"/>
                  <a:gd name="T16" fmla="*/ 106 w 106"/>
                  <a:gd name="T17" fmla="*/ 0 h 1"/>
                  <a:gd name="T18" fmla="*/ 104 w 106"/>
                  <a:gd name="T19" fmla="*/ 0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6"/>
                  <a:gd name="T31" fmla="*/ 0 h 1"/>
                  <a:gd name="T32" fmla="*/ 106 w 106"/>
                  <a:gd name="T33" fmla="*/ 1 h 1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6" h="1">
                    <a:moveTo>
                      <a:pt x="104" y="0"/>
                    </a:moveTo>
                    <a:lnTo>
                      <a:pt x="105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05" y="1"/>
                    </a:lnTo>
                    <a:lnTo>
                      <a:pt x="106" y="0"/>
                    </a:lnTo>
                    <a:lnTo>
                      <a:pt x="105" y="1"/>
                    </a:lnTo>
                    <a:lnTo>
                      <a:pt x="106" y="1"/>
                    </a:lnTo>
                    <a:lnTo>
                      <a:pt x="106" y="0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3" name="Freeform 507"/>
              <p:cNvSpPr>
                <a:spLocks/>
              </p:cNvSpPr>
              <p:nvPr/>
            </p:nvSpPr>
            <p:spPr bwMode="auto">
              <a:xfrm>
                <a:off x="3122" y="2049"/>
                <a:ext cx="31" cy="98"/>
              </a:xfrm>
              <a:custGeom>
                <a:avLst/>
                <a:gdLst>
                  <a:gd name="T0" fmla="*/ 0 w 22"/>
                  <a:gd name="T1" fmla="*/ 0 h 69"/>
                  <a:gd name="T2" fmla="*/ 9 w 22"/>
                  <a:gd name="T3" fmla="*/ 37 h 69"/>
                  <a:gd name="T4" fmla="*/ 22 w 22"/>
                  <a:gd name="T5" fmla="*/ 69 h 69"/>
                  <a:gd name="T6" fmla="*/ 0 w 22"/>
                  <a:gd name="T7" fmla="*/ 0 h 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2"/>
                  <a:gd name="T13" fmla="*/ 0 h 69"/>
                  <a:gd name="T14" fmla="*/ 22 w 22"/>
                  <a:gd name="T15" fmla="*/ 69 h 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2" h="69">
                    <a:moveTo>
                      <a:pt x="0" y="0"/>
                    </a:moveTo>
                    <a:lnTo>
                      <a:pt x="9" y="37"/>
                    </a:lnTo>
                    <a:lnTo>
                      <a:pt x="22" y="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A9B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4" name="Freeform 508"/>
              <p:cNvSpPr>
                <a:spLocks/>
              </p:cNvSpPr>
              <p:nvPr/>
            </p:nvSpPr>
            <p:spPr bwMode="auto">
              <a:xfrm>
                <a:off x="3118" y="2048"/>
                <a:ext cx="21" cy="55"/>
              </a:xfrm>
              <a:custGeom>
                <a:avLst/>
                <a:gdLst>
                  <a:gd name="T0" fmla="*/ 15 w 15"/>
                  <a:gd name="T1" fmla="*/ 37 h 39"/>
                  <a:gd name="T2" fmla="*/ 15 w 15"/>
                  <a:gd name="T3" fmla="*/ 37 h 39"/>
                  <a:gd name="T4" fmla="*/ 6 w 15"/>
                  <a:gd name="T5" fmla="*/ 0 h 39"/>
                  <a:gd name="T6" fmla="*/ 0 w 15"/>
                  <a:gd name="T7" fmla="*/ 1 h 39"/>
                  <a:gd name="T8" fmla="*/ 10 w 15"/>
                  <a:gd name="T9" fmla="*/ 38 h 39"/>
                  <a:gd name="T10" fmla="*/ 10 w 15"/>
                  <a:gd name="T11" fmla="*/ 39 h 39"/>
                  <a:gd name="T12" fmla="*/ 10 w 15"/>
                  <a:gd name="T13" fmla="*/ 38 h 39"/>
                  <a:gd name="T14" fmla="*/ 10 w 15"/>
                  <a:gd name="T15" fmla="*/ 39 h 39"/>
                  <a:gd name="T16" fmla="*/ 10 w 15"/>
                  <a:gd name="T17" fmla="*/ 39 h 39"/>
                  <a:gd name="T18" fmla="*/ 15 w 15"/>
                  <a:gd name="T19" fmla="*/ 37 h 3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5"/>
                  <a:gd name="T31" fmla="*/ 0 h 39"/>
                  <a:gd name="T32" fmla="*/ 15 w 15"/>
                  <a:gd name="T33" fmla="*/ 39 h 3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5" h="39">
                    <a:moveTo>
                      <a:pt x="15" y="37"/>
                    </a:moveTo>
                    <a:lnTo>
                      <a:pt x="15" y="37"/>
                    </a:lnTo>
                    <a:lnTo>
                      <a:pt x="6" y="0"/>
                    </a:lnTo>
                    <a:lnTo>
                      <a:pt x="0" y="1"/>
                    </a:lnTo>
                    <a:lnTo>
                      <a:pt x="10" y="38"/>
                    </a:lnTo>
                    <a:lnTo>
                      <a:pt x="10" y="39"/>
                    </a:lnTo>
                    <a:lnTo>
                      <a:pt x="10" y="38"/>
                    </a:lnTo>
                    <a:lnTo>
                      <a:pt x="10" y="39"/>
                    </a:lnTo>
                    <a:lnTo>
                      <a:pt x="15" y="3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5" name="Freeform 509"/>
              <p:cNvSpPr>
                <a:spLocks/>
              </p:cNvSpPr>
              <p:nvPr/>
            </p:nvSpPr>
            <p:spPr bwMode="auto">
              <a:xfrm>
                <a:off x="3132" y="2100"/>
                <a:ext cx="25" cy="49"/>
              </a:xfrm>
              <a:custGeom>
                <a:avLst/>
                <a:gdLst>
                  <a:gd name="T0" fmla="*/ 15 w 18"/>
                  <a:gd name="T1" fmla="*/ 33 h 34"/>
                  <a:gd name="T2" fmla="*/ 18 w 18"/>
                  <a:gd name="T3" fmla="*/ 32 h 34"/>
                  <a:gd name="T4" fmla="*/ 5 w 18"/>
                  <a:gd name="T5" fmla="*/ 0 h 34"/>
                  <a:gd name="T6" fmla="*/ 0 w 18"/>
                  <a:gd name="T7" fmla="*/ 2 h 34"/>
                  <a:gd name="T8" fmla="*/ 13 w 18"/>
                  <a:gd name="T9" fmla="*/ 34 h 34"/>
                  <a:gd name="T10" fmla="*/ 15 w 18"/>
                  <a:gd name="T11" fmla="*/ 33 h 3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"/>
                  <a:gd name="T19" fmla="*/ 0 h 34"/>
                  <a:gd name="T20" fmla="*/ 18 w 18"/>
                  <a:gd name="T21" fmla="*/ 34 h 3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" h="34">
                    <a:moveTo>
                      <a:pt x="15" y="33"/>
                    </a:moveTo>
                    <a:lnTo>
                      <a:pt x="18" y="32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3" y="34"/>
                    </a:lnTo>
                    <a:lnTo>
                      <a:pt x="15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6" name="Freeform 510"/>
              <p:cNvSpPr>
                <a:spLocks/>
              </p:cNvSpPr>
              <p:nvPr/>
            </p:nvSpPr>
            <p:spPr bwMode="auto">
              <a:xfrm>
                <a:off x="3118" y="2116"/>
                <a:ext cx="8" cy="40"/>
              </a:xfrm>
              <a:custGeom>
                <a:avLst/>
                <a:gdLst>
                  <a:gd name="T0" fmla="*/ 0 w 6"/>
                  <a:gd name="T1" fmla="*/ 0 h 28"/>
                  <a:gd name="T2" fmla="*/ 6 w 6"/>
                  <a:gd name="T3" fmla="*/ 28 h 28"/>
                  <a:gd name="T4" fmla="*/ 0 w 6"/>
                  <a:gd name="T5" fmla="*/ 0 h 28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28"/>
                  <a:gd name="T11" fmla="*/ 6 w 6"/>
                  <a:gd name="T12" fmla="*/ 28 h 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28">
                    <a:moveTo>
                      <a:pt x="0" y="0"/>
                    </a:moveTo>
                    <a:lnTo>
                      <a:pt x="6" y="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A9B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7" name="Freeform 511"/>
              <p:cNvSpPr>
                <a:spLocks/>
              </p:cNvSpPr>
              <p:nvPr/>
            </p:nvSpPr>
            <p:spPr bwMode="auto">
              <a:xfrm>
                <a:off x="3114" y="2115"/>
                <a:ext cx="16" cy="42"/>
              </a:xfrm>
              <a:custGeom>
                <a:avLst/>
                <a:gdLst>
                  <a:gd name="T0" fmla="*/ 9 w 12"/>
                  <a:gd name="T1" fmla="*/ 29 h 30"/>
                  <a:gd name="T2" fmla="*/ 12 w 12"/>
                  <a:gd name="T3" fmla="*/ 28 h 30"/>
                  <a:gd name="T4" fmla="*/ 5 w 12"/>
                  <a:gd name="T5" fmla="*/ 0 h 30"/>
                  <a:gd name="T6" fmla="*/ 0 w 12"/>
                  <a:gd name="T7" fmla="*/ 1 h 30"/>
                  <a:gd name="T8" fmla="*/ 7 w 12"/>
                  <a:gd name="T9" fmla="*/ 30 h 30"/>
                  <a:gd name="T10" fmla="*/ 9 w 12"/>
                  <a:gd name="T11" fmla="*/ 29 h 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"/>
                  <a:gd name="T19" fmla="*/ 0 h 30"/>
                  <a:gd name="T20" fmla="*/ 12 w 12"/>
                  <a:gd name="T21" fmla="*/ 30 h 3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" h="30">
                    <a:moveTo>
                      <a:pt x="9" y="29"/>
                    </a:moveTo>
                    <a:lnTo>
                      <a:pt x="12" y="28"/>
                    </a:lnTo>
                    <a:lnTo>
                      <a:pt x="5" y="0"/>
                    </a:lnTo>
                    <a:lnTo>
                      <a:pt x="0" y="1"/>
                    </a:lnTo>
                    <a:lnTo>
                      <a:pt x="7" y="30"/>
                    </a:lnTo>
                    <a:lnTo>
                      <a:pt x="9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8" name="Freeform 512"/>
              <p:cNvSpPr>
                <a:spLocks/>
              </p:cNvSpPr>
              <p:nvPr/>
            </p:nvSpPr>
            <p:spPr bwMode="auto">
              <a:xfrm>
                <a:off x="3016" y="2451"/>
                <a:ext cx="44" cy="44"/>
              </a:xfrm>
              <a:custGeom>
                <a:avLst/>
                <a:gdLst>
                  <a:gd name="T0" fmla="*/ 16 w 32"/>
                  <a:gd name="T1" fmla="*/ 0 h 31"/>
                  <a:gd name="T2" fmla="*/ 19 w 32"/>
                  <a:gd name="T3" fmla="*/ 0 h 31"/>
                  <a:gd name="T4" fmla="*/ 22 w 32"/>
                  <a:gd name="T5" fmla="*/ 1 h 31"/>
                  <a:gd name="T6" fmla="*/ 25 w 32"/>
                  <a:gd name="T7" fmla="*/ 3 h 31"/>
                  <a:gd name="T8" fmla="*/ 27 w 32"/>
                  <a:gd name="T9" fmla="*/ 4 h 31"/>
                  <a:gd name="T10" fmla="*/ 29 w 32"/>
                  <a:gd name="T11" fmla="*/ 7 h 31"/>
                  <a:gd name="T12" fmla="*/ 31 w 32"/>
                  <a:gd name="T13" fmla="*/ 10 h 31"/>
                  <a:gd name="T14" fmla="*/ 32 w 32"/>
                  <a:gd name="T15" fmla="*/ 12 h 31"/>
                  <a:gd name="T16" fmla="*/ 32 w 32"/>
                  <a:gd name="T17" fmla="*/ 15 h 31"/>
                  <a:gd name="T18" fmla="*/ 32 w 32"/>
                  <a:gd name="T19" fmla="*/ 18 h 31"/>
                  <a:gd name="T20" fmla="*/ 31 w 32"/>
                  <a:gd name="T21" fmla="*/ 21 h 31"/>
                  <a:gd name="T22" fmla="*/ 29 w 32"/>
                  <a:gd name="T23" fmla="*/ 24 h 31"/>
                  <a:gd name="T24" fmla="*/ 27 w 32"/>
                  <a:gd name="T25" fmla="*/ 26 h 31"/>
                  <a:gd name="T26" fmla="*/ 25 w 32"/>
                  <a:gd name="T27" fmla="*/ 28 h 31"/>
                  <a:gd name="T28" fmla="*/ 22 w 32"/>
                  <a:gd name="T29" fmla="*/ 30 h 31"/>
                  <a:gd name="T30" fmla="*/ 19 w 32"/>
                  <a:gd name="T31" fmla="*/ 31 h 31"/>
                  <a:gd name="T32" fmla="*/ 16 w 32"/>
                  <a:gd name="T33" fmla="*/ 31 h 31"/>
                  <a:gd name="T34" fmla="*/ 13 w 32"/>
                  <a:gd name="T35" fmla="*/ 31 h 31"/>
                  <a:gd name="T36" fmla="*/ 10 w 32"/>
                  <a:gd name="T37" fmla="*/ 30 h 31"/>
                  <a:gd name="T38" fmla="*/ 7 w 32"/>
                  <a:gd name="T39" fmla="*/ 28 h 31"/>
                  <a:gd name="T40" fmla="*/ 5 w 32"/>
                  <a:gd name="T41" fmla="*/ 26 h 31"/>
                  <a:gd name="T42" fmla="*/ 3 w 32"/>
                  <a:gd name="T43" fmla="*/ 24 h 31"/>
                  <a:gd name="T44" fmla="*/ 2 w 32"/>
                  <a:gd name="T45" fmla="*/ 21 h 31"/>
                  <a:gd name="T46" fmla="*/ 1 w 32"/>
                  <a:gd name="T47" fmla="*/ 18 h 31"/>
                  <a:gd name="T48" fmla="*/ 0 w 32"/>
                  <a:gd name="T49" fmla="*/ 15 h 31"/>
                  <a:gd name="T50" fmla="*/ 1 w 32"/>
                  <a:gd name="T51" fmla="*/ 12 h 31"/>
                  <a:gd name="T52" fmla="*/ 2 w 32"/>
                  <a:gd name="T53" fmla="*/ 10 h 31"/>
                  <a:gd name="T54" fmla="*/ 3 w 32"/>
                  <a:gd name="T55" fmla="*/ 7 h 31"/>
                  <a:gd name="T56" fmla="*/ 5 w 32"/>
                  <a:gd name="T57" fmla="*/ 4 h 31"/>
                  <a:gd name="T58" fmla="*/ 7 w 32"/>
                  <a:gd name="T59" fmla="*/ 3 h 31"/>
                  <a:gd name="T60" fmla="*/ 10 w 32"/>
                  <a:gd name="T61" fmla="*/ 1 h 31"/>
                  <a:gd name="T62" fmla="*/ 13 w 32"/>
                  <a:gd name="T63" fmla="*/ 0 h 31"/>
                  <a:gd name="T64" fmla="*/ 16 w 32"/>
                  <a:gd name="T65" fmla="*/ 0 h 3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"/>
                  <a:gd name="T100" fmla="*/ 0 h 31"/>
                  <a:gd name="T101" fmla="*/ 32 w 32"/>
                  <a:gd name="T102" fmla="*/ 31 h 3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" h="31">
                    <a:moveTo>
                      <a:pt x="16" y="0"/>
                    </a:moveTo>
                    <a:lnTo>
                      <a:pt x="19" y="0"/>
                    </a:lnTo>
                    <a:lnTo>
                      <a:pt x="22" y="1"/>
                    </a:lnTo>
                    <a:lnTo>
                      <a:pt x="25" y="3"/>
                    </a:lnTo>
                    <a:lnTo>
                      <a:pt x="27" y="4"/>
                    </a:lnTo>
                    <a:lnTo>
                      <a:pt x="29" y="7"/>
                    </a:lnTo>
                    <a:lnTo>
                      <a:pt x="31" y="10"/>
                    </a:lnTo>
                    <a:lnTo>
                      <a:pt x="32" y="12"/>
                    </a:lnTo>
                    <a:lnTo>
                      <a:pt x="32" y="15"/>
                    </a:lnTo>
                    <a:lnTo>
                      <a:pt x="32" y="18"/>
                    </a:lnTo>
                    <a:lnTo>
                      <a:pt x="31" y="21"/>
                    </a:lnTo>
                    <a:lnTo>
                      <a:pt x="29" y="24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2" y="30"/>
                    </a:lnTo>
                    <a:lnTo>
                      <a:pt x="19" y="31"/>
                    </a:lnTo>
                    <a:lnTo>
                      <a:pt x="16" y="31"/>
                    </a:lnTo>
                    <a:lnTo>
                      <a:pt x="13" y="31"/>
                    </a:lnTo>
                    <a:lnTo>
                      <a:pt x="10" y="30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1" y="12"/>
                    </a:lnTo>
                    <a:lnTo>
                      <a:pt x="2" y="10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0" y="1"/>
                    </a:lnTo>
                    <a:lnTo>
                      <a:pt x="13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49" name="Freeform 513"/>
              <p:cNvSpPr>
                <a:spLocks/>
              </p:cNvSpPr>
              <p:nvPr/>
            </p:nvSpPr>
            <p:spPr bwMode="auto">
              <a:xfrm>
                <a:off x="3016" y="2451"/>
                <a:ext cx="44" cy="44"/>
              </a:xfrm>
              <a:custGeom>
                <a:avLst/>
                <a:gdLst>
                  <a:gd name="T0" fmla="*/ 16 w 32"/>
                  <a:gd name="T1" fmla="*/ 0 h 31"/>
                  <a:gd name="T2" fmla="*/ 16 w 32"/>
                  <a:gd name="T3" fmla="*/ 0 h 31"/>
                  <a:gd name="T4" fmla="*/ 19 w 32"/>
                  <a:gd name="T5" fmla="*/ 0 h 31"/>
                  <a:gd name="T6" fmla="*/ 22 w 32"/>
                  <a:gd name="T7" fmla="*/ 1 h 31"/>
                  <a:gd name="T8" fmla="*/ 25 w 32"/>
                  <a:gd name="T9" fmla="*/ 3 h 31"/>
                  <a:gd name="T10" fmla="*/ 27 w 32"/>
                  <a:gd name="T11" fmla="*/ 4 h 31"/>
                  <a:gd name="T12" fmla="*/ 29 w 32"/>
                  <a:gd name="T13" fmla="*/ 7 h 31"/>
                  <a:gd name="T14" fmla="*/ 31 w 32"/>
                  <a:gd name="T15" fmla="*/ 10 h 31"/>
                  <a:gd name="T16" fmla="*/ 32 w 32"/>
                  <a:gd name="T17" fmla="*/ 12 h 31"/>
                  <a:gd name="T18" fmla="*/ 32 w 32"/>
                  <a:gd name="T19" fmla="*/ 15 h 31"/>
                  <a:gd name="T20" fmla="*/ 32 w 32"/>
                  <a:gd name="T21" fmla="*/ 15 h 31"/>
                  <a:gd name="T22" fmla="*/ 32 w 32"/>
                  <a:gd name="T23" fmla="*/ 18 h 31"/>
                  <a:gd name="T24" fmla="*/ 31 w 32"/>
                  <a:gd name="T25" fmla="*/ 21 h 31"/>
                  <a:gd name="T26" fmla="*/ 29 w 32"/>
                  <a:gd name="T27" fmla="*/ 24 h 31"/>
                  <a:gd name="T28" fmla="*/ 27 w 32"/>
                  <a:gd name="T29" fmla="*/ 26 h 31"/>
                  <a:gd name="T30" fmla="*/ 25 w 32"/>
                  <a:gd name="T31" fmla="*/ 28 h 31"/>
                  <a:gd name="T32" fmla="*/ 22 w 32"/>
                  <a:gd name="T33" fmla="*/ 30 h 31"/>
                  <a:gd name="T34" fmla="*/ 19 w 32"/>
                  <a:gd name="T35" fmla="*/ 31 h 31"/>
                  <a:gd name="T36" fmla="*/ 16 w 32"/>
                  <a:gd name="T37" fmla="*/ 31 h 31"/>
                  <a:gd name="T38" fmla="*/ 16 w 32"/>
                  <a:gd name="T39" fmla="*/ 31 h 31"/>
                  <a:gd name="T40" fmla="*/ 13 w 32"/>
                  <a:gd name="T41" fmla="*/ 31 h 31"/>
                  <a:gd name="T42" fmla="*/ 10 w 32"/>
                  <a:gd name="T43" fmla="*/ 30 h 31"/>
                  <a:gd name="T44" fmla="*/ 7 w 32"/>
                  <a:gd name="T45" fmla="*/ 28 h 31"/>
                  <a:gd name="T46" fmla="*/ 5 w 32"/>
                  <a:gd name="T47" fmla="*/ 26 h 31"/>
                  <a:gd name="T48" fmla="*/ 3 w 32"/>
                  <a:gd name="T49" fmla="*/ 24 h 31"/>
                  <a:gd name="T50" fmla="*/ 2 w 32"/>
                  <a:gd name="T51" fmla="*/ 21 h 31"/>
                  <a:gd name="T52" fmla="*/ 1 w 32"/>
                  <a:gd name="T53" fmla="*/ 18 h 31"/>
                  <a:gd name="T54" fmla="*/ 0 w 32"/>
                  <a:gd name="T55" fmla="*/ 15 h 31"/>
                  <a:gd name="T56" fmla="*/ 0 w 32"/>
                  <a:gd name="T57" fmla="*/ 15 h 31"/>
                  <a:gd name="T58" fmla="*/ 1 w 32"/>
                  <a:gd name="T59" fmla="*/ 12 h 31"/>
                  <a:gd name="T60" fmla="*/ 2 w 32"/>
                  <a:gd name="T61" fmla="*/ 10 h 31"/>
                  <a:gd name="T62" fmla="*/ 3 w 32"/>
                  <a:gd name="T63" fmla="*/ 7 h 31"/>
                  <a:gd name="T64" fmla="*/ 5 w 32"/>
                  <a:gd name="T65" fmla="*/ 4 h 31"/>
                  <a:gd name="T66" fmla="*/ 7 w 32"/>
                  <a:gd name="T67" fmla="*/ 3 h 31"/>
                  <a:gd name="T68" fmla="*/ 10 w 32"/>
                  <a:gd name="T69" fmla="*/ 1 h 31"/>
                  <a:gd name="T70" fmla="*/ 13 w 32"/>
                  <a:gd name="T71" fmla="*/ 0 h 31"/>
                  <a:gd name="T72" fmla="*/ 16 w 32"/>
                  <a:gd name="T73" fmla="*/ 0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2"/>
                  <a:gd name="T112" fmla="*/ 0 h 31"/>
                  <a:gd name="T113" fmla="*/ 32 w 32"/>
                  <a:gd name="T114" fmla="*/ 31 h 3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2" h="31">
                    <a:moveTo>
                      <a:pt x="16" y="0"/>
                    </a:moveTo>
                    <a:lnTo>
                      <a:pt x="16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5" y="3"/>
                    </a:lnTo>
                    <a:lnTo>
                      <a:pt x="27" y="4"/>
                    </a:lnTo>
                    <a:lnTo>
                      <a:pt x="29" y="7"/>
                    </a:lnTo>
                    <a:lnTo>
                      <a:pt x="31" y="10"/>
                    </a:lnTo>
                    <a:lnTo>
                      <a:pt x="32" y="12"/>
                    </a:lnTo>
                    <a:lnTo>
                      <a:pt x="32" y="15"/>
                    </a:lnTo>
                    <a:lnTo>
                      <a:pt x="32" y="18"/>
                    </a:lnTo>
                    <a:lnTo>
                      <a:pt x="31" y="21"/>
                    </a:lnTo>
                    <a:lnTo>
                      <a:pt x="29" y="24"/>
                    </a:lnTo>
                    <a:lnTo>
                      <a:pt x="27" y="26"/>
                    </a:lnTo>
                    <a:lnTo>
                      <a:pt x="25" y="28"/>
                    </a:lnTo>
                    <a:lnTo>
                      <a:pt x="22" y="30"/>
                    </a:lnTo>
                    <a:lnTo>
                      <a:pt x="19" y="31"/>
                    </a:lnTo>
                    <a:lnTo>
                      <a:pt x="16" y="31"/>
                    </a:lnTo>
                    <a:lnTo>
                      <a:pt x="13" y="31"/>
                    </a:lnTo>
                    <a:lnTo>
                      <a:pt x="10" y="30"/>
                    </a:lnTo>
                    <a:lnTo>
                      <a:pt x="7" y="28"/>
                    </a:lnTo>
                    <a:lnTo>
                      <a:pt x="5" y="26"/>
                    </a:lnTo>
                    <a:lnTo>
                      <a:pt x="3" y="24"/>
                    </a:lnTo>
                    <a:lnTo>
                      <a:pt x="2" y="21"/>
                    </a:lnTo>
                    <a:lnTo>
                      <a:pt x="1" y="18"/>
                    </a:lnTo>
                    <a:lnTo>
                      <a:pt x="0" y="15"/>
                    </a:lnTo>
                    <a:lnTo>
                      <a:pt x="1" y="12"/>
                    </a:lnTo>
                    <a:lnTo>
                      <a:pt x="2" y="10"/>
                    </a:lnTo>
                    <a:lnTo>
                      <a:pt x="3" y="7"/>
                    </a:lnTo>
                    <a:lnTo>
                      <a:pt x="5" y="4"/>
                    </a:lnTo>
                    <a:lnTo>
                      <a:pt x="7" y="3"/>
                    </a:lnTo>
                    <a:lnTo>
                      <a:pt x="10" y="1"/>
                    </a:lnTo>
                    <a:lnTo>
                      <a:pt x="13" y="0"/>
                    </a:lnTo>
                    <a:lnTo>
                      <a:pt x="1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50" name="Freeform 514"/>
              <p:cNvSpPr>
                <a:spLocks/>
              </p:cNvSpPr>
              <p:nvPr/>
            </p:nvSpPr>
            <p:spPr bwMode="auto">
              <a:xfrm>
                <a:off x="3014" y="2556"/>
                <a:ext cx="44" cy="44"/>
              </a:xfrm>
              <a:custGeom>
                <a:avLst/>
                <a:gdLst>
                  <a:gd name="T0" fmla="*/ 16 w 31"/>
                  <a:gd name="T1" fmla="*/ 0 h 31"/>
                  <a:gd name="T2" fmla="*/ 19 w 31"/>
                  <a:gd name="T3" fmla="*/ 0 h 31"/>
                  <a:gd name="T4" fmla="*/ 22 w 31"/>
                  <a:gd name="T5" fmla="*/ 1 h 31"/>
                  <a:gd name="T6" fmla="*/ 24 w 31"/>
                  <a:gd name="T7" fmla="*/ 3 h 31"/>
                  <a:gd name="T8" fmla="*/ 27 w 31"/>
                  <a:gd name="T9" fmla="*/ 5 h 31"/>
                  <a:gd name="T10" fmla="*/ 29 w 31"/>
                  <a:gd name="T11" fmla="*/ 7 h 31"/>
                  <a:gd name="T12" fmla="*/ 30 w 31"/>
                  <a:gd name="T13" fmla="*/ 9 h 31"/>
                  <a:gd name="T14" fmla="*/ 31 w 31"/>
                  <a:gd name="T15" fmla="*/ 12 h 31"/>
                  <a:gd name="T16" fmla="*/ 31 w 31"/>
                  <a:gd name="T17" fmla="*/ 16 h 31"/>
                  <a:gd name="T18" fmla="*/ 31 w 31"/>
                  <a:gd name="T19" fmla="*/ 19 h 31"/>
                  <a:gd name="T20" fmla="*/ 30 w 31"/>
                  <a:gd name="T21" fmla="*/ 22 h 31"/>
                  <a:gd name="T22" fmla="*/ 29 w 31"/>
                  <a:gd name="T23" fmla="*/ 24 h 31"/>
                  <a:gd name="T24" fmla="*/ 27 w 31"/>
                  <a:gd name="T25" fmla="*/ 26 h 31"/>
                  <a:gd name="T26" fmla="*/ 24 w 31"/>
                  <a:gd name="T27" fmla="*/ 28 h 31"/>
                  <a:gd name="T28" fmla="*/ 22 w 31"/>
                  <a:gd name="T29" fmla="*/ 30 h 31"/>
                  <a:gd name="T30" fmla="*/ 19 w 31"/>
                  <a:gd name="T31" fmla="*/ 31 h 31"/>
                  <a:gd name="T32" fmla="*/ 16 w 31"/>
                  <a:gd name="T33" fmla="*/ 31 h 31"/>
                  <a:gd name="T34" fmla="*/ 12 w 31"/>
                  <a:gd name="T35" fmla="*/ 31 h 31"/>
                  <a:gd name="T36" fmla="*/ 10 w 31"/>
                  <a:gd name="T37" fmla="*/ 30 h 31"/>
                  <a:gd name="T38" fmla="*/ 7 w 31"/>
                  <a:gd name="T39" fmla="*/ 28 h 31"/>
                  <a:gd name="T40" fmla="*/ 4 w 31"/>
                  <a:gd name="T41" fmla="*/ 26 h 31"/>
                  <a:gd name="T42" fmla="*/ 3 w 31"/>
                  <a:gd name="T43" fmla="*/ 24 h 31"/>
                  <a:gd name="T44" fmla="*/ 1 w 31"/>
                  <a:gd name="T45" fmla="*/ 22 h 31"/>
                  <a:gd name="T46" fmla="*/ 0 w 31"/>
                  <a:gd name="T47" fmla="*/ 19 h 31"/>
                  <a:gd name="T48" fmla="*/ 0 w 31"/>
                  <a:gd name="T49" fmla="*/ 16 h 31"/>
                  <a:gd name="T50" fmla="*/ 0 w 31"/>
                  <a:gd name="T51" fmla="*/ 12 h 31"/>
                  <a:gd name="T52" fmla="*/ 1 w 31"/>
                  <a:gd name="T53" fmla="*/ 9 h 31"/>
                  <a:gd name="T54" fmla="*/ 3 w 31"/>
                  <a:gd name="T55" fmla="*/ 7 h 31"/>
                  <a:gd name="T56" fmla="*/ 4 w 31"/>
                  <a:gd name="T57" fmla="*/ 5 h 31"/>
                  <a:gd name="T58" fmla="*/ 7 w 31"/>
                  <a:gd name="T59" fmla="*/ 3 h 31"/>
                  <a:gd name="T60" fmla="*/ 10 w 31"/>
                  <a:gd name="T61" fmla="*/ 1 h 31"/>
                  <a:gd name="T62" fmla="*/ 12 w 31"/>
                  <a:gd name="T63" fmla="*/ 0 h 31"/>
                  <a:gd name="T64" fmla="*/ 16 w 31"/>
                  <a:gd name="T65" fmla="*/ 0 h 3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1"/>
                  <a:gd name="T100" fmla="*/ 0 h 31"/>
                  <a:gd name="T101" fmla="*/ 31 w 31"/>
                  <a:gd name="T102" fmla="*/ 31 h 3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1" h="31">
                    <a:moveTo>
                      <a:pt x="16" y="0"/>
                    </a:moveTo>
                    <a:lnTo>
                      <a:pt x="19" y="0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7" y="5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1" y="12"/>
                    </a:lnTo>
                    <a:lnTo>
                      <a:pt x="31" y="16"/>
                    </a:lnTo>
                    <a:lnTo>
                      <a:pt x="31" y="19"/>
                    </a:lnTo>
                    <a:lnTo>
                      <a:pt x="30" y="22"/>
                    </a:lnTo>
                    <a:lnTo>
                      <a:pt x="29" y="24"/>
                    </a:lnTo>
                    <a:lnTo>
                      <a:pt x="27" y="26"/>
                    </a:lnTo>
                    <a:lnTo>
                      <a:pt x="24" y="28"/>
                    </a:lnTo>
                    <a:lnTo>
                      <a:pt x="22" y="30"/>
                    </a:lnTo>
                    <a:lnTo>
                      <a:pt x="19" y="31"/>
                    </a:lnTo>
                    <a:lnTo>
                      <a:pt x="16" y="31"/>
                    </a:lnTo>
                    <a:lnTo>
                      <a:pt x="12" y="31"/>
                    </a:lnTo>
                    <a:lnTo>
                      <a:pt x="10" y="30"/>
                    </a:lnTo>
                    <a:lnTo>
                      <a:pt x="7" y="28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2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51" name="Freeform 515"/>
              <p:cNvSpPr>
                <a:spLocks/>
              </p:cNvSpPr>
              <p:nvPr/>
            </p:nvSpPr>
            <p:spPr bwMode="auto">
              <a:xfrm>
                <a:off x="3014" y="2556"/>
                <a:ext cx="44" cy="44"/>
              </a:xfrm>
              <a:custGeom>
                <a:avLst/>
                <a:gdLst>
                  <a:gd name="T0" fmla="*/ 16 w 31"/>
                  <a:gd name="T1" fmla="*/ 0 h 31"/>
                  <a:gd name="T2" fmla="*/ 16 w 31"/>
                  <a:gd name="T3" fmla="*/ 0 h 31"/>
                  <a:gd name="T4" fmla="*/ 19 w 31"/>
                  <a:gd name="T5" fmla="*/ 0 h 31"/>
                  <a:gd name="T6" fmla="*/ 22 w 31"/>
                  <a:gd name="T7" fmla="*/ 1 h 31"/>
                  <a:gd name="T8" fmla="*/ 24 w 31"/>
                  <a:gd name="T9" fmla="*/ 3 h 31"/>
                  <a:gd name="T10" fmla="*/ 27 w 31"/>
                  <a:gd name="T11" fmla="*/ 5 h 31"/>
                  <a:gd name="T12" fmla="*/ 29 w 31"/>
                  <a:gd name="T13" fmla="*/ 7 h 31"/>
                  <a:gd name="T14" fmla="*/ 30 w 31"/>
                  <a:gd name="T15" fmla="*/ 9 h 31"/>
                  <a:gd name="T16" fmla="*/ 31 w 31"/>
                  <a:gd name="T17" fmla="*/ 12 h 31"/>
                  <a:gd name="T18" fmla="*/ 31 w 31"/>
                  <a:gd name="T19" fmla="*/ 16 h 31"/>
                  <a:gd name="T20" fmla="*/ 31 w 31"/>
                  <a:gd name="T21" fmla="*/ 16 h 31"/>
                  <a:gd name="T22" fmla="*/ 31 w 31"/>
                  <a:gd name="T23" fmla="*/ 19 h 31"/>
                  <a:gd name="T24" fmla="*/ 30 w 31"/>
                  <a:gd name="T25" fmla="*/ 22 h 31"/>
                  <a:gd name="T26" fmla="*/ 29 w 31"/>
                  <a:gd name="T27" fmla="*/ 24 h 31"/>
                  <a:gd name="T28" fmla="*/ 27 w 31"/>
                  <a:gd name="T29" fmla="*/ 26 h 31"/>
                  <a:gd name="T30" fmla="*/ 24 w 31"/>
                  <a:gd name="T31" fmla="*/ 28 h 31"/>
                  <a:gd name="T32" fmla="*/ 22 w 31"/>
                  <a:gd name="T33" fmla="*/ 30 h 31"/>
                  <a:gd name="T34" fmla="*/ 19 w 31"/>
                  <a:gd name="T35" fmla="*/ 31 h 31"/>
                  <a:gd name="T36" fmla="*/ 16 w 31"/>
                  <a:gd name="T37" fmla="*/ 31 h 31"/>
                  <a:gd name="T38" fmla="*/ 16 w 31"/>
                  <a:gd name="T39" fmla="*/ 31 h 31"/>
                  <a:gd name="T40" fmla="*/ 12 w 31"/>
                  <a:gd name="T41" fmla="*/ 31 h 31"/>
                  <a:gd name="T42" fmla="*/ 10 w 31"/>
                  <a:gd name="T43" fmla="*/ 30 h 31"/>
                  <a:gd name="T44" fmla="*/ 7 w 31"/>
                  <a:gd name="T45" fmla="*/ 28 h 31"/>
                  <a:gd name="T46" fmla="*/ 4 w 31"/>
                  <a:gd name="T47" fmla="*/ 26 h 31"/>
                  <a:gd name="T48" fmla="*/ 3 w 31"/>
                  <a:gd name="T49" fmla="*/ 24 h 31"/>
                  <a:gd name="T50" fmla="*/ 1 w 31"/>
                  <a:gd name="T51" fmla="*/ 22 h 31"/>
                  <a:gd name="T52" fmla="*/ 0 w 31"/>
                  <a:gd name="T53" fmla="*/ 19 h 31"/>
                  <a:gd name="T54" fmla="*/ 0 w 31"/>
                  <a:gd name="T55" fmla="*/ 16 h 31"/>
                  <a:gd name="T56" fmla="*/ 0 w 31"/>
                  <a:gd name="T57" fmla="*/ 16 h 31"/>
                  <a:gd name="T58" fmla="*/ 0 w 31"/>
                  <a:gd name="T59" fmla="*/ 12 h 31"/>
                  <a:gd name="T60" fmla="*/ 1 w 31"/>
                  <a:gd name="T61" fmla="*/ 9 h 31"/>
                  <a:gd name="T62" fmla="*/ 3 w 31"/>
                  <a:gd name="T63" fmla="*/ 7 h 31"/>
                  <a:gd name="T64" fmla="*/ 4 w 31"/>
                  <a:gd name="T65" fmla="*/ 5 h 31"/>
                  <a:gd name="T66" fmla="*/ 7 w 31"/>
                  <a:gd name="T67" fmla="*/ 3 h 31"/>
                  <a:gd name="T68" fmla="*/ 10 w 31"/>
                  <a:gd name="T69" fmla="*/ 1 h 31"/>
                  <a:gd name="T70" fmla="*/ 12 w 31"/>
                  <a:gd name="T71" fmla="*/ 0 h 31"/>
                  <a:gd name="T72" fmla="*/ 16 w 31"/>
                  <a:gd name="T73" fmla="*/ 0 h 31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1"/>
                  <a:gd name="T112" fmla="*/ 0 h 31"/>
                  <a:gd name="T113" fmla="*/ 31 w 31"/>
                  <a:gd name="T114" fmla="*/ 31 h 31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1" h="31">
                    <a:moveTo>
                      <a:pt x="16" y="0"/>
                    </a:moveTo>
                    <a:lnTo>
                      <a:pt x="16" y="0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4" y="3"/>
                    </a:lnTo>
                    <a:lnTo>
                      <a:pt x="27" y="5"/>
                    </a:lnTo>
                    <a:lnTo>
                      <a:pt x="29" y="7"/>
                    </a:lnTo>
                    <a:lnTo>
                      <a:pt x="30" y="9"/>
                    </a:lnTo>
                    <a:lnTo>
                      <a:pt x="31" y="12"/>
                    </a:lnTo>
                    <a:lnTo>
                      <a:pt x="31" y="16"/>
                    </a:lnTo>
                    <a:lnTo>
                      <a:pt x="31" y="19"/>
                    </a:lnTo>
                    <a:lnTo>
                      <a:pt x="30" y="22"/>
                    </a:lnTo>
                    <a:lnTo>
                      <a:pt x="29" y="24"/>
                    </a:lnTo>
                    <a:lnTo>
                      <a:pt x="27" y="26"/>
                    </a:lnTo>
                    <a:lnTo>
                      <a:pt x="24" y="28"/>
                    </a:lnTo>
                    <a:lnTo>
                      <a:pt x="22" y="30"/>
                    </a:lnTo>
                    <a:lnTo>
                      <a:pt x="19" y="31"/>
                    </a:lnTo>
                    <a:lnTo>
                      <a:pt x="16" y="31"/>
                    </a:lnTo>
                    <a:lnTo>
                      <a:pt x="12" y="31"/>
                    </a:lnTo>
                    <a:lnTo>
                      <a:pt x="10" y="30"/>
                    </a:lnTo>
                    <a:lnTo>
                      <a:pt x="7" y="28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1" y="22"/>
                    </a:lnTo>
                    <a:lnTo>
                      <a:pt x="0" y="19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7"/>
                    </a:lnTo>
                    <a:lnTo>
                      <a:pt x="4" y="5"/>
                    </a:lnTo>
                    <a:lnTo>
                      <a:pt x="7" y="3"/>
                    </a:lnTo>
                    <a:lnTo>
                      <a:pt x="10" y="1"/>
                    </a:lnTo>
                    <a:lnTo>
                      <a:pt x="12" y="0"/>
                    </a:lnTo>
                    <a:lnTo>
                      <a:pt x="1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  <p:sp>
            <p:nvSpPr>
              <p:cNvPr id="352" name="Freeform 465"/>
              <p:cNvSpPr>
                <a:spLocks/>
              </p:cNvSpPr>
              <p:nvPr/>
            </p:nvSpPr>
            <p:spPr bwMode="auto">
              <a:xfrm>
                <a:off x="2424" y="1926"/>
                <a:ext cx="163" cy="298"/>
              </a:xfrm>
              <a:custGeom>
                <a:avLst/>
                <a:gdLst>
                  <a:gd name="T0" fmla="*/ 117 w 117"/>
                  <a:gd name="T1" fmla="*/ 206 h 210"/>
                  <a:gd name="T2" fmla="*/ 6 w 117"/>
                  <a:gd name="T3" fmla="*/ 0 h 210"/>
                  <a:gd name="T4" fmla="*/ 0 w 117"/>
                  <a:gd name="T5" fmla="*/ 5 h 210"/>
                  <a:gd name="T6" fmla="*/ 109 w 117"/>
                  <a:gd name="T7" fmla="*/ 210 h 210"/>
                  <a:gd name="T8" fmla="*/ 117 w 117"/>
                  <a:gd name="T9" fmla="*/ 206 h 2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"/>
                  <a:gd name="T16" fmla="*/ 0 h 210"/>
                  <a:gd name="T17" fmla="*/ 117 w 117"/>
                  <a:gd name="T18" fmla="*/ 210 h 2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" h="210">
                    <a:moveTo>
                      <a:pt x="117" y="206"/>
                    </a:moveTo>
                    <a:lnTo>
                      <a:pt x="6" y="0"/>
                    </a:lnTo>
                    <a:lnTo>
                      <a:pt x="0" y="5"/>
                    </a:lnTo>
                    <a:lnTo>
                      <a:pt x="109" y="210"/>
                    </a:lnTo>
                    <a:lnTo>
                      <a:pt x="117" y="20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Georgia" pitchFamily="18" charset="0"/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Тема: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 Умножение и деление дробей.</a:t>
            </a:r>
            <a:endParaRPr lang="ru-RU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928934"/>
            <a:ext cx="7858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Цели урока:  </a:t>
            </a:r>
            <a:r>
              <a:rPr lang="ru-RU" sz="2000" b="1" i="1" dirty="0" smtClean="0"/>
              <a:t>повторить и систематизировать знания по данной теме,</a:t>
            </a:r>
          </a:p>
          <a:p>
            <a:pPr algn="ctr"/>
            <a:r>
              <a:rPr lang="ru-RU" sz="2000" b="1" i="1" dirty="0"/>
              <a:t> </a:t>
            </a:r>
            <a:r>
              <a:rPr lang="ru-RU" sz="2000" b="1" i="1" dirty="0" smtClean="0"/>
              <a:t>                       </a:t>
            </a:r>
            <a:r>
              <a:rPr lang="ru-RU" sz="2000" b="1" i="1" dirty="0"/>
              <a:t> </a:t>
            </a:r>
            <a:r>
              <a:rPr lang="ru-RU" sz="2000" b="1" i="1" dirty="0" smtClean="0"/>
              <a:t> уметь применять знания при решении примеров и задач,</a:t>
            </a:r>
          </a:p>
          <a:p>
            <a:pPr algn="ctr"/>
            <a:r>
              <a:rPr lang="ru-RU" sz="2000" b="1" i="1" dirty="0"/>
              <a:t> </a:t>
            </a:r>
            <a:r>
              <a:rPr lang="ru-RU" sz="2000" b="1" i="1" dirty="0" smtClean="0"/>
              <a:t>                        развивать и активизировать познавательный интерес к предмету.</a:t>
            </a:r>
          </a:p>
          <a:p>
            <a:pPr algn="ctr"/>
            <a:r>
              <a:rPr lang="ru-RU" sz="2000" b="1" i="1" dirty="0"/>
              <a:t> </a:t>
            </a:r>
            <a:r>
              <a:rPr lang="ru-RU" sz="2000" b="1" i="1" dirty="0" smtClean="0"/>
              <a:t>                        </a:t>
            </a:r>
            <a:endParaRPr lang="ru-RU" sz="2000" b="1" i="1" dirty="0"/>
          </a:p>
        </p:txBody>
      </p:sp>
      <p:pic>
        <p:nvPicPr>
          <p:cNvPr id="691" name="Picture 2" descr="C:\Users\216б-3\Desktop\курсы математики 2009\МОЁ\Мультяшки\citat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0"/>
            <a:ext cx="25590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98583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Станция </a:t>
            </a:r>
            <a:r>
              <a:rPr lang="ru-RU" sz="4000" dirty="0" smtClean="0">
                <a:solidFill>
                  <a:srgbClr val="7030A0"/>
                </a:solidFill>
              </a:rPr>
              <a:t>«Вычислительная».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7" name="Picture 1" descr="C:\Documents and Settings\777\Мои документы\Мои рисунки\Новая папка\deti5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r="49734"/>
          <a:stretch>
            <a:fillRect/>
          </a:stretch>
        </p:blipFill>
        <p:spPr bwMode="auto">
          <a:xfrm>
            <a:off x="457200" y="1214422"/>
            <a:ext cx="8186766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12000">
              <a:schemeClr val="accent2">
                <a:lumMod val="60000"/>
                <a:lumOff val="40000"/>
              </a:schemeClr>
            </a:gs>
            <a:gs pos="30000">
              <a:schemeClr val="accent1">
                <a:lumMod val="60000"/>
                <a:lumOff val="40000"/>
              </a:schemeClr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Устная работа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Верно , неверно</a:t>
            </a:r>
          </a:p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57158" y="1643050"/>
          <a:ext cx="5572164" cy="1428760"/>
        </p:xfrm>
        <a:graphic>
          <a:graphicData uri="http://schemas.openxmlformats.org/presentationml/2006/ole">
            <p:oleObj spid="_x0000_s2051" name="Формула" r:id="rId3" imgW="1447560" imgH="39348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57158" y="2857496"/>
          <a:ext cx="6715172" cy="1571636"/>
        </p:xfrm>
        <a:graphic>
          <a:graphicData uri="http://schemas.openxmlformats.org/presentationml/2006/ole">
            <p:oleObj spid="_x0000_s2055" name="Формула" r:id="rId4" imgW="1663560" imgH="39348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28596" y="4572008"/>
          <a:ext cx="7143800" cy="1357322"/>
        </p:xfrm>
        <a:graphic>
          <a:graphicData uri="http://schemas.openxmlformats.org/presentationml/2006/ole">
            <p:oleObj spid="_x0000_s2058" name="Формула" r:id="rId5" imgW="2120760" imgH="393480" progId="Equation.3">
              <p:embed/>
            </p:oleObj>
          </a:graphicData>
        </a:graphic>
      </p:graphicFrame>
      <p:pic>
        <p:nvPicPr>
          <p:cNvPr id="16" name="Picture 38" descr="i?id=22998008&amp;tov=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39999">
              <a:schemeClr val="tx2">
                <a:lumMod val="20000"/>
                <a:lumOff val="80000"/>
              </a:schemeClr>
            </a:gs>
            <a:gs pos="70000">
              <a:srgbClr val="C4D6EB"/>
            </a:gs>
            <a:gs pos="100000">
              <a:srgbClr val="FFEBFA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Вычислить:</a:t>
            </a:r>
            <a:endParaRPr lang="ru-RU" sz="4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428596" y="1142984"/>
          <a:ext cx="1571636" cy="928694"/>
        </p:xfrm>
        <a:graphic>
          <a:graphicData uri="http://schemas.openxmlformats.org/presentationml/2006/ole">
            <p:oleObj spid="_x0000_s33797" name="Формула" r:id="rId3" imgW="444240" imgH="393480" progId="Equation.3">
              <p:embed/>
            </p:oleObj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/>
        </p:nvGraphicFramePr>
        <p:xfrm>
          <a:off x="428596" y="1928802"/>
          <a:ext cx="1857388" cy="928694"/>
        </p:xfrm>
        <a:graphic>
          <a:graphicData uri="http://schemas.openxmlformats.org/presentationml/2006/ole">
            <p:oleObj spid="_x0000_s33801" name="Формула" r:id="rId4" imgW="533160" imgH="393480" progId="Equation.3">
              <p:embed/>
            </p:oleObj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357158" y="2786058"/>
          <a:ext cx="1928826" cy="928694"/>
        </p:xfrm>
        <a:graphic>
          <a:graphicData uri="http://schemas.openxmlformats.org/presentationml/2006/ole">
            <p:oleObj spid="_x0000_s33802" name="Формула" r:id="rId5" imgW="596880" imgH="393480" progId="">
              <p:embed/>
            </p:oleObj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500034" y="3714752"/>
          <a:ext cx="1643074" cy="1071570"/>
        </p:xfrm>
        <a:graphic>
          <a:graphicData uri="http://schemas.openxmlformats.org/presentationml/2006/ole">
            <p:oleObj spid="_x0000_s33804" name="Формула" r:id="rId6" imgW="482400" imgH="393480" progId="Equation.3">
              <p:embed/>
            </p:oleObj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571472" y="5715016"/>
          <a:ext cx="1500198" cy="1142984"/>
        </p:xfrm>
        <a:graphic>
          <a:graphicData uri="http://schemas.openxmlformats.org/presentationml/2006/ole">
            <p:oleObj spid="_x0000_s33805" name="Формула" r:id="rId7" imgW="622080" imgH="393480" progId="">
              <p:embed/>
            </p:oleObj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1928794" y="1214422"/>
          <a:ext cx="642942" cy="1000132"/>
        </p:xfrm>
        <a:graphic>
          <a:graphicData uri="http://schemas.openxmlformats.org/presentationml/2006/ole">
            <p:oleObj spid="_x0000_s33806" name="Формула" r:id="rId8" imgW="152280" imgH="393480" progId="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2071670" y="2000240"/>
          <a:ext cx="785818" cy="928694"/>
        </p:xfrm>
        <a:graphic>
          <a:graphicData uri="http://schemas.openxmlformats.org/presentationml/2006/ole">
            <p:oleObj spid="_x0000_s33807" name="Формула" r:id="rId9" imgW="228600" imgH="393480" progId="">
              <p:embed/>
            </p:oleObj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2143108" y="3000372"/>
          <a:ext cx="928694" cy="642942"/>
        </p:xfrm>
        <a:graphic>
          <a:graphicData uri="http://schemas.openxmlformats.org/presentationml/2006/ole">
            <p:oleObj spid="_x0000_s33808" name="Формула" r:id="rId10" imgW="114120" imgH="177480" progId="">
              <p:embed/>
            </p:oleObj>
          </a:graphicData>
        </a:graphic>
      </p:graphicFrame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2071670" y="3714752"/>
          <a:ext cx="642942" cy="1108080"/>
        </p:xfrm>
        <a:graphic>
          <a:graphicData uri="http://schemas.openxmlformats.org/presentationml/2006/ole">
            <p:oleObj spid="_x0000_s33809" name="Формула" r:id="rId11" imgW="215640" imgH="393480" progId="">
              <p:embed/>
            </p:oleObj>
          </a:graphicData>
        </a:graphic>
      </p:graphicFrame>
      <p:graphicFrame>
        <p:nvGraphicFramePr>
          <p:cNvPr id="33810" name="Object 18"/>
          <p:cNvGraphicFramePr>
            <a:graphicFrameLocks noChangeAspect="1"/>
          </p:cNvGraphicFramePr>
          <p:nvPr/>
        </p:nvGraphicFramePr>
        <p:xfrm>
          <a:off x="1928794" y="4929198"/>
          <a:ext cx="928687" cy="642938"/>
        </p:xfrm>
        <a:graphic>
          <a:graphicData uri="http://schemas.openxmlformats.org/presentationml/2006/ole">
            <p:oleObj spid="_x0000_s33810" name="Формула" r:id="rId12" imgW="114120" imgH="177480" progId="">
              <p:embed/>
            </p:oleObj>
          </a:graphicData>
        </a:graphic>
      </p:graphicFrame>
      <p:graphicFrame>
        <p:nvGraphicFramePr>
          <p:cNvPr id="33811" name="Object 19"/>
          <p:cNvGraphicFramePr>
            <a:graphicFrameLocks noChangeAspect="1"/>
          </p:cNvGraphicFramePr>
          <p:nvPr/>
        </p:nvGraphicFramePr>
        <p:xfrm>
          <a:off x="2285984" y="5715016"/>
          <a:ext cx="1071570" cy="1142984"/>
        </p:xfrm>
        <a:graphic>
          <a:graphicData uri="http://schemas.openxmlformats.org/presentationml/2006/ole">
            <p:oleObj spid="_x0000_s33811" name="Формула" r:id="rId13" imgW="152280" imgH="393480" progId="">
              <p:embed/>
            </p:oleObj>
          </a:graphicData>
        </a:graphic>
      </p:graphicFrame>
      <p:graphicFrame>
        <p:nvGraphicFramePr>
          <p:cNvPr id="33812" name="Object 20"/>
          <p:cNvGraphicFramePr>
            <a:graphicFrameLocks noChangeAspect="1"/>
          </p:cNvGraphicFramePr>
          <p:nvPr/>
        </p:nvGraphicFramePr>
        <p:xfrm>
          <a:off x="571472" y="4786322"/>
          <a:ext cx="1428760" cy="928694"/>
        </p:xfrm>
        <a:graphic>
          <a:graphicData uri="http://schemas.openxmlformats.org/presentationml/2006/ole">
            <p:oleObj spid="_x0000_s33812" name="Формула" r:id="rId14" imgW="571320" imgH="393480" progId="">
              <p:embed/>
            </p:oleObj>
          </a:graphicData>
        </a:graphic>
      </p:graphicFrame>
      <p:sp>
        <p:nvSpPr>
          <p:cNvPr id="30" name="Содержимое 2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4282" y="1071546"/>
            <a:ext cx="621510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1. В классе 6 девочек, что составляет  3/11 от всех учащихся в классе. Сколько учащихся в классе?</a:t>
            </a:r>
            <a:endParaRPr lang="ru-RU" sz="2400" dirty="0"/>
          </a:p>
        </p:txBody>
      </p:sp>
      <p:pic>
        <p:nvPicPr>
          <p:cNvPr id="7" name="Рисунок 6" descr="main12219255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785794"/>
            <a:ext cx="2000264" cy="15716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3929066"/>
            <a:ext cx="6286544" cy="1631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2. Попрыгунья Стрекоза половину времени каждых суток лета спала, третью часть суток танцевала   шестую часть пела. Остальное время она решила посвятить подготовке к зиме. Сколько часов в сутки стрекоза готовилась к зиме</a:t>
            </a:r>
            <a:r>
              <a:rPr lang="ru-RU" dirty="0" smtClean="0">
                <a:latin typeface="Comic Sans MS" pitchFamily="66" charset="0"/>
              </a:rPr>
              <a:t>?</a:t>
            </a:r>
            <a:endParaRPr lang="ru-RU" dirty="0"/>
          </a:p>
        </p:txBody>
      </p:sp>
      <p:pic>
        <p:nvPicPr>
          <p:cNvPr id="9" name="Рисунок 8" descr="i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3857628"/>
            <a:ext cx="2143140" cy="1785950"/>
          </a:xfrm>
          <a:prstGeom prst="rect">
            <a:avLst/>
          </a:prstGeom>
        </p:spPr>
      </p:pic>
      <p:sp>
        <p:nvSpPr>
          <p:cNvPr id="10" name="Выгнутая влево стрелка 9">
            <a:hlinkClick r:id="" action="ppaction://hlinkshowjump?jump=lastslide"/>
          </p:cNvPr>
          <p:cNvSpPr/>
          <p:nvPr/>
        </p:nvSpPr>
        <p:spPr>
          <a:xfrm>
            <a:off x="7500958" y="6072206"/>
            <a:ext cx="857256" cy="50006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14942" y="2428868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22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5852" y="592933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12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0298" y="600076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8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68" y="5857892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4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00562" y="5857892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0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13" name="Picture 7" descr="mecht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8763" y="714356"/>
            <a:ext cx="253523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i1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40" y="3571876"/>
            <a:ext cx="2286016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Станция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« Познавательная»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Рисунок 2" descr="deti5.gif"/>
          <p:cNvPicPr>
            <a:picLocks noChangeAspect="1"/>
          </p:cNvPicPr>
          <p:nvPr/>
        </p:nvPicPr>
        <p:blipFill>
          <a:blip r:embed="rId2"/>
          <a:srcRect l="50000" t="1133"/>
          <a:stretch>
            <a:fillRect/>
          </a:stretch>
        </p:blipFill>
        <p:spPr>
          <a:xfrm>
            <a:off x="1285852" y="1214422"/>
            <a:ext cx="6572296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37-Kolokol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email"/>
          <a:stretch>
            <a:fillRect/>
          </a:stretch>
        </p:blipFill>
        <p:spPr>
          <a:xfrm>
            <a:off x="571472" y="6072206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928826"/>
          </a:xfrm>
        </p:spPr>
        <p:txBody>
          <a:bodyPr>
            <a:noAutofit/>
          </a:bodyPr>
          <a:lstStyle/>
          <a:p>
            <a:pPr algn="l"/>
            <a:r>
              <a:rPr lang="ru-RU" sz="3600" i="1" dirty="0" smtClean="0">
                <a:solidFill>
                  <a:srgbClr val="0070C0"/>
                </a:solidFill>
              </a:rPr>
              <a:t>Бьют часы на _____________ башне,</a:t>
            </a:r>
            <a:br>
              <a:rPr lang="ru-RU" sz="3600" i="1" dirty="0" smtClean="0">
                <a:solidFill>
                  <a:srgbClr val="0070C0"/>
                </a:solidFill>
              </a:rPr>
            </a:br>
            <a:r>
              <a:rPr lang="ru-RU" sz="3600" i="1" dirty="0" smtClean="0">
                <a:solidFill>
                  <a:srgbClr val="0070C0"/>
                </a:solidFill>
              </a:rPr>
              <a:t>Провожая день вчерашний,                  </a:t>
            </a:r>
            <a:br>
              <a:rPr lang="ru-RU" sz="3600" i="1" dirty="0" smtClean="0">
                <a:solidFill>
                  <a:srgbClr val="0070C0"/>
                </a:solidFill>
              </a:rPr>
            </a:br>
            <a:r>
              <a:rPr lang="ru-RU" sz="3600" i="1" dirty="0" smtClean="0">
                <a:solidFill>
                  <a:srgbClr val="0070C0"/>
                </a:solidFill>
              </a:rPr>
              <a:t>И звонят колокола…    </a:t>
            </a:r>
            <a:br>
              <a:rPr lang="ru-RU" sz="3600" i="1" dirty="0" smtClean="0">
                <a:solidFill>
                  <a:srgbClr val="0070C0"/>
                </a:solidFill>
              </a:rPr>
            </a:br>
            <a:endParaRPr lang="ru-RU" sz="3600" i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000372"/>
            <a:ext cx="6400800" cy="1752600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О какой башне идёт речь?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2" y="214290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rgbClr val="C00000"/>
                </a:solidFill>
              </a:rPr>
              <a:t>Спасской</a:t>
            </a:r>
            <a:endParaRPr lang="ru-RU" sz="4000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400px-Kremlin_Spasskaya_Tow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2000240"/>
            <a:ext cx="3571900" cy="4572032"/>
          </a:xfrm>
          <a:prstGeom prst="rect">
            <a:avLst/>
          </a:prstGeom>
          <a:ln>
            <a:solidFill>
              <a:srgbClr val="C00000"/>
            </a:solidFill>
          </a:ln>
        </p:spPr>
      </p:pic>
      <p:pic>
        <p:nvPicPr>
          <p:cNvPr id="7" name="Рисунок 6" descr="400px-Kremlin_Spasskaya_Tower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214942" y="1785926"/>
            <a:ext cx="3714776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2112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>
                <p:cTn id="25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345</Words>
  <PresentationFormat>Экран (4:3)</PresentationFormat>
  <Paragraphs>76</Paragraphs>
  <Slides>18</Slides>
  <Notes>1</Notes>
  <HiddenSlides>0</HiddenSlides>
  <MMClips>3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Начальная</vt:lpstr>
      <vt:lpstr>Поток</vt:lpstr>
      <vt:lpstr>Тема Office</vt:lpstr>
      <vt:lpstr>Формула</vt:lpstr>
      <vt:lpstr>Слайд 1</vt:lpstr>
      <vt:lpstr>Слайд 2</vt:lpstr>
      <vt:lpstr>Тема: Умножение и деление дробей.</vt:lpstr>
      <vt:lpstr>Станция «Вычислительная».</vt:lpstr>
      <vt:lpstr>Устная работа</vt:lpstr>
      <vt:lpstr>Вычислить:</vt:lpstr>
      <vt:lpstr>Слайд 7</vt:lpstr>
      <vt:lpstr>Слайд 8</vt:lpstr>
      <vt:lpstr>Бьют часы на _____________ башне, Провожая день вчерашний,                   И звонят колокола…     </vt:lpstr>
      <vt:lpstr>Решите уравнение:</vt:lpstr>
      <vt:lpstr>Найдите диаметр курантов</vt:lpstr>
      <vt:lpstr>Слайд 12</vt:lpstr>
      <vt:lpstr>Слайд 13</vt:lpstr>
      <vt:lpstr>Станция «Творческая»</vt:lpstr>
      <vt:lpstr>Решите устно:</vt:lpstr>
      <vt:lpstr>Станция «Итоговая»</vt:lpstr>
      <vt:lpstr>Домашнее задание: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13</cp:revision>
  <dcterms:modified xsi:type="dcterms:W3CDTF">2010-01-21T03:42:39Z</dcterms:modified>
</cp:coreProperties>
</file>