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71" r:id="rId5"/>
    <p:sldId id="265" r:id="rId6"/>
    <p:sldId id="273" r:id="rId7"/>
    <p:sldId id="267" r:id="rId8"/>
    <p:sldId id="268" r:id="rId9"/>
    <p:sldId id="269" r:id="rId10"/>
    <p:sldId id="270" r:id="rId11"/>
    <p:sldId id="264" r:id="rId12"/>
    <p:sldId id="263" r:id="rId13"/>
    <p:sldId id="261" r:id="rId14"/>
    <p:sldId id="275" r:id="rId15"/>
    <p:sldId id="262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0DC"/>
    <a:srgbClr val="008000"/>
    <a:srgbClr val="FF0066"/>
    <a:srgbClr val="FF6600"/>
    <a:srgbClr val="F4E37C"/>
    <a:srgbClr val="FFFF66"/>
    <a:srgbClr val="80F8FE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98" autoAdjust="0"/>
  </p:normalViewPr>
  <p:slideViewPr>
    <p:cSldViewPr>
      <p:cViewPr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F8FE"/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E65-947C-42FD-9B2B-8448D622FA74}" type="datetimeFigureOut">
              <a:rPr lang="ru-RU" smtClean="0"/>
              <a:pPr/>
              <a:t>23.01.2010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abarovskkr.ru/images/habarovskii_krai_ma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file:///C:\Documents%20and%20Settings\home\&#1056;&#1072;&#1073;&#1086;&#1095;&#1080;&#1081;%20&#1089;&#1090;&#1086;&#1083;\smile.114255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166" r="1285" b="41667"/>
          <a:stretch>
            <a:fillRect/>
          </a:stretch>
        </p:blipFill>
        <p:spPr bwMode="auto">
          <a:xfrm>
            <a:off x="0" y="3143224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1128720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Площадь</a:t>
            </a:r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2 из 5089">
            <a:hlinkClick r:id="rId2" tgtFrame="_blank"/>
          </p:cNvPr>
          <p:cNvPicPr/>
          <p:nvPr/>
        </p:nvPicPr>
        <p:blipFill>
          <a:blip r:embed="rId3"/>
          <a:srcRect b="4938"/>
          <a:stretch>
            <a:fillRect/>
          </a:stretch>
        </p:blipFill>
        <p:spPr bwMode="auto">
          <a:xfrm>
            <a:off x="5286380" y="1571612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57496"/>
            <a:ext cx="5286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ХАБАРОВСКИЙ КРАЙ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занимает территорию площадью 788 600 км²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Площадь поверхности Земли -  510 072 000  км</a:t>
            </a:r>
            <a:r>
              <a:rPr lang="ru-RU" sz="2400" b="1" baseline="30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площадь суши - 148 940 000  км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площадь водной поверхности - 361 132 000 км</a:t>
            </a:r>
            <a:r>
              <a:rPr lang="ru-RU" sz="2400" b="1" baseline="30000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430DC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500306"/>
            <a:ext cx="1500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i="1" baseline="300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6000" b="1" i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4346" y="2071678"/>
            <a:ext cx="21431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</a:rPr>
              <a:t>1</a:t>
            </a:r>
            <a:endParaRPr lang="ru-RU" sz="25000" dirty="0">
              <a:ln>
                <a:solidFill>
                  <a:schemeClr val="tx1"/>
                </a:solidFill>
              </a:ln>
              <a:solidFill>
                <a:srgbClr val="4430DC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3214686"/>
            <a:ext cx="1143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2571744"/>
            <a:ext cx="1285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071678"/>
            <a:ext cx="52149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</a:rPr>
              <a:t>100</a:t>
            </a:r>
            <a:endParaRPr lang="ru-RU" sz="25000" dirty="0">
              <a:ln>
                <a:solidFill>
                  <a:schemeClr val="tx1"/>
                </a:solidFill>
              </a:ln>
              <a:solidFill>
                <a:srgbClr val="4430DC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214818"/>
            <a:ext cx="1071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214554"/>
            <a:ext cx="857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Соотношения между</a:t>
            </a: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единицами измерения площадей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6" grpId="0"/>
      <p:bldP spid="6" grpId="1"/>
      <p:bldP spid="6" grpId="2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19287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Разминка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357430"/>
            <a:ext cx="442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16га=160000м</a:t>
            </a:r>
            <a:r>
              <a:rPr lang="ru-RU" sz="3200" b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160000 :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(м)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357430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6а=600м</a:t>
            </a:r>
            <a:r>
              <a:rPr lang="ru-RU" sz="32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600 : 30= 20 (м)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357826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 · 900 = 720000 (м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720000м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=72га</a:t>
            </a:r>
          </a:p>
          <a:p>
            <a:pPr algn="ctr"/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785794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16га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142984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00м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192880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929066"/>
            <a:ext cx="2714644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500063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071942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 (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3929066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5000636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785794"/>
            <a:ext cx="271464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6а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192880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07154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4214818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357562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4071942"/>
            <a:ext cx="2005677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(га)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57826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·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00 (м</a:t>
            </a:r>
            <a:r>
              <a:rPr lang="ru-RU" sz="32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1500м</a:t>
            </a:r>
            <a:r>
              <a:rPr lang="ru-RU" sz="32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=15а</a:t>
            </a:r>
          </a:p>
          <a:p>
            <a:pPr algn="ctr"/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14818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1" grpId="0" animBg="1"/>
      <p:bldP spid="13" grpId="0"/>
      <p:bldP spid="14" grpId="0"/>
      <p:bldP spid="16" grpId="0" animBg="1"/>
      <p:bldP spid="17" grpId="0"/>
      <p:bldP spid="18" grpId="0"/>
      <p:bldP spid="20" grpId="0" animBg="1"/>
      <p:bldP spid="21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Тренажер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2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0004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квадратных метрах: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9289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14338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357826"/>
            <a:ext cx="578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 и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3га18а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50030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543а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78592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5га32а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142984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250030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345а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420000м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53га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45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700м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240000м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74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500м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11429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050" y="12144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50000м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44" y="11429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8082" y="12144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70000м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4612" y="178592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6050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31800м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86644" y="178592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53200м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24288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6050" y="250030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54300м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86644" y="24288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8082" y="250030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34500м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14612" y="357187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802" y="364331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42га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86612" y="357187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3802" y="364331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24га</a:t>
            </a:r>
            <a:endParaRPr lang="ru-RU" sz="2000" baseline="30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4786322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485776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5300а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15206" y="47148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9520" y="47863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3500а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14612" y="60007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8926" y="6072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45га7а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86644" y="5929330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600076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74га5а</a:t>
            </a:r>
            <a:endParaRPr lang="ru-RU" sz="2000" baseline="30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572000" y="4143380"/>
            <a:ext cx="4357718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143380"/>
            <a:ext cx="4286280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785794"/>
            <a:ext cx="4429156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785794"/>
            <a:ext cx="4214842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19287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Исследование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643314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928670"/>
            <a:ext cx="40719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листа бумаги – 600см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какой площади потребуется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вырубить лес,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 изготовить 100 пачек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в каждой пачке 100 листов),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7686" y="928670"/>
            <a:ext cx="47863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тетрадного листа – 300см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какой площади потребуется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вырубить лес,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 изготовить 500 тетрадей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в каждой тетради 40 листов),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бумаги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720" y="4286256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12 пластиковых окон,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пластиковых окон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стоит  6000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00562" y="4286256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24 простых окон,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стекольного полотна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стоит  3000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14298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</a:t>
            </a:r>
          </a:p>
          <a:p>
            <a:pPr algn="ctr"/>
            <a:r>
              <a:rPr lang="ru-RU" sz="6000" dirty="0" smtClean="0"/>
              <a:t>15а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435769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108000руб.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14298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</a:t>
            </a:r>
          </a:p>
          <a:p>
            <a:pPr algn="ctr"/>
            <a:r>
              <a:rPr lang="ru-RU" sz="6000" dirty="0" smtClean="0"/>
              <a:t>15а</a:t>
            </a:r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35769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108000руб.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3" grpId="0"/>
      <p:bldP spid="4" grpId="0"/>
      <p:bldP spid="5" grpId="0"/>
      <p:bldP spid="6" grpId="0"/>
      <p:bldP spid="6" grpId="1"/>
      <p:bldP spid="27" grpId="0"/>
      <p:bldP spid="36" grpId="0"/>
      <p:bldP spid="36" grpId="1"/>
      <p:bldP spid="38" grpId="0"/>
      <p:bldP spid="38" grpId="1"/>
      <p:bldP spid="41" grpId="0"/>
      <p:bldP spid="41" grpId="1"/>
      <p:bldP spid="42" grpId="0"/>
      <p:bldP spid="42" grpId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Лабораторная работа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Измерьте площадь одной страницы учебника.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Какова площадь всей бумаги, из которой изготовлен один учебник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Посмотрите, каков тираж учебника, и  вычислите, сколько квадратных километров бумаги израсходовано на изготовление всех экземпляров учебника.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Для производства 1000м</a:t>
            </a:r>
            <a:r>
              <a:rPr lang="ru-RU" sz="3200" b="1" baseline="30000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2  </a:t>
            </a:r>
            <a:r>
              <a:rPr lang="ru-RU" sz="32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бумаги требуется вырубить лес с 25 ар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какой площади потребовалось вырубить лес, чтобы выпустить весь тираж учебника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500702"/>
            <a:ext cx="1071570" cy="1101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0"/>
            <a:ext cx="1128720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Спасибо за урок</a:t>
            </a:r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Picture 12" descr="http://s13.rimg.info/36f067b4b61c271fe76e0e1811cbd456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9454" y="4844232"/>
            <a:ext cx="1514037" cy="14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571472" y="714356"/>
            <a:ext cx="8143932" cy="4929222"/>
          </a:xfrm>
          <a:prstGeom prst="frame">
            <a:avLst>
              <a:gd name="adj1" fmla="val 799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500166" y="1142984"/>
            <a:ext cx="6143668" cy="5429288"/>
          </a:xfrm>
          <a:prstGeom prst="frame">
            <a:avLst>
              <a:gd name="adj1" fmla="val 7998"/>
            </a:avLst>
          </a:prstGeom>
          <a:solidFill>
            <a:srgbClr val="443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2214554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66"/>
                </a:solidFill>
                <a:latin typeface="Arial Black" pitchFamily="34" charset="0"/>
              </a:rPr>
              <a:t>Единицы измерения площадей </a:t>
            </a:r>
            <a:endParaRPr lang="ru-RU" sz="60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2500306"/>
            <a:ext cx="4143404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 = </a:t>
            </a:r>
            <a:r>
              <a:rPr lang="en-US" sz="6000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· b</a:t>
            </a:r>
            <a:endParaRPr lang="ru-RU" sz="6000" b="1" i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3500438"/>
            <a:ext cx="3000396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 = </a:t>
            </a:r>
            <a:r>
              <a:rPr lang="en-US" sz="60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ru-RU" sz="6000" b="1" i="1" spc="50" baseline="3000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6000" b="1" i="1" spc="50" baseline="30000" dirty="0">
              <a:ln w="11430"/>
              <a:solidFill>
                <a:srgbClr val="4430D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71744"/>
            <a:ext cx="57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0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3500438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55721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Потеряйкина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МОУ СОШ №68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г.Хабаровск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142986"/>
          <a:ext cx="7572428" cy="550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28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измерения площади используют </a:t>
            </a:r>
            <a:r>
              <a:rPr lang="ru-RU" sz="3200" dirty="0" smtClean="0">
                <a:solidFill>
                  <a:srgbClr val="FF0066"/>
                </a:solidFill>
                <a:latin typeface="Arial Black" pitchFamily="34" charset="0"/>
              </a:rPr>
              <a:t>единичные квадраты.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1285860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миллиметр (мм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000768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километр (км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643314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метр (м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071678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сантиметр (см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857496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дециметр (дм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429132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Ар (а) - сотка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5214950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Гектар (га)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Управляющая кнопка: далее 17">
            <a:hlinkClick r:id="rId2" action="ppaction://hlinksldjump" highlightClick="1"/>
          </p:cNvPr>
          <p:cNvSpPr/>
          <p:nvPr/>
        </p:nvSpPr>
        <p:spPr>
          <a:xfrm>
            <a:off x="7572396" y="1285860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далее 18">
            <a:hlinkClick r:id="rId3" action="ppaction://hlinksldjump" highlightClick="1"/>
          </p:cNvPr>
          <p:cNvSpPr/>
          <p:nvPr/>
        </p:nvSpPr>
        <p:spPr>
          <a:xfrm>
            <a:off x="7572396" y="2071678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7572396" y="3643314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7572396" y="4429132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далее 22">
            <a:hlinkClick r:id="rId6" action="ppaction://hlinksldjump" highlightClick="1"/>
          </p:cNvPr>
          <p:cNvSpPr/>
          <p:nvPr/>
        </p:nvSpPr>
        <p:spPr>
          <a:xfrm>
            <a:off x="7572396" y="5214950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правляющая кнопка: далее 23">
            <a:hlinkClick r:id="rId7" action="ppaction://hlinksldjump" highlightClick="1"/>
          </p:cNvPr>
          <p:cNvSpPr/>
          <p:nvPr/>
        </p:nvSpPr>
        <p:spPr>
          <a:xfrm>
            <a:off x="7572396" y="6000768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7572396" y="2857496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правляющая кнопка: далее 24">
            <a:hlinkClick r:id="rId9" action="ppaction://hlinksldjump" highlightClick="1"/>
          </p:cNvPr>
          <p:cNvSpPr/>
          <p:nvPr/>
        </p:nvSpPr>
        <p:spPr>
          <a:xfrm>
            <a:off x="8501090" y="6072206"/>
            <a:ext cx="35719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я.jpg"/>
          <p:cNvPicPr>
            <a:picLocks noChangeAspect="1" noChangeArrowheads="1"/>
          </p:cNvPicPr>
          <p:nvPr/>
        </p:nvPicPr>
        <p:blipFill>
          <a:blip r:embed="rId2"/>
          <a:srcRect r="6132" b="12552"/>
          <a:stretch>
            <a:fillRect/>
          </a:stretch>
        </p:blipFill>
        <p:spPr bwMode="auto">
          <a:xfrm>
            <a:off x="5000628" y="285728"/>
            <a:ext cx="3571900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многих странах,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 числе и в России, на чертежах миллиметр является единицей измерения длины по умолчанию: если размеры указаны без единиц измерения, то это размеры в миллиметрах.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715140" y="928670"/>
            <a:ext cx="1714512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429520" y="1857364"/>
            <a:ext cx="192882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383752">
            <a:off x="7733655" y="1722675"/>
            <a:ext cx="6526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1700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21361700">
            <a:off x="7084194" y="526328"/>
            <a:ext cx="7718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2000</a:t>
            </a:r>
            <a:endParaRPr lang="ru-RU" dirty="0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8143900" y="585789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\Мои документы\Мои рисунки\102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285" y="3664401"/>
            <a:ext cx="2928958" cy="276623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929190" y="4143380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микросхем, микрочипы измеряют в мм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фото\школьные\SANY4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41" y="380579"/>
            <a:ext cx="3874060" cy="290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714348" y="214290"/>
            <a:ext cx="4000528" cy="3143272"/>
          </a:xfrm>
          <a:prstGeom prst="frame">
            <a:avLst>
              <a:gd name="adj1" fmla="val 4544"/>
            </a:avLst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3" name="Picture 3" descr="C:\Documents and Settings\Admin\Мои документы\фото\школьные\SANY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1233172">
            <a:off x="5524901" y="2424417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</a:t>
            </a:r>
            <a:r>
              <a:rPr lang="ru-RU" sz="2800" dirty="0" smtClean="0">
                <a:latin typeface="Arial Black" pitchFamily="34" charset="0"/>
              </a:rPr>
              <a:t>5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14137">
            <a:off x="3353617" y="4316828"/>
            <a:ext cx="615553" cy="12398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10c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142984"/>
            <a:ext cx="615553" cy="1311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</a:t>
            </a:r>
            <a:r>
              <a:rPr lang="ru-RU" sz="2800" dirty="0" smtClean="0">
                <a:latin typeface="Arial Black" pitchFamily="34" charset="0"/>
              </a:rPr>
              <a:t>3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9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Рамка 8"/>
          <p:cNvSpPr/>
          <p:nvPr/>
        </p:nvSpPr>
        <p:spPr>
          <a:xfrm rot="21238720">
            <a:off x="4000496" y="2928934"/>
            <a:ext cx="4786346" cy="3643338"/>
          </a:xfrm>
          <a:prstGeom prst="frame">
            <a:avLst>
              <a:gd name="adj1" fmla="val 45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Мои документы\Мои рисунки\marke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3520814" cy="350046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\Мои документы\Мои рисунки\1SOAACAOMLWPPCA0TJ70LCAXLYS8JCAM9Y7BDCANT2EQDCAE4HV7SCARGDQH5CAF5WCDHCAIC978RCAC7V0THCA7IJO4ICALE88K3CAO0T4XWCANKDSN8CA8DLY86CAAQJP9RCAVRW03RCA420I9WCAX6V6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3870083" cy="49043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6314" y="92867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Ковровые полотна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14338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Картинные полотна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Мои документы\Мои рисунки\K37AKCAR4WN0LCAPRIACSCAVFFANPCA4CT27MCAK7Y03RCA51ASXBCAVMY2R5CAOT4LNSCAJMCGEVCAIN2UETCAPREMCGCAKJ5H0XCAL7I9WLCATG10QSCAFS1WD6CAJMBCKRCAJOETG5CAE3W20CCA3RU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1878220" cy="164307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744523" cy="210503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2852"/>
            <a:ext cx="6643734" cy="2214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Петре 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системе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единиц площади прочно утвердились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квадратные метры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C:\Documents and Settings\Admin\Мои документы\Мои рисунки\5BNJ5CATS97HBCAP4W0BTCAYIG34BCAHP1PWTCAZS99TDCAMEBOF2CAHO8XGUCANDZBKOCADK4OSUCAYUAJEMCAYW5HM6CA64CJMJCAYIIH8DCAHE7Y6NCA2MR7AACABU7DM6CAPLGCCQCA2YLU3HCAD0QLT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637015" cy="350046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фото\Москва 2009\SANY4126.JPG"/>
          <p:cNvPicPr>
            <a:picLocks noChangeAspect="1" noChangeArrowheads="1"/>
          </p:cNvPicPr>
          <p:nvPr/>
        </p:nvPicPr>
        <p:blipFill>
          <a:blip r:embed="rId5" cstate="print"/>
          <a:srcRect l="10029" b="37141"/>
          <a:stretch>
            <a:fillRect/>
          </a:stretch>
        </p:blipFill>
        <p:spPr bwMode="auto">
          <a:xfrm>
            <a:off x="230064" y="2500306"/>
            <a:ext cx="3757729" cy="4143404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43900" y="6072206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Мои рисунки\1688317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643601" cy="4234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357166"/>
            <a:ext cx="559480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 Ар (а) = 100м</a:t>
            </a:r>
            <a:r>
              <a:rPr lang="ru-RU" sz="60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60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u="sng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сотка</a:t>
            </a:r>
            <a:endParaRPr lang="ru-RU" sz="6000" b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643042" y="142852"/>
            <a:ext cx="6072230" cy="5786478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929330"/>
            <a:ext cx="18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357430"/>
            <a:ext cx="800219" cy="1350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00232" y="1714488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 – одна из основных единиц измерения площади небольших земельных участков.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Admin\Мои документы\Мои рисунки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910006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50273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1 Гектар (га) =100ар</a:t>
            </a:r>
          </a:p>
          <a:p>
            <a:r>
              <a:rPr lang="ru-RU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                       =10000м</a:t>
            </a:r>
            <a:r>
              <a:rPr lang="ru-RU" sz="4000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2</a:t>
            </a:r>
            <a:endParaRPr lang="ru-RU" sz="4000" baseline="30000" dirty="0"/>
          </a:p>
        </p:txBody>
      </p:sp>
      <p:sp>
        <p:nvSpPr>
          <p:cNvPr id="5" name="Рамка 4"/>
          <p:cNvSpPr/>
          <p:nvPr/>
        </p:nvSpPr>
        <p:spPr>
          <a:xfrm>
            <a:off x="1643042" y="142852"/>
            <a:ext cx="6286544" cy="6072230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6150114"/>
            <a:ext cx="18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571744"/>
            <a:ext cx="800219" cy="17080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736"/>
            <a:ext cx="53578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России единица «гектар» была введена в практику после Октябрьской революции, вместо десятины и является основной единицей измерения площади сельскохозяйственной земли.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582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162</cp:revision>
  <dcterms:created xsi:type="dcterms:W3CDTF">2009-12-12T11:29:42Z</dcterms:created>
  <dcterms:modified xsi:type="dcterms:W3CDTF">2010-01-23T05:19:44Z</dcterms:modified>
</cp:coreProperties>
</file>