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7" r:id="rId3"/>
    <p:sldId id="258" r:id="rId4"/>
    <p:sldId id="382" r:id="rId5"/>
    <p:sldId id="341" r:id="rId6"/>
    <p:sldId id="259" r:id="rId7"/>
    <p:sldId id="260" r:id="rId8"/>
    <p:sldId id="261" r:id="rId9"/>
    <p:sldId id="342" r:id="rId10"/>
    <p:sldId id="262" r:id="rId11"/>
    <p:sldId id="263" r:id="rId12"/>
    <p:sldId id="264" r:id="rId13"/>
    <p:sldId id="265" r:id="rId14"/>
    <p:sldId id="266" r:id="rId15"/>
    <p:sldId id="338" r:id="rId16"/>
    <p:sldId id="332" r:id="rId17"/>
    <p:sldId id="333" r:id="rId18"/>
    <p:sldId id="334" r:id="rId19"/>
    <p:sldId id="335" r:id="rId20"/>
    <p:sldId id="336" r:id="rId21"/>
    <p:sldId id="339" r:id="rId22"/>
    <p:sldId id="337" r:id="rId23"/>
    <p:sldId id="276" r:id="rId24"/>
    <p:sldId id="277" r:id="rId25"/>
    <p:sldId id="279" r:id="rId26"/>
    <p:sldId id="282" r:id="rId27"/>
    <p:sldId id="278" r:id="rId28"/>
    <p:sldId id="326" r:id="rId29"/>
    <p:sldId id="321" r:id="rId30"/>
    <p:sldId id="324" r:id="rId31"/>
    <p:sldId id="323" r:id="rId32"/>
    <p:sldId id="343" r:id="rId33"/>
    <p:sldId id="345" r:id="rId34"/>
    <p:sldId id="346" r:id="rId35"/>
    <p:sldId id="347" r:id="rId36"/>
    <p:sldId id="350" r:id="rId37"/>
    <p:sldId id="352" r:id="rId38"/>
    <p:sldId id="353" r:id="rId39"/>
    <p:sldId id="354" r:id="rId40"/>
    <p:sldId id="349" r:id="rId41"/>
    <p:sldId id="355" r:id="rId42"/>
    <p:sldId id="356" r:id="rId43"/>
    <p:sldId id="357" r:id="rId44"/>
    <p:sldId id="358" r:id="rId45"/>
    <p:sldId id="364" r:id="rId46"/>
    <p:sldId id="365" r:id="rId47"/>
    <p:sldId id="366" r:id="rId48"/>
    <p:sldId id="367" r:id="rId49"/>
    <p:sldId id="368" r:id="rId50"/>
    <p:sldId id="369" r:id="rId51"/>
    <p:sldId id="370" r:id="rId52"/>
    <p:sldId id="359" r:id="rId53"/>
    <p:sldId id="361" r:id="rId54"/>
    <p:sldId id="362" r:id="rId55"/>
    <p:sldId id="363" r:id="rId56"/>
    <p:sldId id="371" r:id="rId57"/>
    <p:sldId id="372" r:id="rId58"/>
    <p:sldId id="373" r:id="rId59"/>
    <p:sldId id="374" r:id="rId60"/>
    <p:sldId id="376" r:id="rId61"/>
    <p:sldId id="378" r:id="rId62"/>
    <p:sldId id="381" r:id="rId63"/>
    <p:sldId id="377" r:id="rId6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71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A98265-55C3-4A7E-A3C8-8B87FA08A74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B72C03-9C75-459E-AB57-B189B08E420C}">
      <dgm:prSet phldrT="[Текст]"/>
      <dgm:spPr/>
      <dgm:t>
        <a:bodyPr/>
        <a:lstStyle/>
        <a:p>
          <a:r>
            <a:rPr lang="ru-RU" dirty="0" smtClean="0"/>
            <a:t>Первоначально</a:t>
          </a:r>
          <a:endParaRPr lang="ru-RU" dirty="0"/>
        </a:p>
      </dgm:t>
    </dgm:pt>
    <dgm:pt modelId="{A241C102-37E3-4E15-87CB-4828DDF9BB28}" type="parTrans" cxnId="{5FA2BB99-0D61-441D-917E-0D28958840C7}">
      <dgm:prSet/>
      <dgm:spPr/>
      <dgm:t>
        <a:bodyPr/>
        <a:lstStyle/>
        <a:p>
          <a:endParaRPr lang="ru-RU"/>
        </a:p>
      </dgm:t>
    </dgm:pt>
    <dgm:pt modelId="{F5976C40-2CE4-4495-BF1D-3EBFFB16BC63}" type="sibTrans" cxnId="{5FA2BB99-0D61-441D-917E-0D28958840C7}">
      <dgm:prSet/>
      <dgm:spPr/>
      <dgm:t>
        <a:bodyPr/>
        <a:lstStyle/>
        <a:p>
          <a:endParaRPr lang="ru-RU"/>
        </a:p>
      </dgm:t>
    </dgm:pt>
    <dgm:pt modelId="{3626B184-D831-47C7-BE28-A34753629F18}">
      <dgm:prSet phldrT="[Текст]"/>
      <dgm:spPr/>
      <dgm:t>
        <a:bodyPr/>
        <a:lstStyle/>
        <a:p>
          <a:r>
            <a:rPr lang="ru-RU" dirty="0" err="1" smtClean="0"/>
            <a:t>Тэмбрология</a:t>
          </a:r>
          <a:endParaRPr lang="ru-RU" dirty="0"/>
        </a:p>
      </dgm:t>
    </dgm:pt>
    <dgm:pt modelId="{23E1E1DF-1047-4BBC-A13A-7C64EF8F0C02}" type="parTrans" cxnId="{6B553668-4846-4375-B347-986E738379F3}">
      <dgm:prSet/>
      <dgm:spPr/>
      <dgm:t>
        <a:bodyPr/>
        <a:lstStyle/>
        <a:p>
          <a:endParaRPr lang="ru-RU"/>
        </a:p>
      </dgm:t>
    </dgm:pt>
    <dgm:pt modelId="{A66C1B8E-F01C-4A52-B9CC-A7131DA74C6A}" type="sibTrans" cxnId="{6B553668-4846-4375-B347-986E738379F3}">
      <dgm:prSet/>
      <dgm:spPr/>
      <dgm:t>
        <a:bodyPr/>
        <a:lstStyle/>
        <a:p>
          <a:endParaRPr lang="ru-RU"/>
        </a:p>
      </dgm:t>
    </dgm:pt>
    <dgm:pt modelId="{350378E4-440B-460A-A3FB-A48AC3DDC8A0}">
      <dgm:prSet phldrT="[Текст]"/>
      <dgm:spPr/>
      <dgm:t>
        <a:bodyPr/>
        <a:lstStyle/>
        <a:p>
          <a:r>
            <a:rPr lang="ru-RU" dirty="0" err="1" smtClean="0"/>
            <a:t>Тэмброфилия</a:t>
          </a:r>
          <a:endParaRPr lang="ru-RU" dirty="0"/>
        </a:p>
      </dgm:t>
    </dgm:pt>
    <dgm:pt modelId="{58D091A6-5E52-4CBF-9E19-64AB3054C48F}" type="parTrans" cxnId="{238FD793-C30C-403A-A274-A0A2F9B3E439}">
      <dgm:prSet/>
      <dgm:spPr/>
      <dgm:t>
        <a:bodyPr/>
        <a:lstStyle/>
        <a:p>
          <a:endParaRPr lang="ru-RU"/>
        </a:p>
      </dgm:t>
    </dgm:pt>
    <dgm:pt modelId="{1143A291-1D2E-4A12-9972-963FB9BDBB6A}" type="sibTrans" cxnId="{238FD793-C30C-403A-A274-A0A2F9B3E439}">
      <dgm:prSet/>
      <dgm:spPr/>
      <dgm:t>
        <a:bodyPr/>
        <a:lstStyle/>
        <a:p>
          <a:endParaRPr lang="ru-RU"/>
        </a:p>
      </dgm:t>
    </dgm:pt>
    <dgm:pt modelId="{562AC535-3A54-49A3-9004-A7F91BC7BF56}">
      <dgm:prSet phldrT="[Текст]"/>
      <dgm:spPr/>
      <dgm:t>
        <a:bodyPr/>
        <a:lstStyle/>
        <a:p>
          <a:r>
            <a:rPr lang="ru-RU" dirty="0" smtClean="0"/>
            <a:t>В скором времени</a:t>
          </a:r>
          <a:endParaRPr lang="ru-RU" dirty="0"/>
        </a:p>
      </dgm:t>
    </dgm:pt>
    <dgm:pt modelId="{15B76794-1FB9-4FC5-A22C-060C2629830D}" type="parTrans" cxnId="{D6EA96F0-D72C-4ABF-925C-54BED89DBD4D}">
      <dgm:prSet/>
      <dgm:spPr/>
      <dgm:t>
        <a:bodyPr/>
        <a:lstStyle/>
        <a:p>
          <a:endParaRPr lang="ru-RU"/>
        </a:p>
      </dgm:t>
    </dgm:pt>
    <dgm:pt modelId="{978F570B-B18B-4190-A85A-8C5CAB45F6E8}" type="sibTrans" cxnId="{D6EA96F0-D72C-4ABF-925C-54BED89DBD4D}">
      <dgm:prSet/>
      <dgm:spPr/>
      <dgm:t>
        <a:bodyPr/>
        <a:lstStyle/>
        <a:p>
          <a:endParaRPr lang="ru-RU"/>
        </a:p>
      </dgm:t>
    </dgm:pt>
    <dgm:pt modelId="{751F74E6-0A64-47AC-BE83-CF494C9BC4D7}">
      <dgm:prSet phldrT="[Текст]"/>
      <dgm:spPr/>
      <dgm:t>
        <a:bodyPr/>
        <a:lstStyle/>
        <a:p>
          <a:r>
            <a:rPr lang="ru-RU" dirty="0" err="1" smtClean="0"/>
            <a:t>Маркомания</a:t>
          </a:r>
          <a:endParaRPr lang="ru-RU" dirty="0"/>
        </a:p>
      </dgm:t>
    </dgm:pt>
    <dgm:pt modelId="{AD633531-BEE7-469D-A7A4-FAD904B12A4C}" type="parTrans" cxnId="{A59DCCB7-93F4-42CB-A931-FDA30A7CAA61}">
      <dgm:prSet/>
      <dgm:spPr/>
      <dgm:t>
        <a:bodyPr/>
        <a:lstStyle/>
        <a:p>
          <a:endParaRPr lang="ru-RU"/>
        </a:p>
      </dgm:t>
    </dgm:pt>
    <dgm:pt modelId="{C0D6C1A5-38FA-423F-9BEA-8F73E6E8BC32}" type="sibTrans" cxnId="{A59DCCB7-93F4-42CB-A931-FDA30A7CAA61}">
      <dgm:prSet/>
      <dgm:spPr/>
      <dgm:t>
        <a:bodyPr/>
        <a:lstStyle/>
        <a:p>
          <a:endParaRPr lang="ru-RU"/>
        </a:p>
      </dgm:t>
    </dgm:pt>
    <dgm:pt modelId="{D31EDDFE-FE6D-4B15-B3B4-2B84BC26AD5E}">
      <dgm:prSet phldrT="[Текст]"/>
      <dgm:spPr/>
      <dgm:t>
        <a:bodyPr/>
        <a:lstStyle/>
        <a:p>
          <a:r>
            <a:rPr lang="ru-RU" dirty="0" smtClean="0"/>
            <a:t>Филателия</a:t>
          </a:r>
          <a:endParaRPr lang="ru-RU" dirty="0"/>
        </a:p>
      </dgm:t>
    </dgm:pt>
    <dgm:pt modelId="{E50B926A-7C4C-45D1-A37A-D2317632D33B}" type="parTrans" cxnId="{AF19A112-51E9-49B5-8EBD-493BA61ACF13}">
      <dgm:prSet/>
      <dgm:spPr/>
      <dgm:t>
        <a:bodyPr/>
        <a:lstStyle/>
        <a:p>
          <a:endParaRPr lang="ru-RU"/>
        </a:p>
      </dgm:t>
    </dgm:pt>
    <dgm:pt modelId="{DC46688F-FC80-46EB-8D2C-5CE121CBC4AE}" type="sibTrans" cxnId="{AF19A112-51E9-49B5-8EBD-493BA61ACF13}">
      <dgm:prSet/>
      <dgm:spPr/>
      <dgm:t>
        <a:bodyPr/>
        <a:lstStyle/>
        <a:p>
          <a:endParaRPr lang="ru-RU"/>
        </a:p>
      </dgm:t>
    </dgm:pt>
    <dgm:pt modelId="{F43F66BE-0AB5-441E-A53C-EDE3D71A52B1}">
      <dgm:prSet phldrT="[Текст]"/>
      <dgm:spPr/>
      <dgm:t>
        <a:bodyPr/>
        <a:lstStyle/>
        <a:p>
          <a:r>
            <a:rPr lang="ru-RU" dirty="0" smtClean="0"/>
            <a:t>Жорж </a:t>
          </a:r>
          <a:r>
            <a:rPr lang="ru-RU" dirty="0" err="1" smtClean="0"/>
            <a:t>Эрпен</a:t>
          </a:r>
          <a:endParaRPr lang="ru-RU" dirty="0"/>
        </a:p>
      </dgm:t>
    </dgm:pt>
    <dgm:pt modelId="{D3BD1981-9882-4CD9-B953-6DF70AEF0EC5}" type="sibTrans" cxnId="{C78156F5-7A8E-4E5F-A0F0-78CCC906E115}">
      <dgm:prSet/>
      <dgm:spPr/>
      <dgm:t>
        <a:bodyPr/>
        <a:lstStyle/>
        <a:p>
          <a:endParaRPr lang="ru-RU"/>
        </a:p>
      </dgm:t>
    </dgm:pt>
    <dgm:pt modelId="{C513E53F-BD42-4A79-9908-FC645A423C54}" type="parTrans" cxnId="{C78156F5-7A8E-4E5F-A0F0-78CCC906E115}">
      <dgm:prSet/>
      <dgm:spPr/>
      <dgm:t>
        <a:bodyPr/>
        <a:lstStyle/>
        <a:p>
          <a:endParaRPr lang="ru-RU"/>
        </a:p>
      </dgm:t>
    </dgm:pt>
    <dgm:pt modelId="{94964A8D-17EC-4798-986C-8FE79BC0DFB1}" type="pres">
      <dgm:prSet presAssocID="{1AA98265-55C3-4A7E-A3C8-8B87FA08A74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39EFC9-A076-4839-A4C6-30C874964A98}" type="pres">
      <dgm:prSet presAssocID="{B9B72C03-9C75-459E-AB57-B189B08E420C}" presName="composite" presStyleCnt="0"/>
      <dgm:spPr/>
    </dgm:pt>
    <dgm:pt modelId="{34CCEE9D-9304-4EDD-B992-3BC8741E43D1}" type="pres">
      <dgm:prSet presAssocID="{B9B72C03-9C75-459E-AB57-B189B08E420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8DB1F-DB58-4D3A-86E4-A479535CC986}" type="pres">
      <dgm:prSet presAssocID="{B9B72C03-9C75-459E-AB57-B189B08E420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3249E-4870-4722-8A0B-70343976412E}" type="pres">
      <dgm:prSet presAssocID="{F5976C40-2CE4-4495-BF1D-3EBFFB16BC63}" presName="sp" presStyleCnt="0"/>
      <dgm:spPr/>
    </dgm:pt>
    <dgm:pt modelId="{50647BF2-99F4-4F1A-A043-B440D924F1A3}" type="pres">
      <dgm:prSet presAssocID="{562AC535-3A54-49A3-9004-A7F91BC7BF56}" presName="composite" presStyleCnt="0"/>
      <dgm:spPr/>
    </dgm:pt>
    <dgm:pt modelId="{04268168-823C-49E4-9FFA-97818AD4870D}" type="pres">
      <dgm:prSet presAssocID="{562AC535-3A54-49A3-9004-A7F91BC7BF5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874B1-1854-4B6F-8ED9-456DE765B3EF}" type="pres">
      <dgm:prSet presAssocID="{562AC535-3A54-49A3-9004-A7F91BC7BF5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02587E-C3C1-4D9B-B141-6F0399B79B15}" type="pres">
      <dgm:prSet presAssocID="{978F570B-B18B-4190-A85A-8C5CAB45F6E8}" presName="sp" presStyleCnt="0"/>
      <dgm:spPr/>
    </dgm:pt>
    <dgm:pt modelId="{D2A4783D-CD85-4110-9B7E-EDBBB1B31375}" type="pres">
      <dgm:prSet presAssocID="{F43F66BE-0AB5-441E-A53C-EDE3D71A52B1}" presName="composite" presStyleCnt="0"/>
      <dgm:spPr/>
    </dgm:pt>
    <dgm:pt modelId="{A2A8D57E-5A7B-4E3D-9B39-1BF07AEEC320}" type="pres">
      <dgm:prSet presAssocID="{F43F66BE-0AB5-441E-A53C-EDE3D71A52B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330721-2541-44AA-9439-255A72EF54B1}" type="pres">
      <dgm:prSet presAssocID="{F43F66BE-0AB5-441E-A53C-EDE3D71A52B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19A112-51E9-49B5-8EBD-493BA61ACF13}" srcId="{F43F66BE-0AB5-441E-A53C-EDE3D71A52B1}" destId="{D31EDDFE-FE6D-4B15-B3B4-2B84BC26AD5E}" srcOrd="0" destOrd="0" parTransId="{E50B926A-7C4C-45D1-A37A-D2317632D33B}" sibTransId="{DC46688F-FC80-46EB-8D2C-5CE121CBC4AE}"/>
    <dgm:cxn modelId="{3C5DDD20-3DDA-4FF6-9FA3-EE47829CCE65}" type="presOf" srcId="{B9B72C03-9C75-459E-AB57-B189B08E420C}" destId="{34CCEE9D-9304-4EDD-B992-3BC8741E43D1}" srcOrd="0" destOrd="0" presId="urn:microsoft.com/office/officeart/2005/8/layout/chevron2"/>
    <dgm:cxn modelId="{B60A98C9-53F1-4B21-B5E6-C2DFC6096818}" type="presOf" srcId="{562AC535-3A54-49A3-9004-A7F91BC7BF56}" destId="{04268168-823C-49E4-9FFA-97818AD4870D}" srcOrd="0" destOrd="0" presId="urn:microsoft.com/office/officeart/2005/8/layout/chevron2"/>
    <dgm:cxn modelId="{6B553668-4846-4375-B347-986E738379F3}" srcId="{B9B72C03-9C75-459E-AB57-B189B08E420C}" destId="{3626B184-D831-47C7-BE28-A34753629F18}" srcOrd="0" destOrd="0" parTransId="{23E1E1DF-1047-4BBC-A13A-7C64EF8F0C02}" sibTransId="{A66C1B8E-F01C-4A52-B9CC-A7131DA74C6A}"/>
    <dgm:cxn modelId="{6609DA12-D790-4AAC-8F5A-EA8A7DCF165A}" type="presOf" srcId="{350378E4-440B-460A-A3FB-A48AC3DDC8A0}" destId="{AA48DB1F-DB58-4D3A-86E4-A479535CC986}" srcOrd="0" destOrd="1" presId="urn:microsoft.com/office/officeart/2005/8/layout/chevron2"/>
    <dgm:cxn modelId="{238FD793-C30C-403A-A274-A0A2F9B3E439}" srcId="{B9B72C03-9C75-459E-AB57-B189B08E420C}" destId="{350378E4-440B-460A-A3FB-A48AC3DDC8A0}" srcOrd="1" destOrd="0" parTransId="{58D091A6-5E52-4CBF-9E19-64AB3054C48F}" sibTransId="{1143A291-1D2E-4A12-9972-963FB9BDBB6A}"/>
    <dgm:cxn modelId="{7E03249A-4478-4943-A560-FA3E92564ECF}" type="presOf" srcId="{D31EDDFE-FE6D-4B15-B3B4-2B84BC26AD5E}" destId="{0F330721-2541-44AA-9439-255A72EF54B1}" srcOrd="0" destOrd="0" presId="urn:microsoft.com/office/officeart/2005/8/layout/chevron2"/>
    <dgm:cxn modelId="{A59DCCB7-93F4-42CB-A931-FDA30A7CAA61}" srcId="{562AC535-3A54-49A3-9004-A7F91BC7BF56}" destId="{751F74E6-0A64-47AC-BE83-CF494C9BC4D7}" srcOrd="0" destOrd="0" parTransId="{AD633531-BEE7-469D-A7A4-FAD904B12A4C}" sibTransId="{C0D6C1A5-38FA-423F-9BEA-8F73E6E8BC32}"/>
    <dgm:cxn modelId="{DBAB8F2F-BC84-4930-B3B5-94839842E0B9}" type="presOf" srcId="{3626B184-D831-47C7-BE28-A34753629F18}" destId="{AA48DB1F-DB58-4D3A-86E4-A479535CC986}" srcOrd="0" destOrd="0" presId="urn:microsoft.com/office/officeart/2005/8/layout/chevron2"/>
    <dgm:cxn modelId="{A9702300-6D40-4355-BBD9-E3BC9BC44F2C}" type="presOf" srcId="{1AA98265-55C3-4A7E-A3C8-8B87FA08A741}" destId="{94964A8D-17EC-4798-986C-8FE79BC0DFB1}" srcOrd="0" destOrd="0" presId="urn:microsoft.com/office/officeart/2005/8/layout/chevron2"/>
    <dgm:cxn modelId="{D6EA96F0-D72C-4ABF-925C-54BED89DBD4D}" srcId="{1AA98265-55C3-4A7E-A3C8-8B87FA08A741}" destId="{562AC535-3A54-49A3-9004-A7F91BC7BF56}" srcOrd="1" destOrd="0" parTransId="{15B76794-1FB9-4FC5-A22C-060C2629830D}" sibTransId="{978F570B-B18B-4190-A85A-8C5CAB45F6E8}"/>
    <dgm:cxn modelId="{D18844AB-413B-4073-B4A8-FFC67E1C6F6B}" type="presOf" srcId="{751F74E6-0A64-47AC-BE83-CF494C9BC4D7}" destId="{A6F874B1-1854-4B6F-8ED9-456DE765B3EF}" srcOrd="0" destOrd="0" presId="urn:microsoft.com/office/officeart/2005/8/layout/chevron2"/>
    <dgm:cxn modelId="{D831B5DC-50C5-4B90-A439-FF63F4429D92}" type="presOf" srcId="{F43F66BE-0AB5-441E-A53C-EDE3D71A52B1}" destId="{A2A8D57E-5A7B-4E3D-9B39-1BF07AEEC320}" srcOrd="0" destOrd="0" presId="urn:microsoft.com/office/officeart/2005/8/layout/chevron2"/>
    <dgm:cxn modelId="{C78156F5-7A8E-4E5F-A0F0-78CCC906E115}" srcId="{1AA98265-55C3-4A7E-A3C8-8B87FA08A741}" destId="{F43F66BE-0AB5-441E-A53C-EDE3D71A52B1}" srcOrd="2" destOrd="0" parTransId="{C513E53F-BD42-4A79-9908-FC645A423C54}" sibTransId="{D3BD1981-9882-4CD9-B953-6DF70AEF0EC5}"/>
    <dgm:cxn modelId="{5FA2BB99-0D61-441D-917E-0D28958840C7}" srcId="{1AA98265-55C3-4A7E-A3C8-8B87FA08A741}" destId="{B9B72C03-9C75-459E-AB57-B189B08E420C}" srcOrd="0" destOrd="0" parTransId="{A241C102-37E3-4E15-87CB-4828DDF9BB28}" sibTransId="{F5976C40-2CE4-4495-BF1D-3EBFFB16BC63}"/>
    <dgm:cxn modelId="{5A187255-5E5F-43A4-93D8-475958E049C5}" type="presParOf" srcId="{94964A8D-17EC-4798-986C-8FE79BC0DFB1}" destId="{3439EFC9-A076-4839-A4C6-30C874964A98}" srcOrd="0" destOrd="0" presId="urn:microsoft.com/office/officeart/2005/8/layout/chevron2"/>
    <dgm:cxn modelId="{1C355A9D-16EA-4E0D-969B-1C9496E684B4}" type="presParOf" srcId="{3439EFC9-A076-4839-A4C6-30C874964A98}" destId="{34CCEE9D-9304-4EDD-B992-3BC8741E43D1}" srcOrd="0" destOrd="0" presId="urn:microsoft.com/office/officeart/2005/8/layout/chevron2"/>
    <dgm:cxn modelId="{6473B4DB-D766-402B-A8E3-3959A3BFCB42}" type="presParOf" srcId="{3439EFC9-A076-4839-A4C6-30C874964A98}" destId="{AA48DB1F-DB58-4D3A-86E4-A479535CC986}" srcOrd="1" destOrd="0" presId="urn:microsoft.com/office/officeart/2005/8/layout/chevron2"/>
    <dgm:cxn modelId="{4E1B2CA9-4635-425B-A335-F7C79A489855}" type="presParOf" srcId="{94964A8D-17EC-4798-986C-8FE79BC0DFB1}" destId="{C713249E-4870-4722-8A0B-70343976412E}" srcOrd="1" destOrd="0" presId="urn:microsoft.com/office/officeart/2005/8/layout/chevron2"/>
    <dgm:cxn modelId="{CE967516-0B7F-421D-9020-58CD19B67BFF}" type="presParOf" srcId="{94964A8D-17EC-4798-986C-8FE79BC0DFB1}" destId="{50647BF2-99F4-4F1A-A043-B440D924F1A3}" srcOrd="2" destOrd="0" presId="urn:microsoft.com/office/officeart/2005/8/layout/chevron2"/>
    <dgm:cxn modelId="{53D0DC02-C116-4C5A-BD5E-9A01119E97A6}" type="presParOf" srcId="{50647BF2-99F4-4F1A-A043-B440D924F1A3}" destId="{04268168-823C-49E4-9FFA-97818AD4870D}" srcOrd="0" destOrd="0" presId="urn:microsoft.com/office/officeart/2005/8/layout/chevron2"/>
    <dgm:cxn modelId="{FE0C1EAE-F332-4A29-A00B-FD1D789576A9}" type="presParOf" srcId="{50647BF2-99F4-4F1A-A043-B440D924F1A3}" destId="{A6F874B1-1854-4B6F-8ED9-456DE765B3EF}" srcOrd="1" destOrd="0" presId="urn:microsoft.com/office/officeart/2005/8/layout/chevron2"/>
    <dgm:cxn modelId="{FAA6AD7D-3427-443D-BBB6-D8AA94AC695C}" type="presParOf" srcId="{94964A8D-17EC-4798-986C-8FE79BC0DFB1}" destId="{A202587E-C3C1-4D9B-B141-6F0399B79B15}" srcOrd="3" destOrd="0" presId="urn:microsoft.com/office/officeart/2005/8/layout/chevron2"/>
    <dgm:cxn modelId="{537C5545-1B3F-4CBC-9A81-2E0DF2AC58F2}" type="presParOf" srcId="{94964A8D-17EC-4798-986C-8FE79BC0DFB1}" destId="{D2A4783D-CD85-4110-9B7E-EDBBB1B31375}" srcOrd="4" destOrd="0" presId="urn:microsoft.com/office/officeart/2005/8/layout/chevron2"/>
    <dgm:cxn modelId="{027EA776-D10D-4743-9134-CACB7171F28C}" type="presParOf" srcId="{D2A4783D-CD85-4110-9B7E-EDBBB1B31375}" destId="{A2A8D57E-5A7B-4E3D-9B39-1BF07AEEC320}" srcOrd="0" destOrd="0" presId="urn:microsoft.com/office/officeart/2005/8/layout/chevron2"/>
    <dgm:cxn modelId="{6ED9C236-B98F-4B29-9D51-8060570D8845}" type="presParOf" srcId="{D2A4783D-CD85-4110-9B7E-EDBBB1B31375}" destId="{0F330721-2541-44AA-9439-255A72EF54B1}" srcOrd="1" destOrd="0" presId="urn:microsoft.com/office/officeart/2005/8/layout/chevron2"/>
  </dgm:cxnLst>
  <dgm:bg/>
  <dgm:whole/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3224090-8D71-4DD5-8336-1D61C912DB01}">
      <dsp:nvSpPr>
        <dsp:cNvPr id="0" name=""/>
        <dsp:cNvSpPr/>
      </dsp:nvSpPr>
      <dsp:spPr>
        <a:xfrm rot="5400000">
          <a:off x="-247798" y="249366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Первоначально</a:t>
          </a:r>
          <a:endParaRPr lang="ru-RU" sz="1200" kern="1200" dirty="0"/>
        </a:p>
      </dsp:txBody>
      <dsp:txXfrm rot="5400000">
        <a:off x="-247798" y="249366"/>
        <a:ext cx="1651992" cy="1156394"/>
      </dsp:txXfrm>
    </dsp:sp>
    <dsp:sp modelId="{573793C4-1E1E-4BE8-B436-A712148AAAC7}">
      <dsp:nvSpPr>
        <dsp:cNvPr id="0" name=""/>
        <dsp:cNvSpPr/>
      </dsp:nvSpPr>
      <dsp:spPr>
        <a:xfrm rot="5400000">
          <a:off x="4293418" y="-3135456"/>
          <a:ext cx="1073794" cy="7347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err="1" smtClean="0"/>
            <a:t>Тэмброфилия</a:t>
          </a:r>
          <a:endParaRPr lang="ru-RU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err="1" smtClean="0"/>
            <a:t>Тэмбрология</a:t>
          </a:r>
          <a:endParaRPr lang="ru-RU" sz="3200" kern="1200" dirty="0"/>
        </a:p>
      </dsp:txBody>
      <dsp:txXfrm rot="5400000">
        <a:off x="4293418" y="-3135456"/>
        <a:ext cx="1073794" cy="7347843"/>
      </dsp:txXfrm>
    </dsp:sp>
    <dsp:sp modelId="{9D84F3EF-1FDB-44A6-858B-20BE0EBCA68D}">
      <dsp:nvSpPr>
        <dsp:cNvPr id="0" name=""/>
        <dsp:cNvSpPr/>
      </dsp:nvSpPr>
      <dsp:spPr>
        <a:xfrm rot="5400000">
          <a:off x="-247798" y="1707802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 более позднее время</a:t>
          </a:r>
          <a:endParaRPr lang="ru-RU" sz="1200" kern="1200" dirty="0"/>
        </a:p>
      </dsp:txBody>
      <dsp:txXfrm rot="5400000">
        <a:off x="-247798" y="1707802"/>
        <a:ext cx="1651992" cy="1156394"/>
      </dsp:txXfrm>
    </dsp:sp>
    <dsp:sp modelId="{54BAC1F8-347D-48AC-B81E-059268EFC023}">
      <dsp:nvSpPr>
        <dsp:cNvPr id="0" name=""/>
        <dsp:cNvSpPr/>
      </dsp:nvSpPr>
      <dsp:spPr>
        <a:xfrm rot="5400000">
          <a:off x="4293418" y="-1677020"/>
          <a:ext cx="1073794" cy="7347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err="1" smtClean="0"/>
            <a:t>Маркомания</a:t>
          </a:r>
          <a:endParaRPr lang="ru-RU" sz="3200" kern="1200" dirty="0"/>
        </a:p>
      </dsp:txBody>
      <dsp:txXfrm rot="5400000">
        <a:off x="4293418" y="-1677020"/>
        <a:ext cx="1073794" cy="7347843"/>
      </dsp:txXfrm>
    </dsp:sp>
    <dsp:sp modelId="{E575D021-7908-4C48-A287-7168ACD39A27}">
      <dsp:nvSpPr>
        <dsp:cNvPr id="0" name=""/>
        <dsp:cNvSpPr/>
      </dsp:nvSpPr>
      <dsp:spPr>
        <a:xfrm rot="5400000">
          <a:off x="-247798" y="3166238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Жорж </a:t>
          </a:r>
          <a:r>
            <a:rPr lang="ru-RU" sz="1200" kern="1200" dirty="0" err="1" smtClean="0"/>
            <a:t>Эрпен</a:t>
          </a:r>
          <a:r>
            <a:rPr lang="ru-RU" sz="1200" kern="1200" dirty="0" smtClean="0"/>
            <a:t> в 1864г.</a:t>
          </a:r>
          <a:endParaRPr lang="ru-RU" sz="1200" kern="1200" dirty="0"/>
        </a:p>
      </dsp:txBody>
      <dsp:txXfrm rot="5400000">
        <a:off x="-247798" y="3166238"/>
        <a:ext cx="1651992" cy="1156394"/>
      </dsp:txXfrm>
    </dsp:sp>
    <dsp:sp modelId="{32271C26-39BE-4F7A-898D-E23FBFB3E737}">
      <dsp:nvSpPr>
        <dsp:cNvPr id="0" name=""/>
        <dsp:cNvSpPr/>
      </dsp:nvSpPr>
      <dsp:spPr>
        <a:xfrm rot="5400000">
          <a:off x="4293418" y="-218584"/>
          <a:ext cx="1073794" cy="73478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/>
            <a:t>Филателия</a:t>
          </a:r>
          <a:endParaRPr lang="ru-RU" sz="3200" kern="1200" dirty="0"/>
        </a:p>
      </dsp:txBody>
      <dsp:txXfrm rot="5400000">
        <a:off x="4293418" y="-218584"/>
        <a:ext cx="1073794" cy="7347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9A305-40FA-4551-B884-079A928F1320}" type="datetimeFigureOut">
              <a:rPr lang="ru-RU" smtClean="0"/>
              <a:t>20.01.2010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BA743-EBB9-4B15-AD57-EB1AEEDB169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89029-E03E-4CB9-84D7-02D685263100}" type="datetimeFigureOut">
              <a:rPr lang="ru-RU" smtClean="0"/>
              <a:pPr/>
              <a:t>20.01.2010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4E328-E607-49A2-A2EB-0823F83E30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01F0D-185C-428F-8AC2-12C4AE30E499}" type="slidenum">
              <a:rPr lang="ru-RU" smtClean="0"/>
              <a:pPr/>
              <a:t>59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4E328-E607-49A2-A2EB-0823F83E306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46E9EE-1E5A-4DFF-B7FA-5C35DA6DE245}" type="datetime1">
              <a:rPr lang="ru-RU" smtClean="0"/>
              <a:t>20.01.2010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1E6328-665A-4F1B-9222-A57872690217}" type="datetime1">
              <a:rPr lang="ru-RU" smtClean="0"/>
              <a:t>20.01.2010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CAA09A-888C-45EB-812E-F6761F8413A1}" type="datetime1">
              <a:rPr lang="ru-RU" smtClean="0"/>
              <a:t>20.01.2010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8153400" cy="1943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3400" y="3924300"/>
            <a:ext cx="8153400" cy="1943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fld id="{89531AF3-A708-4214-8D69-7EF025B8DC52}" type="datetime1">
              <a:rPr lang="ru-RU" smtClean="0"/>
              <a:t>20.01.2010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517F71-4A5E-40EC-9CD3-20EE1BF098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BFD821-F1D0-4ABF-8CB5-BA0669ED032D}" type="datetime1">
              <a:rPr lang="ru-RU" smtClean="0"/>
              <a:t>20.01.2010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67F104-0998-4BED-96C6-8AD53EA8DC95}" type="datetime1">
              <a:rPr lang="ru-RU" smtClean="0"/>
              <a:t>20.01.2010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C7C2D1-70EC-4606-A78E-A06DC48B9FF8}" type="datetime1">
              <a:rPr lang="ru-RU" smtClean="0"/>
              <a:t>20.01.2010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5494A0E-A126-4FB2-9B12-FF6EECE52A6E}" type="datetime1">
              <a:rPr lang="ru-RU" smtClean="0"/>
              <a:t>20.01.2010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983A35-E70B-4508-BEEC-2172DFA4E2F2}" type="datetime1">
              <a:rPr lang="ru-RU" smtClean="0"/>
              <a:t>20.01.2010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9DC7330-3AD0-4813-96C3-CBFF786E2389}" type="datetime1">
              <a:rPr lang="ru-RU" smtClean="0"/>
              <a:t>20.01.2010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174297-BC7B-47A8-BC36-AAAB890603B2}" type="datetime1">
              <a:rPr lang="ru-RU" smtClean="0"/>
              <a:t>20.01.2010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DB4D3D-A43D-444F-B6FB-44B28FC127B1}" type="datetime1">
              <a:rPr lang="ru-RU" smtClean="0"/>
              <a:t>20.01.2010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1DF111-77F1-4C8A-8011-07E68B31DC37}" type="datetime1">
              <a:rPr lang="ru-RU" smtClean="0"/>
              <a:t>20.01.2010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>
    <p:dissolv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filatelist.ru/netcat_files/5128/6646/h_5397608120fb1c75d732ed41d95e16a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ofday.com/GetImage.aspx?ID=1b54f02d-8468-4800-b22f-995633a4c4db&amp;Index=1&amp;MaxWidth=30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hyperlink" Target="http://gorod.tomsk.ru/uploads/34046/1256069904/PervajaRossijskaja.jpg" TargetMode="Externa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filatelist.narod.ru/myweb8/news1/gl2_2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avito.ru/images/big/1986210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hyperlink" Target="http://www.jewellernet.ru/photobank/11413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ic.academic.ru/pictures/wiki/files/75/Kazakhstan_stamp_N_Nazarbaev_1993_50t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285907">
            <a:off x="1240001" y="2967335"/>
            <a:ext cx="6664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такое почта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72074"/>
            <a:ext cx="7972452" cy="1463032"/>
          </a:xfrm>
        </p:spPr>
        <p:txBody>
          <a:bodyPr>
            <a:normAutofit/>
          </a:bodyPr>
          <a:lstStyle/>
          <a:p>
            <a:r>
              <a:rPr lang="ru-RU" dirty="0" smtClean="0"/>
              <a:t>Портреты национальных и политических  деятелей</a:t>
            </a:r>
            <a:endParaRPr lang="ru-RU" dirty="0"/>
          </a:p>
        </p:txBody>
      </p:sp>
      <p:pic>
        <p:nvPicPr>
          <p:cNvPr id="4" name="Содержимое 3" descr="snapshot_20091208_171314.jpg"/>
          <p:cNvPicPr>
            <a:picLocks noGrp="1" noChangeAspect="1"/>
          </p:cNvPicPr>
          <p:nvPr>
            <p:ph idx="1"/>
          </p:nvPr>
        </p:nvPicPr>
        <p:blipFill>
          <a:blip r:embed="rId3"/>
          <a:srcRect l="19735" t="37290" r="9777" b="20105"/>
          <a:stretch>
            <a:fillRect/>
          </a:stretch>
        </p:blipFill>
        <p:spPr>
          <a:xfrm>
            <a:off x="500034" y="571480"/>
            <a:ext cx="5357850" cy="2428892"/>
          </a:xfrm>
        </p:spPr>
      </p:pic>
      <p:pic>
        <p:nvPicPr>
          <p:cNvPr id="5" name="Рисунок 4" descr="snapshot_20091209_181905 - копия.jpg"/>
          <p:cNvPicPr>
            <a:picLocks noChangeAspect="1"/>
          </p:cNvPicPr>
          <p:nvPr/>
        </p:nvPicPr>
        <p:blipFill>
          <a:blip r:embed="rId4"/>
          <a:srcRect l="21094" t="39584" r="22656" b="24999"/>
          <a:stretch>
            <a:fillRect/>
          </a:stretch>
        </p:blipFill>
        <p:spPr>
          <a:xfrm>
            <a:off x="3286116" y="2928934"/>
            <a:ext cx="5446097" cy="2571768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4786322"/>
            <a:ext cx="5326392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Мастера литературы,</a:t>
            </a:r>
            <a:br>
              <a:rPr lang="ru-RU" dirty="0" smtClean="0"/>
            </a:br>
            <a:r>
              <a:rPr lang="ru-RU" dirty="0" smtClean="0"/>
              <a:t> театра и кино</a:t>
            </a:r>
            <a:endParaRPr lang="ru-RU" dirty="0"/>
          </a:p>
        </p:txBody>
      </p:sp>
      <p:pic>
        <p:nvPicPr>
          <p:cNvPr id="4" name="Содержимое 3" descr="snapshot_20091209_182555.jpg"/>
          <p:cNvPicPr>
            <a:picLocks noGrp="1" noChangeAspect="1"/>
          </p:cNvPicPr>
          <p:nvPr>
            <p:ph idx="1"/>
          </p:nvPr>
        </p:nvPicPr>
        <p:blipFill>
          <a:blip r:embed="rId3"/>
          <a:srcRect l="7676" t="27293" r="13001" b="35178"/>
          <a:stretch>
            <a:fillRect/>
          </a:stretch>
        </p:blipFill>
        <p:spPr>
          <a:xfrm>
            <a:off x="785786" y="1071546"/>
            <a:ext cx="7449035" cy="2643206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snapshot_20091209_182414.jpg"/>
          <p:cNvPicPr>
            <a:picLocks noChangeAspect="1"/>
          </p:cNvPicPr>
          <p:nvPr/>
        </p:nvPicPr>
        <p:blipFill>
          <a:blip r:embed="rId3"/>
          <a:srcRect l="34543" t="49284" r="38589" b="21531"/>
          <a:stretch>
            <a:fillRect/>
          </a:stretch>
        </p:blipFill>
        <p:spPr>
          <a:xfrm>
            <a:off x="3500430" y="2643182"/>
            <a:ext cx="3286148" cy="26772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50070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Мастера изобразительного искусства и музыки</a:t>
            </a:r>
            <a:endParaRPr lang="ru-RU" dirty="0"/>
          </a:p>
        </p:txBody>
      </p:sp>
      <p:pic>
        <p:nvPicPr>
          <p:cNvPr id="4" name="Содержимое 3" descr="snapshot_20091209_182414.jpg"/>
          <p:cNvPicPr>
            <a:picLocks noGrp="1" noChangeAspect="1"/>
          </p:cNvPicPr>
          <p:nvPr>
            <p:ph idx="1"/>
          </p:nvPr>
        </p:nvPicPr>
        <p:blipFill>
          <a:blip r:embed="rId3"/>
          <a:srcRect l="34543" t="20470" r="39757" b="53052"/>
          <a:stretch>
            <a:fillRect/>
          </a:stretch>
        </p:blipFill>
        <p:spPr>
          <a:xfrm>
            <a:off x="2571736" y="571480"/>
            <a:ext cx="3143272" cy="2428892"/>
          </a:xfrm>
        </p:spPr>
      </p:pic>
      <p:pic>
        <p:nvPicPr>
          <p:cNvPr id="5" name="Рисунок 4" descr="snapshot_20091209_182701.jpg"/>
          <p:cNvPicPr>
            <a:picLocks noChangeAspect="1"/>
          </p:cNvPicPr>
          <p:nvPr/>
        </p:nvPicPr>
        <p:blipFill>
          <a:blip r:embed="rId4"/>
          <a:srcRect l="32031" t="27083" r="49219" b="35417"/>
          <a:stretch>
            <a:fillRect/>
          </a:stretch>
        </p:blipFill>
        <p:spPr>
          <a:xfrm>
            <a:off x="571472" y="1643050"/>
            <a:ext cx="2047889" cy="3071834"/>
          </a:xfrm>
          <a:prstGeom prst="rect">
            <a:avLst/>
          </a:prstGeom>
        </p:spPr>
      </p:pic>
      <p:pic>
        <p:nvPicPr>
          <p:cNvPr id="6" name="Рисунок 5" descr="snapshot_20091209_182701.jpg"/>
          <p:cNvPicPr>
            <a:picLocks noChangeAspect="1"/>
          </p:cNvPicPr>
          <p:nvPr/>
        </p:nvPicPr>
        <p:blipFill>
          <a:blip r:embed="rId4"/>
          <a:srcRect l="54688" t="27083" r="28125" b="38542"/>
          <a:stretch>
            <a:fillRect/>
          </a:stretch>
        </p:blipFill>
        <p:spPr>
          <a:xfrm>
            <a:off x="6429388" y="500042"/>
            <a:ext cx="2071702" cy="3107553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0318" y="5357826"/>
            <a:ext cx="3826194" cy="1051560"/>
          </a:xfrm>
        </p:spPr>
        <p:txBody>
          <a:bodyPr>
            <a:normAutofit/>
          </a:bodyPr>
          <a:lstStyle/>
          <a:p>
            <a:r>
              <a:rPr lang="ru-RU" dirty="0" smtClean="0"/>
              <a:t>Космонавты</a:t>
            </a:r>
            <a:endParaRPr lang="ru-RU" dirty="0"/>
          </a:p>
        </p:txBody>
      </p:sp>
      <p:pic>
        <p:nvPicPr>
          <p:cNvPr id="4" name="Содержимое 3" descr="snapshot_20091209_183027.jpg"/>
          <p:cNvPicPr>
            <a:picLocks noGrp="1" noChangeAspect="1"/>
          </p:cNvPicPr>
          <p:nvPr>
            <p:ph idx="1"/>
          </p:nvPr>
        </p:nvPicPr>
        <p:blipFill>
          <a:blip r:embed="rId3"/>
          <a:srcRect l="11514" t="20470" r="25796" b="31766"/>
          <a:stretch>
            <a:fillRect/>
          </a:stretch>
        </p:blipFill>
        <p:spPr>
          <a:xfrm>
            <a:off x="571472" y="1000108"/>
            <a:ext cx="8108214" cy="4633265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115328" cy="2714644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Самая большая </a:t>
            </a:r>
            <a:r>
              <a:rPr lang="ru-RU" dirty="0" err="1" smtClean="0"/>
              <a:t>коллекия</a:t>
            </a:r>
            <a:r>
              <a:rPr lang="ru-RU" dirty="0" smtClean="0"/>
              <a:t> в мире была у    Филиппа Феррари. До настоящего времени никому не удалось ее превзойти. Его называли  Королем марок.</a:t>
            </a:r>
            <a:endParaRPr lang="ru-RU" dirty="0"/>
          </a:p>
        </p:txBody>
      </p:sp>
      <p:pic>
        <p:nvPicPr>
          <p:cNvPr id="100354" name="Picture 2" descr="Картинка 15 из 219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357562"/>
            <a:ext cx="3238523" cy="2428892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785794"/>
            <a:ext cx="67377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Рождение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почтовой марки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snapshot_20091209_183744.jpg"/>
          <p:cNvPicPr>
            <a:picLocks noChangeAspect="1"/>
          </p:cNvPicPr>
          <p:nvPr/>
        </p:nvPicPr>
        <p:blipFill>
          <a:blip r:embed="rId2"/>
          <a:srcRect l="59375" t="19792" r="7812" b="18750"/>
          <a:stretch>
            <a:fillRect/>
          </a:stretch>
        </p:blipFill>
        <p:spPr>
          <a:xfrm>
            <a:off x="3405991" y="2643182"/>
            <a:ext cx="2237579" cy="31432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2185989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Почтовая марка – знак, свидетельствующий об оплате почтовых услуг, прежде всего пересылки и доставки корреспонденции.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K:\учёба\марка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315405">
            <a:off x="673132" y="3906832"/>
            <a:ext cx="2571768" cy="1825955"/>
          </a:xfrm>
          <a:prstGeom prst="rect">
            <a:avLst/>
          </a:prstGeom>
          <a:noFill/>
        </p:spPr>
      </p:pic>
      <p:pic>
        <p:nvPicPr>
          <p:cNvPr id="2053" name="Picture 5" descr="K:\учёба\марока (4).jpg"/>
          <p:cNvPicPr>
            <a:picLocks noChangeAspect="1" noChangeArrowheads="1"/>
          </p:cNvPicPr>
          <p:nvPr/>
        </p:nvPicPr>
        <p:blipFill>
          <a:blip r:embed="rId3"/>
          <a:srcRect l="26549" r="26263"/>
          <a:stretch>
            <a:fillRect/>
          </a:stretch>
        </p:blipFill>
        <p:spPr bwMode="auto">
          <a:xfrm rot="2238676">
            <a:off x="6679350" y="3757852"/>
            <a:ext cx="1542354" cy="2052625"/>
          </a:xfrm>
          <a:prstGeom prst="rect">
            <a:avLst/>
          </a:prstGeom>
          <a:noFill/>
        </p:spPr>
      </p:pic>
      <p:pic>
        <p:nvPicPr>
          <p:cNvPr id="2052" name="Picture 4" descr="K:\учёба\марка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3143248"/>
            <a:ext cx="2474547" cy="1758955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учёба\конвер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219423">
            <a:off x="191237" y="280528"/>
            <a:ext cx="5286412" cy="3754868"/>
          </a:xfrm>
          <a:prstGeom prst="rect">
            <a:avLst/>
          </a:prstGeom>
          <a:noFill/>
        </p:spPr>
      </p:pic>
      <p:pic>
        <p:nvPicPr>
          <p:cNvPr id="3075" name="Picture 3" descr="K:\учёба\рамка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85802">
            <a:off x="6273972" y="649662"/>
            <a:ext cx="2120999" cy="2979749"/>
          </a:xfrm>
          <a:prstGeom prst="rect">
            <a:avLst/>
          </a:prstGeom>
          <a:noFill/>
        </p:spPr>
      </p:pic>
      <p:pic>
        <p:nvPicPr>
          <p:cNvPr id="3076" name="Picture 4" descr="K:\учёба\марка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143380"/>
            <a:ext cx="3357586" cy="2313975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учёба\slapk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500306"/>
            <a:ext cx="3077323" cy="4152892"/>
          </a:xfrm>
          <a:prstGeom prst="rect">
            <a:avLst/>
          </a:prstGeom>
          <a:noFill/>
        </p:spPr>
      </p:pic>
      <p:pic>
        <p:nvPicPr>
          <p:cNvPr id="4099" name="Picture 3" descr="K:\учёба\марка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357430"/>
            <a:ext cx="3477428" cy="2357454"/>
          </a:xfrm>
          <a:prstGeom prst="rect">
            <a:avLst/>
          </a:prstGeom>
          <a:noFill/>
        </p:spPr>
      </p:pic>
      <p:pic>
        <p:nvPicPr>
          <p:cNvPr id="6" name="Picture 3" descr="K:\учёба\марка певца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4883097"/>
            <a:ext cx="2714644" cy="1974903"/>
          </a:xfrm>
          <a:prstGeom prst="rect">
            <a:avLst/>
          </a:prstGeom>
          <a:noFill/>
        </p:spPr>
      </p:pic>
      <p:pic>
        <p:nvPicPr>
          <p:cNvPr id="4100" name="Picture 4" descr="K:\учёба\почт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4953000"/>
            <a:ext cx="1914525" cy="1905000"/>
          </a:xfrm>
          <a:prstGeom prst="rect">
            <a:avLst/>
          </a:prstGeom>
          <a:noFill/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0034" y="428604"/>
            <a:ext cx="8001056" cy="1752600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q"/>
            </a:pPr>
            <a:r>
              <a:rPr lang="ru-RU" dirty="0" smtClean="0">
                <a:solidFill>
                  <a:schemeClr val="tx1"/>
                </a:solidFill>
              </a:rPr>
              <a:t>Помимо номинала стоимости оплаченной услуги, на марках указывается государственная принадлежность почтовой службы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214290"/>
            <a:ext cx="6643734" cy="161448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Отцом почтовой марки является</a:t>
            </a:r>
          </a:p>
          <a:p>
            <a:pPr>
              <a:buNone/>
            </a:pPr>
            <a:r>
              <a:rPr lang="ru-RU" dirty="0" smtClean="0"/>
              <a:t> Сэр Роуленд  Хилл (1795 – 1879)</a:t>
            </a:r>
            <a:endParaRPr lang="ru-RU" dirty="0"/>
          </a:p>
        </p:txBody>
      </p:sp>
      <p:pic>
        <p:nvPicPr>
          <p:cNvPr id="5122" name="Picture 2" descr="K:\учёба\хил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57298"/>
            <a:ext cx="3807667" cy="4929198"/>
          </a:xfrm>
          <a:prstGeom prst="rect">
            <a:avLst/>
          </a:prstGeom>
          <a:noFill/>
        </p:spPr>
      </p:pic>
      <p:pic>
        <p:nvPicPr>
          <p:cNvPr id="5123" name="Picture 3" descr="K:\учёба\хилл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357298"/>
            <a:ext cx="3786182" cy="4922037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endParaRPr lang="ru-RU" dirty="0" smtClean="0"/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endParaRPr lang="ru-RU" dirty="0" smtClean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Почта – весть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Почта – двигатель прогресса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Почта – это информация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Почта – пример высокой организованности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Почта – доход для государства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Почта – просвещение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29600" cy="190023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800" dirty="0" smtClean="0"/>
              <a:t>Первые в истории марки, названые «Чёрный пенни» были выпущены 6 мая 1840 г. в Великобритании </a:t>
            </a:r>
            <a:endParaRPr lang="ru-RU" sz="2800" dirty="0"/>
          </a:p>
        </p:txBody>
      </p:sp>
      <p:pic>
        <p:nvPicPr>
          <p:cNvPr id="4" name="Содержимое 4" descr="snapshot_20091208_165630.jpg"/>
          <p:cNvPicPr>
            <a:picLocks noChangeAspect="1"/>
          </p:cNvPicPr>
          <p:nvPr/>
        </p:nvPicPr>
        <p:blipFill>
          <a:blip r:embed="rId2"/>
          <a:srcRect l="15044" t="48749" r="32501" b="22252"/>
          <a:stretch>
            <a:fillRect/>
          </a:stretch>
        </p:blipFill>
        <p:spPr>
          <a:xfrm>
            <a:off x="1685064" y="2714620"/>
            <a:ext cx="6030208" cy="250033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28596" y="4000504"/>
            <a:ext cx="8229600" cy="1928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Знаменитый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конверт, на котором наклеен блок из 10 марок «Черного пенни» был отправлен из Лондона 6 мая того же года и  хранился </a:t>
            </a:r>
            <a:r>
              <a:rPr lang="ru-RU" sz="3200" dirty="0" smtClean="0"/>
              <a:t>у частного лица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более 128 лет, прежде чем о нем узнали коллекционеры. </a:t>
            </a:r>
            <a:r>
              <a:rPr lang="ru-RU" sz="3200" dirty="0" smtClean="0"/>
              <a:t>А в 1992 году это письмо было продано на аукционе в Цюрихе за 690 тысяч франков.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K:\учёба\черная пен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642918"/>
            <a:ext cx="4419600" cy="302895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1185857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К началу </a:t>
            </a:r>
            <a:r>
              <a:rPr lang="en-US" dirty="0" smtClean="0"/>
              <a:t>XX</a:t>
            </a:r>
            <a:r>
              <a:rPr lang="ru-RU" dirty="0" smtClean="0"/>
              <a:t> века марки были введены в употребление в 310 государствах мира.</a:t>
            </a:r>
            <a:endParaRPr lang="ru-RU" dirty="0"/>
          </a:p>
        </p:txBody>
      </p:sp>
      <p:pic>
        <p:nvPicPr>
          <p:cNvPr id="4" name="Picture 2" descr="K:\учёба\марка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857364"/>
            <a:ext cx="6643734" cy="3714776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9724209">
            <a:off x="685716" y="2317769"/>
            <a:ext cx="76482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 истории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российской марки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-214338"/>
            <a:ext cx="8072494" cy="3143272"/>
          </a:xfrm>
        </p:spPr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Для того, чтобы новинка европейской почты добралась до России потребовалось 17 лет.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Первая почтовая марка России была напечатана в январе 1858года.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В центре марки располагался овал, а внутри –  государственный герб - двуглавый орел. </a:t>
            </a:r>
          </a:p>
          <a:p>
            <a:endParaRPr lang="ru-RU" dirty="0"/>
          </a:p>
        </p:txBody>
      </p:sp>
      <p:pic>
        <p:nvPicPr>
          <p:cNvPr id="77826" name="Picture 2" descr="Картинка 13 из 592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2714620"/>
            <a:ext cx="2286016" cy="3110226"/>
          </a:xfrm>
          <a:prstGeom prst="rect">
            <a:avLst/>
          </a:prstGeom>
          <a:noFill/>
        </p:spPr>
      </p:pic>
      <p:pic>
        <p:nvPicPr>
          <p:cNvPr id="77828" name="Picture 4" descr="Картинка 3 из 5920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l="2814" t="13601" r="53564" b="4792"/>
          <a:stretch>
            <a:fillRect/>
          </a:stretch>
        </p:blipFill>
        <p:spPr bwMode="auto">
          <a:xfrm>
            <a:off x="1857356" y="2786058"/>
            <a:ext cx="2214578" cy="3000396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928670"/>
            <a:ext cx="7929618" cy="214314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Предшественниками российских марок считаются конверты городской почты Санкт Петербурга, поступившие в обращение с 1845года. Они назывались «штемпельные куверты», имели круглый штемпель, свидетельствовавшего об уплате почтового сбора, и являлись первыми знаками почтовой оплаты в России. </a:t>
            </a:r>
          </a:p>
          <a:p>
            <a:endParaRPr lang="ru-RU" dirty="0"/>
          </a:p>
        </p:txBody>
      </p:sp>
      <p:pic>
        <p:nvPicPr>
          <p:cNvPr id="75778" name="Picture 2" descr="Картинка 2 из 9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143248"/>
            <a:ext cx="2752725" cy="27051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14356"/>
            <a:ext cx="5143536" cy="507209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С январь 1919 по август 1921 года простая корреспонденция на территории РСФСР пересылалась бесплатно.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С августа 1923 года на всей территории РСФСР использовались только почтовые марки СССР. Первые марки Советского союза, с надписью «Почта СССР» стали использоваться с августа 1923 года. Эта была серия памятных марок в честь всероссийской хозяйственной и кустарно-промышленной выставки. Такие марки продавались только в крупных городах. </a:t>
            </a:r>
          </a:p>
          <a:p>
            <a:pPr>
              <a:buFont typeface="Wingdings" pitchFamily="2" charset="2"/>
              <a:buChar char="q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1682" name="Picture 2" descr="http://www.kolomensky.com/uploads/posts/2008-06/1212778111_22_marki_kolomensky_c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750208"/>
            <a:ext cx="2786058" cy="3869524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183880" cy="4187952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14 января 1992года в почтовое обращение поступили марки Российской Федерации. Почтовая миниатюра РФ высоко ценится как у нас, так и за рубежом. Свидетельство тому – многочисленные награды международных конкурсов.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Изучая почтовые марки Советского Союза, можно узнать о достижениях нашего государства во всех сферах деятельности от индустриализации до освоения космоса.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napshot_20091208_174836.jpg"/>
          <p:cNvPicPr>
            <a:picLocks noChangeAspect="1"/>
          </p:cNvPicPr>
          <p:nvPr/>
        </p:nvPicPr>
        <p:blipFill>
          <a:blip r:embed="rId3"/>
          <a:srcRect l="31250" t="16667" r="17187" b="32291"/>
          <a:stretch>
            <a:fillRect/>
          </a:stretch>
        </p:blipFill>
        <p:spPr>
          <a:xfrm>
            <a:off x="1571604" y="1000108"/>
            <a:ext cx="6215106" cy="461424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napshot_20091208_170849.jpg"/>
          <p:cNvPicPr>
            <a:picLocks noChangeAspect="1"/>
          </p:cNvPicPr>
          <p:nvPr/>
        </p:nvPicPr>
        <p:blipFill>
          <a:blip r:embed="rId3"/>
          <a:srcRect l="16406" t="10416" r="23437" b="3125"/>
          <a:stretch>
            <a:fillRect/>
          </a:stretch>
        </p:blipFill>
        <p:spPr>
          <a:xfrm>
            <a:off x="1857356" y="642918"/>
            <a:ext cx="5235631" cy="564360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071546"/>
            <a:ext cx="7435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Почта - искусство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snapshot_20091208_183054.jpg"/>
          <p:cNvPicPr>
            <a:picLocks noChangeAspect="1"/>
          </p:cNvPicPr>
          <p:nvPr/>
        </p:nvPicPr>
        <p:blipFill>
          <a:blip r:embed="rId3"/>
          <a:srcRect l="39285" t="1587" r="9523" b="50794"/>
          <a:stretch>
            <a:fillRect/>
          </a:stretch>
        </p:blipFill>
        <p:spPr>
          <a:xfrm>
            <a:off x="2643174" y="2643182"/>
            <a:ext cx="3481412" cy="2428892"/>
          </a:xfrm>
          <a:prstGeom prst="rect">
            <a:avLst/>
          </a:prstGeom>
        </p:spPr>
      </p:pic>
      <p:pic>
        <p:nvPicPr>
          <p:cNvPr id="4" name="Рисунок 3" descr="snapshot_20091208_180108.jpg"/>
          <p:cNvPicPr>
            <a:picLocks noChangeAspect="1"/>
          </p:cNvPicPr>
          <p:nvPr/>
        </p:nvPicPr>
        <p:blipFill>
          <a:blip r:embed="rId4"/>
          <a:srcRect l="13830" t="10638" r="44734" b="48652"/>
          <a:stretch>
            <a:fillRect/>
          </a:stretch>
        </p:blipFill>
        <p:spPr>
          <a:xfrm>
            <a:off x="571472" y="4286256"/>
            <a:ext cx="2714644" cy="2000264"/>
          </a:xfrm>
          <a:prstGeom prst="rect">
            <a:avLst/>
          </a:prstGeom>
        </p:spPr>
      </p:pic>
      <p:pic>
        <p:nvPicPr>
          <p:cNvPr id="5" name="Рисунок 4" descr="snapshot_20091208_180108.jpg"/>
          <p:cNvPicPr>
            <a:picLocks noChangeAspect="1"/>
          </p:cNvPicPr>
          <p:nvPr/>
        </p:nvPicPr>
        <p:blipFill>
          <a:blip r:embed="rId4"/>
          <a:srcRect l="57566" t="11842" b="46052"/>
          <a:stretch>
            <a:fillRect/>
          </a:stretch>
        </p:blipFill>
        <p:spPr>
          <a:xfrm>
            <a:off x="5857884" y="2071678"/>
            <a:ext cx="2687826" cy="200026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napshot_20091208_182621.jpg"/>
          <p:cNvPicPr>
            <a:picLocks noChangeAspect="1"/>
          </p:cNvPicPr>
          <p:nvPr/>
        </p:nvPicPr>
        <p:blipFill>
          <a:blip r:embed="rId3"/>
          <a:srcRect l="18750" r="10156" b="4166"/>
          <a:stretch>
            <a:fillRect/>
          </a:stretch>
        </p:blipFill>
        <p:spPr>
          <a:xfrm>
            <a:off x="1855026" y="500042"/>
            <a:ext cx="5788807" cy="585239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napshot_20091208_1746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500042"/>
            <a:ext cx="7643834" cy="573287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959587">
            <a:off x="1285852" y="2643182"/>
            <a:ext cx="68643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Классификация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марок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785794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Официальные почтовые марки: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2357430"/>
            <a:ext cx="4643470" cy="400052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/>
              <a:t>Для оплаты почтовых отправлений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Для внутренних нужд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Для оплаты некоторых налогов</a:t>
            </a:r>
          </a:p>
        </p:txBody>
      </p:sp>
      <p:pic>
        <p:nvPicPr>
          <p:cNvPr id="4" name="Рисунок 3" descr="snapshot_20091208_183905.jpg"/>
          <p:cNvPicPr>
            <a:picLocks noChangeAspect="1"/>
          </p:cNvPicPr>
          <p:nvPr/>
        </p:nvPicPr>
        <p:blipFill>
          <a:blip r:embed="rId2"/>
          <a:srcRect l="22535" r="18310"/>
          <a:stretch>
            <a:fillRect/>
          </a:stretch>
        </p:blipFill>
        <p:spPr>
          <a:xfrm>
            <a:off x="5214942" y="2000240"/>
            <a:ext cx="3000396" cy="380405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71480"/>
            <a:ext cx="8183880" cy="1051560"/>
          </a:xfrm>
        </p:spPr>
        <p:txBody>
          <a:bodyPr/>
          <a:lstStyle/>
          <a:p>
            <a:pPr algn="ctr"/>
            <a:r>
              <a:rPr lang="ru-RU" dirty="0"/>
              <a:t>Полуофициальные марки: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2214554"/>
            <a:ext cx="4500594" cy="28575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/>
              <a:t>Выпущенные </a:t>
            </a:r>
            <a:r>
              <a:rPr lang="ru-RU" dirty="0" err="1" smtClean="0"/>
              <a:t>непочтовыми</a:t>
            </a:r>
            <a:r>
              <a:rPr lang="ru-RU" dirty="0" smtClean="0"/>
              <a:t> </a:t>
            </a:r>
            <a:r>
              <a:rPr lang="ru-RU" dirty="0"/>
              <a:t>учреждениями или организациями</a:t>
            </a:r>
          </a:p>
        </p:txBody>
      </p:sp>
      <p:pic>
        <p:nvPicPr>
          <p:cNvPr id="4" name="Рисунок 3" descr="snapshot_20091208_184026.jpg"/>
          <p:cNvPicPr>
            <a:picLocks noChangeAspect="1"/>
          </p:cNvPicPr>
          <p:nvPr/>
        </p:nvPicPr>
        <p:blipFill>
          <a:blip r:embed="rId2"/>
          <a:srcRect l="22535" r="7042"/>
          <a:stretch>
            <a:fillRect/>
          </a:stretch>
        </p:blipFill>
        <p:spPr>
          <a:xfrm>
            <a:off x="4643438" y="1857364"/>
            <a:ext cx="3571900" cy="380405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1020118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Неофициальные почтовые марки: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3027238"/>
            <a:ext cx="8143932" cy="2116274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/>
              <a:t>Выпущенные общественными частными организациями или лицами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/>
              <a:t>Основная форма выпуска марок: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1752600"/>
            <a:ext cx="7681938" cy="4114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sz="2700" dirty="0"/>
              <a:t>Горизонтальный или вертикальный прямоугольник</a:t>
            </a:r>
          </a:p>
          <a:p>
            <a:pPr>
              <a:buFont typeface="Wingdings" pitchFamily="2" charset="2"/>
              <a:buChar char="q"/>
            </a:pPr>
            <a:r>
              <a:rPr lang="ru-RU" sz="2700" dirty="0"/>
              <a:t>Используют и другие формы:</a:t>
            </a:r>
          </a:p>
          <a:p>
            <a:pPr>
              <a:buFont typeface="Wingdings" pitchFamily="2" charset="2"/>
              <a:buChar char="q"/>
            </a:pPr>
            <a:r>
              <a:rPr lang="ru-RU" sz="2700" dirty="0"/>
              <a:t>Квадрат</a:t>
            </a:r>
          </a:p>
          <a:p>
            <a:pPr>
              <a:buFont typeface="Wingdings" pitchFamily="2" charset="2"/>
              <a:buChar char="q"/>
            </a:pPr>
            <a:r>
              <a:rPr lang="ru-RU" sz="2700" dirty="0"/>
              <a:t>Ромб</a:t>
            </a:r>
          </a:p>
          <a:p>
            <a:pPr>
              <a:buFont typeface="Wingdings" pitchFamily="2" charset="2"/>
              <a:buChar char="q"/>
            </a:pPr>
            <a:r>
              <a:rPr lang="ru-RU" sz="2700" dirty="0"/>
              <a:t>Круг</a:t>
            </a:r>
          </a:p>
          <a:p>
            <a:pPr>
              <a:buFont typeface="Wingdings" pitchFamily="2" charset="2"/>
              <a:buChar char="q"/>
            </a:pPr>
            <a:r>
              <a:rPr lang="ru-RU" sz="2700" dirty="0"/>
              <a:t>Трапеция</a:t>
            </a:r>
          </a:p>
          <a:p>
            <a:pPr>
              <a:buFont typeface="Wingdings" pitchFamily="2" charset="2"/>
              <a:buChar char="q"/>
            </a:pPr>
            <a:r>
              <a:rPr lang="ru-RU" sz="2700" dirty="0"/>
              <a:t>Свободная форма(повтор контура страны</a:t>
            </a:r>
            <a:r>
              <a:rPr lang="ru-RU" sz="2700" dirty="0" smtClean="0"/>
              <a:t>)</a:t>
            </a:r>
            <a:endParaRPr lang="en-US" sz="2700" dirty="0" smtClean="0"/>
          </a:p>
          <a:p>
            <a:pPr>
              <a:buFont typeface="Wingdings" pitchFamily="2" charset="2"/>
              <a:buChar char="q"/>
            </a:pPr>
            <a:r>
              <a:rPr lang="ru-RU" sz="2700" dirty="0" smtClean="0"/>
              <a:t>Треугольник</a:t>
            </a:r>
            <a:endParaRPr lang="ru-RU" sz="2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17F71-4A5E-40EC-9CD3-20EE1BF098AE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Горизонтальный и вертикальный прямоугольник</a:t>
            </a:r>
            <a:endParaRPr lang="ru-RU" dirty="0"/>
          </a:p>
        </p:txBody>
      </p:sp>
      <p:pic>
        <p:nvPicPr>
          <p:cNvPr id="4" name="Содержимое 3" descr="snapshot_20091208_162735.jpg"/>
          <p:cNvPicPr>
            <a:picLocks noGrp="1" noChangeAspect="1"/>
          </p:cNvPicPr>
          <p:nvPr>
            <p:ph idx="1"/>
          </p:nvPr>
        </p:nvPicPr>
        <p:blipFill>
          <a:blip r:embed="rId2"/>
          <a:srcRect l="43191" t="14632" r="31221" b="17134"/>
          <a:stretch>
            <a:fillRect/>
          </a:stretch>
        </p:blipFill>
        <p:spPr>
          <a:xfrm>
            <a:off x="5429256" y="714356"/>
            <a:ext cx="2071702" cy="4143404"/>
          </a:xfrm>
        </p:spPr>
      </p:pic>
      <p:pic>
        <p:nvPicPr>
          <p:cNvPr id="5" name="Рисунок 4" descr="snapshot_20091208_171512.jpg"/>
          <p:cNvPicPr>
            <a:picLocks noChangeAspect="1"/>
          </p:cNvPicPr>
          <p:nvPr/>
        </p:nvPicPr>
        <p:blipFill>
          <a:blip r:embed="rId3"/>
          <a:srcRect l="30469" t="59375" r="15625" b="4166"/>
          <a:stretch>
            <a:fillRect/>
          </a:stretch>
        </p:blipFill>
        <p:spPr>
          <a:xfrm>
            <a:off x="785786" y="2000240"/>
            <a:ext cx="3929090" cy="1993017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120" y="5000636"/>
            <a:ext cx="8183880" cy="1051560"/>
          </a:xfrm>
        </p:spPr>
        <p:txBody>
          <a:bodyPr/>
          <a:lstStyle/>
          <a:p>
            <a:r>
              <a:rPr lang="ru-RU" dirty="0" smtClean="0"/>
              <a:t>Квадрат и треугольник</a:t>
            </a:r>
            <a:endParaRPr lang="ru-RU" dirty="0"/>
          </a:p>
        </p:txBody>
      </p:sp>
      <p:pic>
        <p:nvPicPr>
          <p:cNvPr id="4" name="Содержимое 3" descr="snapshot_20091208_162157.jpg"/>
          <p:cNvPicPr>
            <a:picLocks noGrp="1" noChangeAspect="1"/>
          </p:cNvPicPr>
          <p:nvPr>
            <p:ph idx="1"/>
          </p:nvPr>
        </p:nvPicPr>
        <p:blipFill>
          <a:blip r:embed="rId2"/>
          <a:srcRect l="29118" t="9514" r="12031" b="12017"/>
          <a:stretch>
            <a:fillRect/>
          </a:stretch>
        </p:blipFill>
        <p:spPr>
          <a:xfrm>
            <a:off x="4929190" y="1357298"/>
            <a:ext cx="3286148" cy="3286148"/>
          </a:xfrm>
        </p:spPr>
      </p:pic>
      <p:pic>
        <p:nvPicPr>
          <p:cNvPr id="5" name="Рисунок 4" descr="snapshot_20091208_162031.jpg"/>
          <p:cNvPicPr>
            <a:picLocks noChangeAspect="1"/>
          </p:cNvPicPr>
          <p:nvPr/>
        </p:nvPicPr>
        <p:blipFill>
          <a:blip r:embed="rId3"/>
          <a:srcRect l="8490" t="24528" r="17925" b="20754"/>
          <a:stretch>
            <a:fillRect/>
          </a:stretch>
        </p:blipFill>
        <p:spPr>
          <a:xfrm>
            <a:off x="785786" y="2143116"/>
            <a:ext cx="3714776" cy="207170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4929198"/>
            <a:ext cx="2071702" cy="1051560"/>
          </a:xfrm>
        </p:spPr>
        <p:txBody>
          <a:bodyPr/>
          <a:lstStyle/>
          <a:p>
            <a:r>
              <a:rPr lang="ru-RU" dirty="0" smtClean="0"/>
              <a:t>Ромб</a:t>
            </a:r>
            <a:endParaRPr lang="ru-RU" dirty="0"/>
          </a:p>
        </p:txBody>
      </p:sp>
      <p:pic>
        <p:nvPicPr>
          <p:cNvPr id="4" name="Содержимое 3" descr="snapshot_20091208_161924.jpg"/>
          <p:cNvPicPr>
            <a:picLocks noGrp="1" noChangeAspect="1"/>
          </p:cNvPicPr>
          <p:nvPr>
            <p:ph idx="1"/>
          </p:nvPr>
        </p:nvPicPr>
        <p:blipFill>
          <a:blip r:embed="rId2"/>
          <a:srcRect l="14073" t="25588" r="2767" b="14707"/>
          <a:stretch>
            <a:fillRect/>
          </a:stretch>
        </p:blipFill>
        <p:spPr>
          <a:xfrm>
            <a:off x="1643042" y="1500174"/>
            <a:ext cx="5970176" cy="321471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64291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Почта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928926" y="92867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Письмо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00562" y="135729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Марка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57950" y="1785926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85984" y="2000240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Виды искусства</a:t>
            </a:r>
            <a:endParaRPr lang="ru-RU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2910" y="3071810"/>
            <a:ext cx="15001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Живопись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358082" y="2857496"/>
            <a:ext cx="85725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ДПИ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214942" y="2786058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архитектура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929058" y="3357562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Графика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28860" y="2786058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Скульптура</a:t>
            </a:r>
            <a:endParaRPr lang="ru-RU" dirty="0"/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000232" y="4214818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/>
              <a:t>Станковая</a:t>
            </a:r>
            <a:endParaRPr lang="ru-RU" dirty="0"/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357686" y="4357694"/>
            <a:ext cx="130968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Книжная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6572264" y="4143380"/>
            <a:ext cx="1676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Прикладная</a:t>
            </a:r>
          </a:p>
          <a:p>
            <a:pPr>
              <a:spcBef>
                <a:spcPct val="50000"/>
              </a:spcBef>
            </a:pPr>
            <a:r>
              <a:rPr lang="ru-RU" dirty="0"/>
              <a:t>(дизайн)</a:t>
            </a:r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500034" y="3714752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Монументальная</a:t>
            </a:r>
          </a:p>
        </p:txBody>
      </p:sp>
      <p:cxnSp>
        <p:nvCxnSpPr>
          <p:cNvPr id="17" name="Прямая со стрелкой 16"/>
          <p:cNvCxnSpPr>
            <a:stCxn id="2" idx="3"/>
            <a:endCxn id="3" idx="1"/>
          </p:cNvCxnSpPr>
          <p:nvPr/>
        </p:nvCxnSpPr>
        <p:spPr>
          <a:xfrm>
            <a:off x="2285984" y="827584"/>
            <a:ext cx="64294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3" idx="3"/>
            <a:endCxn id="4" idx="1"/>
          </p:cNvCxnSpPr>
          <p:nvPr/>
        </p:nvCxnSpPr>
        <p:spPr>
          <a:xfrm>
            <a:off x="4000496" y="1113336"/>
            <a:ext cx="500066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4" idx="3"/>
            <a:endCxn id="5" idx="1"/>
          </p:cNvCxnSpPr>
          <p:nvPr/>
        </p:nvCxnSpPr>
        <p:spPr>
          <a:xfrm>
            <a:off x="5572132" y="1541964"/>
            <a:ext cx="78581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5" idx="2"/>
            <a:endCxn id="6" idx="3"/>
          </p:cNvCxnSpPr>
          <p:nvPr/>
        </p:nvCxnSpPr>
        <p:spPr>
          <a:xfrm rot="5400000">
            <a:off x="5628746" y="1098512"/>
            <a:ext cx="29648" cy="2143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6" idx="2"/>
            <a:endCxn id="7" idx="0"/>
          </p:cNvCxnSpPr>
          <p:nvPr/>
        </p:nvCxnSpPr>
        <p:spPr>
          <a:xfrm rot="5400000">
            <a:off x="2059882" y="1702700"/>
            <a:ext cx="702238" cy="2035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6" idx="2"/>
            <a:endCxn id="11" idx="0"/>
          </p:cNvCxnSpPr>
          <p:nvPr/>
        </p:nvCxnSpPr>
        <p:spPr>
          <a:xfrm rot="5400000">
            <a:off x="3113900" y="2470966"/>
            <a:ext cx="416486" cy="213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6" idx="2"/>
            <a:endCxn id="9" idx="1"/>
          </p:cNvCxnSpPr>
          <p:nvPr/>
        </p:nvCxnSpPr>
        <p:spPr>
          <a:xfrm rot="16200000" flipH="1">
            <a:off x="4022046" y="1776518"/>
            <a:ext cx="599843" cy="1785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6" idx="2"/>
            <a:endCxn id="8" idx="0"/>
          </p:cNvCxnSpPr>
          <p:nvPr/>
        </p:nvCxnSpPr>
        <p:spPr>
          <a:xfrm rot="16200000" flipH="1">
            <a:off x="5363889" y="434675"/>
            <a:ext cx="487924" cy="4357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6" idx="2"/>
            <a:endCxn id="10" idx="0"/>
          </p:cNvCxnSpPr>
          <p:nvPr/>
        </p:nvCxnSpPr>
        <p:spPr>
          <a:xfrm rot="16200000" flipH="1">
            <a:off x="3546980" y="2251584"/>
            <a:ext cx="987990" cy="12239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10" idx="2"/>
            <a:endCxn id="12" idx="0"/>
          </p:cNvCxnSpPr>
          <p:nvPr/>
        </p:nvCxnSpPr>
        <p:spPr>
          <a:xfrm rot="5400000">
            <a:off x="3557574" y="3119433"/>
            <a:ext cx="490543" cy="17002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10" idx="2"/>
            <a:endCxn id="13" idx="0"/>
          </p:cNvCxnSpPr>
          <p:nvPr/>
        </p:nvCxnSpPr>
        <p:spPr>
          <a:xfrm rot="16200000" flipH="1">
            <a:off x="4516034" y="3861198"/>
            <a:ext cx="633419" cy="3595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10" idx="3"/>
            <a:endCxn id="14" idx="0"/>
          </p:cNvCxnSpPr>
          <p:nvPr/>
        </p:nvCxnSpPr>
        <p:spPr>
          <a:xfrm>
            <a:off x="5376858" y="3540919"/>
            <a:ext cx="2033606" cy="6024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0" idx="2"/>
            <a:endCxn id="15" idx="3"/>
          </p:cNvCxnSpPr>
          <p:nvPr/>
        </p:nvCxnSpPr>
        <p:spPr>
          <a:xfrm rot="5400000">
            <a:off x="3594479" y="2839630"/>
            <a:ext cx="173834" cy="19431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2643174" y="5143512"/>
            <a:ext cx="1385886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открытки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4143372" y="5429264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марки</a:t>
            </a:r>
          </a:p>
        </p:txBody>
      </p:sp>
      <p:sp>
        <p:nvSpPr>
          <p:cNvPr id="49" name="Text Box 25"/>
          <p:cNvSpPr txBox="1">
            <a:spLocks noChangeArrowheads="1"/>
          </p:cNvSpPr>
          <p:nvPr/>
        </p:nvSpPr>
        <p:spPr bwMode="auto">
          <a:xfrm>
            <a:off x="5500694" y="550070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конверты</a:t>
            </a:r>
          </a:p>
        </p:txBody>
      </p:sp>
      <p:cxnSp>
        <p:nvCxnSpPr>
          <p:cNvPr id="51" name="Прямая со стрелкой 50"/>
          <p:cNvCxnSpPr>
            <a:stCxn id="14" idx="2"/>
            <a:endCxn id="49" idx="0"/>
          </p:cNvCxnSpPr>
          <p:nvPr/>
        </p:nvCxnSpPr>
        <p:spPr>
          <a:xfrm rot="5400000">
            <a:off x="6509550" y="4599787"/>
            <a:ext cx="577859" cy="12239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14" idx="2"/>
            <a:endCxn id="48" idx="0"/>
          </p:cNvCxnSpPr>
          <p:nvPr/>
        </p:nvCxnSpPr>
        <p:spPr>
          <a:xfrm rot="5400000">
            <a:off x="5828508" y="3847307"/>
            <a:ext cx="506421" cy="2657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14" idx="2"/>
            <a:endCxn id="47" idx="0"/>
          </p:cNvCxnSpPr>
          <p:nvPr/>
        </p:nvCxnSpPr>
        <p:spPr>
          <a:xfrm rot="5400000">
            <a:off x="5262957" y="2996004"/>
            <a:ext cx="220669" cy="4074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071546"/>
            <a:ext cx="8183880" cy="418795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700" dirty="0"/>
              <a:t>Чтобы затруднить подделку при печатании предпринимались различные предосторожности:</a:t>
            </a:r>
          </a:p>
          <a:p>
            <a:pPr>
              <a:buFont typeface="Wingdings" pitchFamily="2" charset="2"/>
              <a:buChar char="q"/>
            </a:pPr>
            <a:r>
              <a:rPr lang="ru-RU" sz="2700" dirty="0"/>
              <a:t>Отпечатывали водяные знаки </a:t>
            </a:r>
          </a:p>
          <a:p>
            <a:pPr>
              <a:buFont typeface="Wingdings" pitchFamily="2" charset="2"/>
              <a:buChar char="q"/>
            </a:pPr>
            <a:r>
              <a:rPr lang="ru-RU" sz="2700" dirty="0"/>
              <a:t>Бумажную массу вкладывали длинные шёлковые нити</a:t>
            </a:r>
          </a:p>
          <a:p>
            <a:pPr>
              <a:buFont typeface="Wingdings" pitchFamily="2" charset="2"/>
              <a:buChar char="q"/>
            </a:pPr>
            <a:r>
              <a:rPr lang="ru-RU" sz="2700" dirty="0"/>
              <a:t>Использование значков</a:t>
            </a:r>
          </a:p>
          <a:p>
            <a:pPr>
              <a:buFont typeface="Wingdings" pitchFamily="2" charset="2"/>
              <a:buChar char="q"/>
            </a:pPr>
            <a:r>
              <a:rPr lang="ru-RU" sz="2700" dirty="0"/>
              <a:t>Употребление красок которые смывались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1373732">
            <a:off x="1357290" y="2531930"/>
            <a:ext cx="67810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Виды почтовых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марок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714356"/>
            <a:ext cx="4429156" cy="452596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>
                <a:solidFill>
                  <a:schemeClr val="tx2"/>
                </a:solidFill>
              </a:rPr>
              <a:t>Стандартные марки выпускаются массовыми тиражами. Основное их назначение – оплата почтовых отправлений. Они имеют одинаковый размер.</a:t>
            </a:r>
          </a:p>
        </p:txBody>
      </p:sp>
      <p:pic>
        <p:nvPicPr>
          <p:cNvPr id="5" name="Рисунок 4" descr="snapshot_20091208_183905.jpg"/>
          <p:cNvPicPr>
            <a:picLocks noChangeAspect="1"/>
          </p:cNvPicPr>
          <p:nvPr/>
        </p:nvPicPr>
        <p:blipFill>
          <a:blip r:embed="rId2"/>
          <a:srcRect l="22656" r="17187"/>
          <a:stretch>
            <a:fillRect/>
          </a:stretch>
        </p:blipFill>
        <p:spPr>
          <a:xfrm>
            <a:off x="4857752" y="642918"/>
            <a:ext cx="3714776" cy="4631377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785795"/>
            <a:ext cx="8229600" cy="207170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>
                <a:solidFill>
                  <a:schemeClr val="tx2"/>
                </a:solidFill>
              </a:rPr>
              <a:t>Памятные марки(</a:t>
            </a:r>
            <a:r>
              <a:rPr lang="ru-RU" dirty="0" err="1">
                <a:solidFill>
                  <a:schemeClr val="tx2"/>
                </a:solidFill>
              </a:rPr>
              <a:t>коммеморативные</a:t>
            </a:r>
            <a:r>
              <a:rPr lang="ru-RU" dirty="0">
                <a:solidFill>
                  <a:schemeClr val="tx2"/>
                </a:solidFill>
              </a:rPr>
              <a:t>) выпускаются в связи с различными датами и событиями.</a:t>
            </a:r>
          </a:p>
        </p:txBody>
      </p:sp>
      <p:pic>
        <p:nvPicPr>
          <p:cNvPr id="4" name="Рисунок 3" descr="snapshot_20091208_181809.jpg"/>
          <p:cNvPicPr>
            <a:picLocks noChangeAspect="1"/>
          </p:cNvPicPr>
          <p:nvPr/>
        </p:nvPicPr>
        <p:blipFill>
          <a:blip r:embed="rId2"/>
          <a:srcRect t="18750" b="20833"/>
          <a:stretch>
            <a:fillRect/>
          </a:stretch>
        </p:blipFill>
        <p:spPr>
          <a:xfrm>
            <a:off x="928662" y="2341779"/>
            <a:ext cx="7286676" cy="330179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9600" cy="45259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 dirty="0">
                <a:solidFill>
                  <a:schemeClr val="tx2"/>
                </a:solidFill>
              </a:rPr>
              <a:t>Можно найти и более подробное деление: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ru-RU" sz="2800" dirty="0">
                <a:solidFill>
                  <a:schemeClr val="tx2"/>
                </a:solidFill>
              </a:rPr>
              <a:t>событийные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ru-RU" sz="2800" dirty="0">
                <a:solidFill>
                  <a:schemeClr val="tx2"/>
                </a:solidFill>
              </a:rPr>
              <a:t>юбилейные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ru-RU" sz="2800" dirty="0">
                <a:solidFill>
                  <a:schemeClr val="tx2"/>
                </a:solidFill>
              </a:rPr>
              <a:t>тематические и др.</a:t>
            </a:r>
          </a:p>
          <a:p>
            <a:pPr>
              <a:lnSpc>
                <a:spcPct val="90000"/>
              </a:lnSpc>
            </a:pPr>
            <a:endParaRPr lang="ru-RU" sz="28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>
                <a:solidFill>
                  <a:schemeClr val="tx2"/>
                </a:solidFill>
              </a:rPr>
              <a:t>Сейчас так именуются все художественные марки, которые отражают какую-либо определенную тему: спорт, олимпийские игры, известные произведения, изображения картин великих художников.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4929198"/>
            <a:ext cx="3711890" cy="1051560"/>
          </a:xfrm>
        </p:spPr>
        <p:txBody>
          <a:bodyPr/>
          <a:lstStyle/>
          <a:p>
            <a:r>
              <a:rPr lang="ru-RU" dirty="0" smtClean="0"/>
              <a:t>Событийные</a:t>
            </a:r>
            <a:endParaRPr lang="ru-RU" dirty="0"/>
          </a:p>
        </p:txBody>
      </p:sp>
      <p:pic>
        <p:nvPicPr>
          <p:cNvPr id="4" name="Содержимое 3" descr="snapshot_20091208_170442.jpg"/>
          <p:cNvPicPr>
            <a:picLocks noGrp="1" noChangeAspect="1"/>
          </p:cNvPicPr>
          <p:nvPr>
            <p:ph idx="1"/>
          </p:nvPr>
        </p:nvPicPr>
        <p:blipFill>
          <a:blip r:embed="rId2"/>
          <a:srcRect l="22721" t="19749" r="3075" b="3487"/>
          <a:stretch>
            <a:fillRect/>
          </a:stretch>
        </p:blipFill>
        <p:spPr>
          <a:xfrm>
            <a:off x="1928794" y="500042"/>
            <a:ext cx="5929354" cy="4600361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4949208"/>
            <a:ext cx="3997642" cy="1051560"/>
          </a:xfrm>
        </p:spPr>
        <p:txBody>
          <a:bodyPr/>
          <a:lstStyle/>
          <a:p>
            <a:r>
              <a:rPr lang="ru-RU" dirty="0" smtClean="0"/>
              <a:t>Юбилейные</a:t>
            </a:r>
            <a:endParaRPr lang="ru-RU" dirty="0"/>
          </a:p>
        </p:txBody>
      </p:sp>
      <p:pic>
        <p:nvPicPr>
          <p:cNvPr id="4" name="Содержимое 3" descr="snapshot_20091208_170129.jpg"/>
          <p:cNvPicPr>
            <a:picLocks noGrp="1" noChangeAspect="1"/>
          </p:cNvPicPr>
          <p:nvPr>
            <p:ph idx="1"/>
          </p:nvPr>
        </p:nvPicPr>
        <p:blipFill>
          <a:blip r:embed="rId2"/>
          <a:srcRect l="11206" t="16338" r="15869" b="27369"/>
          <a:stretch>
            <a:fillRect/>
          </a:stretch>
        </p:blipFill>
        <p:spPr>
          <a:xfrm>
            <a:off x="642910" y="714356"/>
            <a:ext cx="4143404" cy="2398813"/>
          </a:xfrm>
        </p:spPr>
      </p:pic>
      <p:pic>
        <p:nvPicPr>
          <p:cNvPr id="5" name="Рисунок 4" descr="snapshot_20091209_184243.jpg"/>
          <p:cNvPicPr>
            <a:picLocks noChangeAspect="1"/>
          </p:cNvPicPr>
          <p:nvPr/>
        </p:nvPicPr>
        <p:blipFill>
          <a:blip r:embed="rId3"/>
          <a:srcRect l="12500" t="5208" r="1562" b="11458"/>
          <a:stretch>
            <a:fillRect/>
          </a:stretch>
        </p:blipFill>
        <p:spPr>
          <a:xfrm>
            <a:off x="4286248" y="2428868"/>
            <a:ext cx="3857652" cy="280556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4929198"/>
            <a:ext cx="5214974" cy="1051560"/>
          </a:xfrm>
        </p:spPr>
        <p:txBody>
          <a:bodyPr/>
          <a:lstStyle/>
          <a:p>
            <a:r>
              <a:rPr lang="ru-RU" dirty="0" smtClean="0"/>
              <a:t>История авиации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214290"/>
            <a:ext cx="6074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Тематические: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Рисунок 4" descr="snapshot_20091208_163155.jpg"/>
          <p:cNvPicPr>
            <a:picLocks noChangeAspect="1"/>
          </p:cNvPicPr>
          <p:nvPr/>
        </p:nvPicPr>
        <p:blipFill>
          <a:blip r:embed="rId2"/>
          <a:srcRect l="7812" r="4687"/>
          <a:stretch>
            <a:fillRect/>
          </a:stretch>
        </p:blipFill>
        <p:spPr>
          <a:xfrm>
            <a:off x="2071670" y="1142984"/>
            <a:ext cx="4786346" cy="410255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5000636"/>
            <a:ext cx="2714644" cy="1051560"/>
          </a:xfrm>
        </p:spPr>
        <p:txBody>
          <a:bodyPr/>
          <a:lstStyle/>
          <a:p>
            <a:r>
              <a:rPr lang="ru-RU" dirty="0" smtClean="0"/>
              <a:t>Флора</a:t>
            </a:r>
            <a:endParaRPr lang="ru-RU" dirty="0"/>
          </a:p>
        </p:txBody>
      </p:sp>
      <p:pic>
        <p:nvPicPr>
          <p:cNvPr id="4" name="Содержимое 3" descr="snapshot_20091208_164828.jpg"/>
          <p:cNvPicPr>
            <a:picLocks noGrp="1" noChangeAspect="1"/>
          </p:cNvPicPr>
          <p:nvPr>
            <p:ph idx="1"/>
          </p:nvPr>
        </p:nvPicPr>
        <p:blipFill>
          <a:blip r:embed="rId2"/>
          <a:srcRect l="20162" t="6103" r="9472" b="5193"/>
          <a:stretch>
            <a:fillRect/>
          </a:stretch>
        </p:blipFill>
        <p:spPr>
          <a:xfrm>
            <a:off x="2500298" y="571480"/>
            <a:ext cx="4572032" cy="4322648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6192" y="4857760"/>
            <a:ext cx="2068816" cy="1051560"/>
          </a:xfrm>
        </p:spPr>
        <p:txBody>
          <a:bodyPr/>
          <a:lstStyle/>
          <a:p>
            <a:r>
              <a:rPr lang="ru-RU" dirty="0" smtClean="0"/>
              <a:t>Фауна</a:t>
            </a:r>
            <a:endParaRPr lang="ru-RU" dirty="0"/>
          </a:p>
        </p:txBody>
      </p:sp>
      <p:pic>
        <p:nvPicPr>
          <p:cNvPr id="4" name="Содержимое 3" descr="snapshot_20091208_163751.jpg"/>
          <p:cNvPicPr>
            <a:picLocks noGrp="1" noChangeAspect="1"/>
          </p:cNvPicPr>
          <p:nvPr>
            <p:ph idx="1"/>
          </p:nvPr>
        </p:nvPicPr>
        <p:blipFill>
          <a:blip r:embed="rId2"/>
          <a:srcRect l="8956" t="18764" r="25796" b="14708"/>
          <a:stretch>
            <a:fillRect/>
          </a:stretch>
        </p:blipFill>
        <p:spPr>
          <a:xfrm>
            <a:off x="1785918" y="642918"/>
            <a:ext cx="5715040" cy="4370325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377044"/>
            <a:ext cx="851386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Почтовая марка </a:t>
            </a:r>
          </a:p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(виртуальная экскурсия </a:t>
            </a:r>
          </a:p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мир филателии)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34" y="1000108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урока: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snapshot_20091208_182757.jpg"/>
          <p:cNvPicPr>
            <a:picLocks noChangeAspect="1"/>
          </p:cNvPicPr>
          <p:nvPr/>
        </p:nvPicPr>
        <p:blipFill>
          <a:blip r:embed="rId2"/>
          <a:srcRect l="34494" t="10127" r="17088" b="45569"/>
          <a:stretch>
            <a:fillRect/>
          </a:stretch>
        </p:blipFill>
        <p:spPr>
          <a:xfrm>
            <a:off x="4857752" y="714356"/>
            <a:ext cx="3643338" cy="250033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4929198"/>
            <a:ext cx="3068948" cy="1051560"/>
          </a:xfrm>
        </p:spPr>
        <p:txBody>
          <a:bodyPr/>
          <a:lstStyle/>
          <a:p>
            <a:r>
              <a:rPr lang="ru-RU" dirty="0" smtClean="0"/>
              <a:t>Искусство</a:t>
            </a:r>
            <a:endParaRPr lang="ru-RU" dirty="0"/>
          </a:p>
        </p:txBody>
      </p:sp>
      <p:pic>
        <p:nvPicPr>
          <p:cNvPr id="4" name="Содержимое 3" descr="snapshot_20091208_183054.jpg"/>
          <p:cNvPicPr>
            <a:picLocks noGrp="1" noChangeAspect="1"/>
          </p:cNvPicPr>
          <p:nvPr>
            <p:ph idx="1"/>
          </p:nvPr>
        </p:nvPicPr>
        <p:blipFill>
          <a:blip r:embed="rId2"/>
          <a:srcRect l="13765" r="9472"/>
          <a:stretch>
            <a:fillRect/>
          </a:stretch>
        </p:blipFill>
        <p:spPr>
          <a:xfrm>
            <a:off x="2571736" y="530225"/>
            <a:ext cx="4136804" cy="4041783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6126" y="4857760"/>
            <a:ext cx="2997510" cy="1051560"/>
          </a:xfrm>
        </p:spPr>
        <p:txBody>
          <a:bodyPr/>
          <a:lstStyle/>
          <a:p>
            <a:r>
              <a:rPr lang="ru-RU" dirty="0" smtClean="0"/>
              <a:t>Транспорт</a:t>
            </a:r>
            <a:endParaRPr lang="ru-RU" dirty="0"/>
          </a:p>
        </p:txBody>
      </p:sp>
      <p:pic>
        <p:nvPicPr>
          <p:cNvPr id="4" name="Содержимое 3" descr="snapshot_20091208_1815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11206" r="516"/>
          <a:stretch>
            <a:fillRect/>
          </a:stretch>
        </p:blipFill>
        <p:spPr>
          <a:xfrm>
            <a:off x="2071670" y="530225"/>
            <a:ext cx="5286412" cy="4491291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642918"/>
            <a:ext cx="3857652" cy="500066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>
                <a:solidFill>
                  <a:schemeClr val="tx2"/>
                </a:solidFill>
              </a:rPr>
              <a:t>Серия – несколько марок, связанных между собой какими-либо признаками: темой, временем, сюжетом, оформлением.</a:t>
            </a:r>
          </a:p>
        </p:txBody>
      </p:sp>
      <p:pic>
        <p:nvPicPr>
          <p:cNvPr id="5" name="Рисунок 4" descr="snapshot_20091208_163534.jpg"/>
          <p:cNvPicPr>
            <a:picLocks noChangeAspect="1"/>
          </p:cNvPicPr>
          <p:nvPr/>
        </p:nvPicPr>
        <p:blipFill>
          <a:blip r:embed="rId2"/>
          <a:srcRect l="21875" t="4166" r="19531" b="2083"/>
          <a:stretch>
            <a:fillRect/>
          </a:stretch>
        </p:blipFill>
        <p:spPr>
          <a:xfrm>
            <a:off x="4429124" y="785794"/>
            <a:ext cx="4071966" cy="488635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500042"/>
            <a:ext cx="8183880" cy="2714644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>
                <a:solidFill>
                  <a:schemeClr val="tx2"/>
                </a:solidFill>
              </a:rPr>
              <a:t>Почтовый блок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</a:rPr>
              <a:t>  </a:t>
            </a:r>
            <a:r>
              <a:rPr lang="ru-RU" dirty="0">
                <a:solidFill>
                  <a:schemeClr val="tx2"/>
                </a:solidFill>
              </a:rPr>
              <a:t>На полях блока помещают текст, отвечающий теме выпуска марок. Марки на почтовых блоках бывают с перфорацией и без неё.</a:t>
            </a:r>
          </a:p>
        </p:txBody>
      </p:sp>
      <p:pic>
        <p:nvPicPr>
          <p:cNvPr id="4" name="Рисунок 3" descr="snapshot_20091208_180520.jpg"/>
          <p:cNvPicPr>
            <a:picLocks noChangeAspect="1"/>
          </p:cNvPicPr>
          <p:nvPr/>
        </p:nvPicPr>
        <p:blipFill>
          <a:blip r:embed="rId2"/>
          <a:srcRect l="3921" t="7190" r="13726" b="13071"/>
          <a:stretch>
            <a:fillRect/>
          </a:stretch>
        </p:blipFill>
        <p:spPr>
          <a:xfrm>
            <a:off x="3929058" y="2786058"/>
            <a:ext cx="4078993" cy="296212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500042"/>
            <a:ext cx="8183880" cy="271464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sz="2800" dirty="0">
                <a:solidFill>
                  <a:schemeClr val="tx2"/>
                </a:solidFill>
              </a:rPr>
              <a:t>В последнее время широкое распространение получил выпуск почтовых марок на малых листах.</a:t>
            </a:r>
          </a:p>
          <a:p>
            <a:pPr>
              <a:buFontTx/>
              <a:buNone/>
            </a:pPr>
            <a:endParaRPr lang="ru-RU" sz="28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2800" dirty="0">
                <a:solidFill>
                  <a:schemeClr val="tx2"/>
                </a:solidFill>
              </a:rPr>
              <a:t>Малым листом или </a:t>
            </a:r>
            <a:r>
              <a:rPr lang="ru-RU" sz="2800" dirty="0" err="1">
                <a:solidFill>
                  <a:schemeClr val="tx2"/>
                </a:solidFill>
              </a:rPr>
              <a:t>кляйбогеном</a:t>
            </a:r>
            <a:r>
              <a:rPr lang="ru-RU" sz="2800" dirty="0">
                <a:solidFill>
                  <a:schemeClr val="tx2"/>
                </a:solidFill>
              </a:rPr>
              <a:t> называют марочный лист с небольшим количеством марок от 6 до 15.</a:t>
            </a:r>
          </a:p>
        </p:txBody>
      </p:sp>
      <p:pic>
        <p:nvPicPr>
          <p:cNvPr id="4" name="Рисунок 3" descr="snapshot_20091209_191425.jpg"/>
          <p:cNvPicPr>
            <a:picLocks noChangeAspect="1"/>
          </p:cNvPicPr>
          <p:nvPr/>
        </p:nvPicPr>
        <p:blipFill>
          <a:blip r:embed="rId2"/>
          <a:srcRect l="2343" t="27083" r="1562" b="26042"/>
          <a:stretch>
            <a:fillRect/>
          </a:stretch>
        </p:blipFill>
        <p:spPr>
          <a:xfrm>
            <a:off x="1142976" y="3357562"/>
            <a:ext cx="7072362" cy="258745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571480"/>
            <a:ext cx="8229600" cy="214314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>
                <a:solidFill>
                  <a:schemeClr val="tx2"/>
                </a:solidFill>
              </a:rPr>
              <a:t>Купон – дополнение к марке, марочное поле листа. На купонах помещают рисунки, эмблемы, памятные даты, цитаты и т.п.</a:t>
            </a:r>
          </a:p>
        </p:txBody>
      </p:sp>
      <p:pic>
        <p:nvPicPr>
          <p:cNvPr id="4" name="Рисунок 3" descr="snapshot_20091209_185831.jpg"/>
          <p:cNvPicPr>
            <a:picLocks noChangeAspect="1"/>
          </p:cNvPicPr>
          <p:nvPr/>
        </p:nvPicPr>
        <p:blipFill>
          <a:blip r:embed="rId2"/>
          <a:srcRect l="25000" t="2083" r="19532" b="4166"/>
          <a:stretch>
            <a:fillRect/>
          </a:stretch>
        </p:blipFill>
        <p:spPr>
          <a:xfrm>
            <a:off x="4000496" y="2000240"/>
            <a:ext cx="3043259" cy="385765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571480"/>
            <a:ext cx="5143536" cy="314327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/>
              <a:t>Большинство марок напечатаны на чистой, обычной белой бумаге, но используют и другие материалы.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Например: папирус , дерево , серебро , чистое золото , вышивка , сталь , алюминий , шёлк …. И многие другие материалы.</a:t>
            </a:r>
          </a:p>
        </p:txBody>
      </p:sp>
      <p:pic>
        <p:nvPicPr>
          <p:cNvPr id="3074" name="Picture 2" descr="Картинка 11 из 1175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785794"/>
            <a:ext cx="2809875" cy="3810000"/>
          </a:xfrm>
          <a:prstGeom prst="rect">
            <a:avLst/>
          </a:prstGeom>
          <a:noFill/>
        </p:spPr>
      </p:pic>
      <p:pic>
        <p:nvPicPr>
          <p:cNvPr id="3076" name="Picture 4" descr="Картинка 11 из 1175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3643314"/>
            <a:ext cx="3786214" cy="2699365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14546" y="4857760"/>
            <a:ext cx="4786346" cy="1051560"/>
          </a:xfrm>
        </p:spPr>
        <p:txBody>
          <a:bodyPr>
            <a:normAutofit/>
          </a:bodyPr>
          <a:lstStyle/>
          <a:p>
            <a:r>
              <a:rPr lang="ru-RU" dirty="0"/>
              <a:t>Гашение </a:t>
            </a:r>
            <a:r>
              <a:rPr lang="ru-RU" dirty="0" smtClean="0"/>
              <a:t>марок</a:t>
            </a:r>
            <a:endParaRPr lang="ru-RU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428736"/>
            <a:ext cx="8183880" cy="418795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/>
              <a:t>Гашение(почта)-посредством  простановки штемпеля с числом отправленного письма.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Специальное гашение – использование специального художественно оформленного штемпеля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Коллекционерами ценятся негашеные марки.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643050"/>
            <a:ext cx="8183880" cy="418795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/>
              <a:t>Значительная часть почтовых марок выпускается с изначальной целью их продажи коллекционерам , что позволяет государству получать значительный доход.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0364" y="843961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Знаете ли вы?</a:t>
            </a:r>
            <a:endParaRPr lang="ru-RU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1789877"/>
            <a:ext cx="75724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q"/>
            </a:pPr>
            <a:r>
              <a:rPr lang="ru-RU" dirty="0" smtClean="0"/>
              <a:t>Графический дизайнер </a:t>
            </a:r>
            <a:r>
              <a:rPr lang="en-US" dirty="0" smtClean="0"/>
              <a:t>Toby Ng</a:t>
            </a:r>
            <a:r>
              <a:rPr lang="ru-RU" dirty="0" smtClean="0"/>
              <a:t> – выпускник лондонского колледжа разработал набор шоколадных марок. Он подумал, что люди, чтобы наклеить марку, как правило, лижут её с обратной стороны, и решил сделать им приятно ,т.е изобрёл марку с шоколадным вкусом</a:t>
            </a:r>
            <a:r>
              <a:rPr lang="en-US" dirty="0" smtClean="0"/>
              <a:t>:</a:t>
            </a:r>
            <a:r>
              <a:rPr lang="ru-RU" dirty="0" smtClean="0"/>
              <a:t> молочный, горький и белый шоколад. Лист с марками выглядит как плитка шоколада.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Clr>
                <a:schemeClr val="accent1"/>
              </a:buClr>
              <a:buFont typeface="Wingdings" pitchFamily="2" charset="2"/>
              <a:buChar char="q"/>
            </a:pPr>
            <a:r>
              <a:rPr lang="ru-RU" dirty="0" smtClean="0"/>
              <a:t>Производители мороженого и Австрийская почтовая служба выпустили серию ароматизированных  почтовых марок. Чтобы приобрести такую марку, надо купить 10 порций мороженого.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9795671">
            <a:off x="162784" y="2967335"/>
            <a:ext cx="8818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такое филателия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415688">
            <a:off x="1879595" y="2632837"/>
            <a:ext cx="48974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Творческая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мастерская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4429132"/>
            <a:ext cx="2783196" cy="1051560"/>
          </a:xfrm>
        </p:spPr>
        <p:txBody>
          <a:bodyPr/>
          <a:lstStyle/>
          <a:p>
            <a:r>
              <a:rPr lang="ru-RU" dirty="0"/>
              <a:t>Новости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" y="530352"/>
            <a:ext cx="8183880" cy="347015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ru-RU" sz="2400" dirty="0"/>
              <a:t>Есть такая серия марок «Регионы России». Она выпускается с 1997г. В этой серии марки с изображением символов разных областей. Выпущена новая марка из этой серии, посвященная Тверской области. Ее проект был </a:t>
            </a:r>
            <a:r>
              <a:rPr lang="ru-RU" sz="2400" dirty="0" smtClean="0"/>
              <a:t>разработан сотрудниками </a:t>
            </a:r>
            <a:r>
              <a:rPr lang="ru-RU" sz="2400" dirty="0"/>
              <a:t>Тверского почтамта и </a:t>
            </a:r>
            <a:r>
              <a:rPr lang="ru-RU" sz="2400" dirty="0" smtClean="0"/>
              <a:t>представителями московского издательско-торгового центра «Марки</a:t>
            </a:r>
            <a:r>
              <a:rPr lang="ru-RU" sz="2400" dirty="0"/>
              <a:t>».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ru-RU" sz="2400" dirty="0"/>
              <a:t>Художественная марка посвященная Тверскому краю выпущена впервые.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ru-RU" sz="2400" dirty="0"/>
              <a:t>На марке изображен Св. благоверный князь Михаил Тверской и купец Афанасий Никитин, среди достопримечательностей – исток Волги, Нилова пустынь и другие памятники местности.</a:t>
            </a:r>
          </a:p>
        </p:txBody>
      </p:sp>
      <p:pic>
        <p:nvPicPr>
          <p:cNvPr id="4" name="Рисунок 3" descr="b_11459.jpg"/>
          <p:cNvPicPr>
            <a:picLocks noChangeAspect="1"/>
          </p:cNvPicPr>
          <p:nvPr/>
        </p:nvPicPr>
        <p:blipFill>
          <a:blip r:embed="rId2"/>
          <a:srcRect l="14844" t="28125" r="17187" b="21875"/>
          <a:stretch>
            <a:fillRect/>
          </a:stretch>
        </p:blipFill>
        <p:spPr>
          <a:xfrm>
            <a:off x="4143372" y="4000504"/>
            <a:ext cx="4013922" cy="221457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Проект почтовой марки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Проект почтовой марки – в филателии выполненный художником рисунок, прототип будущей марки, представленный заказчику для участия в конкурсе(рассмотрении), предшествующей типографической стадии печатания марки.</a:t>
            </a:r>
          </a:p>
          <a:p>
            <a:endParaRPr lang="en-US" sz="1400" dirty="0" smtClean="0"/>
          </a:p>
          <a:p>
            <a:r>
              <a:rPr lang="ru-RU" sz="1400" dirty="0" smtClean="0"/>
              <a:t>Проект почтовой марки следует отличать как от эссе(напечатанного </a:t>
            </a:r>
            <a:r>
              <a:rPr lang="ru-RU" sz="1400" dirty="0" err="1" smtClean="0"/>
              <a:t>прототипа,эскиза</a:t>
            </a:r>
            <a:r>
              <a:rPr lang="ru-RU" sz="1400" dirty="0" smtClean="0"/>
              <a:t> почтовой марки, предполагавшейся к выпуску в почтовом обращении, но не утвержденной), так и от пробной марки(отпечатанного прототипа марки, утвержденной к выпуску).</a:t>
            </a:r>
          </a:p>
          <a:p>
            <a:endParaRPr lang="ru-RU" sz="1400" dirty="0" smtClean="0"/>
          </a:p>
          <a:p>
            <a:r>
              <a:rPr lang="ru-RU" sz="1400" dirty="0" smtClean="0"/>
              <a:t>Проекты марок обычно выполняются в увеличенном формате по сравнению с выпущенной в обращение маркой(масштаб от 20:1 до 100:1. Тексты в проект марки иногда не включаются, </a:t>
            </a:r>
            <a:r>
              <a:rPr lang="ru-RU" sz="1400" dirty="0" err="1" smtClean="0"/>
              <a:t>поскольу</a:t>
            </a:r>
            <a:r>
              <a:rPr lang="ru-RU" sz="1400" dirty="0" smtClean="0"/>
              <a:t> их делают отдельным набором.</a:t>
            </a:r>
          </a:p>
          <a:p>
            <a:endParaRPr lang="ru-RU" sz="1400" dirty="0" smtClean="0"/>
          </a:p>
          <a:p>
            <a:r>
              <a:rPr lang="ru-RU" sz="1400" dirty="0" smtClean="0"/>
              <a:t>Проекты марок встречаются редко, так как обычно их производят в единичном экземпляре только в качестве образцов, и они не поступают в открытую продажу. Их хранят в почтовых музеях и почтовых архивах или у художника.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  <p:transition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931812" y="4786322"/>
            <a:ext cx="4497708" cy="1051560"/>
          </a:xfrm>
        </p:spPr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214422"/>
            <a:ext cx="8183880" cy="418795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/>
              <a:t>Марка – как объект исследования и как художественное произведение.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Почтовая марка отражает эпоху, события, историю своего времени.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Отражает общественный строй, мировоззрение, господствующие в выпустившей ее стране.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57166"/>
            <a:ext cx="7948448" cy="274151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endParaRPr lang="ru-RU" sz="3200" b="1" i="1" dirty="0" smtClean="0"/>
          </a:p>
          <a:p>
            <a:pPr>
              <a:buFont typeface="Wingdings" pitchFamily="2" charset="2"/>
              <a:buChar char="q"/>
            </a:pPr>
            <a:r>
              <a:rPr lang="ru-RU" b="1" dirty="0" smtClean="0"/>
              <a:t>Филателия</a:t>
            </a:r>
            <a:r>
              <a:rPr lang="ru-RU" dirty="0" smtClean="0"/>
              <a:t> (франц. </a:t>
            </a:r>
            <a:r>
              <a:rPr lang="ru-RU" dirty="0" err="1" smtClean="0"/>
              <a:t>philatélie</a:t>
            </a:r>
            <a:r>
              <a:rPr lang="ru-RU" dirty="0" smtClean="0"/>
              <a:t>, от греч. </a:t>
            </a:r>
            <a:r>
              <a:rPr lang="ru-RU" dirty="0" err="1" smtClean="0"/>
              <a:t>philéo</a:t>
            </a:r>
            <a:r>
              <a:rPr lang="ru-RU" dirty="0" smtClean="0"/>
              <a:t> - люблю и </a:t>
            </a:r>
            <a:r>
              <a:rPr lang="ru-RU" dirty="0" err="1" smtClean="0"/>
              <a:t>atéleia</a:t>
            </a:r>
            <a:r>
              <a:rPr lang="ru-RU" dirty="0" smtClean="0"/>
              <a:t> - освобождение от оплаты, пошлины, сбора; имеются в виду почтовые марки, заменившие денежную плату за пересылку писем), коллекционирование и изучение почтовых марок.</a:t>
            </a:r>
            <a:endParaRPr lang="ru-RU" dirty="0"/>
          </a:p>
        </p:txBody>
      </p:sp>
      <p:pic>
        <p:nvPicPr>
          <p:cNvPr id="4" name="Рисунок 3" descr="snapshot_20091208_162651.jpg"/>
          <p:cNvPicPr>
            <a:picLocks noChangeAspect="1"/>
          </p:cNvPicPr>
          <p:nvPr/>
        </p:nvPicPr>
        <p:blipFill>
          <a:blip r:embed="rId3"/>
          <a:srcRect l="51686" t="49064" b="14981"/>
          <a:stretch>
            <a:fillRect/>
          </a:stretch>
        </p:blipFill>
        <p:spPr>
          <a:xfrm>
            <a:off x="830100" y="3154005"/>
            <a:ext cx="3071802" cy="1714512"/>
          </a:xfrm>
          <a:prstGeom prst="rect">
            <a:avLst/>
          </a:prstGeom>
        </p:spPr>
      </p:pic>
      <p:pic>
        <p:nvPicPr>
          <p:cNvPr id="9" name="Рисунок 8" descr="snapshot_20091208_182757.jpg"/>
          <p:cNvPicPr>
            <a:picLocks noChangeAspect="1"/>
          </p:cNvPicPr>
          <p:nvPr/>
        </p:nvPicPr>
        <p:blipFill>
          <a:blip r:embed="rId4" cstate="print"/>
          <a:srcRect l="35796" t="9091" r="16477" b="45454"/>
          <a:stretch>
            <a:fillRect/>
          </a:stretch>
        </p:blipFill>
        <p:spPr>
          <a:xfrm>
            <a:off x="6215074" y="2500306"/>
            <a:ext cx="2000264" cy="1428760"/>
          </a:xfrm>
          <a:prstGeom prst="rect">
            <a:avLst/>
          </a:prstGeom>
        </p:spPr>
      </p:pic>
      <p:pic>
        <p:nvPicPr>
          <p:cNvPr id="10" name="Рисунок 9" descr="snapshot_20091208_163431.jpg"/>
          <p:cNvPicPr>
            <a:picLocks noChangeAspect="1"/>
          </p:cNvPicPr>
          <p:nvPr/>
        </p:nvPicPr>
        <p:blipFill>
          <a:blip r:embed="rId5"/>
          <a:srcRect l="21250" t="51667" r="34999" b="6666"/>
          <a:stretch>
            <a:fillRect/>
          </a:stretch>
        </p:blipFill>
        <p:spPr>
          <a:xfrm>
            <a:off x="4143372" y="4000504"/>
            <a:ext cx="2500330" cy="178595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28596" y="1357298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072074"/>
            <a:ext cx="6715172" cy="6943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Портрет главы государства</a:t>
            </a:r>
            <a:endParaRPr lang="ru-RU" dirty="0"/>
          </a:p>
        </p:txBody>
      </p:sp>
      <p:pic>
        <p:nvPicPr>
          <p:cNvPr id="5" name="Рисунок 4" descr="snapshot_20091209_191846.jpg"/>
          <p:cNvPicPr>
            <a:picLocks noChangeAspect="1"/>
          </p:cNvPicPr>
          <p:nvPr/>
        </p:nvPicPr>
        <p:blipFill>
          <a:blip r:embed="rId2"/>
          <a:srcRect l="47798" t="46403" r="24758" b="28532"/>
          <a:stretch>
            <a:fillRect/>
          </a:stretch>
        </p:blipFill>
        <p:spPr>
          <a:xfrm rot="21415694">
            <a:off x="3997417" y="2535131"/>
            <a:ext cx="4037344" cy="2659592"/>
          </a:xfrm>
          <a:prstGeom prst="rect">
            <a:avLst/>
          </a:prstGeom>
        </p:spPr>
      </p:pic>
      <p:pic>
        <p:nvPicPr>
          <p:cNvPr id="1026" name="Picture 2" descr="Картинка 19 из 8648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5" y="714356"/>
            <a:ext cx="4308344" cy="2643206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693</TotalTime>
  <Words>1248</Words>
  <Application>Microsoft Office PowerPoint</Application>
  <PresentationFormat>Экран (4:3)</PresentationFormat>
  <Paragraphs>236</Paragraphs>
  <Slides>63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Портрет главы государства</vt:lpstr>
      <vt:lpstr>Портреты национальных и политических  деятелей</vt:lpstr>
      <vt:lpstr>Мастера литературы,  театра и кино</vt:lpstr>
      <vt:lpstr>Мастера изобразительного искусства и музыки</vt:lpstr>
      <vt:lpstr>Космонавты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Официальные почтовые марки:</vt:lpstr>
      <vt:lpstr>Полуофициальные марки:</vt:lpstr>
      <vt:lpstr>Неофициальные почтовые марки:</vt:lpstr>
      <vt:lpstr>Основная форма выпуска марок:</vt:lpstr>
      <vt:lpstr>Горизонтальный и вертикальный прямоугольник</vt:lpstr>
      <vt:lpstr>Квадрат и треугольник</vt:lpstr>
      <vt:lpstr>Ромб</vt:lpstr>
      <vt:lpstr>Слайд 40</vt:lpstr>
      <vt:lpstr>Слайд 41</vt:lpstr>
      <vt:lpstr>Слайд 42</vt:lpstr>
      <vt:lpstr>Слайд 43</vt:lpstr>
      <vt:lpstr>Слайд 44</vt:lpstr>
      <vt:lpstr>Событийные</vt:lpstr>
      <vt:lpstr>Юбилейные</vt:lpstr>
      <vt:lpstr>История авиации</vt:lpstr>
      <vt:lpstr>Флора</vt:lpstr>
      <vt:lpstr>Фауна</vt:lpstr>
      <vt:lpstr>Искусство</vt:lpstr>
      <vt:lpstr>Транспорт</vt:lpstr>
      <vt:lpstr>Слайд 52</vt:lpstr>
      <vt:lpstr>Слайд 53</vt:lpstr>
      <vt:lpstr>Слайд 54</vt:lpstr>
      <vt:lpstr>Слайд 55</vt:lpstr>
      <vt:lpstr>Слайд 56</vt:lpstr>
      <vt:lpstr>Гашение марок</vt:lpstr>
      <vt:lpstr>Слайд 58</vt:lpstr>
      <vt:lpstr>Слайд 59</vt:lpstr>
      <vt:lpstr>Слайд 60</vt:lpstr>
      <vt:lpstr>Новости</vt:lpstr>
      <vt:lpstr>      Проект почтовой марки</vt:lpstr>
      <vt:lpstr>Заключение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Ежик</dc:creator>
  <cp:lastModifiedBy>Васильева Т.Г.</cp:lastModifiedBy>
  <cp:revision>90</cp:revision>
  <dcterms:created xsi:type="dcterms:W3CDTF">2009-12-08T14:50:55Z</dcterms:created>
  <dcterms:modified xsi:type="dcterms:W3CDTF">2010-01-20T14:43:40Z</dcterms:modified>
</cp:coreProperties>
</file>