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60" r:id="rId3"/>
    <p:sldId id="298" r:id="rId4"/>
    <p:sldId id="257" r:id="rId5"/>
    <p:sldId id="266" r:id="rId6"/>
    <p:sldId id="267" r:id="rId7"/>
    <p:sldId id="258" r:id="rId8"/>
    <p:sldId id="288" r:id="rId9"/>
    <p:sldId id="286" r:id="rId10"/>
    <p:sldId id="287" r:id="rId11"/>
    <p:sldId id="289" r:id="rId12"/>
    <p:sldId id="291" r:id="rId13"/>
    <p:sldId id="292" r:id="rId14"/>
    <p:sldId id="293" r:id="rId15"/>
    <p:sldId id="269" r:id="rId16"/>
    <p:sldId id="262" r:id="rId17"/>
    <p:sldId id="263" r:id="rId18"/>
    <p:sldId id="264" r:id="rId19"/>
    <p:sldId id="285" r:id="rId20"/>
    <p:sldId id="283" r:id="rId21"/>
    <p:sldId id="284" r:id="rId22"/>
    <p:sldId id="297" r:id="rId23"/>
    <p:sldId id="295" r:id="rId24"/>
    <p:sldId id="277" r:id="rId25"/>
    <p:sldId id="280" r:id="rId26"/>
    <p:sldId id="29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19.01.2010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19.01.2010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3/3b/CarnivalKoeln2006.jp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commons/e/ee/Mainzer_Fastnacht_Zug-Ente_2004.jp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b/b6/Ravensburg_Fasnet_Papierkrattler_2005.jpg"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2/23/Menden-Karneval1-Asio.JPG"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1/19/RoMo7.jp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de/0/0b/D%C3%B6rflicher_Karnevalsumzug_in_Herchen.jpg"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d/d7/2009-02_carnivaal_zillewold_roomberg.JPG"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avialine.com/photoreports/2/5/148/212/7.html"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commons/f/fe/Karnevalsmuseum.jp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a/ab/Kinderprinz.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071546"/>
          </a:xfrm>
        </p:spPr>
        <p:txBody>
          <a:bodyPr>
            <a:normAutofit/>
          </a:bodyPr>
          <a:lstStyle/>
          <a:p>
            <a:pPr algn="ctr"/>
            <a:r>
              <a:rPr lang="de-DE" sz="5400" dirty="0" smtClean="0"/>
              <a:t>Kölner Karneval</a:t>
            </a:r>
            <a:endParaRPr lang="ru-RU" sz="5400" dirty="0"/>
          </a:p>
        </p:txBody>
      </p:sp>
      <p:pic>
        <p:nvPicPr>
          <p:cNvPr id="4" name="Рисунок 3" descr="C:\Documents and Settings\Кабинет 24\Рабочий стол\проект Н П\фото-карнавал\6f9f817dc1.jpg"/>
          <p:cNvPicPr/>
          <p:nvPr/>
        </p:nvPicPr>
        <p:blipFill>
          <a:blip r:embed="rId2" cstate="print"/>
          <a:srcRect/>
          <a:stretch>
            <a:fillRect/>
          </a:stretch>
        </p:blipFill>
        <p:spPr bwMode="auto">
          <a:xfrm>
            <a:off x="714348" y="1000108"/>
            <a:ext cx="7929618" cy="5715040"/>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42844" y="0"/>
            <a:ext cx="9001156" cy="714356"/>
          </a:xfrm>
        </p:spPr>
        <p:txBody>
          <a:bodyPr>
            <a:normAutofit/>
          </a:bodyPr>
          <a:lstStyle/>
          <a:p>
            <a:r>
              <a:rPr lang="de-DE" sz="2800" dirty="0" smtClean="0">
                <a:latin typeface="Times New Roman" pitchFamily="18" charset="0"/>
                <a:cs typeface="Times New Roman" pitchFamily="18" charset="0"/>
              </a:rPr>
              <a:t>So schneiden die Frauen die Krawatte bei der Männer ab.</a:t>
            </a:r>
            <a:endParaRPr lang="ru-RU" sz="2800" dirty="0">
              <a:latin typeface="Times New Roman" pitchFamily="18" charset="0"/>
              <a:cs typeface="Times New Roman" pitchFamily="18" charset="0"/>
            </a:endParaRPr>
          </a:p>
        </p:txBody>
      </p:sp>
      <p:pic>
        <p:nvPicPr>
          <p:cNvPr id="5" name="Picture 2" descr="http://85.236.204.66/media/cms/43/20250/t_z1.jpg"/>
          <p:cNvPicPr>
            <a:picLocks noGrp="1" noChangeAspect="1" noChangeArrowheads="1"/>
          </p:cNvPicPr>
          <p:nvPr>
            <p:ph sz="half" idx="1"/>
          </p:nvPr>
        </p:nvPicPr>
        <p:blipFill>
          <a:blip r:embed="rId2" cstate="print"/>
          <a:srcRect/>
          <a:stretch>
            <a:fillRect/>
          </a:stretch>
        </p:blipFill>
        <p:spPr bwMode="auto">
          <a:xfrm>
            <a:off x="714348" y="714356"/>
            <a:ext cx="7500990" cy="6143644"/>
          </a:xfrm>
          <a:prstGeom prst="rect">
            <a:avLst/>
          </a:prstGeom>
          <a:noFill/>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214424"/>
            <a:ext cx="8472518" cy="914400"/>
          </a:xfrm>
        </p:spPr>
        <p:txBody>
          <a:bodyPr>
            <a:normAutofit/>
          </a:bodyPr>
          <a:lstStyle/>
          <a:p>
            <a:pPr algn="ctr"/>
            <a:r>
              <a:rPr lang="de-DE" sz="4400" dirty="0" smtClean="0">
                <a:latin typeface="Times New Roman" pitchFamily="18" charset="0"/>
                <a:cs typeface="Times New Roman" pitchFamily="18" charset="0"/>
              </a:rPr>
              <a:t>Karnevalssamstag</a:t>
            </a:r>
            <a:endParaRPr lang="ru-RU" sz="4400" dirty="0">
              <a:latin typeface="Times New Roman" pitchFamily="18" charset="0"/>
              <a:cs typeface="Times New Roman" pitchFamily="18" charset="0"/>
            </a:endParaRPr>
          </a:p>
        </p:txBody>
      </p:sp>
      <p:pic>
        <p:nvPicPr>
          <p:cNvPr id="2050" name="Picture 2" descr="Datei:CarnivalKoeln2006.jpg">
            <a:hlinkClick r:id="rId2"/>
          </p:cNvPr>
          <p:cNvPicPr>
            <a:picLocks noChangeAspect="1" noChangeArrowheads="1"/>
          </p:cNvPicPr>
          <p:nvPr/>
        </p:nvPicPr>
        <p:blipFill>
          <a:blip r:embed="rId3" cstate="print"/>
          <a:srcRect/>
          <a:stretch>
            <a:fillRect/>
          </a:stretch>
        </p:blipFill>
        <p:spPr bwMode="auto">
          <a:xfrm>
            <a:off x="428596" y="1143000"/>
            <a:ext cx="7620000" cy="5715000"/>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0"/>
            <a:ext cx="8186766" cy="857232"/>
          </a:xfrm>
        </p:spPr>
        <p:txBody>
          <a:bodyPr>
            <a:normAutofit/>
          </a:bodyPr>
          <a:lstStyle/>
          <a:p>
            <a:pPr algn="ctr"/>
            <a:r>
              <a:rPr lang="de-DE" sz="2800" dirty="0" smtClean="0">
                <a:latin typeface="Times New Roman" pitchFamily="18" charset="0"/>
                <a:cs typeface="Times New Roman" pitchFamily="18" charset="0"/>
              </a:rPr>
              <a:t> Am </a:t>
            </a:r>
            <a:r>
              <a:rPr lang="de-DE" sz="2800" dirty="0" err="1" smtClean="0">
                <a:latin typeface="Times New Roman" pitchFamily="18" charset="0"/>
                <a:cs typeface="Times New Roman" pitchFamily="18" charset="0"/>
              </a:rPr>
              <a:t>Karnevalsamstag</a:t>
            </a:r>
            <a:r>
              <a:rPr lang="de-DE" sz="2800" dirty="0" smtClean="0">
                <a:latin typeface="Times New Roman" pitchFamily="18" charset="0"/>
                <a:cs typeface="Times New Roman" pitchFamily="18" charset="0"/>
              </a:rPr>
              <a:t> kann man Schulzüge sehen, an denen bis zu 50 Kölner Schulen teilnehmen. </a:t>
            </a:r>
            <a:endParaRPr lang="de-DE" sz="2800" dirty="0">
              <a:latin typeface="Times New Roman" pitchFamily="18" charset="0"/>
              <a:cs typeface="Times New Roman" pitchFamily="18" charset="0"/>
            </a:endParaRPr>
          </a:p>
        </p:txBody>
      </p:sp>
      <p:pic>
        <p:nvPicPr>
          <p:cNvPr id="34820" name="Picture 4" descr="Datei:Mainzer Fastnacht Zug-Ente 2004.jpg">
            <a:hlinkClick r:id="rId2"/>
          </p:cNvPr>
          <p:cNvPicPr>
            <a:picLocks noChangeAspect="1" noChangeArrowheads="1"/>
          </p:cNvPicPr>
          <p:nvPr/>
        </p:nvPicPr>
        <p:blipFill>
          <a:blip r:embed="rId3" cstate="print"/>
          <a:srcRect/>
          <a:stretch>
            <a:fillRect/>
          </a:stretch>
        </p:blipFill>
        <p:spPr bwMode="auto">
          <a:xfrm>
            <a:off x="571472" y="1000108"/>
            <a:ext cx="7620000" cy="5715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0"/>
            <a:ext cx="8186766" cy="1128824"/>
          </a:xfrm>
        </p:spPr>
        <p:txBody>
          <a:bodyPr>
            <a:normAutofit/>
          </a:bodyPr>
          <a:lstStyle/>
          <a:p>
            <a:pPr algn="ctr"/>
            <a:r>
              <a:rPr lang="de-DE" sz="3200" dirty="0" smtClean="0">
                <a:latin typeface="Times New Roman" pitchFamily="18" charset="0"/>
                <a:cs typeface="Times New Roman" pitchFamily="18" charset="0"/>
              </a:rPr>
              <a:t>Am nächsten Tag beginnt Tulpensonntag, wo solche Karnevalszüge  sehen kann</a:t>
            </a:r>
            <a:endParaRPr lang="ru-RU" sz="3200" dirty="0">
              <a:latin typeface="Times New Roman" pitchFamily="18" charset="0"/>
              <a:cs typeface="Times New Roman" pitchFamily="18" charset="0"/>
            </a:endParaRPr>
          </a:p>
        </p:txBody>
      </p:sp>
      <p:pic>
        <p:nvPicPr>
          <p:cNvPr id="15362" name="Picture 2" descr="Datei:Ravensburg Fasnet Papierkrattler 2005.jpg">
            <a:hlinkClick r:id="rId2"/>
          </p:cNvPr>
          <p:cNvPicPr>
            <a:picLocks noChangeAspect="1" noChangeArrowheads="1"/>
          </p:cNvPicPr>
          <p:nvPr/>
        </p:nvPicPr>
        <p:blipFill>
          <a:blip r:embed="rId3" cstate="print"/>
          <a:srcRect/>
          <a:stretch>
            <a:fillRect/>
          </a:stretch>
        </p:blipFill>
        <p:spPr bwMode="auto">
          <a:xfrm>
            <a:off x="1142976" y="1152524"/>
            <a:ext cx="6419850" cy="5705476"/>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0"/>
            <a:ext cx="8115328" cy="1128824"/>
          </a:xfrm>
        </p:spPr>
        <p:txBody>
          <a:bodyPr>
            <a:normAutofit/>
          </a:bodyPr>
          <a:lstStyle/>
          <a:p>
            <a:pPr algn="ctr"/>
            <a:r>
              <a:rPr lang="de-DE" sz="2400" dirty="0" smtClean="0">
                <a:latin typeface="Times New Roman" pitchFamily="18" charset="0"/>
                <a:cs typeface="Times New Roman" pitchFamily="18" charset="0"/>
              </a:rPr>
              <a:t>Tulpensonntag</a:t>
            </a:r>
            <a:r>
              <a:rPr lang="ru-RU" sz="2400" dirty="0" smtClean="0">
                <a:latin typeface="Times New Roman" pitchFamily="18" charset="0"/>
                <a:cs typeface="Times New Roman" pitchFamily="18" charset="0"/>
              </a:rPr>
              <a:t>   </a:t>
            </a:r>
            <a:r>
              <a:rPr lang="de-DE" sz="2400" dirty="0" smtClean="0">
                <a:latin typeface="Times New Roman" pitchFamily="18" charset="0"/>
                <a:cs typeface="Times New Roman" pitchFamily="18" charset="0"/>
              </a:rPr>
              <a:t>dauert den ganzen Tag. In den lustigen Stadtzüge nehmen mehr als vierzig  Nachbarschafts- und Stadtteilvereinen und „Großfamilien“ teil.</a:t>
            </a:r>
            <a:endParaRPr lang="ru-RU" sz="2400" dirty="0">
              <a:latin typeface="Times New Roman" pitchFamily="18" charset="0"/>
              <a:cs typeface="Times New Roman" pitchFamily="18" charset="0"/>
            </a:endParaRPr>
          </a:p>
        </p:txBody>
      </p:sp>
      <p:pic>
        <p:nvPicPr>
          <p:cNvPr id="36866" name="Picture 2" descr="Datei:Menden-Karneval1-Asio.JPG">
            <a:hlinkClick r:id="rId2"/>
          </p:cNvPr>
          <p:cNvPicPr>
            <a:picLocks noChangeAspect="1" noChangeArrowheads="1"/>
          </p:cNvPicPr>
          <p:nvPr/>
        </p:nvPicPr>
        <p:blipFill>
          <a:blip r:embed="rId3" cstate="print"/>
          <a:srcRect/>
          <a:stretch>
            <a:fillRect/>
          </a:stretch>
        </p:blipFill>
        <p:spPr bwMode="auto">
          <a:xfrm>
            <a:off x="285720" y="1214422"/>
            <a:ext cx="8572560" cy="5643578"/>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0" y="500042"/>
            <a:ext cx="2571736" cy="5214974"/>
          </a:xfrm>
        </p:spPr>
        <p:txBody>
          <a:bodyPr>
            <a:normAutofit lnSpcReduction="10000"/>
          </a:bodyPr>
          <a:lstStyle/>
          <a:p>
            <a:endParaRPr lang="de-DE" sz="2400" dirty="0" smtClean="0"/>
          </a:p>
          <a:p>
            <a:r>
              <a:rPr lang="de-DE" sz="3000" dirty="0" smtClean="0"/>
              <a:t>Auch die Kinder sind die aktivste Teilnehmer dieser Karneval.</a:t>
            </a:r>
          </a:p>
          <a:p>
            <a:r>
              <a:rPr lang="de-DE" sz="3000" dirty="0" smtClean="0"/>
              <a:t>Die meisten wählen auch die schönste Clowns-</a:t>
            </a:r>
            <a:r>
              <a:rPr lang="de-DE" sz="3000" dirty="0" err="1" smtClean="0"/>
              <a:t>kostüme</a:t>
            </a:r>
            <a:endParaRPr lang="ru-RU" sz="3000" dirty="0"/>
          </a:p>
        </p:txBody>
      </p:sp>
      <p:pic>
        <p:nvPicPr>
          <p:cNvPr id="5" name="Содержимое 3" descr="C:\Documents and Settings\Кабинет 24\Рабочий стол\проект Н П\фото-карнавал\köln5.jpg"/>
          <p:cNvPicPr>
            <a:picLocks noGrp="1"/>
          </p:cNvPicPr>
          <p:nvPr>
            <p:ph sz="half" idx="1"/>
          </p:nvPr>
        </p:nvPicPr>
        <p:blipFill>
          <a:blip r:embed="rId2" cstate="print"/>
          <a:srcRect/>
          <a:stretch>
            <a:fillRect/>
          </a:stretch>
        </p:blipFill>
        <p:spPr bwMode="auto">
          <a:xfrm>
            <a:off x="2357422" y="214290"/>
            <a:ext cx="6786578" cy="607223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357158" y="4929198"/>
            <a:ext cx="8143932" cy="1714512"/>
          </a:xfrm>
        </p:spPr>
        <p:txBody>
          <a:bodyPr>
            <a:normAutofit/>
          </a:bodyPr>
          <a:lstStyle/>
          <a:p>
            <a:pPr algn="ctr"/>
            <a:r>
              <a:rPr lang="de-DE" sz="2400" dirty="0" smtClean="0"/>
              <a:t> Das musikalische Repertoire umfasst nicht nur die  alte Volkslieder, sondern auch ganze Menge leise Tone. Dieses Musik wird das ganze Jahr hindurch gespielt und gesungen. Die Musik ist eine Teil der Stadtkultur</a:t>
            </a:r>
            <a:r>
              <a:rPr lang="ru-RU" sz="2400" dirty="0" smtClean="0"/>
              <a:t>.</a:t>
            </a:r>
            <a:endParaRPr lang="ru-RU" sz="2400" dirty="0"/>
          </a:p>
        </p:txBody>
      </p:sp>
      <p:pic>
        <p:nvPicPr>
          <p:cNvPr id="4" name="Содержимое 3" descr="C:\Documents and Settings\Кабинет 24\Рабочий стол\проект Н П\фото-карнавал\köln6.jpg"/>
          <p:cNvPicPr>
            <a:picLocks noGrp="1"/>
          </p:cNvPicPr>
          <p:nvPr>
            <p:ph sz="half" idx="1"/>
          </p:nvPr>
        </p:nvPicPr>
        <p:blipFill>
          <a:blip r:embed="rId2" cstate="print"/>
          <a:stretch>
            <a:fillRect/>
          </a:stretch>
        </p:blipFill>
        <p:spPr bwMode="auto">
          <a:xfrm>
            <a:off x="571472" y="142852"/>
            <a:ext cx="8143932" cy="471490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3" descr="C:\Documents and Settings\Кабинет 24\Рабочий стол\проект Н П\фото-карнавал\sonderkarneval15.jpg"/>
          <p:cNvPicPr>
            <a:picLocks noGrp="1"/>
          </p:cNvPicPr>
          <p:nvPr>
            <p:ph type="pic" idx="1"/>
          </p:nvPr>
        </p:nvPicPr>
        <p:blipFill>
          <a:blip r:embed="rId2" cstate="print"/>
          <a:srcRect l="16755" r="16755"/>
          <a:stretch>
            <a:fillRect/>
          </a:stretch>
        </p:blipFill>
        <p:spPr bwMode="auto">
          <a:xfrm>
            <a:off x="785786" y="1000108"/>
            <a:ext cx="7215238" cy="5857892"/>
          </a:xfrm>
          <a:prstGeom prst="rect">
            <a:avLst/>
          </a:prstGeom>
          <a:noFill/>
          <a:ln w="9525">
            <a:noFill/>
            <a:miter lim="800000"/>
            <a:headEnd/>
            <a:tailEnd/>
          </a:ln>
        </p:spPr>
      </p:pic>
      <p:sp>
        <p:nvSpPr>
          <p:cNvPr id="8" name="Текст 7"/>
          <p:cNvSpPr>
            <a:spLocks noGrp="1"/>
          </p:cNvSpPr>
          <p:nvPr>
            <p:ph type="body" sz="half" idx="2"/>
          </p:nvPr>
        </p:nvSpPr>
        <p:spPr>
          <a:xfrm>
            <a:off x="500034" y="0"/>
            <a:ext cx="8429684" cy="1071546"/>
          </a:xfrm>
        </p:spPr>
        <p:txBody>
          <a:bodyPr>
            <a:normAutofit/>
          </a:bodyPr>
          <a:lstStyle/>
          <a:p>
            <a:pPr algn="ctr"/>
            <a:r>
              <a:rPr lang="de-DE" sz="2800" dirty="0" smtClean="0"/>
              <a:t>Zwischen Weiberfastnacht und Aschenmittwoch wird über  20 000 Lieder gespielt und gesungen.</a:t>
            </a:r>
            <a:endParaRPr lang="ru-RU" sz="2800"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Documents and Settings\Кабинет 24\Рабочий стол\проект Н П\фото-карнавал\Köln.jpg"/>
          <p:cNvPicPr>
            <a:picLocks noGrp="1"/>
          </p:cNvPicPr>
          <p:nvPr>
            <p:ph type="pic" idx="1"/>
          </p:nvPr>
        </p:nvPicPr>
        <p:blipFill>
          <a:blip r:embed="rId2" cstate="print"/>
          <a:srcRect l="12375" r="12375"/>
          <a:stretch>
            <a:fillRect/>
          </a:stretch>
        </p:blipFill>
        <p:spPr bwMode="auto">
          <a:xfrm>
            <a:off x="571472" y="1000108"/>
            <a:ext cx="8001056" cy="5643602"/>
          </a:xfrm>
          <a:prstGeom prst="rect">
            <a:avLst/>
          </a:prstGeom>
          <a:noFill/>
          <a:ln w="9525">
            <a:noFill/>
            <a:miter lim="800000"/>
            <a:headEnd/>
            <a:tailEnd/>
          </a:ln>
        </p:spPr>
      </p:pic>
      <p:sp>
        <p:nvSpPr>
          <p:cNvPr id="5" name="Текст 4"/>
          <p:cNvSpPr>
            <a:spLocks noGrp="1"/>
          </p:cNvSpPr>
          <p:nvPr>
            <p:ph type="body" sz="half" idx="2"/>
          </p:nvPr>
        </p:nvSpPr>
        <p:spPr>
          <a:xfrm>
            <a:off x="357158" y="0"/>
            <a:ext cx="8215370" cy="1000109"/>
          </a:xfrm>
        </p:spPr>
        <p:txBody>
          <a:bodyPr>
            <a:noAutofit/>
          </a:bodyPr>
          <a:lstStyle/>
          <a:p>
            <a:pPr algn="ctr"/>
            <a:r>
              <a:rPr lang="de-DE" sz="3200" dirty="0" smtClean="0"/>
              <a:t>Viele Kindertanzgruppen zeigen auch </a:t>
            </a:r>
            <a:r>
              <a:rPr lang="de-DE" sz="3200" dirty="0" smtClean="0"/>
              <a:t>Ihren </a:t>
            </a:r>
            <a:r>
              <a:rPr lang="de-DE" sz="3200" dirty="0" smtClean="0"/>
              <a:t>Meisterschaft</a:t>
            </a:r>
            <a:endParaRPr lang="ru-RU" sz="3200" dirty="0"/>
          </a:p>
        </p:txBody>
      </p:sp>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57158" y="1"/>
            <a:ext cx="8429684" cy="1714488"/>
          </a:xfrm>
        </p:spPr>
        <p:txBody>
          <a:bodyPr>
            <a:normAutofit lnSpcReduction="10000"/>
          </a:bodyPr>
          <a:lstStyle/>
          <a:p>
            <a:pPr algn="ctr"/>
            <a:r>
              <a:rPr lang="de-DE" sz="2800" dirty="0" smtClean="0"/>
              <a:t>Höhepunkt des jährlichen Karneval in Köln ist der Rosenmontagszug.  Das ist der größte Karnevalsumzug in Deutschland. In der Geschichte hat Rosenmontagszug mehrmals geändert.</a:t>
            </a:r>
            <a:endParaRPr lang="ru-RU" sz="2800" dirty="0" smtClean="0"/>
          </a:p>
          <a:p>
            <a:endParaRPr lang="ru-RU" dirty="0"/>
          </a:p>
        </p:txBody>
      </p:sp>
      <p:pic>
        <p:nvPicPr>
          <p:cNvPr id="5" name="Picture 5" descr="Datei:RoMo7.jpg">
            <a:hlinkClick r:id="rId2"/>
          </p:cNvPr>
          <p:cNvPicPr>
            <a:picLocks noGrp="1" noChangeAspect="1" noChangeArrowheads="1"/>
          </p:cNvPicPr>
          <p:nvPr>
            <p:ph type="pic" idx="1"/>
          </p:nvPr>
        </p:nvPicPr>
        <p:blipFill>
          <a:blip r:embed="rId3" cstate="print"/>
          <a:srcRect l="12687" r="12687"/>
          <a:stretch>
            <a:fillRect/>
          </a:stretch>
        </p:blipFill>
        <p:spPr bwMode="auto">
          <a:xfrm>
            <a:off x="571472" y="1643050"/>
            <a:ext cx="7929618" cy="5214950"/>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Кабинет 24\Рабочий стол\проект Н П\фото-карнавал\180px-Dreigestirn_72.jpg"/>
          <p:cNvPicPr/>
          <p:nvPr/>
        </p:nvPicPr>
        <p:blipFill>
          <a:blip r:embed="rId2" cstate="print"/>
          <a:srcRect/>
          <a:stretch>
            <a:fillRect/>
          </a:stretch>
        </p:blipFill>
        <p:spPr bwMode="auto">
          <a:xfrm>
            <a:off x="3214678" y="285728"/>
            <a:ext cx="5929322" cy="5929354"/>
          </a:xfrm>
          <a:prstGeom prst="rect">
            <a:avLst/>
          </a:prstGeom>
          <a:noFill/>
          <a:ln w="9525">
            <a:noFill/>
            <a:miter lim="800000"/>
            <a:headEnd/>
            <a:tailEnd/>
          </a:ln>
        </p:spPr>
      </p:pic>
      <p:sp>
        <p:nvSpPr>
          <p:cNvPr id="7" name="Содержимое 6"/>
          <p:cNvSpPr>
            <a:spLocks noGrp="1"/>
          </p:cNvSpPr>
          <p:nvPr>
            <p:ph idx="1"/>
          </p:nvPr>
        </p:nvSpPr>
        <p:spPr>
          <a:xfrm>
            <a:off x="0" y="214290"/>
            <a:ext cx="3143240" cy="6286544"/>
          </a:xfrm>
        </p:spPr>
        <p:txBody>
          <a:bodyPr>
            <a:normAutofit/>
          </a:bodyPr>
          <a:lstStyle/>
          <a:p>
            <a:r>
              <a:rPr lang="de-DE" sz="2400" dirty="0" smtClean="0">
                <a:latin typeface="Times New Roman" pitchFamily="18" charset="0"/>
                <a:cs typeface="Times New Roman" pitchFamily="18" charset="0"/>
              </a:rPr>
              <a:t>Der Kölner Karneval beginnt am Elften im Elften um Elf Uhr Elf</a:t>
            </a:r>
            <a:r>
              <a:rPr lang="ru-RU" sz="2400" dirty="0" smtClean="0">
                <a:latin typeface="Times New Roman" pitchFamily="18" charset="0"/>
                <a:cs typeface="Times New Roman" pitchFamily="18" charset="0"/>
              </a:rPr>
              <a:t> </a:t>
            </a:r>
            <a:r>
              <a:rPr lang="de-DE" sz="2400" dirty="0" smtClean="0">
                <a:latin typeface="Times New Roman" pitchFamily="18" charset="0"/>
                <a:cs typeface="Times New Roman" pitchFamily="18" charset="0"/>
              </a:rPr>
              <a:t>( 11.11.11.11). Bis Rosenmontag steigert es sich schrittweise. Das Kölner Dreigestirn wählt man jährlich. Das sind Jungfrau, Prinz und Bauer. Diese Rolle spielen nur Männer. </a:t>
            </a:r>
            <a:endParaRPr lang="ru-RU" sz="2400" dirty="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0"/>
            <a:ext cx="8324880" cy="1571613"/>
          </a:xfrm>
        </p:spPr>
        <p:txBody>
          <a:bodyPr>
            <a:normAutofit fontScale="92500" lnSpcReduction="20000"/>
          </a:bodyPr>
          <a:lstStyle/>
          <a:p>
            <a:pPr algn="ctr"/>
            <a:r>
              <a:rPr lang="de-DE" sz="3000" dirty="0" smtClean="0">
                <a:latin typeface="Times New Roman" pitchFamily="18" charset="0"/>
                <a:cs typeface="Times New Roman" pitchFamily="18" charset="0"/>
              </a:rPr>
              <a:t>Während des Rosenmontagszug werden rund 150 Tonnen Süßigkeiten geschmissen. Darunter 700.000 Tafel Schokolade, 22.000 Schachtel Pralinen ,  Tausende Stoffpuppen und weitere kleine Präsente.</a:t>
            </a:r>
            <a:endParaRPr lang="ru-RU" sz="3000" dirty="0" smtClean="0">
              <a:latin typeface="Times New Roman" pitchFamily="18" charset="0"/>
              <a:cs typeface="Times New Roman" pitchFamily="18" charset="0"/>
            </a:endParaRPr>
          </a:p>
          <a:p>
            <a:endParaRPr lang="ru-RU" dirty="0"/>
          </a:p>
        </p:txBody>
      </p:sp>
      <p:pic>
        <p:nvPicPr>
          <p:cNvPr id="5" name="Содержимое 3" descr="carnival_cologne04.jpg"/>
          <p:cNvPicPr>
            <a:picLocks noGrp="1"/>
          </p:cNvPicPr>
          <p:nvPr>
            <p:ph type="pic" idx="1"/>
          </p:nvPr>
        </p:nvPicPr>
        <p:blipFill>
          <a:blip r:embed="rId2" cstate="print"/>
          <a:srcRect l="16667" r="16667"/>
          <a:stretch>
            <a:fillRect/>
          </a:stretch>
        </p:blipFill>
        <p:spPr bwMode="auto">
          <a:xfrm>
            <a:off x="428596" y="1428736"/>
            <a:ext cx="8072494" cy="5429264"/>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28596" y="0"/>
            <a:ext cx="8182004" cy="1071547"/>
          </a:xfrm>
        </p:spPr>
        <p:txBody>
          <a:bodyPr>
            <a:noAutofit/>
          </a:bodyPr>
          <a:lstStyle/>
          <a:p>
            <a:pPr algn="ctr"/>
            <a:r>
              <a:rPr lang="de-DE" sz="2800" dirty="0" smtClean="0">
                <a:latin typeface="Times New Roman" pitchFamily="18" charset="0"/>
                <a:cs typeface="Times New Roman" pitchFamily="18" charset="0"/>
              </a:rPr>
              <a:t>Der erste organisierte Rosenmontagszug fand in Köln im Jahre 1823 statt.</a:t>
            </a:r>
            <a:endParaRPr lang="ru-RU" sz="2800" dirty="0">
              <a:latin typeface="Times New Roman" pitchFamily="18" charset="0"/>
              <a:cs typeface="Times New Roman" pitchFamily="18" charset="0"/>
            </a:endParaRPr>
          </a:p>
        </p:txBody>
      </p:sp>
      <p:pic>
        <p:nvPicPr>
          <p:cNvPr id="5" name="Содержимое 3" descr="carnival_dusseldorf4.jpg"/>
          <p:cNvPicPr>
            <a:picLocks noGrp="1"/>
          </p:cNvPicPr>
          <p:nvPr>
            <p:ph type="pic" idx="1"/>
          </p:nvPr>
        </p:nvPicPr>
        <p:blipFill>
          <a:blip r:embed="rId2" cstate="print"/>
          <a:srcRect l="16667" r="16667"/>
          <a:stretch>
            <a:fillRect/>
          </a:stretch>
        </p:blipFill>
        <p:spPr bwMode="auto">
          <a:xfrm>
            <a:off x="571472" y="1000108"/>
            <a:ext cx="8215370" cy="5572164"/>
          </a:xfrm>
          <a:prstGeom prst="rect">
            <a:avLst/>
          </a:prstGeom>
          <a:noFill/>
          <a:ln w="9525">
            <a:noFill/>
            <a:miter lim="800000"/>
            <a:headEnd/>
            <a:tailEnd/>
          </a:ln>
        </p:spPr>
      </p:pic>
    </p:spTree>
  </p:cSld>
  <p:clrMapOvr>
    <a:masterClrMapping/>
  </p:clrMapOvr>
  <p:transition spd="slow">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142853"/>
            <a:ext cx="8715436" cy="1000131"/>
          </a:xfrm>
        </p:spPr>
        <p:txBody>
          <a:bodyPr>
            <a:noAutofit/>
          </a:bodyPr>
          <a:lstStyle/>
          <a:p>
            <a:pPr algn="ctr"/>
            <a:r>
              <a:rPr lang="de-DE" sz="3200" dirty="0" smtClean="0">
                <a:latin typeface="Times New Roman" pitchFamily="18" charset="0"/>
                <a:cs typeface="Times New Roman" pitchFamily="18" charset="0"/>
              </a:rPr>
              <a:t>Nach dem schönen und lauten  Rosenmontag kommt stiller Veilchendienstagsumzug</a:t>
            </a:r>
            <a:endParaRPr lang="ru-RU" sz="3200" dirty="0">
              <a:latin typeface="Times New Roman" pitchFamily="18" charset="0"/>
              <a:cs typeface="Times New Roman" pitchFamily="18" charset="0"/>
            </a:endParaRPr>
          </a:p>
        </p:txBody>
      </p:sp>
      <p:pic>
        <p:nvPicPr>
          <p:cNvPr id="40962" name="Picture 2" descr="Datei:Dörflicher Karnevalsumzug in Herchen.jpg">
            <a:hlinkClick r:id="rId2"/>
          </p:cNvPr>
          <p:cNvPicPr>
            <a:picLocks noGrp="1" noChangeAspect="1" noChangeArrowheads="1"/>
          </p:cNvPicPr>
          <p:nvPr>
            <p:ph type="pic" idx="1"/>
          </p:nvPr>
        </p:nvPicPr>
        <p:blipFill>
          <a:blip r:embed="rId3" cstate="print"/>
          <a:srcRect l="12500" r="12500"/>
          <a:stretch>
            <a:fillRect/>
          </a:stretch>
        </p:blipFill>
        <p:spPr bwMode="auto">
          <a:xfrm>
            <a:off x="357158" y="1214422"/>
            <a:ext cx="8501122" cy="5643578"/>
          </a:xfrm>
          <a:prstGeom prst="rect">
            <a:avLst/>
          </a:prstGeom>
          <a:noFill/>
        </p:spPr>
      </p:pic>
    </p:spTree>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1"/>
            <a:ext cx="8324880" cy="1142983"/>
          </a:xfrm>
        </p:spPr>
        <p:txBody>
          <a:bodyPr>
            <a:normAutofit/>
          </a:bodyPr>
          <a:lstStyle/>
          <a:p>
            <a:pPr algn="ctr"/>
            <a:r>
              <a:rPr lang="de-DE" sz="4000" dirty="0" smtClean="0">
                <a:latin typeface="Times New Roman" pitchFamily="18" charset="0"/>
                <a:cs typeface="Times New Roman" pitchFamily="18" charset="0"/>
              </a:rPr>
              <a:t>Der Kölner Karneval geht zu Ende.</a:t>
            </a:r>
            <a:endParaRPr lang="ru-RU" sz="4000" dirty="0">
              <a:latin typeface="Times New Roman" pitchFamily="18" charset="0"/>
              <a:cs typeface="Times New Roman" pitchFamily="18" charset="0"/>
            </a:endParaRPr>
          </a:p>
        </p:txBody>
      </p:sp>
      <p:pic>
        <p:nvPicPr>
          <p:cNvPr id="38914" name="Picture 2" descr="Datei:2009-02 carnivaal zillewold roomberg.JPG">
            <a:hlinkClick r:id="rId2"/>
          </p:cNvPr>
          <p:cNvPicPr>
            <a:picLocks noGrp="1" noChangeAspect="1" noChangeArrowheads="1"/>
          </p:cNvPicPr>
          <p:nvPr>
            <p:ph type="pic" idx="1"/>
          </p:nvPr>
        </p:nvPicPr>
        <p:blipFill>
          <a:blip r:embed="rId3" cstate="print"/>
          <a:srcRect l="14312" r="14312"/>
          <a:stretch>
            <a:fillRect/>
          </a:stretch>
        </p:blipFill>
        <p:spPr bwMode="auto">
          <a:xfrm>
            <a:off x="214282" y="928670"/>
            <a:ext cx="8643998" cy="592933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1" y="-142900"/>
            <a:ext cx="3286116" cy="6858048"/>
          </a:xfrm>
        </p:spPr>
        <p:txBody>
          <a:bodyPr>
            <a:noAutofit/>
          </a:bodyPr>
          <a:lstStyle/>
          <a:p>
            <a:endParaRPr lang="de-DE" sz="2200" dirty="0" smtClean="0"/>
          </a:p>
          <a:p>
            <a:endParaRPr lang="de-DE" sz="2200" dirty="0" smtClean="0"/>
          </a:p>
          <a:p>
            <a:endParaRPr lang="de-DE" sz="2200" dirty="0" smtClean="0"/>
          </a:p>
          <a:p>
            <a:endParaRPr lang="de-DE" sz="2200" dirty="0" smtClean="0"/>
          </a:p>
          <a:p>
            <a:r>
              <a:rPr lang="de-DE" sz="2200" dirty="0" smtClean="0"/>
              <a:t>Die </a:t>
            </a:r>
            <a:r>
              <a:rPr lang="de-DE" sz="2200" dirty="0" err="1" smtClean="0"/>
              <a:t>Nubbelverbennung</a:t>
            </a:r>
            <a:r>
              <a:rPr lang="de-DE" sz="2200" dirty="0" smtClean="0"/>
              <a:t> wird zur finalen Fete des Karnevals. </a:t>
            </a:r>
          </a:p>
          <a:p>
            <a:r>
              <a:rPr lang="de-DE" sz="2200" dirty="0" smtClean="0"/>
              <a:t>Der "</a:t>
            </a:r>
            <a:r>
              <a:rPr lang="de-DE" sz="2200" dirty="0" err="1" smtClean="0"/>
              <a:t>Nubbel</a:t>
            </a:r>
            <a:r>
              <a:rPr lang="de-DE" sz="2200" dirty="0" smtClean="0"/>
              <a:t>" ist </a:t>
            </a:r>
            <a:r>
              <a:rPr lang="de-DE" sz="2200" dirty="0" smtClean="0"/>
              <a:t>eine </a:t>
            </a:r>
            <a:r>
              <a:rPr lang="de-DE" sz="2200" dirty="0" smtClean="0"/>
              <a:t>Strohpuppe, bekleidet mit einem alten Anzug. </a:t>
            </a:r>
            <a:r>
              <a:rPr lang="de-DE" sz="2200" dirty="0" smtClean="0"/>
              <a:t> </a:t>
            </a:r>
            <a:r>
              <a:rPr lang="de-DE" sz="2200" dirty="0" smtClean="0"/>
              <a:t>Dienstags um Mitternacht wird die Figur dann unter lautem Geheule und Wehklagen verbrannt. Mit dem </a:t>
            </a:r>
            <a:r>
              <a:rPr lang="de-DE" sz="2200" dirty="0" err="1" smtClean="0"/>
              <a:t>Nubbel</a:t>
            </a:r>
            <a:r>
              <a:rPr lang="de-DE" sz="2200" dirty="0" smtClean="0"/>
              <a:t> gehen auch alle Sünden der närrischen Zeit in Flammen auf; für ein Jahr wird der Karneval mit all seinen Sünden begraben. </a:t>
            </a:r>
          </a:p>
          <a:p>
            <a:endParaRPr lang="ru-RU" sz="2000" dirty="0"/>
          </a:p>
        </p:txBody>
      </p:sp>
      <p:pic>
        <p:nvPicPr>
          <p:cNvPr id="30722" name="Picture 2" descr="C:\Documents and Settings\Кабинет 24\Мои документы\Мои рисунки\Nubbel2.gif"/>
          <p:cNvPicPr>
            <a:picLocks noGrp="1" noChangeAspect="1" noChangeArrowheads="1"/>
          </p:cNvPicPr>
          <p:nvPr>
            <p:ph sz="half" idx="1"/>
          </p:nvPr>
        </p:nvPicPr>
        <p:blipFill>
          <a:blip r:embed="rId2" cstate="print"/>
          <a:stretch>
            <a:fillRect/>
          </a:stretch>
        </p:blipFill>
        <p:spPr bwMode="auto">
          <a:xfrm>
            <a:off x="3286116" y="357166"/>
            <a:ext cx="5857884" cy="5572164"/>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0" fill="hold"/>
                                        <p:tgtEl>
                                          <p:spTgt spid="30722"/>
                                        </p:tgtEl>
                                        <p:attrNameLst>
                                          <p:attrName>ppt_x</p:attrName>
                                        </p:attrNameLst>
                                      </p:cBhvr>
                                      <p:tavLst>
                                        <p:tav tm="0">
                                          <p:val>
                                            <p:strVal val="#ppt_x"/>
                                          </p:val>
                                        </p:tav>
                                        <p:tav tm="100000">
                                          <p:val>
                                            <p:strVal val="#ppt_x"/>
                                          </p:val>
                                        </p:tav>
                                      </p:tavLst>
                                    </p:anim>
                                    <p:anim calcmode="lin" valueType="num">
                                      <p:cBhvr additive="base">
                                        <p:cTn id="8" dur="50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14282" y="285728"/>
            <a:ext cx="3429024" cy="6357982"/>
          </a:xfrm>
        </p:spPr>
        <p:txBody>
          <a:bodyPr>
            <a:normAutofit/>
          </a:bodyPr>
          <a:lstStyle/>
          <a:p>
            <a:endParaRPr lang="de-DE" sz="2400" dirty="0" smtClean="0"/>
          </a:p>
          <a:p>
            <a:r>
              <a:rPr lang="de-DE" sz="2800" dirty="0" smtClean="0"/>
              <a:t>So wird das schönste Zeit  in Deutschland gefeiert und gepflegt.</a:t>
            </a:r>
          </a:p>
          <a:p>
            <a:r>
              <a:rPr lang="de-DE" sz="2800" dirty="0" smtClean="0"/>
              <a:t>Dann beginnt  tägliches Leben mit  den Schwierigkeiten und auch eine Vorbereitung zur nächstes Karneval der fünfte Jahreszeit, die wieder um 11.11.11.11 beginnt.</a:t>
            </a:r>
            <a:endParaRPr lang="ru-RU" sz="2800" dirty="0"/>
          </a:p>
        </p:txBody>
      </p:sp>
      <p:pic>
        <p:nvPicPr>
          <p:cNvPr id="5" name="Содержимое 3" descr="Германия - Кельн - карнавал - фото flickr.com">
            <a:hlinkClick r:id="rId2"/>
          </p:cNvPr>
          <p:cNvPicPr>
            <a:picLocks noGrp="1"/>
          </p:cNvPicPr>
          <p:nvPr>
            <p:ph sz="half" idx="1"/>
          </p:nvPr>
        </p:nvPicPr>
        <p:blipFill>
          <a:blip r:embed="rId3" cstate="print"/>
          <a:stretch>
            <a:fillRect/>
          </a:stretch>
        </p:blipFill>
        <p:spPr bwMode="auto">
          <a:xfrm>
            <a:off x="3714744" y="142852"/>
            <a:ext cx="5286412" cy="6715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0" y="0"/>
            <a:ext cx="9144000" cy="1128824"/>
          </a:xfrm>
        </p:spPr>
        <p:txBody>
          <a:bodyPr>
            <a:normAutofit/>
          </a:bodyPr>
          <a:lstStyle/>
          <a:p>
            <a:pPr algn="ctr"/>
            <a:r>
              <a:rPr lang="de-DE" sz="2800" dirty="0" smtClean="0">
                <a:latin typeface="Times New Roman" pitchFamily="18" charset="0"/>
                <a:cs typeface="Times New Roman" pitchFamily="18" charset="0"/>
              </a:rPr>
              <a:t>Über die Geschichte der fünfte Jahreszeit in Deutschland kann man im Kölner </a:t>
            </a:r>
            <a:r>
              <a:rPr lang="de-DE" sz="2800" smtClean="0">
                <a:latin typeface="Times New Roman" pitchFamily="18" charset="0"/>
                <a:cs typeface="Times New Roman" pitchFamily="18" charset="0"/>
              </a:rPr>
              <a:t>Karnevalsmuseum  </a:t>
            </a:r>
            <a:r>
              <a:rPr lang="de-DE" sz="2800" smtClean="0">
                <a:latin typeface="Times New Roman" pitchFamily="18" charset="0"/>
                <a:cs typeface="Times New Roman" pitchFamily="18" charset="0"/>
              </a:rPr>
              <a:t>sehen</a:t>
            </a:r>
            <a:r>
              <a:rPr lang="de-DE" sz="280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39938" name="Picture 2" descr="Datei:Karnevalsmuseum.jpg">
            <a:hlinkClick r:id="rId2"/>
          </p:cNvPr>
          <p:cNvPicPr>
            <a:picLocks noChangeAspect="1" noChangeArrowheads="1"/>
          </p:cNvPicPr>
          <p:nvPr/>
        </p:nvPicPr>
        <p:blipFill>
          <a:blip r:embed="rId3" cstate="print"/>
          <a:srcRect/>
          <a:stretch>
            <a:fillRect/>
          </a:stretch>
        </p:blipFill>
        <p:spPr bwMode="auto">
          <a:xfrm>
            <a:off x="714348" y="1266824"/>
            <a:ext cx="7620000" cy="5591176"/>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3"/>
            <a:ext cx="8715436" cy="1143008"/>
          </a:xfrm>
        </p:spPr>
        <p:txBody>
          <a:bodyPr>
            <a:normAutofit/>
          </a:bodyPr>
          <a:lstStyle/>
          <a:p>
            <a:pPr algn="ctr"/>
            <a:r>
              <a:rPr lang="de-DE" sz="4000" dirty="0" smtClean="0">
                <a:latin typeface="Times New Roman" pitchFamily="18" charset="0"/>
                <a:cs typeface="Times New Roman" pitchFamily="18" charset="0"/>
              </a:rPr>
              <a:t>Kölner Kinder-Dreigestirn</a:t>
            </a:r>
            <a:endParaRPr lang="ru-RU" sz="4000" dirty="0">
              <a:latin typeface="Times New Roman" pitchFamily="18" charset="0"/>
              <a:cs typeface="Times New Roman" pitchFamily="18" charset="0"/>
            </a:endParaRPr>
          </a:p>
        </p:txBody>
      </p:sp>
      <p:pic>
        <p:nvPicPr>
          <p:cNvPr id="41986" name="Picture 2" descr="Datei:Kinderprinz.jpg">
            <a:hlinkClick r:id="rId2"/>
          </p:cNvPr>
          <p:cNvPicPr>
            <a:picLocks noChangeAspect="1" noChangeArrowheads="1"/>
          </p:cNvPicPr>
          <p:nvPr/>
        </p:nvPicPr>
        <p:blipFill>
          <a:blip r:embed="rId3" cstate="print"/>
          <a:srcRect/>
          <a:stretch>
            <a:fillRect/>
          </a:stretch>
        </p:blipFill>
        <p:spPr bwMode="auto">
          <a:xfrm>
            <a:off x="357158" y="1071546"/>
            <a:ext cx="8429684" cy="5786454"/>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28736"/>
          </a:xfrm>
        </p:spPr>
        <p:txBody>
          <a:bodyPr>
            <a:normAutofit fontScale="90000"/>
          </a:bodyPr>
          <a:lstStyle/>
          <a:p>
            <a:pPr algn="ctr"/>
            <a:r>
              <a:rPr lang="de-DE" sz="2800" dirty="0" smtClean="0">
                <a:latin typeface="Times New Roman" pitchFamily="18" charset="0"/>
                <a:cs typeface="Times New Roman" pitchFamily="18" charset="0"/>
              </a:rPr>
              <a:t>Jedes Jahr </a:t>
            </a:r>
            <a:r>
              <a:rPr lang="de-DE" sz="2800" dirty="0" err="1" smtClean="0">
                <a:latin typeface="Times New Roman" pitchFamily="18" charset="0"/>
                <a:cs typeface="Times New Roman" pitchFamily="18" charset="0"/>
              </a:rPr>
              <a:t>beeindrückte</a:t>
            </a:r>
            <a:r>
              <a:rPr lang="de-DE" sz="2800" dirty="0" smtClean="0">
                <a:latin typeface="Times New Roman" pitchFamily="18" charset="0"/>
                <a:cs typeface="Times New Roman" pitchFamily="18" charset="0"/>
              </a:rPr>
              <a:t> die bunte </a:t>
            </a:r>
            <a:r>
              <a:rPr lang="de-DE" sz="2800" dirty="0" err="1" smtClean="0">
                <a:latin typeface="Times New Roman" pitchFamily="18" charset="0"/>
                <a:cs typeface="Times New Roman" pitchFamily="18" charset="0"/>
              </a:rPr>
              <a:t>Köstümvielfalt</a:t>
            </a:r>
            <a:r>
              <a:rPr lang="de-DE" sz="2800" dirty="0" smtClean="0">
                <a:latin typeface="Times New Roman" pitchFamily="18" charset="0"/>
                <a:cs typeface="Times New Roman" pitchFamily="18" charset="0"/>
              </a:rPr>
              <a:t> des Kölner Karnevals. Aber keine Kostüme von der Stange zu kaufen, </a:t>
            </a:r>
            <a:r>
              <a:rPr lang="de-DE" sz="2800" dirty="0" smtClean="0">
                <a:latin typeface="Times New Roman" pitchFamily="18" charset="0"/>
                <a:cs typeface="Times New Roman" pitchFamily="18" charset="0"/>
              </a:rPr>
              <a:t>sondern jeder muss  seine </a:t>
            </a:r>
            <a:r>
              <a:rPr lang="de-DE" sz="2800" dirty="0" smtClean="0">
                <a:latin typeface="Times New Roman" pitchFamily="18" charset="0"/>
                <a:cs typeface="Times New Roman" pitchFamily="18" charset="0"/>
              </a:rPr>
              <a:t>Verkleidung selbst </a:t>
            </a:r>
            <a:r>
              <a:rPr lang="de-DE" sz="2800" dirty="0" smtClean="0">
                <a:latin typeface="Times New Roman" pitchFamily="18" charset="0"/>
                <a:cs typeface="Times New Roman" pitchFamily="18" charset="0"/>
              </a:rPr>
              <a:t>anfertigen</a:t>
            </a:r>
            <a:r>
              <a:rPr lang="de-DE" sz="2400" dirty="0" smtClean="0"/>
              <a:t>.</a:t>
            </a:r>
            <a:endParaRPr lang="ru-RU" sz="2400" dirty="0"/>
          </a:p>
        </p:txBody>
      </p:sp>
      <p:pic>
        <p:nvPicPr>
          <p:cNvPr id="4" name="Содержимое 3" descr="C:\Documents and Settings\Кабинет 24\Рабочий стол\проект Н П\фото-карнавал\8d9beaceb7.jpg"/>
          <p:cNvPicPr>
            <a:picLocks noGrp="1"/>
          </p:cNvPicPr>
          <p:nvPr>
            <p:ph idx="1"/>
          </p:nvPr>
        </p:nvPicPr>
        <p:blipFill>
          <a:blip r:embed="rId2" cstate="print"/>
          <a:stretch>
            <a:fillRect/>
          </a:stretch>
        </p:blipFill>
        <p:spPr bwMode="auto">
          <a:xfrm>
            <a:off x="214282" y="1357298"/>
            <a:ext cx="8715436" cy="5286412"/>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Documents and Settings\Кабинет 24\Рабочий стол\проект Н П\фото-карнавал\Clown_01.jpg"/>
          <p:cNvPicPr>
            <a:picLocks noGrp="1"/>
          </p:cNvPicPr>
          <p:nvPr>
            <p:ph type="pic" idx="1"/>
          </p:nvPr>
        </p:nvPicPr>
        <p:blipFill>
          <a:blip r:embed="rId2" cstate="print"/>
          <a:srcRect l="16750" r="16750"/>
          <a:stretch>
            <a:fillRect/>
          </a:stretch>
        </p:blipFill>
        <p:spPr bwMode="auto">
          <a:xfrm>
            <a:off x="2428860" y="357166"/>
            <a:ext cx="6572296" cy="6072206"/>
          </a:xfrm>
          <a:prstGeom prst="rect">
            <a:avLst/>
          </a:prstGeom>
          <a:noFill/>
          <a:ln w="9525">
            <a:noFill/>
            <a:miter lim="800000"/>
            <a:headEnd/>
            <a:tailEnd/>
          </a:ln>
        </p:spPr>
      </p:pic>
      <p:sp>
        <p:nvSpPr>
          <p:cNvPr id="6" name="Текст 5"/>
          <p:cNvSpPr>
            <a:spLocks noGrp="1"/>
          </p:cNvSpPr>
          <p:nvPr>
            <p:ph type="body" sz="half" idx="2"/>
          </p:nvPr>
        </p:nvSpPr>
        <p:spPr>
          <a:xfrm>
            <a:off x="0" y="142852"/>
            <a:ext cx="2428860" cy="6357982"/>
          </a:xfrm>
        </p:spPr>
        <p:txBody>
          <a:bodyPr>
            <a:normAutofit/>
          </a:bodyPr>
          <a:lstStyle/>
          <a:p>
            <a:pPr algn="ctr"/>
            <a:endParaRPr lang="ru-RU" sz="2400" dirty="0" smtClean="0"/>
          </a:p>
          <a:p>
            <a:pPr algn="ctr"/>
            <a:r>
              <a:rPr lang="de-DE" sz="2800" dirty="0" smtClean="0">
                <a:latin typeface="Times New Roman" pitchFamily="18" charset="0"/>
                <a:cs typeface="Times New Roman" pitchFamily="18" charset="0"/>
              </a:rPr>
              <a:t>Der  höchste Anteil der Kostüme sind </a:t>
            </a:r>
            <a:r>
              <a:rPr lang="de-DE" sz="2800" dirty="0" err="1" smtClean="0">
                <a:latin typeface="Times New Roman" pitchFamily="18" charset="0"/>
                <a:cs typeface="Times New Roman" pitchFamily="18" charset="0"/>
              </a:rPr>
              <a:t>Clownskostüme</a:t>
            </a:r>
            <a:r>
              <a:rPr lang="de-DE" sz="2800" dirty="0" smtClean="0">
                <a:latin typeface="Times New Roman" pitchFamily="18" charset="0"/>
                <a:cs typeface="Times New Roman" pitchFamily="18" charset="0"/>
              </a:rPr>
              <a:t> aller Arten.  Tradition  hat vor  allem der Lappenclown.</a:t>
            </a:r>
          </a:p>
          <a:p>
            <a:pPr algn="ctr"/>
            <a:r>
              <a:rPr lang="de-DE" sz="2800" dirty="0" smtClean="0">
                <a:latin typeface="Times New Roman" pitchFamily="18" charset="0"/>
                <a:cs typeface="Times New Roman" pitchFamily="18" charset="0"/>
              </a:rPr>
              <a:t>Die </a:t>
            </a:r>
            <a:r>
              <a:rPr lang="de-DE" sz="2800" dirty="0" err="1" smtClean="0">
                <a:latin typeface="Times New Roman" pitchFamily="18" charset="0"/>
                <a:cs typeface="Times New Roman" pitchFamily="18" charset="0"/>
              </a:rPr>
              <a:t>Nähzeit</a:t>
            </a:r>
            <a:r>
              <a:rPr lang="de-DE" sz="2800" dirty="0" smtClean="0">
                <a:latin typeface="Times New Roman" pitchFamily="18" charset="0"/>
                <a:cs typeface="Times New Roman" pitchFamily="18" charset="0"/>
              </a:rPr>
              <a:t> solcher Kostümen dauert sehr lange.  </a:t>
            </a:r>
            <a:endParaRPr lang="ru-RU" sz="2800" dirty="0">
              <a:latin typeface="Times New Roman" pitchFamily="18" charset="0"/>
              <a:cs typeface="Times New Roman"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800" decel="100000"/>
                                        <p:tgtEl>
                                          <p:spTgt spid="6">
                                            <p:txEl>
                                              <p:pRg st="1" end="1"/>
                                            </p:txEl>
                                          </p:spTgt>
                                        </p:tgtEl>
                                      </p:cBhvr>
                                    </p:animEffect>
                                    <p:anim calcmode="lin" valueType="num">
                                      <p:cBhvr>
                                        <p:cTn id="8"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800" decel="100000"/>
                                        <p:tgtEl>
                                          <p:spTgt spid="6">
                                            <p:txEl>
                                              <p:pRg st="2" end="2"/>
                                            </p:txEl>
                                          </p:spTgt>
                                        </p:tgtEl>
                                      </p:cBhvr>
                                    </p:animEffect>
                                    <p:anim calcmode="lin" valueType="num">
                                      <p:cBhvr>
                                        <p:cTn id="18"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457200" y="5000636"/>
            <a:ext cx="8401080" cy="1857364"/>
          </a:xfrm>
        </p:spPr>
        <p:txBody>
          <a:bodyPr>
            <a:normAutofit/>
          </a:bodyPr>
          <a:lstStyle/>
          <a:p>
            <a:endParaRPr lang="de-DE" sz="2400" dirty="0" smtClean="0"/>
          </a:p>
          <a:p>
            <a:pPr algn="ctr"/>
            <a:r>
              <a:rPr lang="de-DE" sz="2800" dirty="0" smtClean="0">
                <a:latin typeface="Times New Roman" pitchFamily="18" charset="0"/>
                <a:cs typeface="Times New Roman" pitchFamily="18" charset="0"/>
              </a:rPr>
              <a:t>Neben </a:t>
            </a:r>
            <a:r>
              <a:rPr lang="de-DE" sz="2800" dirty="0" smtClean="0">
                <a:latin typeface="Times New Roman" pitchFamily="18" charset="0"/>
                <a:cs typeface="Times New Roman" pitchFamily="18" charset="0"/>
              </a:rPr>
              <a:t>den anderen  Kostümen </a:t>
            </a:r>
            <a:r>
              <a:rPr lang="de-DE" sz="2800" dirty="0" smtClean="0">
                <a:latin typeface="Times New Roman" pitchFamily="18" charset="0"/>
                <a:cs typeface="Times New Roman" pitchFamily="18" charset="0"/>
              </a:rPr>
              <a:t>kann man viele verschiedene Kostüme wie Piraten, Hechsen, Moorhühner in allen Varianten auf die Straßen sehen.</a:t>
            </a:r>
            <a:endParaRPr lang="ru-RU" sz="2800" dirty="0">
              <a:latin typeface="Times New Roman" pitchFamily="18" charset="0"/>
              <a:cs typeface="Times New Roman" pitchFamily="18" charset="0"/>
            </a:endParaRPr>
          </a:p>
        </p:txBody>
      </p:sp>
      <p:pic>
        <p:nvPicPr>
          <p:cNvPr id="4" name="Содержимое 3" descr="C:\Documents and Settings\Кабинет 24\Рабочий стол\проект Н П\фото-карнавал\köln3.jpg"/>
          <p:cNvPicPr>
            <a:picLocks noGrp="1"/>
          </p:cNvPicPr>
          <p:nvPr>
            <p:ph sz="half" idx="1"/>
          </p:nvPr>
        </p:nvPicPr>
        <p:blipFill>
          <a:blip r:embed="rId2" cstate="print"/>
          <a:stretch>
            <a:fillRect/>
          </a:stretch>
        </p:blipFill>
        <p:spPr bwMode="auto">
          <a:xfrm>
            <a:off x="500034" y="214290"/>
            <a:ext cx="8215370" cy="5214974"/>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2"/>
          </p:nvPr>
        </p:nvSpPr>
        <p:spPr>
          <a:xfrm>
            <a:off x="0" y="357167"/>
            <a:ext cx="3214678" cy="3357585"/>
          </a:xfrm>
        </p:spPr>
        <p:txBody>
          <a:bodyPr>
            <a:normAutofit lnSpcReduction="10000"/>
          </a:bodyPr>
          <a:lstStyle/>
          <a:p>
            <a:endParaRPr lang="de-DE" dirty="0" smtClean="0"/>
          </a:p>
          <a:p>
            <a:r>
              <a:rPr lang="de-DE" sz="3600" dirty="0" err="1" smtClean="0">
                <a:latin typeface="Times New Roman" pitchFamily="18" charset="0"/>
                <a:cs typeface="Times New Roman" pitchFamily="18" charset="0"/>
              </a:rPr>
              <a:t>Clownskostüme</a:t>
            </a:r>
            <a:r>
              <a:rPr lang="de-DE" sz="3600" dirty="0" smtClean="0">
                <a:latin typeface="Times New Roman" pitchFamily="18" charset="0"/>
                <a:cs typeface="Times New Roman" pitchFamily="18" charset="0"/>
              </a:rPr>
              <a:t>  sind nicht  nur von </a:t>
            </a:r>
            <a:r>
              <a:rPr lang="de-DE" sz="3600" dirty="0" smtClean="0">
                <a:latin typeface="Times New Roman" pitchFamily="18" charset="0"/>
                <a:cs typeface="Times New Roman" pitchFamily="18" charset="0"/>
              </a:rPr>
              <a:t>den </a:t>
            </a:r>
            <a:r>
              <a:rPr lang="de-DE" sz="3600" dirty="0" smtClean="0">
                <a:latin typeface="Times New Roman" pitchFamily="18" charset="0"/>
                <a:cs typeface="Times New Roman" pitchFamily="18" charset="0"/>
              </a:rPr>
              <a:t>Männer, sondern auch von den  Frauen sehr beliebt</a:t>
            </a:r>
            <a:r>
              <a:rPr lang="de-DE"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pic>
        <p:nvPicPr>
          <p:cNvPr id="4" name="Содержимое 3" descr="C:\Documents and Settings\Кабинет 24\Рабочий стол\проект Н П\фото-карнавал\046c4398d7.jpg"/>
          <p:cNvPicPr>
            <a:picLocks noGrp="1"/>
          </p:cNvPicPr>
          <p:nvPr>
            <p:ph sz="half" idx="1"/>
          </p:nvPr>
        </p:nvPicPr>
        <p:blipFill>
          <a:blip r:embed="rId2" cstate="print"/>
          <a:stretch>
            <a:fillRect/>
          </a:stretch>
        </p:blipFill>
        <p:spPr bwMode="auto">
          <a:xfrm>
            <a:off x="3071802" y="642918"/>
            <a:ext cx="6072198" cy="5572164"/>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0" y="357166"/>
            <a:ext cx="3200400" cy="6143668"/>
          </a:xfrm>
        </p:spPr>
        <p:txBody>
          <a:bodyPr>
            <a:noAutofit/>
          </a:bodyPr>
          <a:lstStyle/>
          <a:p>
            <a:r>
              <a:rPr lang="de-DE" sz="2400" dirty="0" smtClean="0">
                <a:latin typeface="Times New Roman" pitchFamily="18" charset="0"/>
                <a:cs typeface="Times New Roman" pitchFamily="18" charset="0"/>
              </a:rPr>
              <a:t>Die </a:t>
            </a:r>
            <a:r>
              <a:rPr lang="de-DE" sz="2400" dirty="0" err="1" smtClean="0">
                <a:latin typeface="Times New Roman" pitchFamily="18" charset="0"/>
                <a:cs typeface="Times New Roman" pitchFamily="18" charset="0"/>
              </a:rPr>
              <a:t>Weibenfastnacht</a:t>
            </a:r>
            <a:r>
              <a:rPr lang="de-DE" sz="2400" dirty="0" smtClean="0">
                <a:latin typeface="Times New Roman" pitchFamily="18" charset="0"/>
                <a:cs typeface="Times New Roman" pitchFamily="18" charset="0"/>
              </a:rPr>
              <a:t> beginnt um 11 Uhr 11.</a:t>
            </a:r>
          </a:p>
          <a:p>
            <a:r>
              <a:rPr lang="de-DE" sz="2400" dirty="0" smtClean="0">
                <a:latin typeface="Times New Roman" pitchFamily="18" charset="0"/>
                <a:cs typeface="Times New Roman" pitchFamily="18" charset="0"/>
              </a:rPr>
              <a:t>Traditionell und sehr beliebt ist dabei während des ganzen Tages der Brauch, bei dem die „</a:t>
            </a:r>
            <a:r>
              <a:rPr lang="de-DE" sz="2400" dirty="0" err="1" smtClean="0">
                <a:latin typeface="Times New Roman" pitchFamily="18" charset="0"/>
                <a:cs typeface="Times New Roman" pitchFamily="18" charset="0"/>
              </a:rPr>
              <a:t>jecken</a:t>
            </a:r>
            <a:r>
              <a:rPr lang="de-DE" sz="2400" dirty="0" smtClean="0">
                <a:latin typeface="Times New Roman" pitchFamily="18" charset="0"/>
                <a:cs typeface="Times New Roman" pitchFamily="18" charset="0"/>
              </a:rPr>
              <a:t> </a:t>
            </a:r>
            <a:r>
              <a:rPr lang="de-DE" sz="2400" dirty="0" err="1" smtClean="0">
                <a:latin typeface="Times New Roman" pitchFamily="18" charset="0"/>
                <a:cs typeface="Times New Roman" pitchFamily="18" charset="0"/>
              </a:rPr>
              <a:t>Wiever</a:t>
            </a:r>
            <a:r>
              <a:rPr lang="de-DE" sz="2400" dirty="0" smtClean="0">
                <a:latin typeface="Times New Roman" pitchFamily="18" charset="0"/>
                <a:cs typeface="Times New Roman" pitchFamily="18" charset="0"/>
              </a:rPr>
              <a:t>“ (die verrückten Weiber) den Männer die Krawatte abschneiden. Generell gehört der Donnerstag den Frauen, darum auch der Name Weiberfastnacht.</a:t>
            </a:r>
            <a:endParaRPr lang="ru-RU" sz="2400" dirty="0" smtClean="0">
              <a:latin typeface="Times New Roman" pitchFamily="18" charset="0"/>
              <a:cs typeface="Times New Roman" pitchFamily="18" charset="0"/>
            </a:endParaRPr>
          </a:p>
        </p:txBody>
      </p:sp>
      <p:pic>
        <p:nvPicPr>
          <p:cNvPr id="5" name="Содержимое 3" descr="C:\Documents and Settings\Кабинет 24\Рабочий стол\проект Н П\фото-карнавал\fasching00063.gif"/>
          <p:cNvPicPr>
            <a:picLocks noGrp="1"/>
          </p:cNvPicPr>
          <p:nvPr>
            <p:ph sz="half" idx="1"/>
          </p:nvPr>
        </p:nvPicPr>
        <p:blipFill>
          <a:blip r:embed="rId2" cstate="print"/>
          <a:srcRect/>
          <a:stretch>
            <a:fillRect/>
          </a:stretch>
        </p:blipFill>
        <p:spPr bwMode="auto">
          <a:xfrm>
            <a:off x="3071802" y="0"/>
            <a:ext cx="6072198" cy="671514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85720" y="142852"/>
            <a:ext cx="8572560" cy="1357322"/>
          </a:xfrm>
        </p:spPr>
        <p:txBody>
          <a:bodyPr>
            <a:normAutofit fontScale="85000" lnSpcReduction="20000"/>
          </a:bodyPr>
          <a:lstStyle/>
          <a:p>
            <a:endParaRPr lang="de-DE" sz="2800" dirty="0" smtClean="0">
              <a:latin typeface="Times New Roman" pitchFamily="18" charset="0"/>
              <a:cs typeface="Times New Roman" pitchFamily="18" charset="0"/>
            </a:endParaRPr>
          </a:p>
          <a:p>
            <a:pPr algn="ctr"/>
            <a:r>
              <a:rPr lang="de-DE" sz="2800" dirty="0" smtClean="0">
                <a:latin typeface="Times New Roman" pitchFamily="18" charset="0"/>
                <a:cs typeface="Times New Roman" pitchFamily="18" charset="0"/>
              </a:rPr>
              <a:t>Am Ende des Karnevals übernehmen die Damen die Macht.</a:t>
            </a:r>
          </a:p>
          <a:p>
            <a:pPr algn="ctr"/>
            <a:r>
              <a:rPr lang="de-DE" sz="2800" dirty="0" smtClean="0">
                <a:latin typeface="Times New Roman" pitchFamily="18" charset="0"/>
                <a:cs typeface="Times New Roman" pitchFamily="18" charset="0"/>
              </a:rPr>
              <a:t>Sie schneiden den Männer traditionell die Krawatte ab. Die Frauen zeigen den Männer ihre Kraft und Macht.</a:t>
            </a:r>
            <a:endParaRPr lang="ru-RU" sz="2800" dirty="0" smtClean="0">
              <a:latin typeface="Times New Roman" pitchFamily="18" charset="0"/>
              <a:cs typeface="Times New Roman" pitchFamily="18" charset="0"/>
            </a:endParaRPr>
          </a:p>
          <a:p>
            <a:endParaRPr lang="ru-RU" dirty="0"/>
          </a:p>
        </p:txBody>
      </p:sp>
      <p:pic>
        <p:nvPicPr>
          <p:cNvPr id="5" name="Picture 14" descr="C:\Documents and Settings\Кабинет 24\Мои документы\Мои рисунки\галстук.jpg"/>
          <p:cNvPicPr>
            <a:picLocks noGrp="1" noChangeAspect="1" noChangeArrowheads="1"/>
          </p:cNvPicPr>
          <p:nvPr>
            <p:ph sz="half" idx="1"/>
          </p:nvPr>
        </p:nvPicPr>
        <p:blipFill>
          <a:blip r:embed="rId2" cstate="print"/>
          <a:srcRect t="1852" b="1852"/>
          <a:stretch>
            <a:fillRect/>
          </a:stretch>
        </p:blipFill>
        <p:spPr bwMode="auto">
          <a:xfrm>
            <a:off x="604442" y="1357298"/>
            <a:ext cx="7968086" cy="5500702"/>
          </a:xfrm>
          <a:prstGeom prst="rect">
            <a:avLst/>
          </a:prstGeom>
          <a:no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pic>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Другая 5">
      <a:dk1>
        <a:srgbClr val="FF0000"/>
      </a:dk1>
      <a:lt1>
        <a:srgbClr val="FFFF00"/>
      </a:lt1>
      <a:dk2>
        <a:srgbClr val="7030A0"/>
      </a:dk2>
      <a:lt2>
        <a:srgbClr val="D4D2D0"/>
      </a:lt2>
      <a:accent1>
        <a:srgbClr val="6EA0B0"/>
      </a:accent1>
      <a:accent2>
        <a:srgbClr val="FF0000"/>
      </a:accent2>
      <a:accent3>
        <a:srgbClr val="7030A0"/>
      </a:accent3>
      <a:accent4>
        <a:srgbClr val="00B050"/>
      </a:accent4>
      <a:accent5>
        <a:srgbClr val="FFFF00"/>
      </a:accent5>
      <a:accent6>
        <a:srgbClr val="00B0F0"/>
      </a:accent6>
      <a:hlink>
        <a:srgbClr val="00B0F0"/>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1268</TotalTime>
  <Words>548</Words>
  <Application>Microsoft Office PowerPoint</Application>
  <PresentationFormat>Экран (4:3)</PresentationFormat>
  <Paragraphs>42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Техническая</vt:lpstr>
      <vt:lpstr>Kölner Karneval</vt:lpstr>
      <vt:lpstr>Слайд 2</vt:lpstr>
      <vt:lpstr>Слайд 3</vt:lpstr>
      <vt:lpstr>Jedes Jahr beeindrückte die bunte Köstümvielfalt des Kölner Karnevals. Aber keine Kostüme von der Stange zu kaufen, sondern jeder muss  seine Verkleidung selbst anfertigen.</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Tata</cp:lastModifiedBy>
  <cp:revision>131</cp:revision>
  <dcterms:modified xsi:type="dcterms:W3CDTF">2010-01-19T19:06:50Z</dcterms:modified>
</cp:coreProperties>
</file>