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9" r:id="rId3"/>
    <p:sldId id="265" r:id="rId4"/>
    <p:sldId id="257" r:id="rId5"/>
    <p:sldId id="258" r:id="rId6"/>
    <p:sldId id="259" r:id="rId7"/>
    <p:sldId id="261" r:id="rId8"/>
    <p:sldId id="266" r:id="rId9"/>
    <p:sldId id="277" r:id="rId10"/>
    <p:sldId id="274" r:id="rId11"/>
    <p:sldId id="275" r:id="rId12"/>
    <p:sldId id="278" r:id="rId13"/>
    <p:sldId id="281" r:id="rId14"/>
    <p:sldId id="267" r:id="rId15"/>
    <p:sldId id="280" r:id="rId16"/>
    <p:sldId id="268" r:id="rId17"/>
    <p:sldId id="272" r:id="rId18"/>
    <p:sldId id="273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82892" autoAdjust="0"/>
  </p:normalViewPr>
  <p:slideViewPr>
    <p:cSldViewPr>
      <p:cViewPr>
        <p:scale>
          <a:sx n="75" d="100"/>
          <a:sy n="75" d="100"/>
        </p:scale>
        <p:origin x="-366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688C6-B3F8-4688-A7A1-4B4689E28F48}" type="datetimeFigureOut">
              <a:rPr lang="ru-RU" smtClean="0"/>
              <a:pPr/>
              <a:t>29.01.2010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A7B74-9627-4572-8F0B-FED2CC17EB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7B74-9627-4572-8F0B-FED2CC17EBF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7B74-9627-4572-8F0B-FED2CC17EBF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A3B251B-AD92-4FD4-A184-C446473974C9}" type="datetimeFigureOut">
              <a:rPr lang="ru-RU" smtClean="0"/>
              <a:pPr/>
              <a:t>29.01.2010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EA23390-1DA3-43F3-B91E-2B104306A8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251B-AD92-4FD4-A184-C446473974C9}" type="datetimeFigureOut">
              <a:rPr lang="ru-RU" smtClean="0"/>
              <a:pPr/>
              <a:t>29.01.2010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3390-1DA3-43F3-B91E-2B104306A8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251B-AD92-4FD4-A184-C446473974C9}" type="datetimeFigureOut">
              <a:rPr lang="ru-RU" smtClean="0"/>
              <a:pPr/>
              <a:t>29.01.2010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3390-1DA3-43F3-B91E-2B104306A8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A3B251B-AD92-4FD4-A184-C446473974C9}" type="datetimeFigureOut">
              <a:rPr lang="ru-RU" smtClean="0"/>
              <a:pPr/>
              <a:t>29.01.2010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EA23390-1DA3-43F3-B91E-2B104306A8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A3B251B-AD92-4FD4-A184-C446473974C9}" type="datetimeFigureOut">
              <a:rPr lang="ru-RU" smtClean="0"/>
              <a:pPr/>
              <a:t>29.01.2010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EA23390-1DA3-43F3-B91E-2B104306A8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251B-AD92-4FD4-A184-C446473974C9}" type="datetimeFigureOut">
              <a:rPr lang="ru-RU" smtClean="0"/>
              <a:pPr/>
              <a:t>29.01.2010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3390-1DA3-43F3-B91E-2B104306A8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251B-AD92-4FD4-A184-C446473974C9}" type="datetimeFigureOut">
              <a:rPr lang="ru-RU" smtClean="0"/>
              <a:pPr/>
              <a:t>29.01.2010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3390-1DA3-43F3-B91E-2B104306A8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A3B251B-AD92-4FD4-A184-C446473974C9}" type="datetimeFigureOut">
              <a:rPr lang="ru-RU" smtClean="0"/>
              <a:pPr/>
              <a:t>29.01.2010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A23390-1DA3-43F3-B91E-2B104306A8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251B-AD92-4FD4-A184-C446473974C9}" type="datetimeFigureOut">
              <a:rPr lang="ru-RU" smtClean="0"/>
              <a:pPr/>
              <a:t>29.01.2010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3390-1DA3-43F3-B91E-2B104306A8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A3B251B-AD92-4FD4-A184-C446473974C9}" type="datetimeFigureOut">
              <a:rPr lang="ru-RU" smtClean="0"/>
              <a:pPr/>
              <a:t>29.01.2010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EA23390-1DA3-43F3-B91E-2B104306A8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A3B251B-AD92-4FD4-A184-C446473974C9}" type="datetimeFigureOut">
              <a:rPr lang="ru-RU" smtClean="0"/>
              <a:pPr/>
              <a:t>29.01.2010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A23390-1DA3-43F3-B91E-2B104306A8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A3B251B-AD92-4FD4-A184-C446473974C9}" type="datetimeFigureOut">
              <a:rPr lang="ru-RU" smtClean="0"/>
              <a:pPr/>
              <a:t>29.01.2010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EA23390-1DA3-43F3-B91E-2B104306A8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286000" y="571480"/>
            <a:ext cx="6172200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Тема: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Нуклеиновые кислоты. Генетический код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00298" y="2357430"/>
            <a:ext cx="5743572" cy="35719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Цель: 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1.Познакомиться  с историей открытия  НК.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2.Выяснить особенности строения и функций НК , как биополимеров: локализацию этих соединений в клетке.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3.Дать понятие о свойствах генетического кода. 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4.Отработать практические умения применять знания об особенностях строения НК, свойствах генетического кода.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 advTm="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мама\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7715304" cy="5067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мама\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85728"/>
            <a:ext cx="7072362" cy="5994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Мои документы\История открытия Нуклеиновых кислот\image0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00108"/>
            <a:ext cx="7000924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дн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20" y="357166"/>
            <a:ext cx="2478087" cy="63420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28926" y="1071546"/>
            <a:ext cx="542928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2"/>
                </a:solidFill>
                <a:latin typeface="+mj-lt"/>
              </a:rPr>
              <a:t>Двухцепочечная правозакрученная спираль</a:t>
            </a:r>
          </a:p>
          <a:p>
            <a:pPr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2"/>
                </a:solidFill>
                <a:latin typeface="+mj-lt"/>
              </a:rPr>
              <a:t>Полинуклеотидные цепи соединяются с помощью водородных связей в строгом соответствии  по</a:t>
            </a:r>
          </a:p>
          <a:p>
            <a:r>
              <a:rPr lang="ru-RU" sz="2300" b="1" dirty="0" smtClean="0">
                <a:solidFill>
                  <a:schemeClr val="tx2"/>
                </a:solidFill>
                <a:latin typeface="+mj-lt"/>
              </a:rPr>
              <a:t>Принципу комплиментарности :</a:t>
            </a:r>
          </a:p>
          <a:p>
            <a:pPr algn="ctr"/>
            <a:r>
              <a:rPr lang="ru-RU" sz="2300" b="1" dirty="0" smtClean="0">
                <a:solidFill>
                  <a:schemeClr val="tx2"/>
                </a:solidFill>
                <a:latin typeface="+mj-lt"/>
              </a:rPr>
              <a:t>  А=Т, Г </a:t>
            </a:r>
            <a:r>
              <a:rPr lang="ru-RU" sz="2300" b="1" dirty="0" smtClean="0">
                <a:solidFill>
                  <a:schemeClr val="tx2"/>
                </a:solidFill>
                <a:latin typeface="+mj-lt"/>
                <a:sym typeface="Symbol"/>
              </a:rPr>
              <a:t></a:t>
            </a:r>
            <a:r>
              <a:rPr lang="ru-RU" sz="2300" b="1" dirty="0" smtClean="0">
                <a:solidFill>
                  <a:schemeClr val="tx2"/>
                </a:solidFill>
                <a:latin typeface="+mj-lt"/>
              </a:rPr>
              <a:t> Ц  </a:t>
            </a:r>
          </a:p>
          <a:p>
            <a:r>
              <a:rPr lang="ru-RU" sz="2300" b="1" dirty="0" smtClean="0">
                <a:solidFill>
                  <a:schemeClr val="tx2"/>
                </a:solidFill>
                <a:latin typeface="+mj-lt"/>
              </a:rPr>
              <a:t>Принципу </a:t>
            </a:r>
            <a:r>
              <a:rPr lang="ru-RU" sz="2300" b="1" dirty="0" smtClean="0">
                <a:solidFill>
                  <a:schemeClr val="tx2"/>
                </a:solidFill>
                <a:latin typeface="+mj-lt"/>
              </a:rPr>
              <a:t>антипараллельности :</a:t>
            </a:r>
          </a:p>
          <a:p>
            <a:pPr algn="ctr"/>
            <a:r>
              <a:rPr lang="ru-RU" sz="2300" b="1" dirty="0" smtClean="0">
                <a:solidFill>
                  <a:schemeClr val="tx2"/>
                </a:solidFill>
                <a:latin typeface="+mj-lt"/>
              </a:rPr>
              <a:t>5 </a:t>
            </a:r>
            <a:r>
              <a:rPr lang="en-US" sz="2300" b="1" baseline="30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‘</a:t>
            </a:r>
            <a:r>
              <a:rPr lang="ru-RU" sz="2300" b="1" baseline="30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3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300" b="1" dirty="0" smtClean="0">
                <a:solidFill>
                  <a:schemeClr val="tx2"/>
                </a:solidFill>
                <a:latin typeface="+mj-lt"/>
              </a:rPr>
              <a:t>конец одной цепи ДНК соединяется с 3</a:t>
            </a:r>
            <a:r>
              <a:rPr lang="en-US" sz="2300" b="1" baseline="30000" dirty="0" smtClean="0">
                <a:solidFill>
                  <a:schemeClr val="tx2"/>
                </a:solidFill>
                <a:latin typeface="+mj-lt"/>
              </a:rPr>
              <a:t>”</a:t>
            </a:r>
            <a:r>
              <a:rPr lang="ru-RU" sz="2300" b="1" dirty="0" smtClean="0">
                <a:solidFill>
                  <a:schemeClr val="tx2"/>
                </a:solidFill>
                <a:latin typeface="+mj-lt"/>
              </a:rPr>
              <a:t>  концом другой цепи  и наоборот</a:t>
            </a:r>
            <a:endParaRPr lang="ru-RU" sz="2300" b="1" baseline="30000" dirty="0" smtClean="0">
              <a:solidFill>
                <a:schemeClr val="tx2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300" b="1" dirty="0" smtClean="0">
                <a:solidFill>
                  <a:schemeClr val="tx2"/>
                </a:solidFill>
                <a:latin typeface="+mj-lt"/>
              </a:rPr>
              <a:t>Диаметр спирали 2 нм </a:t>
            </a:r>
          </a:p>
          <a:p>
            <a:pPr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300" b="1" dirty="0" smtClean="0">
                <a:solidFill>
                  <a:schemeClr val="tx2"/>
                </a:solidFill>
                <a:latin typeface="+mj-lt"/>
              </a:rPr>
              <a:t>Длина одного витка спирали 3,4 нм, и он включает в себя 10 пар нуклеотидов</a:t>
            </a:r>
          </a:p>
          <a:p>
            <a:pPr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300" b="1" dirty="0" smtClean="0">
                <a:solidFill>
                  <a:schemeClr val="tx2"/>
                </a:solidFill>
                <a:latin typeface="+mj-lt"/>
              </a:rPr>
              <a:t>Размер одного нуклеотида  =0,34 нм</a:t>
            </a:r>
          </a:p>
          <a:p>
            <a:endParaRPr lang="ru-RU" sz="1600" b="1" i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285728"/>
            <a:ext cx="1740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ДНК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2928926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028342"/>
            <a:ext cx="75724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Microsoft Sans Serif" pitchFamily="34" charset="0"/>
                <a:cs typeface="Times New Roman" pitchFamily="18" charset="0"/>
              </a:rPr>
              <a:t>Виды РНК и их функции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+mj-lt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Georgia" pitchFamily="18" charset="0"/>
                <a:cs typeface="Times New Roman" pitchFamily="18" charset="0"/>
              </a:rPr>
              <a:t>и- РНК -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Georgia" pitchFamily="18" charset="0"/>
                <a:cs typeface="Times New Roman" pitchFamily="18" charset="0"/>
              </a:rPr>
              <a:t>информационная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Georgia" pitchFamily="18" charset="0"/>
                <a:cs typeface="Times New Roman" pitchFamily="18" charset="0"/>
              </a:rPr>
              <a:t> передает код наследственной информации о первичной структуре белковой молекулы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Georgia" pitchFamily="18" charset="0"/>
                <a:cs typeface="Times New Roman" pitchFamily="18" charset="0"/>
              </a:rPr>
              <a:t>  может состоять из 300-30000 нуклеотидов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+mj-lt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Georgia" pitchFamily="18" charset="0"/>
                <a:cs typeface="Times New Roman" pitchFamily="18" charset="0"/>
              </a:rPr>
              <a:t>р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Georgia" pitchFamily="18" charset="0"/>
                <a:cs typeface="Times New Roman" pitchFamily="18" charset="0"/>
              </a:rPr>
              <a:t>  - РНК -  рибосомальная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Georgia" pitchFamily="18" charset="0"/>
                <a:cs typeface="Times New Roman" pitchFamily="18" charset="0"/>
              </a:rPr>
              <a:t> входит в состав рибосом;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Georgia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Georgia" pitchFamily="18" charset="0"/>
                <a:cs typeface="Times New Roman" pitchFamily="18" charset="0"/>
              </a:rPr>
              <a:t> на ее долю приходится 80-90% РНК цитоплазмы 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Georgia" pitchFamily="18" charset="0"/>
                <a:cs typeface="Times New Roman" pitchFamily="18" charset="0"/>
              </a:rPr>
              <a:t> состоит из 3 -5 тысяч нук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ea typeface="Georgia" pitchFamily="18" charset="0"/>
                <a:cs typeface="Times New Roman" pitchFamily="18" charset="0"/>
              </a:rPr>
              <a:t>леотидов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+mj-lt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Georgia" pitchFamily="18" charset="0"/>
                <a:cs typeface="Times New Roman" pitchFamily="18" charset="0"/>
              </a:rPr>
              <a:t>т - РНК –  транспортная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Georgia" pitchFamily="18" charset="0"/>
                <a:cs typeface="Times New Roman" pitchFamily="18" charset="0"/>
              </a:rPr>
              <a:t>переносит аминокислоты к рибосомам,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Georgia" pitchFamily="18" charset="0"/>
                <a:cs typeface="Times New Roman" pitchFamily="18" charset="0"/>
              </a:rPr>
              <a:t> включают 76-85 нуклеотидов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Georgia" pitchFamily="18" charset="0"/>
                <a:cs typeface="Times New Roman" pitchFamily="18" charset="0"/>
              </a:rPr>
              <a:t>митохондриальная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Georgia" pitchFamily="18" charset="0"/>
                <a:cs typeface="Times New Roman" pitchFamily="18" charset="0"/>
              </a:rPr>
              <a:t>и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Georgia" pitchFamily="18" charset="0"/>
                <a:cs typeface="Times New Roman" pitchFamily="18" charset="0"/>
              </a:rPr>
              <a:t>пластидная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Georgia" pitchFamily="18" charset="0"/>
                <a:cs typeface="Times New Roman" pitchFamily="18" charset="0"/>
              </a:rPr>
              <a:t>— входят в состав рибосом этих органелл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57158" y="928670"/>
            <a:ext cx="7643866" cy="55451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Генетический код </a:t>
            </a:r>
            <a:r>
              <a:rPr lang="ru-RU" sz="4000" i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–</a:t>
            </a:r>
          </a:p>
          <a:p>
            <a:pPr algn="ctr">
              <a:buNone/>
            </a:pPr>
            <a:r>
              <a:rPr lang="ru-RU" sz="40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это последовательность расположения нуклеотидов в молекуле ДНК, определяющая последовательность расположения аминокислот в молекуле белка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928662" y="571480"/>
            <a:ext cx="7000924" cy="63248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Свойства генетического кода: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1.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Триплетность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Триплет (кодон)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последовательность из трех нуклеотидов, кодирующая  одну аминокислоту.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2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Избыточность или вырожденность.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Т.к.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число возможных триплетов составляет 4</a:t>
            </a:r>
            <a:r>
              <a:rPr kumimoji="0" lang="ru-RU" sz="1500" b="0" i="0" u="none" strike="noStrike" cap="none" normalizeH="0" baseline="3000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3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= 64, а аминокислот -  20, то большинство аминокислот кодируется несколькими триплетами.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Для кодирования 20 аминокислот используется 61 комбинация нуклеотидов. Триплет 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АУГ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кодирующий метионин, называется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стартовым</a:t>
            </a:r>
            <a:r>
              <a:rPr kumimoji="0" lang="ru-RU" sz="15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 него начинается синтез белка.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Три кодона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(УАА, УАГ, УГА)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несут информацию о прекращении синтеза белка , т.е. отделяют в молекуле ДНК один ген от другого  . Их называют 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триплетами терминации,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или нонсенс-кодонами.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3.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Неперекрываемость</a:t>
            </a:r>
            <a:r>
              <a:rPr kumimoji="0" lang="ru-RU" sz="15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 молекуле ДНК каждый нуклеотид входит в состав только одного кодона.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Однозначность или специфичность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15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Каждый кодон шифрует только одну аминокислоту.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Универсальность.</a:t>
            </a:r>
            <a:r>
              <a:rPr kumimoji="0" lang="ru-RU" sz="15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Генетический код един для всех живущих на земле существ.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6.</a:t>
            </a:r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Коллинеарность</a:t>
            </a: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. Последовательность нуклеотидов в гене точно соответствует последовательности нуклеотидов в белке</a:t>
            </a:r>
            <a:endParaRPr lang="ru-RU" sz="15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48" y="857231"/>
          <a:ext cx="7286675" cy="5857917"/>
        </p:xfrm>
        <a:graphic>
          <a:graphicData uri="http://schemas.openxmlformats.org/drawingml/2006/table">
            <a:tbl>
              <a:tblPr/>
              <a:tblGrid>
                <a:gridCol w="3642957"/>
                <a:gridCol w="3643718"/>
              </a:tblGrid>
              <a:tr h="369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вариант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вариант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 1.Что называют кодоном?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1.Что называют антикодоном?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7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2.Сколькими триплетами кодируются аминокислоты: серин, треонин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2.Сколькими триплетами кодируются аминокислоты: лейцин, валин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  Укажите стартовый триплет 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 Укажите триплеты терминации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68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 Какую аминокислоту способна транспортировать 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т- РНК</a:t>
                      </a: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имеющая следующий антикодон: ЦЦЦ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 Какие аминокислоты кодируются только одним триплетом?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79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 Каким из указанных триплетов может быть прекращен синтез полипеп­тидной цепи? 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а) ГАУ; б) ААГ; в) УАА; г) АГУ.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 Если антикодон </a:t>
                      </a:r>
                      <a:r>
                        <a:rPr lang="ru-RU" sz="1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т-РНК</a:t>
                      </a: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состоит из триплета АУА, то из какой амино­кислоты будет синтезироваться белок? 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а) из цистеина; б) из триптофана; в) из тирозина; г) из фенилаланина.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071538" y="285728"/>
            <a:ext cx="6500794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Вопросы для закрепления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428735"/>
          <a:ext cx="7572427" cy="4572000"/>
        </p:xfrm>
        <a:graphic>
          <a:graphicData uri="http://schemas.openxmlformats.org/drawingml/2006/table">
            <a:tbl>
              <a:tblPr/>
              <a:tblGrid>
                <a:gridCol w="3286148"/>
                <a:gridCol w="4286279"/>
              </a:tblGrid>
              <a:tr h="1714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1 вариант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вариант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4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1.триплет нуклеотидов, кодирующих одну аминокислоту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1.триплет нуклеотидов  т- РНК, который взаимодействует с комплиментарным кодоном и-РНК и передает соответствующую аминокислоту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7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2.   6, 4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2.  6,4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7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3. АУГ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3. УАА, УАГ, УГА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7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4. глицин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4. метионин и триптофан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7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5. 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5. 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857356" y="571480"/>
            <a:ext cx="4429156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Ответы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28596" y="642918"/>
            <a:ext cx="800105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Microsoft Sans Serif" pitchFamily="34" charset="0"/>
                <a:cs typeface="Times New Roman" pitchFamily="18" charset="0"/>
              </a:rPr>
              <a:t>Запомнить!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Microsoft Sans Serif" pitchFamily="34" charset="0"/>
                <a:cs typeface="Times New Roman" pitchFamily="18" charset="0"/>
              </a:rPr>
              <a:t>1.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Microsoft Sans Serif" pitchFamily="34" charset="0"/>
                <a:cs typeface="Times New Roman" pitchFamily="18" charset="0"/>
              </a:rPr>
              <a:t>длина 1 нуклеотида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Microsoft Sans Serif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Microsoft Sans Serif" pitchFamily="34" charset="0"/>
                <a:cs typeface="Times New Roman" pitchFamily="18" charset="0"/>
              </a:rPr>
              <a:t>= 3,4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Microsoft Sans Serif" pitchFamily="34" charset="0"/>
                <a:cs typeface="Times New Roman" pitchFamily="18" charset="0"/>
              </a:rPr>
              <a:t>А</a:t>
            </a:r>
            <a:r>
              <a:rPr kumimoji="0" lang="ru-RU" sz="2400" b="0" i="0" u="none" strike="noStrike" cap="none" normalizeH="0" baseline="3000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Microsoft Sans Serif" pitchFamily="34" charset="0"/>
                <a:cs typeface="Times New Roman" pitchFamily="18" charset="0"/>
              </a:rPr>
              <a:t>о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Microsoft Sans Serif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Microsoft Sans Serif" pitchFamily="34" charset="0"/>
                <a:cs typeface="Times New Roman" pitchFamily="18" charset="0"/>
              </a:rPr>
              <a:t>2.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Microsoft Sans Serif" pitchFamily="34" charset="0"/>
                <a:cs typeface="Times New Roman" pitchFamily="18" charset="0"/>
              </a:rPr>
              <a:t> размер 1 гена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Microsoft Sans Serif" pitchFamily="34" charset="0"/>
                <a:cs typeface="Times New Roman" pitchFamily="18" charset="0"/>
              </a:rPr>
              <a:t>=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Microsoft Sans Serif" pitchFamily="34" charset="0"/>
                <a:cs typeface="Times New Roman" pitchFamily="18" charset="0"/>
              </a:rPr>
              <a:t>длина 1 нуклеотида ×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Microsoft Sans Serif" pitchFamily="34" charset="0"/>
                <a:cs typeface="Times New Roman" pitchFamily="18" charset="0"/>
              </a:rPr>
              <a:t>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Microsoft Sans Serif" pitchFamily="34" charset="0"/>
                <a:cs typeface="Times New Roman" pitchFamily="18" charset="0"/>
              </a:rPr>
              <a:t> (кол-во нуклеотидов)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Microsoft Sans Serif" pitchFamily="34" charset="0"/>
                <a:cs typeface="Times New Roman" pitchFamily="18" charset="0"/>
              </a:rPr>
              <a:t>3.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Microsoft Sans Serif" pitchFamily="34" charset="0"/>
                <a:cs typeface="Times New Roman" pitchFamily="18" charset="0"/>
              </a:rPr>
              <a:t>кол-во нуклеотидов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Microsoft Sans Serif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Microsoft Sans Serif" pitchFamily="34" charset="0"/>
                <a:cs typeface="Times New Roman" pitchFamily="18" charset="0"/>
              </a:rPr>
              <a:t>= кол-во аминокислот × 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Microsoft Sans Serif" pitchFamily="34" charset="0"/>
                <a:cs typeface="Times New Roman" pitchFamily="18" charset="0"/>
              </a:rPr>
              <a:t>4.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Microsoft Sans Serif" pitchFamily="34" charset="0"/>
                <a:cs typeface="Times New Roman" pitchFamily="18" charset="0"/>
              </a:rPr>
              <a:t> масса 1 гена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Microsoft Sans Serif" pitchFamily="34" charset="0"/>
                <a:cs typeface="Times New Roman" pitchFamily="18" charset="0"/>
              </a:rPr>
              <a:t>=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Microsoft Sans Serif" pitchFamily="34" charset="0"/>
                <a:cs typeface="Times New Roman" pitchFamily="18" charset="0"/>
              </a:rPr>
              <a:t>кол-во нуклеотидов × массу 1 нуклеотида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Microsoft Sans Serif" pitchFamily="34" charset="0"/>
                <a:cs typeface="Times New Roman" pitchFamily="18" charset="0"/>
              </a:rPr>
              <a:t>5.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Microsoft Sans Serif" pitchFamily="34" charset="0"/>
                <a:cs typeface="Times New Roman" pitchFamily="18" charset="0"/>
              </a:rPr>
              <a:t>молекулярная масса 1 нуклеотида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Microsoft Sans Serif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Microsoft Sans Serif" pitchFamily="34" charset="0"/>
                <a:cs typeface="Times New Roman" pitchFamily="18" charset="0"/>
              </a:rPr>
              <a:t>=300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Microsoft Sans Serif" pitchFamily="34" charset="0"/>
                <a:cs typeface="Times New Roman" pitchFamily="18" charset="0"/>
              </a:rPr>
              <a:t>6.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Microsoft Sans Serif" pitchFamily="34" charset="0"/>
                <a:cs typeface="Times New Roman" pitchFamily="18" charset="0"/>
              </a:rPr>
              <a:t>молекулярная масса 1 аминокислоты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Microsoft Sans Serif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Microsoft Sans Serif" pitchFamily="34" charset="0"/>
                <a:cs typeface="Times New Roman" pitchFamily="18" charset="0"/>
              </a:rPr>
              <a:t>= 110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Microsoft Sans Serif" pitchFamily="34" charset="0"/>
                <a:cs typeface="Times New Roman" pitchFamily="18" charset="0"/>
              </a:rPr>
              <a:t>7.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Microsoft Sans Serif" pitchFamily="34" charset="0"/>
                <a:cs typeface="Times New Roman" pitchFamily="18" charset="0"/>
              </a:rPr>
              <a:t>Соотношение нуклеотидов в молекуле ДНК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+mj-lt"/>
              <a:ea typeface="Microsoft Sans Serif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Microsoft Sans Serif" pitchFamily="34" charset="0"/>
                <a:cs typeface="Times New Roman" pitchFamily="18" charset="0"/>
              </a:rPr>
              <a:t>А+Г / Т+Ц=1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Мои документы\История открытия Нуклеиновых кислот\5a6c131142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889" y="785794"/>
            <a:ext cx="7598991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467600" cy="4071966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</a:rPr>
              <a:t>История открытия нуклеиновых кислот</a:t>
            </a:r>
            <a:endParaRPr lang="ru-RU" sz="7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7224" y="1500173"/>
            <a:ext cx="3071834" cy="420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>
            <a:off x="4357686" y="1142984"/>
            <a:ext cx="4000528" cy="50006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Фридрих Мишер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(1844-1895)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Швейцарский биохимик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1868 году обнаружил в ядрах клеток, помимо белков новый класс соединений, который он назвал нуклеинами(лат.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Nucleus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– ядро) полагая, что оно содержится лишь в ядрах клеток.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00496" y="1214422"/>
            <a:ext cx="4457707" cy="507209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Рихард Альтман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(1852—1900)</a:t>
            </a:r>
          </a:p>
          <a:p>
            <a:pPr indent="0" algn="ctr">
              <a:buNone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 Немецкий анатом и гистолог. </a:t>
            </a:r>
          </a:p>
          <a:p>
            <a:pPr indent="0" algn="ctr">
              <a:buNone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В 1889 году Альтман впервые ввёл термин «нуклеиновая кислота», тогда же им был разработал первый удобный и общий способ выделения нуклеиновых кислот, свободных от белковых примесей.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Admin\Мои документы\Мои рисунки\sidney-altma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2928958" cy="41637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2"/>
            <a:ext cx="292895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3857620" y="357166"/>
            <a:ext cx="4643470" cy="6286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Фашель Аронович Левин </a:t>
            </a:r>
          </a:p>
          <a:p>
            <a:pPr algn="ctr">
              <a:buNone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(1869–1940), </a:t>
            </a:r>
          </a:p>
          <a:p>
            <a:pPr algn="ctr">
              <a:buNone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Россия </a:t>
            </a:r>
          </a:p>
          <a:p>
            <a:pPr algn="ctr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Выделил нуклеотиды и описал их структуру.</a:t>
            </a:r>
          </a:p>
          <a:p>
            <a:pPr algn="ctr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Показал, что гуанин, аденин, урацил и цитозин входят в состав нуклеиновой кислоты приблизительно в одинаковых количествах </a:t>
            </a:r>
          </a:p>
          <a:p>
            <a:pPr algn="ctr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 1909 году обнаружил и идентифицировал D-рибозу, а спустя 20 лет, после непрерывных попыток – второй сахар нуклеиновых кислот, D-дезоксирибозу. </a:t>
            </a:r>
          </a:p>
          <a:p>
            <a:endParaRPr lang="ru-RU" dirty="0" smtClean="0">
              <a:latin typeface="+mj-lt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00100" y="1071546"/>
            <a:ext cx="221457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357158" y="4286256"/>
            <a:ext cx="8072494" cy="228601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</a:rPr>
              <a:t>  </a:t>
            </a:r>
            <a:r>
              <a:rPr lang="ru-RU" sz="2000" b="1" dirty="0" smtClean="0">
                <a:solidFill>
                  <a:schemeClr val="tx2"/>
                </a:solidFill>
              </a:rPr>
              <a:t>В </a:t>
            </a:r>
            <a:r>
              <a:rPr lang="ru-RU" sz="2000" b="1" dirty="0" smtClean="0">
                <a:solidFill>
                  <a:schemeClr val="tx2"/>
                </a:solidFill>
              </a:rPr>
              <a:t>1953 г. </a:t>
            </a:r>
            <a:r>
              <a:rPr lang="ru-RU" sz="2000" b="1" i="1" dirty="0" smtClean="0">
                <a:solidFill>
                  <a:schemeClr val="tx2"/>
                </a:solidFill>
              </a:rPr>
              <a:t>Уотсон и крик предложили модель ДНК, в соответствии с которой две полинуклеотидные цепи соединяются с помощью водородных связей по принципу комплиментарности и </a:t>
            </a:r>
            <a:r>
              <a:rPr lang="ru-RU" sz="2000" b="1" i="1" dirty="0" smtClean="0">
                <a:solidFill>
                  <a:schemeClr val="tx2"/>
                </a:solidFill>
              </a:rPr>
              <a:t>антипараллельности</a:t>
            </a:r>
            <a:r>
              <a:rPr lang="ru-RU" sz="2000" b="1" i="1" dirty="0" smtClean="0">
                <a:solidFill>
                  <a:schemeClr val="tx2"/>
                </a:solidFill>
              </a:rPr>
              <a:t> 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    За </a:t>
            </a:r>
            <a:r>
              <a:rPr lang="ru-RU" sz="2000" b="1" dirty="0" smtClean="0">
                <a:solidFill>
                  <a:schemeClr val="tx2"/>
                </a:solidFill>
              </a:rPr>
              <a:t>расшифровку структуры ДНК в 1962 году были удостоены Нобелевской премии по физиологии и медицине (вместе с Морисом Уилкинсом). </a:t>
            </a:r>
          </a:p>
          <a:p>
            <a:endParaRPr lang="ru-RU" sz="18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"/>
          </p:nvPr>
        </p:nvSpPr>
        <p:spPr>
          <a:xfrm>
            <a:off x="214282" y="285728"/>
            <a:ext cx="3657600" cy="6583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Френсис Харри Комптон Крик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214810" y="285728"/>
            <a:ext cx="3657600" cy="6583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Джеймс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Дьюи Уотсон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071546"/>
            <a:ext cx="2071702" cy="28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57224" y="1071546"/>
          <a:ext cx="7215237" cy="4900119"/>
        </p:xfrm>
        <a:graphic>
          <a:graphicData uri="http://schemas.openxmlformats.org/drawingml/2006/table">
            <a:tbl>
              <a:tblPr/>
              <a:tblGrid>
                <a:gridCol w="2119105"/>
                <a:gridCol w="2524365"/>
                <a:gridCol w="2571767"/>
              </a:tblGrid>
              <a:tr h="178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Microsoft Sans Serif"/>
                          <a:cs typeface="Times New Roman"/>
                        </a:rPr>
                        <a:t>Признаки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Microsoft Sans Serif"/>
                          <a:cs typeface="Times New Roman"/>
                        </a:rPr>
                        <a:t>ДНК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Microsoft Sans Serif"/>
                          <a:cs typeface="Times New Roman"/>
                        </a:rPr>
                        <a:t>РНК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Georgia"/>
                          <a:cs typeface="Times New Roman"/>
                        </a:rPr>
                        <a:t>Местонахождение в клетке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Georgia"/>
                          <a:cs typeface="Times New Roman"/>
                        </a:rPr>
                        <a:t>Ядро, митохондрии, хлоропласты. Цитоплазма у прокариот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Georgia"/>
                          <a:cs typeface="Times New Roman"/>
                        </a:rPr>
                        <a:t>Ядро, митохондрии, хлоропласты, рибосомы, цитоплазма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Georgia"/>
                          <a:cs typeface="Times New Roman"/>
                        </a:rPr>
                        <a:t>Местонахождение в ядре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Georgia"/>
                          <a:cs typeface="Times New Roman"/>
                        </a:rPr>
                        <a:t>Хромосомы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Georgia"/>
                          <a:cs typeface="Times New Roman"/>
                        </a:rPr>
                        <a:t>Ядрышко ядрышковых хромосом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Microsoft Sans Serif"/>
                          <a:cs typeface="Times New Roman"/>
                        </a:rPr>
                        <a:t>Строение макромолекулы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Georgia"/>
                          <a:cs typeface="Times New Roman"/>
                        </a:rPr>
                        <a:t>Двойной неразветвленный  линейный полимер, свернутый правозакрученной спиралью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Georgia"/>
                          <a:cs typeface="Times New Roman"/>
                        </a:rPr>
                        <a:t>Одинарная полинуклеотидная цепочка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Microsoft Sans Serif"/>
                          <a:cs typeface="Times New Roman"/>
                        </a:rPr>
                        <a:t>Мономеры</a:t>
                      </a:r>
                      <a:endParaRPr lang="ru-RU" sz="12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Georgia"/>
                          <a:cs typeface="Times New Roman"/>
                        </a:rPr>
                        <a:t>Дезоксирибонуклеотиды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Georgia"/>
                          <a:cs typeface="Times New Roman"/>
                        </a:rPr>
                        <a:t>Рибонуклеотиды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0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Microsoft Sans Serif"/>
                          <a:cs typeface="Times New Roman"/>
                        </a:rPr>
                        <a:t>Состав нуклеотида:</a:t>
                      </a:r>
                      <a:endParaRPr lang="ru-RU" sz="12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Georgia"/>
                          <a:cs typeface="Times New Roman"/>
                        </a:rPr>
                        <a:t>1.азотистое основание</a:t>
                      </a:r>
                      <a:endParaRPr lang="ru-RU" sz="12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Georgia"/>
                          <a:cs typeface="Times New Roman"/>
                        </a:rPr>
                        <a:t>2. углевод  </a:t>
                      </a:r>
                      <a:endParaRPr lang="ru-RU" sz="12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Georgia"/>
                          <a:cs typeface="Times New Roman"/>
                        </a:rPr>
                        <a:t>3.оста­ток фосфорной кислоты</a:t>
                      </a:r>
                      <a:endParaRPr lang="ru-RU" sz="12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Georgia"/>
                          <a:cs typeface="Times New Roman"/>
                        </a:rPr>
                        <a:t>1.пуриновые: аденин, 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Georgia"/>
                          <a:cs typeface="Times New Roman"/>
                        </a:rPr>
                        <a:t>гуанин</a:t>
                      </a: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Georgia"/>
                          <a:cs typeface="Times New Roman"/>
                        </a:rPr>
                        <a:t>,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Georgia"/>
                          <a:cs typeface="Times New Roman"/>
                        </a:rPr>
                        <a:t> пиримидиновые — тимин, цитозин 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Georgia"/>
                          <a:cs typeface="Times New Roman"/>
                        </a:rPr>
                        <a:t>2. дезоксирибоза 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Georgia"/>
                          <a:cs typeface="Times New Roman"/>
                        </a:rPr>
                        <a:t>3.+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Georgia"/>
                          <a:cs typeface="Times New Roman"/>
                        </a:rPr>
                        <a:t>1.пуриновые: аденин, 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Georgia"/>
                          <a:cs typeface="Times New Roman"/>
                        </a:rPr>
                        <a:t>гуанин</a:t>
                      </a: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Georgia"/>
                          <a:cs typeface="Times New Roman"/>
                        </a:rPr>
                        <a:t>,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Georgia"/>
                          <a:cs typeface="Times New Roman"/>
                        </a:rPr>
                        <a:t> пиримидиновые —урацил, цитозин 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Georgia"/>
                          <a:cs typeface="Times New Roman"/>
                        </a:rPr>
                        <a:t>2. рибоза 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Georgia"/>
                          <a:cs typeface="Times New Roman"/>
                        </a:rPr>
                        <a:t>3.+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0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Microsoft Sans Serif"/>
                          <a:cs typeface="Times New Roman"/>
                        </a:rPr>
                        <a:t>Свойства</a:t>
                      </a:r>
                      <a:endParaRPr lang="ru-RU" sz="12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Georgia"/>
                          <a:cs typeface="Times New Roman"/>
                        </a:rPr>
                        <a:t>Способна к самоудвоению по принципу комплементарности (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Georgia"/>
                          <a:cs typeface="Times New Roman"/>
                        </a:rPr>
                        <a:t>редупликации</a:t>
                      </a: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Georgia"/>
                          <a:cs typeface="Times New Roman"/>
                        </a:rPr>
                        <a:t>):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Georgia"/>
                          <a:cs typeface="Times New Roman"/>
                        </a:rPr>
                        <a:t> А = Т, Т = А, 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Georgia"/>
                          <a:cs typeface="Times New Roman"/>
                        </a:rPr>
                        <a:t>Г </a:t>
                      </a:r>
                      <a:r>
                        <a:rPr lang="ru-RU" sz="12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Georgia"/>
                          <a:cs typeface="Times New Roman"/>
                        </a:rPr>
                        <a:t>= </a:t>
                      </a: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Georgia"/>
                          <a:cs typeface="Times New Roman"/>
                        </a:rPr>
                        <a:t>Ц, Ц= Г. Стабильна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Georgia"/>
                          <a:cs typeface="Times New Roman"/>
                        </a:rPr>
                        <a:t>Не способна к 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Georgia"/>
                          <a:cs typeface="Times New Roman"/>
                        </a:rPr>
                        <a:t>самоудвоению</a:t>
                      </a: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Georgia"/>
                          <a:cs typeface="Times New Roman"/>
                        </a:rPr>
                        <a:t>. 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Georgia"/>
                          <a:cs typeface="Times New Roman"/>
                        </a:rPr>
                        <a:t>Лабильна. 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Georgia"/>
                          <a:cs typeface="Times New Roman"/>
                        </a:rPr>
                        <a:t>(Генетическая РНК виру­сов способна к 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Georgia"/>
                          <a:cs typeface="Times New Roman"/>
                        </a:rPr>
                        <a:t>редупликации</a:t>
                      </a: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Georgia"/>
                          <a:cs typeface="Times New Roman"/>
                        </a:rPr>
                        <a:t>)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Microsoft Sans Serif"/>
                          <a:cs typeface="Times New Roman"/>
                        </a:rPr>
                        <a:t>Функции</a:t>
                      </a:r>
                      <a:endParaRPr lang="ru-RU" sz="12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Georgia"/>
                          <a:cs typeface="Times New Roman"/>
                        </a:rPr>
                        <a:t>Хранение и передача наследственной информации</a:t>
                      </a:r>
                      <a:endParaRPr lang="ru-RU" sz="12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Каждый вид РНК выполняет специфическую 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функцию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57290" y="428604"/>
            <a:ext cx="5357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Сравнительная характеристика ДНК и РНК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642910" y="357166"/>
            <a:ext cx="7500990" cy="5475309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Комплиментарность-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способность к избирательному соединению нуклеотидов, в результате чего формируются пары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А-Т,Г-Ц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правило Чаргаффа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Содержание А=Т или А/Т=1</a:t>
            </a:r>
            <a:b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Содержание Г= Ц или Г/Ц=1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Значит  число пиримидиновых оснований(Ц и Т) равно числу пуриновых оснований(А и Г) </a:t>
            </a:r>
            <a:b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А+Г / Т+Ц=1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1401</TotalTime>
  <Words>939</Words>
  <Application>Microsoft Office PowerPoint</Application>
  <PresentationFormat>Экран (4:3)</PresentationFormat>
  <Paragraphs>146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Тема:  Нуклеиновые кислоты. Генетический код </vt:lpstr>
      <vt:lpstr>Слайд 2</vt:lpstr>
      <vt:lpstr>История открытия нуклеиновых кислот</vt:lpstr>
      <vt:lpstr>Слайд 4</vt:lpstr>
      <vt:lpstr>Слайд 5</vt:lpstr>
      <vt:lpstr>Слайд 6</vt:lpstr>
      <vt:lpstr>Слайд 7</vt:lpstr>
      <vt:lpstr>Слайд 8</vt:lpstr>
      <vt:lpstr>       Комплиментарность-  способность к избирательному соединению нуклеотидов, в результате чего формируются пары А-Т,Г-Ц правило Чаргаффа Содержание А=Т или А/Т=1 Содержание Г= Ц или Г/Ц=1 Значит  число пиримидиновых оснований(Ц и Т) равно числу пуриновых оснований(А и Г)  А+Г / Т+Ц=1  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Нуклеиновые кислоты</dc:title>
  <dc:creator>Admin</dc:creator>
  <cp:lastModifiedBy>Admin</cp:lastModifiedBy>
  <cp:revision>89</cp:revision>
  <dcterms:created xsi:type="dcterms:W3CDTF">2010-01-24T03:55:47Z</dcterms:created>
  <dcterms:modified xsi:type="dcterms:W3CDTF">2010-01-29T12:18:50Z</dcterms:modified>
</cp:coreProperties>
</file>