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Стилевое единство </a:t>
            </a:r>
            <a:r>
              <a:rPr lang="ru-RU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Столовый сервиз </a:t>
            </a:r>
            <a:endParaRPr lang="ru-RU" b="1" cap="all" dirty="0">
              <a:ln w="10541" cmpd="sng">
                <a:solidFill>
                  <a:srgbClr val="8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857496"/>
            <a:ext cx="6400800" cy="2428892"/>
          </a:xfrm>
        </p:spPr>
        <p:txBody>
          <a:bodyPr>
            <a:norm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Урок технологии в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3 классе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Кузьмина Елена Сергеевна,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учитель начальных классов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МБОУ «СОШ № 26» г. Стерлитамак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Республики Башкортостан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14414" y="714356"/>
            <a:ext cx="64008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Тема  урока: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Елена\Леночка\Открытые уроки\посуда\img4a1e584238a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Times New Roman" pitchFamily="18" charset="0"/>
              </a:rPr>
              <a:t>Стилевое единство </a:t>
            </a:r>
            <a:r>
              <a:rPr lang="ru-RU" b="1" i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Столовый сервиз </a:t>
            </a:r>
            <a:endParaRPr lang="ru-RU" b="1" cap="all" dirty="0">
              <a:ln w="10541" cmpd="sng">
                <a:solidFill>
                  <a:srgbClr val="8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14414" y="714356"/>
            <a:ext cx="640080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Тема  урока: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Елена\Леночка\Открытые уроки\посуда\img4a1e584238a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307183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:\Елена\Леночка\Фотокерамика\P2060029.JPG"/>
          <p:cNvPicPr>
            <a:picLocks noChangeAspect="1" noChangeArrowheads="1"/>
          </p:cNvPicPr>
          <p:nvPr/>
        </p:nvPicPr>
        <p:blipFill>
          <a:blip r:embed="rId2" cstate="print"/>
          <a:srcRect t="19335"/>
          <a:stretch>
            <a:fillRect/>
          </a:stretch>
        </p:blipFill>
        <p:spPr bwMode="auto">
          <a:xfrm>
            <a:off x="1500166" y="3929066"/>
            <a:ext cx="4214842" cy="25499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Изделия из красной глины, покрытые глазурью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0" name="Picture 2" descr="D:\Елена\Леночка\Фотокерамика\P206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152" r="45265"/>
          <a:stretch>
            <a:fillRect/>
          </a:stretch>
        </p:blipFill>
        <p:spPr bwMode="auto">
          <a:xfrm>
            <a:off x="285720" y="1571612"/>
            <a:ext cx="2428892" cy="2823854"/>
          </a:xfrm>
          <a:prstGeom prst="rect">
            <a:avLst/>
          </a:prstGeom>
          <a:noFill/>
        </p:spPr>
      </p:pic>
      <p:pic>
        <p:nvPicPr>
          <p:cNvPr id="22531" name="Picture 3" descr="D:\Елена\Леночка\Фотокерамика\P2060028.JPG"/>
          <p:cNvPicPr>
            <a:picLocks noChangeAspect="1" noChangeArrowheads="1"/>
          </p:cNvPicPr>
          <p:nvPr/>
        </p:nvPicPr>
        <p:blipFill>
          <a:blip r:embed="rId4" cstate="print"/>
          <a:srcRect l="12628" t="18058" r="26043" b="7836"/>
          <a:stretch>
            <a:fillRect/>
          </a:stretch>
        </p:blipFill>
        <p:spPr bwMode="auto">
          <a:xfrm>
            <a:off x="5786446" y="1785926"/>
            <a:ext cx="3214710" cy="2913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Виды сервизов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3554" name="Picture 2" descr="D:\Елена\Леночка\Фотокерамика\P2060003.JPG"/>
          <p:cNvPicPr>
            <a:picLocks noChangeAspect="1" noChangeArrowheads="1"/>
          </p:cNvPicPr>
          <p:nvPr/>
        </p:nvPicPr>
        <p:blipFill>
          <a:blip r:embed="rId2" cstate="print"/>
          <a:srcRect l="2087" t="6558" b="7836"/>
          <a:stretch>
            <a:fillRect/>
          </a:stretch>
        </p:blipFill>
        <p:spPr bwMode="auto">
          <a:xfrm>
            <a:off x="5357818" y="1643050"/>
            <a:ext cx="3377311" cy="2214578"/>
          </a:xfrm>
          <a:prstGeom prst="rect">
            <a:avLst/>
          </a:prstGeom>
          <a:noFill/>
        </p:spPr>
      </p:pic>
      <p:pic>
        <p:nvPicPr>
          <p:cNvPr id="23555" name="Picture 3" descr="D:\Елена\Леночка\Открытые уроки\посуда\87a671dccb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643050"/>
            <a:ext cx="1905000" cy="1809750"/>
          </a:xfrm>
          <a:prstGeom prst="rect">
            <a:avLst/>
          </a:prstGeom>
          <a:noFill/>
        </p:spPr>
      </p:pic>
      <p:pic>
        <p:nvPicPr>
          <p:cNvPr id="23556" name="Picture 4" descr="D:\Елена\Леночка\Открытые уроки\посуда\1205944698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43446"/>
            <a:ext cx="2286016" cy="1428760"/>
          </a:xfrm>
          <a:prstGeom prst="rect">
            <a:avLst/>
          </a:prstGeom>
          <a:noFill/>
        </p:spPr>
      </p:pic>
      <p:pic>
        <p:nvPicPr>
          <p:cNvPr id="23557" name="Picture 5" descr="D:\Елена\Леночка\Открытые уроки\посуда\3986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643050"/>
            <a:ext cx="2309818" cy="1732364"/>
          </a:xfrm>
          <a:prstGeom prst="rect">
            <a:avLst/>
          </a:prstGeom>
          <a:noFill/>
        </p:spPr>
      </p:pic>
      <p:pic>
        <p:nvPicPr>
          <p:cNvPr id="23558" name="Picture 6" descr="D:\Елена\Леночка\Фотокерамика\P2060015.JPG"/>
          <p:cNvPicPr>
            <a:picLocks noChangeAspect="1" noChangeArrowheads="1"/>
          </p:cNvPicPr>
          <p:nvPr/>
        </p:nvPicPr>
        <p:blipFill>
          <a:blip r:embed="rId6" cstate="print"/>
          <a:srcRect l="6878" t="10392" r="170"/>
          <a:stretch>
            <a:fillRect/>
          </a:stretch>
        </p:blipFill>
        <p:spPr bwMode="auto">
          <a:xfrm>
            <a:off x="1142976" y="3857628"/>
            <a:ext cx="3429024" cy="2479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4286248" cy="315436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Изготовление чашки соединением жгутов глины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4578" name="Picture 2" descr="D:\Елена\Леночка\Фотокерамика\P207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470" r="20685" b="36864"/>
          <a:stretch>
            <a:fillRect/>
          </a:stretch>
        </p:blipFill>
        <p:spPr bwMode="auto">
          <a:xfrm>
            <a:off x="428596" y="1214422"/>
            <a:ext cx="4071966" cy="20663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2857496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9" name="Picture 3" descr="D:\Елена\Леночка\Фотокерамика\DSC00693.JPG"/>
          <p:cNvPicPr>
            <a:picLocks noChangeAspect="1" noChangeArrowheads="1"/>
          </p:cNvPicPr>
          <p:nvPr/>
        </p:nvPicPr>
        <p:blipFill>
          <a:blip r:embed="rId3" cstate="print"/>
          <a:srcRect l="26789" t="15875" r="19632"/>
          <a:stretch>
            <a:fillRect/>
          </a:stretch>
        </p:blipFill>
        <p:spPr bwMode="auto">
          <a:xfrm>
            <a:off x="428596" y="3429000"/>
            <a:ext cx="1880597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00232" y="5214950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0" name="Picture 4" descr="D:\Елена\Леночка\Фотокерамика\DSC00695.JPG"/>
          <p:cNvPicPr>
            <a:picLocks noChangeAspect="1" noChangeArrowheads="1"/>
          </p:cNvPicPr>
          <p:nvPr/>
        </p:nvPicPr>
        <p:blipFill>
          <a:blip r:embed="rId4" cstate="print"/>
          <a:srcRect l="29766" t="11906" r="1773" b="8718"/>
          <a:stretch>
            <a:fillRect/>
          </a:stretch>
        </p:blipFill>
        <p:spPr bwMode="auto">
          <a:xfrm>
            <a:off x="2550305" y="3500438"/>
            <a:ext cx="2464611" cy="214314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43438" y="5143512"/>
            <a:ext cx="3145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20" y="0"/>
            <a:ext cx="8401080" cy="157161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Чашка и вазочка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раскатанного пласта глины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2" name="Picture 2" descr="D:\Елена\Леночка\Фотокерамика\DSC00696.JPG"/>
          <p:cNvPicPr>
            <a:picLocks noChangeAspect="1" noChangeArrowheads="1"/>
          </p:cNvPicPr>
          <p:nvPr/>
        </p:nvPicPr>
        <p:blipFill>
          <a:blip r:embed="rId2" cstate="print"/>
          <a:srcRect b="19155"/>
          <a:stretch>
            <a:fillRect/>
          </a:stretch>
        </p:blipFill>
        <p:spPr bwMode="auto">
          <a:xfrm>
            <a:off x="167902" y="1571612"/>
            <a:ext cx="3063273" cy="1857388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928926" y="1643050"/>
            <a:ext cx="24307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3" name="Picture 3" descr="D:\Елена\Леночка\Фотокерамика\DSC006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567" t="5682" b="13819"/>
          <a:stretch>
            <a:fillRect/>
          </a:stretch>
        </p:blipFill>
        <p:spPr bwMode="auto">
          <a:xfrm>
            <a:off x="3929058" y="1571612"/>
            <a:ext cx="2921101" cy="1928826"/>
          </a:xfrm>
          <a:prstGeom prst="rect">
            <a:avLst/>
          </a:prstGeom>
          <a:noFill/>
        </p:spPr>
      </p:pic>
      <p:sp>
        <p:nvSpPr>
          <p:cNvPr id="10" name="Содержимое 3"/>
          <p:cNvSpPr txBox="1">
            <a:spLocks/>
          </p:cNvSpPr>
          <p:nvPr/>
        </p:nvSpPr>
        <p:spPr>
          <a:xfrm>
            <a:off x="3929058" y="1643050"/>
            <a:ext cx="314509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4" name="Picture 4" descr="D:\Елена\Леночка\Фотокерамика\DSC00701.JPG"/>
          <p:cNvPicPr>
            <a:picLocks noChangeAspect="1" noChangeArrowheads="1"/>
          </p:cNvPicPr>
          <p:nvPr/>
        </p:nvPicPr>
        <p:blipFill>
          <a:blip r:embed="rId4" cstate="print"/>
          <a:srcRect l="26789" r="13679" b="12687"/>
          <a:stretch>
            <a:fillRect/>
          </a:stretch>
        </p:blipFill>
        <p:spPr bwMode="auto">
          <a:xfrm>
            <a:off x="1714480" y="3714752"/>
            <a:ext cx="2402915" cy="2643206"/>
          </a:xfrm>
          <a:prstGeom prst="rect">
            <a:avLst/>
          </a:prstGeom>
          <a:noFill/>
        </p:spPr>
      </p:pic>
      <p:sp>
        <p:nvSpPr>
          <p:cNvPr id="12" name="Содержимое 3"/>
          <p:cNvSpPr txBox="1">
            <a:spLocks/>
          </p:cNvSpPr>
          <p:nvPr/>
        </p:nvSpPr>
        <p:spPr>
          <a:xfrm>
            <a:off x="3714744" y="3786190"/>
            <a:ext cx="314510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5" name="Picture 5" descr="D:\Елена\Леночка\Фотокерамика\DSC00706.JPG"/>
          <p:cNvPicPr>
            <a:picLocks noChangeAspect="1" noChangeArrowheads="1"/>
          </p:cNvPicPr>
          <p:nvPr/>
        </p:nvPicPr>
        <p:blipFill>
          <a:blip r:embed="rId5" cstate="print"/>
          <a:srcRect l="14883" r="19632" b="12687"/>
          <a:stretch>
            <a:fillRect/>
          </a:stretch>
        </p:blipFill>
        <p:spPr bwMode="auto">
          <a:xfrm>
            <a:off x="5143504" y="3714752"/>
            <a:ext cx="2643206" cy="2643206"/>
          </a:xfrm>
          <a:prstGeom prst="rect">
            <a:avLst/>
          </a:prstGeom>
          <a:noFill/>
        </p:spPr>
      </p:pic>
      <p:sp>
        <p:nvSpPr>
          <p:cNvPr id="14" name="Содержимое 3"/>
          <p:cNvSpPr txBox="1">
            <a:spLocks/>
          </p:cNvSpPr>
          <p:nvPr/>
        </p:nvSpPr>
        <p:spPr>
          <a:xfrm>
            <a:off x="5214942" y="3786190"/>
            <a:ext cx="314510" cy="400110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57256"/>
          </a:xfrm>
        </p:spPr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Чайничек из шарика глины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7786710" y="2500306"/>
            <a:ext cx="28575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D:\Елена\Леночка\Фотокерамика\DSC00703.JPG"/>
          <p:cNvPicPr>
            <a:picLocks noChangeAspect="1" noChangeArrowheads="1"/>
          </p:cNvPicPr>
          <p:nvPr/>
        </p:nvPicPr>
        <p:blipFill>
          <a:blip r:embed="rId2" cstate="print"/>
          <a:srcRect l="20836"/>
          <a:stretch>
            <a:fillRect/>
          </a:stretch>
        </p:blipFill>
        <p:spPr bwMode="auto">
          <a:xfrm>
            <a:off x="373117" y="1285860"/>
            <a:ext cx="2412933" cy="2286016"/>
          </a:xfrm>
          <a:prstGeom prst="rect">
            <a:avLst/>
          </a:prstGeom>
          <a:noFill/>
        </p:spPr>
      </p:pic>
      <p:pic>
        <p:nvPicPr>
          <p:cNvPr id="26627" name="Picture 3" descr="D:\Елена\Леночка\Фотокерамика\DSC00704.JPG"/>
          <p:cNvPicPr>
            <a:picLocks noChangeAspect="1" noChangeArrowheads="1"/>
          </p:cNvPicPr>
          <p:nvPr/>
        </p:nvPicPr>
        <p:blipFill>
          <a:blip r:embed="rId3" cstate="print"/>
          <a:srcRect l="11719" b="6250"/>
          <a:stretch>
            <a:fillRect/>
          </a:stretch>
        </p:blipFill>
        <p:spPr bwMode="auto">
          <a:xfrm>
            <a:off x="2987665" y="1285860"/>
            <a:ext cx="2870219" cy="2286016"/>
          </a:xfrm>
          <a:prstGeom prst="rect">
            <a:avLst/>
          </a:prstGeom>
          <a:noFill/>
        </p:spPr>
      </p:pic>
      <p:pic>
        <p:nvPicPr>
          <p:cNvPr id="26628" name="Picture 4" descr="D:\Елена\Леночка\Фотокерамика\DSC00705.JPG"/>
          <p:cNvPicPr>
            <a:picLocks noChangeAspect="1" noChangeArrowheads="1"/>
          </p:cNvPicPr>
          <p:nvPr/>
        </p:nvPicPr>
        <p:blipFill>
          <a:blip r:embed="rId4" cstate="print"/>
          <a:srcRect l="11738" t="6260" r="15485" b="12354"/>
          <a:stretch>
            <a:fillRect/>
          </a:stretch>
        </p:blipFill>
        <p:spPr bwMode="auto">
          <a:xfrm>
            <a:off x="6072198" y="1320427"/>
            <a:ext cx="2684420" cy="2251449"/>
          </a:xfrm>
          <a:prstGeom prst="rect">
            <a:avLst/>
          </a:prstGeom>
          <a:noFill/>
        </p:spPr>
      </p:pic>
      <p:pic>
        <p:nvPicPr>
          <p:cNvPr id="26629" name="Picture 5" descr="D:\Елена\Леночка\Фотокерамика\DSC007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857628"/>
            <a:ext cx="3286148" cy="2464611"/>
          </a:xfrm>
          <a:prstGeom prst="rect">
            <a:avLst/>
          </a:prstGeom>
          <a:noFill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428596" y="1357298"/>
            <a:ext cx="28575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3000364" y="1357298"/>
            <a:ext cx="28575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6072198" y="1357298"/>
            <a:ext cx="285752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kumimoji="0" lang="ru-RU" sz="20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столовых приборов: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ложки и вилки.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561499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На </a:t>
            </a:r>
            <a:r>
              <a:rPr lang="ru-RU" dirty="0" smtClean="0"/>
              <a:t>Руси самой народной ложкой, конечно, была деревянная. Ею ели не только простые люди, но и купцы, бояре. Сначала деревянные ложки были грубоватыми, незатейливыми. Но позднее мастера научились им придавать форму, расписывать.</a:t>
            </a:r>
          </a:p>
          <a:p>
            <a:endParaRPr lang="ru-RU" dirty="0"/>
          </a:p>
        </p:txBody>
      </p:sp>
      <p:pic>
        <p:nvPicPr>
          <p:cNvPr id="27652" name="Picture 4" descr="D:\Елена\Леночка\Открытые уроки\посуда\10610916big.jpg"/>
          <p:cNvPicPr>
            <a:picLocks noChangeAspect="1" noChangeArrowheads="1"/>
          </p:cNvPicPr>
          <p:nvPr/>
        </p:nvPicPr>
        <p:blipFill>
          <a:blip r:embed="rId2"/>
          <a:srcRect l="20000" r="12500"/>
          <a:stretch>
            <a:fillRect/>
          </a:stretch>
        </p:blipFill>
        <p:spPr bwMode="auto">
          <a:xfrm>
            <a:off x="6572264" y="3214686"/>
            <a:ext cx="2071702" cy="3069188"/>
          </a:xfrm>
          <a:prstGeom prst="rect">
            <a:avLst/>
          </a:prstGeom>
          <a:noFill/>
        </p:spPr>
      </p:pic>
      <p:pic>
        <p:nvPicPr>
          <p:cNvPr id="7" name="Picture 3" descr="D:\Елена\Леночка\Открытые уроки\посуда\29823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2070666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столовых приборов: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ложки и вилки.</a:t>
            </a:r>
            <a:endParaRPr lang="ru-RU" dirty="0"/>
          </a:p>
        </p:txBody>
      </p:sp>
      <p:pic>
        <p:nvPicPr>
          <p:cNvPr id="4" name="Picture 2" descr="D:\Елена\Леночка\Открытые уроки\посуда\frutt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209925" cy="2409825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786182" y="1785926"/>
            <a:ext cx="50006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старину люди носили ложку при себе в особых футлярах или за поясом. Без своей ложки в гости не ходили. Жидкое кушанье подавалось на два - три человека в одной миске, и все ели из неё своими ложками. Даже царь Пётр I, если случалось ему обедать в гостях, приказывал слуге брать с собой царскую ложку. Он ел деревянной ложкой, украшенной слоновой костью.</a:t>
            </a:r>
          </a:p>
          <a:p>
            <a:pPr marR="0" lvl="0" indent="355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Позднее придумали вилки. Имя изобретателя никому неизвестно. Самую первую вилку для еды сделали для изнеженной византийской принцессы 900 лет назад.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посуды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3400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Столовая посуда для пищи и питья носила общее название судков. Простой люд довольствовался деревянными сосудами, которые имели такую же форму, как и у богатых. Как посуда для пищи – </a:t>
            </a:r>
            <a:r>
              <a:rPr lang="ru-RU" sz="2000" dirty="0" err="1" smtClean="0"/>
              <a:t>мисы</a:t>
            </a:r>
            <a:r>
              <a:rPr lang="ru-RU" sz="2000" dirty="0" smtClean="0"/>
              <a:t>, </a:t>
            </a:r>
            <a:r>
              <a:rPr lang="ru-RU" sz="2000" dirty="0" err="1" smtClean="0"/>
              <a:t>торели</a:t>
            </a:r>
            <a:r>
              <a:rPr lang="ru-RU" sz="2000" dirty="0" smtClean="0"/>
              <a:t>, солонцы, так и питейные сосуды – братины, ковши, </a:t>
            </a:r>
            <a:r>
              <a:rPr lang="ru-RU" sz="2000" dirty="0" err="1" smtClean="0"/>
              <a:t>порцы</a:t>
            </a:r>
            <a:r>
              <a:rPr lang="ru-RU" sz="2000" dirty="0" smtClean="0"/>
              <a:t> делались из дерева в разных местах по сёлам и продавались на рынках; но из них особенно славились по работе калужские, </a:t>
            </a:r>
            <a:r>
              <a:rPr lang="ru-RU" sz="2000" dirty="0" err="1" smtClean="0"/>
              <a:t>гороховецкие</a:t>
            </a:r>
            <a:r>
              <a:rPr lang="ru-RU" sz="2000" dirty="0" smtClean="0"/>
              <a:t> и карельские. Эти деревянные изделия украшались резьбою, которая издавна составляла любимое украшение вещей для небогатого крестьянина.</a:t>
            </a:r>
          </a:p>
          <a:p>
            <a:endParaRPr lang="ru-RU" dirty="0"/>
          </a:p>
        </p:txBody>
      </p:sp>
      <p:pic>
        <p:nvPicPr>
          <p:cNvPr id="30725" name="Picture 5" descr="D:\Елена\Леночка\Открытые уроки\посуда\master_elenka_reklam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143380"/>
            <a:ext cx="59531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Гончарный промысел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D:\Елена\Леночка\Открытые уроки\посуда\366591_WofiI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46" y="1857364"/>
            <a:ext cx="600075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251142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Образцы старинной посуды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8" name="Picture 2" descr="D:\Елена\Леночка\Открытые уроки\посуда\krink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876"/>
            <a:ext cx="3786214" cy="2531417"/>
          </a:xfrm>
          <a:prstGeom prst="rect">
            <a:avLst/>
          </a:prstGeom>
          <a:noFill/>
        </p:spPr>
      </p:pic>
      <p:pic>
        <p:nvPicPr>
          <p:cNvPr id="14339" name="Picture 3" descr="D:\Елена\Леночка\Открытые уроки\посуда\nn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857232"/>
            <a:ext cx="3429024" cy="2571768"/>
          </a:xfrm>
          <a:prstGeom prst="rect">
            <a:avLst/>
          </a:prstGeom>
          <a:noFill/>
        </p:spPr>
      </p:pic>
      <p:pic>
        <p:nvPicPr>
          <p:cNvPr id="14340" name="Picture 4" descr="D:\Елена\Леночка\Открытые уроки\посуда\posuda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71876"/>
            <a:ext cx="4465482" cy="254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D:\Елена\Леночка\Открытые уроки\посуда\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50000" cy="421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обычаи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2" name="Picture 2" descr="D:\Елена\Леночка\Открытые уроки\посуда\090_2001-08-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349"/>
          <a:stretch>
            <a:fillRect/>
          </a:stretch>
        </p:blipFill>
        <p:spPr bwMode="auto">
          <a:xfrm>
            <a:off x="142844" y="2071678"/>
            <a:ext cx="4286280" cy="307490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785926"/>
            <a:ext cx="4000528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Стол, по традиции, закреплён в красном углу. Красный угол - это угол, в котором размещали иконы. Его передвигали только в исключительных случаях. Даже если хозяева продавали дом и уезжали, стол должен был остаться в доме.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Место за столом в красном углу было наиболее почетным и предназначалось для хозяина, священника или других важных гостей, причем почетность места убывала по мере удаления от красного угла. </a:t>
            </a:r>
          </a:p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 славян: русских, украинцев, белорусов, поляков, чехов, болгар на столе постоянно находился хлеб. Говорили: “Хлеб на стол - так и стол престол, хлеба ни куска - так и стол - доска”.</a:t>
            </a:r>
          </a:p>
        </p:txBody>
      </p:sp>
      <p:pic>
        <p:nvPicPr>
          <p:cNvPr id="8" name="Picture 3" descr="D:\Елена\Леночка\Открытые уроки\посуда\s1078535.jpg"/>
          <p:cNvPicPr>
            <a:picLocks noChangeAspect="1" noChangeArrowheads="1"/>
          </p:cNvPicPr>
          <p:nvPr/>
        </p:nvPicPr>
        <p:blipFill>
          <a:blip r:embed="rId2"/>
          <a:srcRect b="4502"/>
          <a:stretch>
            <a:fillRect/>
          </a:stretch>
        </p:blipFill>
        <p:spPr bwMode="auto">
          <a:xfrm>
            <a:off x="4286248" y="1714488"/>
            <a:ext cx="4646341" cy="35719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3438" y="5429264"/>
            <a:ext cx="4057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Богданов Иван Петрович "За расчетом"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обычаи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Русские обычаи</a:t>
            </a:r>
            <a:endParaRPr lang="ru-RU" dirty="0"/>
          </a:p>
        </p:txBody>
      </p:sp>
      <p:pic>
        <p:nvPicPr>
          <p:cNvPr id="17410" name="Picture 2" descr="D:\Елена\Леночка\Открытые уроки\посуда\rubric_issue_1048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5590039" cy="2961494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28596" y="1857364"/>
            <a:ext cx="278608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России до сих пор отдаётся дань уважения столу: у нас долго любят посидеть за трапезой. С давних пор сохраняется обычай провожать в дорогу и встречать человека застольем.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Фрагмент репродукции картины </a:t>
            </a:r>
          </a:p>
          <a:p>
            <a:r>
              <a:rPr lang="ru-RU" dirty="0" smtClean="0"/>
              <a:t>Бориса </a:t>
            </a:r>
            <a:r>
              <a:rPr lang="ru-RU" dirty="0" err="1" smtClean="0"/>
              <a:t>Кустодиева</a:t>
            </a:r>
            <a:r>
              <a:rPr lang="ru-RU" dirty="0" smtClean="0"/>
              <a:t> «Московский трактир»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Русская трапеза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434" name="Picture 2" descr="D:\Елена\Леночка\Открытые уроки\посуда\hm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857628"/>
            <a:ext cx="3765916" cy="2721081"/>
          </a:xfrm>
          <a:prstGeom prst="rect">
            <a:avLst/>
          </a:prstGeom>
          <a:noFill/>
        </p:spPr>
      </p:pic>
      <p:pic>
        <p:nvPicPr>
          <p:cNvPr id="18435" name="Picture 3" descr="D:\Елена\Леночка\Открытые уроки\посуда\viewImg.ph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2628379" cy="3714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000108"/>
            <a:ext cx="4857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Чашки, ложки, кувшины были деревянные. Трапеза традиционно начиналась с хлеба и им же заканчивалась. Обязательной принадлежностью стола, начиная со средних веков, была солонка. Ведь хлеб-соль везде были символом благополучия и гостеприимства.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6572296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Какая была посуда на Руси?</a:t>
            </a:r>
          </a:p>
          <a:p>
            <a:pPr lvl="0"/>
            <a:r>
              <a:rPr lang="ru-RU" dirty="0" smtClean="0"/>
              <a:t>Из чего её делали?</a:t>
            </a:r>
          </a:p>
          <a:p>
            <a:pPr lvl="0"/>
            <a:r>
              <a:rPr lang="ru-RU" dirty="0" smtClean="0"/>
              <a:t>Что употребляли в пишу русские люди?</a:t>
            </a:r>
          </a:p>
          <a:p>
            <a:pPr lvl="0"/>
            <a:r>
              <a:rPr lang="ru-RU" dirty="0" smtClean="0"/>
              <a:t>С чего традиционно начиналась трапеза?</a:t>
            </a:r>
          </a:p>
          <a:p>
            <a:pPr lvl="0"/>
            <a:r>
              <a:rPr lang="ru-RU" dirty="0" smtClean="0"/>
              <a:t>Что было обязательной принадлежностью стола?</a:t>
            </a:r>
          </a:p>
          <a:p>
            <a:pPr lvl="0"/>
            <a:r>
              <a:rPr lang="ru-RU" dirty="0" smtClean="0"/>
              <a:t>Символом чего были хлеб-соль?</a:t>
            </a:r>
          </a:p>
          <a:p>
            <a:pPr lvl="0"/>
            <a:r>
              <a:rPr lang="ru-RU" dirty="0" smtClean="0"/>
              <a:t>Где размещались почетные места за столом?</a:t>
            </a:r>
          </a:p>
          <a:p>
            <a:endParaRPr lang="ru-RU" dirty="0"/>
          </a:p>
        </p:txBody>
      </p:sp>
      <p:pic>
        <p:nvPicPr>
          <p:cNvPr id="19459" name="Picture 3" descr="D:\Елена\Леночка\Открытые уроки\посуда\49835506_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357430"/>
            <a:ext cx="2702027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Строки из поэмы А.С. Пушкина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«Руслан и Людмила» -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описание пира у киевского князя Владимира.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D:\Елена\Леночка\Открытые уроки\посуда\0d725a3b55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357430"/>
            <a:ext cx="5153416" cy="41710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3071810"/>
            <a:ext cx="32146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</a:t>
            </a:r>
            <a:r>
              <a:rPr lang="ru-RU" dirty="0" smtClean="0"/>
              <a:t> Не скоро ели предки наши,</a:t>
            </a:r>
          </a:p>
          <a:p>
            <a:r>
              <a:rPr lang="ru-RU" dirty="0" smtClean="0"/>
              <a:t>     Не скоро двигались кругом</a:t>
            </a:r>
          </a:p>
          <a:p>
            <a:r>
              <a:rPr lang="ru-RU" dirty="0" smtClean="0"/>
              <a:t>     Ковши, серебряные чаши</a:t>
            </a:r>
          </a:p>
          <a:p>
            <a:r>
              <a:rPr lang="ru-RU" dirty="0" smtClean="0"/>
              <a:t>     С кипящим пивом и вином.</a:t>
            </a:r>
          </a:p>
          <a:p>
            <a:r>
              <a:rPr lang="ru-RU" dirty="0" smtClean="0"/>
              <a:t>     Они веселье в сердце лили,</a:t>
            </a:r>
          </a:p>
          <a:p>
            <a:r>
              <a:rPr lang="ru-RU" dirty="0" smtClean="0"/>
              <a:t>     Шипела пена по краям,</a:t>
            </a:r>
          </a:p>
          <a:p>
            <a:r>
              <a:rPr lang="ru-RU" dirty="0" smtClean="0"/>
              <a:t>     Их важно чашники носили</a:t>
            </a:r>
          </a:p>
          <a:p>
            <a:r>
              <a:rPr lang="ru-RU" dirty="0" smtClean="0"/>
              <a:t>     И низко кланялись гостям.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3186106" cy="3440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Чем отличаются образцы более древней посуды от современной посуды? 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21506" name="Picture 2" descr="D:\Елена\Леночка\Открытые уроки\посуда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907" r="3685"/>
          <a:stretch>
            <a:fillRect/>
          </a:stretch>
        </p:blipFill>
        <p:spPr bwMode="auto">
          <a:xfrm>
            <a:off x="285720" y="3357562"/>
            <a:ext cx="2428892" cy="2951967"/>
          </a:xfrm>
          <a:prstGeom prst="rect">
            <a:avLst/>
          </a:prstGeom>
          <a:noFill/>
        </p:spPr>
      </p:pic>
      <p:pic>
        <p:nvPicPr>
          <p:cNvPr id="21507" name="Picture 3" descr="D:\Елена\Леночка\Открытые уроки\посуда\posuda_ten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143768" y="285728"/>
            <a:ext cx="1702601" cy="1857370"/>
          </a:xfrm>
          <a:prstGeom prst="rect">
            <a:avLst/>
          </a:prstGeom>
          <a:noFill/>
        </p:spPr>
      </p:pic>
      <p:pic>
        <p:nvPicPr>
          <p:cNvPr id="21508" name="Picture 4" descr="D:\Елена\Леночка\Открытые уроки\посуда\philippe-deshoulieres2.jpg"/>
          <p:cNvPicPr>
            <a:picLocks noChangeAspect="1" noChangeArrowheads="1"/>
          </p:cNvPicPr>
          <p:nvPr/>
        </p:nvPicPr>
        <p:blipFill>
          <a:blip r:embed="rId4"/>
          <a:srcRect l="2435" r="4402" b="8542"/>
          <a:stretch>
            <a:fillRect/>
          </a:stretch>
        </p:blipFill>
        <p:spPr bwMode="auto">
          <a:xfrm>
            <a:off x="7143768" y="2214554"/>
            <a:ext cx="1701438" cy="1785950"/>
          </a:xfrm>
          <a:prstGeom prst="rect">
            <a:avLst/>
          </a:prstGeom>
          <a:noFill/>
        </p:spPr>
      </p:pic>
      <p:pic>
        <p:nvPicPr>
          <p:cNvPr id="21509" name="Picture 5" descr="D:\Елена\Леночка\Открытые уроки\посуда\7162_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143380"/>
            <a:ext cx="2857520" cy="2147222"/>
          </a:xfrm>
          <a:prstGeom prst="rect">
            <a:avLst/>
          </a:prstGeom>
          <a:noFill/>
        </p:spPr>
      </p:pic>
      <p:pic>
        <p:nvPicPr>
          <p:cNvPr id="21510" name="Picture 6" descr="D:\Елена\Леночка\Открытые уроки\посуда\001ahrg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71480"/>
            <a:ext cx="3286148" cy="2464611"/>
          </a:xfrm>
          <a:prstGeom prst="rect">
            <a:avLst/>
          </a:prstGeom>
          <a:noFill/>
        </p:spPr>
      </p:pic>
      <p:pic>
        <p:nvPicPr>
          <p:cNvPr id="21511" name="Picture 7" descr="D:\Елена\Леночка\Открытые уроки\посуда\g3.jpg"/>
          <p:cNvPicPr>
            <a:picLocks noChangeAspect="1" noChangeArrowheads="1"/>
          </p:cNvPicPr>
          <p:nvPr/>
        </p:nvPicPr>
        <p:blipFill>
          <a:blip r:embed="rId7"/>
          <a:srcRect l="10625" r="6125"/>
          <a:stretch>
            <a:fillRect/>
          </a:stretch>
        </p:blipFill>
        <p:spPr bwMode="auto">
          <a:xfrm>
            <a:off x="2857488" y="3973306"/>
            <a:ext cx="2928958" cy="2336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632</Words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Стилевое единство Столовый сервиз </vt:lpstr>
      <vt:lpstr>Образцы старинной посуды</vt:lpstr>
      <vt:lpstr>Русские обычаи</vt:lpstr>
      <vt:lpstr>Русские обычаи</vt:lpstr>
      <vt:lpstr>Русские обычаи</vt:lpstr>
      <vt:lpstr>Русская трапеза  </vt:lpstr>
      <vt:lpstr>Слайд 7</vt:lpstr>
      <vt:lpstr>Строки из поэмы А.С. Пушкина  «Руслан и Людмила» -  описание пира у киевского князя Владимира. </vt:lpstr>
      <vt:lpstr>Чем отличаются образцы более древней посуды от современной посуды? </vt:lpstr>
      <vt:lpstr>Стилевое единство Столовый сервиз </vt:lpstr>
      <vt:lpstr>Изделия из красной глины, покрытые глазурью</vt:lpstr>
      <vt:lpstr>Виды сервизов</vt:lpstr>
      <vt:lpstr>Изготовление чашки соединением жгутов глины</vt:lpstr>
      <vt:lpstr>Чашка и вазочка  из раскатанного пласта глины</vt:lpstr>
      <vt:lpstr>Чайничек из шарика глины</vt:lpstr>
      <vt:lpstr>История столовых приборов:  ложки и вилки. </vt:lpstr>
      <vt:lpstr>История столовых приборов:  ложки и вилки.</vt:lpstr>
      <vt:lpstr>История посуды</vt:lpstr>
      <vt:lpstr>Гончарный промысел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Стилевое единство Столовый сервиз </dc:title>
  <cp:lastModifiedBy>Cross</cp:lastModifiedBy>
  <cp:revision>17</cp:revision>
  <dcterms:modified xsi:type="dcterms:W3CDTF">2010-01-24T15:54:53Z</dcterms:modified>
</cp:coreProperties>
</file>