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2" r:id="rId4"/>
    <p:sldId id="293" r:id="rId5"/>
    <p:sldId id="294" r:id="rId6"/>
    <p:sldId id="295" r:id="rId7"/>
    <p:sldId id="296" r:id="rId8"/>
    <p:sldId id="300" r:id="rId9"/>
    <p:sldId id="297" r:id="rId10"/>
    <p:sldId id="298" r:id="rId11"/>
    <p:sldId id="299"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91" r:id="rId25"/>
    <p:sldId id="288" r:id="rId26"/>
    <p:sldId id="289" r:id="rId27"/>
    <p:sldId id="29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24.01.2010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rt-apple.ru/albums/userpics/10284/autumn2.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otvertka.appee.ru/media/08_brusnika.jpg"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a-baby.com.ua/jpg/oves.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nazdor.ru/upload/blog/34f/34f49c8a5d8c4d96cb6917c5607e4d2c.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g-fotki.yandex.ru/get/7/sololos.2/0_3c23_1346c68d_X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5.jpeg"/><Relationship Id="rId2" Type="http://schemas.openxmlformats.org/officeDocument/2006/relationships/hyperlink" Target="http://www.xlama.net/uploads/posts/2009-08/1251027369_repka.gif" TargetMode="External"/><Relationship Id="rId1" Type="http://schemas.openxmlformats.org/officeDocument/2006/relationships/slideLayout" Target="../slideLayouts/slideLayout7.xml"/><Relationship Id="rId6" Type="http://schemas.openxmlformats.org/officeDocument/2006/relationships/hyperlink" Target="http://np.by/preparearticles/images/fab39104.jpg" TargetMode="External"/><Relationship Id="rId5" Type="http://schemas.openxmlformats.org/officeDocument/2006/relationships/image" Target="../media/image34.png"/><Relationship Id="rId4" Type="http://schemas.openxmlformats.org/officeDocument/2006/relationships/hyperlink" Target="http://kubanovosh.ru/carrots_orange_291.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gorod.tomsk.ru/uploads/17817/1247047088/russkie.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upload.wikimedia.org/wikipedia/commons/thumb/6/6b/Solanum_tuberosum.JPG/800px-Solanum_tuberosum.JPG"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www.1000dosok.ru/s/11-05-38785.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50.radikal.ru/i130/0904/9c/fd3ea6dd80f6.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g.beta.rian.ru/images/15044/79/150447916.jpg" TargetMode="Externa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hyperlink" Target="http://www.epochtimes.com.ua/rus/images/stories/02/word/bkvaw101565.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60.radikal.ru/i168/0904/5f/c5830cbce781.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214290"/>
            <a:ext cx="7000924" cy="1015663"/>
          </a:xfrm>
          <a:prstGeom prst="rect">
            <a:avLst/>
          </a:prstGeom>
          <a:noFill/>
        </p:spPr>
        <p:txBody>
          <a:bodyPr wrap="square" rtlCol="0">
            <a:spAutoFit/>
          </a:bodyPr>
          <a:lstStyle/>
          <a:p>
            <a:pPr algn="ctr"/>
            <a:r>
              <a:rPr lang="ru-RU" sz="6000" b="1" dirty="0" smtClean="0">
                <a:solidFill>
                  <a:srgbClr val="C00000"/>
                </a:solidFill>
                <a:effectLst>
                  <a:outerShdw blurRad="38100" dist="38100" dir="2700000" algn="tl">
                    <a:srgbClr val="000000">
                      <a:alpha val="43137"/>
                    </a:srgbClr>
                  </a:outerShdw>
                </a:effectLst>
                <a:latin typeface="Monotype Corsiva" pitchFamily="66" charset="0"/>
              </a:rPr>
              <a:t>Волшебница Осень!</a:t>
            </a:r>
            <a:endParaRPr lang="ru-RU" sz="6000" b="1" dirty="0">
              <a:solidFill>
                <a:srgbClr val="C00000"/>
              </a:solidFill>
              <a:effectLst>
                <a:outerShdw blurRad="38100" dist="38100" dir="2700000" algn="tl">
                  <a:srgbClr val="000000">
                    <a:alpha val="43137"/>
                  </a:srgbClr>
                </a:outerShdw>
              </a:effectLst>
              <a:latin typeface="Monotype Corsiva" pitchFamily="66" charset="0"/>
            </a:endParaRPr>
          </a:p>
        </p:txBody>
      </p:sp>
      <p:pic>
        <p:nvPicPr>
          <p:cNvPr id="20482" name="Picture 2" descr="Картинка 93 из 187252">
            <a:hlinkClick r:id="rId2"/>
          </p:cNvPr>
          <p:cNvPicPr>
            <a:picLocks noChangeAspect="1" noChangeArrowheads="1"/>
          </p:cNvPicPr>
          <p:nvPr/>
        </p:nvPicPr>
        <p:blipFill>
          <a:blip r:embed="rId3"/>
          <a:srcRect/>
          <a:stretch>
            <a:fillRect/>
          </a:stretch>
        </p:blipFill>
        <p:spPr bwMode="auto">
          <a:xfrm>
            <a:off x="928662" y="1357298"/>
            <a:ext cx="7341870" cy="5330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G-104-0103"/>
          <p:cNvPicPr>
            <a:picLocks noChangeAspect="1" noChangeArrowheads="1"/>
          </p:cNvPicPr>
          <p:nvPr/>
        </p:nvPicPr>
        <p:blipFill>
          <a:blip r:embed="rId2"/>
          <a:srcRect/>
          <a:stretch>
            <a:fillRect/>
          </a:stretch>
        </p:blipFill>
        <p:spPr bwMode="auto">
          <a:xfrm>
            <a:off x="533400" y="228600"/>
            <a:ext cx="5638800" cy="4633913"/>
          </a:xfrm>
          <a:prstGeom prst="rect">
            <a:avLst/>
          </a:prstGeom>
          <a:noFill/>
          <a:ln w="19050">
            <a:solidFill>
              <a:srgbClr val="000000"/>
            </a:solidFill>
            <a:miter lim="800000"/>
            <a:headEnd/>
            <a:tailEnd/>
          </a:ln>
        </p:spPr>
      </p:pic>
      <p:pic>
        <p:nvPicPr>
          <p:cNvPr id="3" name="Picture 6" descr="Food002"/>
          <p:cNvPicPr>
            <a:picLocks noChangeAspect="1" noChangeArrowheads="1"/>
          </p:cNvPicPr>
          <p:nvPr/>
        </p:nvPicPr>
        <p:blipFill>
          <a:blip r:embed="rId3"/>
          <a:srcRect/>
          <a:stretch>
            <a:fillRect/>
          </a:stretch>
        </p:blipFill>
        <p:spPr bwMode="auto">
          <a:xfrm>
            <a:off x="7162800" y="457200"/>
            <a:ext cx="1492250" cy="2030413"/>
          </a:xfrm>
          <a:prstGeom prst="rect">
            <a:avLst/>
          </a:prstGeom>
          <a:noFill/>
        </p:spPr>
      </p:pic>
      <p:pic>
        <p:nvPicPr>
          <p:cNvPr id="4" name="Picture 7" descr="Food044"/>
          <p:cNvPicPr>
            <a:picLocks noChangeAspect="1" noChangeArrowheads="1"/>
          </p:cNvPicPr>
          <p:nvPr/>
        </p:nvPicPr>
        <p:blipFill>
          <a:blip r:embed="rId4"/>
          <a:srcRect/>
          <a:stretch>
            <a:fillRect/>
          </a:stretch>
        </p:blipFill>
        <p:spPr bwMode="auto">
          <a:xfrm>
            <a:off x="6553200" y="4038600"/>
            <a:ext cx="2362200" cy="1519238"/>
          </a:xfrm>
          <a:prstGeom prst="rect">
            <a:avLst/>
          </a:prstGeom>
          <a:noFill/>
        </p:spPr>
      </p:pic>
      <p:pic>
        <p:nvPicPr>
          <p:cNvPr id="5" name="Picture 8" descr="Food064"/>
          <p:cNvPicPr>
            <a:picLocks noChangeAspect="1" noChangeArrowheads="1"/>
          </p:cNvPicPr>
          <p:nvPr/>
        </p:nvPicPr>
        <p:blipFill>
          <a:blip r:embed="rId5"/>
          <a:srcRect/>
          <a:stretch>
            <a:fillRect/>
          </a:stretch>
        </p:blipFill>
        <p:spPr bwMode="auto">
          <a:xfrm>
            <a:off x="381000" y="5181600"/>
            <a:ext cx="1524000" cy="1363663"/>
          </a:xfrm>
          <a:prstGeom prst="rect">
            <a:avLst/>
          </a:prstGeom>
          <a:noFill/>
        </p:spPr>
      </p:pic>
      <p:sp>
        <p:nvSpPr>
          <p:cNvPr id="6" name="TextBox 5"/>
          <p:cNvSpPr txBox="1"/>
          <p:nvPr/>
        </p:nvSpPr>
        <p:spPr>
          <a:xfrm>
            <a:off x="2357422" y="5786454"/>
            <a:ext cx="6000792" cy="830997"/>
          </a:xfrm>
          <a:prstGeom prst="rect">
            <a:avLst/>
          </a:prstGeom>
          <a:noFill/>
        </p:spPr>
        <p:txBody>
          <a:bodyPr wrap="square" rtlCol="0">
            <a:spAutoFit/>
          </a:bodyPr>
          <a:lstStyle/>
          <a:p>
            <a:pPr algn="ctr"/>
            <a:r>
              <a:rPr lang="ru-RU" sz="2400" b="1" dirty="0" smtClean="0">
                <a:solidFill>
                  <a:schemeClr val="accent3">
                    <a:lumMod val="75000"/>
                  </a:schemeClr>
                </a:solidFill>
              </a:rPr>
              <a:t>В сентябре люди собирают  урожай фруктов</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orn_on_the_cob_1"/>
          <p:cNvPicPr>
            <a:picLocks noChangeAspect="1" noChangeArrowheads="1"/>
          </p:cNvPicPr>
          <p:nvPr/>
        </p:nvPicPr>
        <p:blipFill>
          <a:blip r:embed="rId2"/>
          <a:srcRect/>
          <a:stretch>
            <a:fillRect/>
          </a:stretch>
        </p:blipFill>
        <p:spPr bwMode="auto">
          <a:xfrm>
            <a:off x="457200" y="152400"/>
            <a:ext cx="2286000" cy="2025650"/>
          </a:xfrm>
          <a:prstGeom prst="rect">
            <a:avLst/>
          </a:prstGeom>
          <a:noFill/>
          <a:ln w="12700">
            <a:solidFill>
              <a:srgbClr val="000000"/>
            </a:solidFill>
            <a:miter lim="800000"/>
            <a:headEnd/>
            <a:tailEnd/>
          </a:ln>
        </p:spPr>
      </p:pic>
      <p:pic>
        <p:nvPicPr>
          <p:cNvPr id="3" name="Picture 11" descr="onion_1"/>
          <p:cNvPicPr>
            <a:picLocks noChangeAspect="1" noChangeArrowheads="1"/>
          </p:cNvPicPr>
          <p:nvPr/>
        </p:nvPicPr>
        <p:blipFill>
          <a:blip r:embed="rId3"/>
          <a:srcRect/>
          <a:stretch>
            <a:fillRect/>
          </a:stretch>
        </p:blipFill>
        <p:spPr bwMode="auto">
          <a:xfrm>
            <a:off x="3657600" y="152400"/>
            <a:ext cx="2324100" cy="2184400"/>
          </a:xfrm>
          <a:prstGeom prst="rect">
            <a:avLst/>
          </a:prstGeom>
          <a:noFill/>
        </p:spPr>
      </p:pic>
      <p:pic>
        <p:nvPicPr>
          <p:cNvPr id="4" name="Picture 7" descr="squash_acorn"/>
          <p:cNvPicPr>
            <a:picLocks noChangeAspect="1" noChangeArrowheads="1"/>
          </p:cNvPicPr>
          <p:nvPr/>
        </p:nvPicPr>
        <p:blipFill>
          <a:blip r:embed="rId4"/>
          <a:srcRect/>
          <a:stretch>
            <a:fillRect/>
          </a:stretch>
        </p:blipFill>
        <p:spPr bwMode="auto">
          <a:xfrm>
            <a:off x="6781800" y="152400"/>
            <a:ext cx="2049463" cy="2224088"/>
          </a:xfrm>
          <a:prstGeom prst="rect">
            <a:avLst/>
          </a:prstGeom>
          <a:noFill/>
        </p:spPr>
      </p:pic>
      <p:pic>
        <p:nvPicPr>
          <p:cNvPr id="5" name="Picture 10" descr="carrot_banner"/>
          <p:cNvPicPr>
            <a:picLocks noChangeAspect="1" noChangeArrowheads="1"/>
          </p:cNvPicPr>
          <p:nvPr/>
        </p:nvPicPr>
        <p:blipFill>
          <a:blip r:embed="rId5"/>
          <a:srcRect/>
          <a:stretch>
            <a:fillRect/>
          </a:stretch>
        </p:blipFill>
        <p:spPr bwMode="auto">
          <a:xfrm>
            <a:off x="2514600" y="2438400"/>
            <a:ext cx="4622800" cy="1511300"/>
          </a:xfrm>
          <a:prstGeom prst="rect">
            <a:avLst/>
          </a:prstGeom>
          <a:noFill/>
        </p:spPr>
      </p:pic>
      <p:pic>
        <p:nvPicPr>
          <p:cNvPr id="6" name="Picture 6" descr="red_potato"/>
          <p:cNvPicPr>
            <a:picLocks noChangeAspect="1" noChangeArrowheads="1"/>
          </p:cNvPicPr>
          <p:nvPr/>
        </p:nvPicPr>
        <p:blipFill>
          <a:blip r:embed="rId6"/>
          <a:srcRect/>
          <a:stretch>
            <a:fillRect/>
          </a:stretch>
        </p:blipFill>
        <p:spPr bwMode="auto">
          <a:xfrm>
            <a:off x="228600" y="4114800"/>
            <a:ext cx="2278063" cy="2514600"/>
          </a:xfrm>
          <a:prstGeom prst="rect">
            <a:avLst/>
          </a:prstGeom>
          <a:noFill/>
        </p:spPr>
      </p:pic>
      <p:pic>
        <p:nvPicPr>
          <p:cNvPr id="7" name="Picture 8" descr="calabaza"/>
          <p:cNvPicPr>
            <a:picLocks noChangeAspect="1" noChangeArrowheads="1"/>
          </p:cNvPicPr>
          <p:nvPr/>
        </p:nvPicPr>
        <p:blipFill>
          <a:blip r:embed="rId7"/>
          <a:srcRect/>
          <a:stretch>
            <a:fillRect/>
          </a:stretch>
        </p:blipFill>
        <p:spPr bwMode="auto">
          <a:xfrm>
            <a:off x="3505200" y="4191000"/>
            <a:ext cx="2133600" cy="1781175"/>
          </a:xfrm>
          <a:prstGeom prst="rect">
            <a:avLst/>
          </a:prstGeom>
          <a:noFill/>
        </p:spPr>
      </p:pic>
      <p:pic>
        <p:nvPicPr>
          <p:cNvPr id="8" name="Picture 9" descr="washing_peppers"/>
          <p:cNvPicPr>
            <a:picLocks noChangeAspect="1" noChangeArrowheads="1"/>
          </p:cNvPicPr>
          <p:nvPr/>
        </p:nvPicPr>
        <p:blipFill>
          <a:blip r:embed="rId8"/>
          <a:srcRect/>
          <a:stretch>
            <a:fillRect/>
          </a:stretch>
        </p:blipFill>
        <p:spPr bwMode="auto">
          <a:xfrm>
            <a:off x="6477000" y="4267200"/>
            <a:ext cx="2451100" cy="2451100"/>
          </a:xfrm>
          <a:prstGeom prst="rect">
            <a:avLst/>
          </a:prstGeom>
          <a:noFill/>
        </p:spPr>
      </p:pic>
      <p:sp>
        <p:nvSpPr>
          <p:cNvPr id="9" name="TextBox 8"/>
          <p:cNvSpPr txBox="1"/>
          <p:nvPr/>
        </p:nvSpPr>
        <p:spPr>
          <a:xfrm>
            <a:off x="3500430" y="6286520"/>
            <a:ext cx="2143140" cy="461665"/>
          </a:xfrm>
          <a:prstGeom prst="rect">
            <a:avLst/>
          </a:prstGeom>
          <a:noFill/>
        </p:spPr>
        <p:txBody>
          <a:bodyPr wrap="square" rtlCol="0">
            <a:spAutoFit/>
          </a:bodyPr>
          <a:lstStyle/>
          <a:p>
            <a:pPr algn="ctr"/>
            <a:r>
              <a:rPr lang="ru-RU" sz="2400" b="1" dirty="0" smtClean="0">
                <a:solidFill>
                  <a:schemeClr val="accent3">
                    <a:lumMod val="75000"/>
                  </a:schemeClr>
                </a:solidFill>
              </a:rPr>
              <a:t>и овощей</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6314" y="357166"/>
            <a:ext cx="3857652" cy="2308324"/>
          </a:xfrm>
          <a:prstGeom prst="rect">
            <a:avLst/>
          </a:prstGeom>
          <a:noFill/>
        </p:spPr>
        <p:txBody>
          <a:bodyPr wrap="square" rtlCol="0">
            <a:spAutoFit/>
          </a:bodyPr>
          <a:lstStyle/>
          <a:p>
            <a:pPr algn="ctr"/>
            <a:r>
              <a:rPr lang="ru-RU" sz="2400" b="1" dirty="0" smtClean="0">
                <a:solidFill>
                  <a:srgbClr val="FF0000"/>
                </a:solidFill>
              </a:rPr>
              <a:t>5 сентября</a:t>
            </a:r>
            <a:r>
              <a:rPr lang="ru-RU" sz="2400" b="1" dirty="0" smtClean="0">
                <a:solidFill>
                  <a:schemeClr val="accent1">
                    <a:lumMod val="50000"/>
                  </a:schemeClr>
                </a:solidFill>
              </a:rPr>
              <a:t>, ходили красны девицы за ягодой брусникой. Хороша ягода и в варенье и в компоте, а из листьев брусники вкусный чай получается.</a:t>
            </a:r>
          </a:p>
        </p:txBody>
      </p:sp>
      <p:sp>
        <p:nvSpPr>
          <p:cNvPr id="4" name="TextBox 3"/>
          <p:cNvSpPr txBox="1"/>
          <p:nvPr/>
        </p:nvSpPr>
        <p:spPr>
          <a:xfrm>
            <a:off x="214282" y="3286124"/>
            <a:ext cx="6000792" cy="3416320"/>
          </a:xfrm>
          <a:prstGeom prst="rect">
            <a:avLst/>
          </a:prstGeom>
          <a:noFill/>
        </p:spPr>
        <p:txBody>
          <a:bodyPr wrap="square" rtlCol="0">
            <a:spAutoFit/>
          </a:bodyPr>
          <a:lstStyle/>
          <a:p>
            <a:pPr algn="ctr"/>
            <a:r>
              <a:rPr lang="ru-RU" sz="2400" b="1" dirty="0" smtClean="0">
                <a:solidFill>
                  <a:srgbClr val="FF0000"/>
                </a:solidFill>
              </a:rPr>
              <a:t>8 сентября </a:t>
            </a:r>
            <a:r>
              <a:rPr lang="ru-RU" sz="2400" b="1" dirty="0" smtClean="0">
                <a:solidFill>
                  <a:schemeClr val="accent1">
                    <a:lumMod val="50000"/>
                  </a:schemeClr>
                </a:solidFill>
              </a:rPr>
              <a:t>– день Натальи Овсянницы. Едят люди кашу и приговаривают: «Хороша кашка, да мала чашка». Потому что каша не только вкусна, но и сытна, силу дает добрым молодцам, а красоту девицам. </a:t>
            </a:r>
          </a:p>
          <a:p>
            <a:pPr algn="ctr"/>
            <a:r>
              <a:rPr lang="ru-RU" sz="2400" b="1" dirty="0" smtClean="0">
                <a:solidFill>
                  <a:schemeClr val="accent1">
                    <a:lumMod val="50000"/>
                  </a:schemeClr>
                </a:solidFill>
              </a:rPr>
              <a:t>А еще из овсяного зерна пекут замечательное печенье. Кто вспомнит, как оно называется? </a:t>
            </a:r>
          </a:p>
        </p:txBody>
      </p:sp>
      <p:pic>
        <p:nvPicPr>
          <p:cNvPr id="1026" name="Picture 2" descr="Картинка 2 из 30">
            <a:hlinkClick r:id="rId2"/>
          </p:cNvPr>
          <p:cNvPicPr>
            <a:picLocks noChangeAspect="1" noChangeArrowheads="1"/>
          </p:cNvPicPr>
          <p:nvPr/>
        </p:nvPicPr>
        <p:blipFill>
          <a:blip r:embed="rId3" cstate="email"/>
          <a:srcRect/>
          <a:stretch>
            <a:fillRect/>
          </a:stretch>
        </p:blipFill>
        <p:spPr bwMode="auto">
          <a:xfrm>
            <a:off x="357159" y="214291"/>
            <a:ext cx="4071965" cy="2719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Картинка 10 из 5997">
            <a:hlinkClick r:id="rId4"/>
          </p:cNvPr>
          <p:cNvPicPr>
            <a:picLocks noChangeAspect="1" noChangeArrowheads="1"/>
          </p:cNvPicPr>
          <p:nvPr/>
        </p:nvPicPr>
        <p:blipFill>
          <a:blip r:embed="rId5" cstate="email"/>
          <a:srcRect/>
          <a:stretch>
            <a:fillRect/>
          </a:stretch>
        </p:blipFill>
        <p:spPr bwMode="auto">
          <a:xfrm>
            <a:off x="6357950" y="2786058"/>
            <a:ext cx="2533650" cy="3810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3571900" cy="1569660"/>
          </a:xfrm>
          <a:prstGeom prst="rect">
            <a:avLst/>
          </a:prstGeom>
          <a:noFill/>
        </p:spPr>
        <p:txBody>
          <a:bodyPr wrap="square" rtlCol="0">
            <a:spAutoFit/>
          </a:bodyPr>
          <a:lstStyle/>
          <a:p>
            <a:r>
              <a:rPr lang="ru-RU" sz="2400" b="1" dirty="0" smtClean="0">
                <a:solidFill>
                  <a:schemeClr val="accent1">
                    <a:lumMod val="50000"/>
                  </a:schemeClr>
                </a:solidFill>
              </a:rPr>
              <a:t>Я вырос на грядке,</a:t>
            </a:r>
          </a:p>
          <a:p>
            <a:r>
              <a:rPr lang="ru-RU" sz="2400" b="1" dirty="0" smtClean="0">
                <a:solidFill>
                  <a:schemeClr val="accent1">
                    <a:lumMod val="50000"/>
                  </a:schemeClr>
                </a:solidFill>
              </a:rPr>
              <a:t>Характер мой гладкий.</a:t>
            </a:r>
          </a:p>
          <a:p>
            <a:r>
              <a:rPr lang="ru-RU" sz="2400" b="1" dirty="0" smtClean="0">
                <a:solidFill>
                  <a:schemeClr val="accent1">
                    <a:lumMod val="50000"/>
                  </a:schemeClr>
                </a:solidFill>
              </a:rPr>
              <a:t>Куда ни приду,</a:t>
            </a:r>
          </a:p>
          <a:p>
            <a:r>
              <a:rPr lang="ru-RU" sz="2400" b="1" dirty="0" smtClean="0">
                <a:solidFill>
                  <a:schemeClr val="accent1">
                    <a:lumMod val="50000"/>
                  </a:schemeClr>
                </a:solidFill>
              </a:rPr>
              <a:t>Всех до слез доведу.</a:t>
            </a:r>
            <a:endParaRPr lang="ru-RU" sz="2400" b="1" dirty="0">
              <a:solidFill>
                <a:schemeClr val="accent1">
                  <a:lumMod val="50000"/>
                </a:schemeClr>
              </a:solidFill>
            </a:endParaRPr>
          </a:p>
        </p:txBody>
      </p:sp>
      <p:sp>
        <p:nvSpPr>
          <p:cNvPr id="3" name="TextBox 2"/>
          <p:cNvSpPr txBox="1"/>
          <p:nvPr/>
        </p:nvSpPr>
        <p:spPr>
          <a:xfrm>
            <a:off x="428596" y="4071942"/>
            <a:ext cx="8358246" cy="1938992"/>
          </a:xfrm>
          <a:prstGeom prst="rect">
            <a:avLst/>
          </a:prstGeom>
          <a:noFill/>
        </p:spPr>
        <p:txBody>
          <a:bodyPr wrap="square" rtlCol="0">
            <a:spAutoFit/>
          </a:bodyPr>
          <a:lstStyle/>
          <a:p>
            <a:pPr algn="ctr"/>
            <a:r>
              <a:rPr lang="ru-RU" sz="2400" b="1" dirty="0" smtClean="0">
                <a:solidFill>
                  <a:srgbClr val="FF0000"/>
                </a:solidFill>
              </a:rPr>
              <a:t>12 сентября </a:t>
            </a:r>
            <a:r>
              <a:rPr lang="ru-RU" sz="2400" b="1" dirty="0" smtClean="0">
                <a:solidFill>
                  <a:schemeClr val="accent3">
                    <a:lumMod val="75000"/>
                  </a:schemeClr>
                </a:solidFill>
              </a:rPr>
              <a:t>начинают убирать лук. Люди считают, что лук оберегает человека от бед, поэтому в домах вешают связки лука. </a:t>
            </a:r>
          </a:p>
          <a:p>
            <a:pPr algn="ctr"/>
            <a:r>
              <a:rPr lang="ru-RU" sz="2400" b="1" dirty="0" smtClean="0">
                <a:solidFill>
                  <a:schemeClr val="accent3">
                    <a:lumMod val="75000"/>
                  </a:schemeClr>
                </a:solidFill>
              </a:rPr>
              <a:t>А еще говорят: «</a:t>
            </a:r>
            <a:r>
              <a:rPr lang="ru-RU" sz="2400" b="1" i="1" dirty="0" smtClean="0">
                <a:solidFill>
                  <a:srgbClr val="FF0000"/>
                </a:solidFill>
              </a:rPr>
              <a:t>Лук – от семи недуг</a:t>
            </a:r>
            <a:r>
              <a:rPr lang="ru-RU" sz="2400" b="1" dirty="0" smtClean="0">
                <a:solidFill>
                  <a:schemeClr val="accent3">
                    <a:lumMod val="75000"/>
                  </a:schemeClr>
                </a:solidFill>
              </a:rPr>
              <a:t>». То есть лук помогает человеку победить болезнь.</a:t>
            </a:r>
          </a:p>
        </p:txBody>
      </p:sp>
      <p:pic>
        <p:nvPicPr>
          <p:cNvPr id="33794" name="Picture 2" descr="Картинка 1 из 286203">
            <a:hlinkClick r:id="rId2"/>
          </p:cNvPr>
          <p:cNvPicPr>
            <a:picLocks noChangeAspect="1" noChangeArrowheads="1"/>
          </p:cNvPicPr>
          <p:nvPr/>
        </p:nvPicPr>
        <p:blipFill>
          <a:blip r:embed="rId3" cstate="email"/>
          <a:srcRect/>
          <a:stretch>
            <a:fillRect/>
          </a:stretch>
        </p:blipFill>
        <p:spPr bwMode="auto">
          <a:xfrm>
            <a:off x="3786182" y="0"/>
            <a:ext cx="4962525" cy="3810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amond(in)">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7686" y="571480"/>
            <a:ext cx="4500594" cy="1569660"/>
          </a:xfrm>
          <a:prstGeom prst="rect">
            <a:avLst/>
          </a:prstGeom>
          <a:noFill/>
        </p:spPr>
        <p:txBody>
          <a:bodyPr wrap="square" rtlCol="0">
            <a:spAutoFit/>
          </a:bodyPr>
          <a:lstStyle/>
          <a:p>
            <a:pPr algn="ctr"/>
            <a:r>
              <a:rPr lang="ru-RU" sz="2400" b="1" dirty="0" smtClean="0">
                <a:solidFill>
                  <a:schemeClr val="accent3">
                    <a:lumMod val="75000"/>
                  </a:schemeClr>
                </a:solidFill>
              </a:rPr>
              <a:t>Нарядилась Матрёна</a:t>
            </a:r>
          </a:p>
          <a:p>
            <a:pPr algn="ctr"/>
            <a:r>
              <a:rPr lang="ru-RU" sz="2400" b="1" dirty="0" smtClean="0">
                <a:solidFill>
                  <a:schemeClr val="accent3">
                    <a:lumMod val="75000"/>
                  </a:schemeClr>
                </a:solidFill>
              </a:rPr>
              <a:t>В сарафанчик свой зеленый,</a:t>
            </a:r>
          </a:p>
          <a:p>
            <a:pPr algn="ctr"/>
            <a:r>
              <a:rPr lang="ru-RU" sz="2400" b="1" dirty="0" smtClean="0">
                <a:solidFill>
                  <a:schemeClr val="accent3">
                    <a:lumMod val="75000"/>
                  </a:schemeClr>
                </a:solidFill>
              </a:rPr>
              <a:t>Завила оборки густо.</a:t>
            </a:r>
          </a:p>
          <a:p>
            <a:pPr algn="ctr"/>
            <a:r>
              <a:rPr lang="ru-RU" sz="2400" b="1" dirty="0" smtClean="0">
                <a:solidFill>
                  <a:schemeClr val="accent3">
                    <a:lumMod val="75000"/>
                  </a:schemeClr>
                </a:solidFill>
              </a:rPr>
              <a:t>Узнаешь ее?</a:t>
            </a:r>
            <a:endParaRPr lang="ru-RU" sz="2400" b="1" dirty="0">
              <a:solidFill>
                <a:schemeClr val="accent3">
                  <a:lumMod val="75000"/>
                </a:schemeClr>
              </a:solidFill>
            </a:endParaRPr>
          </a:p>
        </p:txBody>
      </p:sp>
      <p:sp>
        <p:nvSpPr>
          <p:cNvPr id="3" name="TextBox 2"/>
          <p:cNvSpPr txBox="1"/>
          <p:nvPr/>
        </p:nvSpPr>
        <p:spPr>
          <a:xfrm>
            <a:off x="285720" y="2928934"/>
            <a:ext cx="8572560" cy="3785652"/>
          </a:xfrm>
          <a:prstGeom prst="rect">
            <a:avLst/>
          </a:prstGeom>
          <a:noFill/>
        </p:spPr>
        <p:txBody>
          <a:bodyPr wrap="square" rtlCol="0">
            <a:spAutoFit/>
          </a:bodyPr>
          <a:lstStyle/>
          <a:p>
            <a:pPr algn="ctr"/>
            <a:r>
              <a:rPr lang="ru-RU" sz="2400" b="1" dirty="0" smtClean="0">
                <a:solidFill>
                  <a:srgbClr val="FF0000"/>
                </a:solidFill>
              </a:rPr>
              <a:t>27 сентября </a:t>
            </a:r>
            <a:r>
              <a:rPr lang="ru-RU" sz="2400" b="1" dirty="0" smtClean="0">
                <a:solidFill>
                  <a:schemeClr val="accent3">
                    <a:lumMod val="75000"/>
                  </a:schemeClr>
                </a:solidFill>
              </a:rPr>
              <a:t>начинают рубить капусту и квасить на зиму. Капуста белокочанная – народная любимица. Она так прочно вошла в русский быт, что трудно поверить, что ее предки – иностранцы с побережья Средиземного моря. Даже название у нее не русское. Оно произошло от латинского слова «капут», что означает голова. Белокочанной капустой в русских деревнях кормились почти круглый год. Недаром говорят: «</a:t>
            </a:r>
            <a:r>
              <a:rPr lang="ru-RU" sz="2400" b="1" i="1" dirty="0" smtClean="0">
                <a:solidFill>
                  <a:srgbClr val="FF0000"/>
                </a:solidFill>
              </a:rPr>
              <a:t>Щи да каша – пища наша</a:t>
            </a:r>
            <a:r>
              <a:rPr lang="ru-RU" sz="2400" b="1" dirty="0" smtClean="0">
                <a:solidFill>
                  <a:schemeClr val="accent3">
                    <a:lumMod val="75000"/>
                  </a:schemeClr>
                </a:solidFill>
              </a:rPr>
              <a:t>». С лета до осени выручали щи из свежей капусты. Есть их надо было молча, степенно, уважительно.</a:t>
            </a:r>
          </a:p>
        </p:txBody>
      </p:sp>
      <p:pic>
        <p:nvPicPr>
          <p:cNvPr id="34818" name="Picture 2" descr="Картинка 5 из 24859">
            <a:hlinkClick r:id="rId2"/>
          </p:cNvPr>
          <p:cNvPicPr>
            <a:picLocks noChangeAspect="1" noChangeArrowheads="1"/>
          </p:cNvPicPr>
          <p:nvPr/>
        </p:nvPicPr>
        <p:blipFill>
          <a:blip r:embed="rId3" cstate="email"/>
          <a:srcRect/>
          <a:stretch>
            <a:fillRect/>
          </a:stretch>
        </p:blipFill>
        <p:spPr bwMode="auto">
          <a:xfrm>
            <a:off x="428596" y="86055"/>
            <a:ext cx="3786214" cy="28737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trips(downRight)">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4143404" cy="1569660"/>
          </a:xfrm>
          <a:prstGeom prst="rect">
            <a:avLst/>
          </a:prstGeom>
          <a:noFill/>
        </p:spPr>
        <p:txBody>
          <a:bodyPr wrap="square" rtlCol="0">
            <a:spAutoFit/>
          </a:bodyPr>
          <a:lstStyle/>
          <a:p>
            <a:pPr algn="ctr"/>
            <a:r>
              <a:rPr lang="ru-RU" sz="2400" b="1" dirty="0" smtClean="0">
                <a:solidFill>
                  <a:schemeClr val="accent3">
                    <a:lumMod val="75000"/>
                  </a:schemeClr>
                </a:solidFill>
              </a:rPr>
              <a:t>Круглый бок, желтый бок –</a:t>
            </a:r>
          </a:p>
          <a:p>
            <a:pPr algn="ctr"/>
            <a:r>
              <a:rPr lang="ru-RU" sz="2400" b="1" dirty="0" smtClean="0">
                <a:solidFill>
                  <a:schemeClr val="accent3">
                    <a:lumMod val="75000"/>
                  </a:schemeClr>
                </a:solidFill>
              </a:rPr>
              <a:t>Сидит на грядке колобок,</a:t>
            </a:r>
          </a:p>
          <a:p>
            <a:pPr algn="ctr"/>
            <a:r>
              <a:rPr lang="ru-RU" sz="2400" b="1" dirty="0" smtClean="0">
                <a:solidFill>
                  <a:schemeClr val="accent3">
                    <a:lumMod val="75000"/>
                  </a:schemeClr>
                </a:solidFill>
              </a:rPr>
              <a:t>Врос в землю крепко.</a:t>
            </a:r>
          </a:p>
          <a:p>
            <a:pPr algn="ctr"/>
            <a:r>
              <a:rPr lang="ru-RU" sz="2400" b="1" dirty="0" smtClean="0">
                <a:solidFill>
                  <a:schemeClr val="accent3">
                    <a:lumMod val="75000"/>
                  </a:schemeClr>
                </a:solidFill>
              </a:rPr>
              <a:t>Что же это?</a:t>
            </a:r>
            <a:endParaRPr lang="ru-RU" sz="2400" b="1" dirty="0">
              <a:solidFill>
                <a:schemeClr val="accent3">
                  <a:lumMod val="75000"/>
                </a:schemeClr>
              </a:solidFill>
            </a:endParaRPr>
          </a:p>
        </p:txBody>
      </p:sp>
      <p:sp>
        <p:nvSpPr>
          <p:cNvPr id="3" name="TextBox 2"/>
          <p:cNvSpPr txBox="1"/>
          <p:nvPr/>
        </p:nvSpPr>
        <p:spPr>
          <a:xfrm>
            <a:off x="4929190" y="3214686"/>
            <a:ext cx="3786214" cy="1569660"/>
          </a:xfrm>
          <a:prstGeom prst="rect">
            <a:avLst/>
          </a:prstGeom>
          <a:noFill/>
        </p:spPr>
        <p:txBody>
          <a:bodyPr wrap="square" rtlCol="0">
            <a:spAutoFit/>
          </a:bodyPr>
          <a:lstStyle/>
          <a:p>
            <a:pPr algn="ctr"/>
            <a:r>
              <a:rPr lang="ru-RU" sz="2400" b="1" dirty="0" smtClean="0">
                <a:solidFill>
                  <a:schemeClr val="accent3">
                    <a:lumMod val="75000"/>
                  </a:schemeClr>
                </a:solidFill>
              </a:rPr>
              <a:t>Любопытный красный нос</a:t>
            </a:r>
          </a:p>
          <a:p>
            <a:pPr algn="ctr"/>
            <a:r>
              <a:rPr lang="ru-RU" sz="2400" b="1" dirty="0" smtClean="0">
                <a:solidFill>
                  <a:schemeClr val="accent3">
                    <a:lumMod val="75000"/>
                  </a:schemeClr>
                </a:solidFill>
              </a:rPr>
              <a:t>По макушку в землю врос,</a:t>
            </a:r>
          </a:p>
          <a:p>
            <a:pPr algn="ctr"/>
            <a:r>
              <a:rPr lang="ru-RU" sz="2400" b="1" dirty="0" smtClean="0">
                <a:solidFill>
                  <a:schemeClr val="accent3">
                    <a:lumMod val="75000"/>
                  </a:schemeClr>
                </a:solidFill>
              </a:rPr>
              <a:t>Лишь торчат на грядке</a:t>
            </a:r>
          </a:p>
          <a:p>
            <a:pPr algn="ctr"/>
            <a:r>
              <a:rPr lang="ru-RU" sz="2400" b="1" dirty="0" smtClean="0">
                <a:solidFill>
                  <a:schemeClr val="accent3">
                    <a:lumMod val="75000"/>
                  </a:schemeClr>
                </a:solidFill>
              </a:rPr>
              <a:t>Зеленые пятки.</a:t>
            </a:r>
            <a:endParaRPr lang="ru-RU" sz="2400" b="1" dirty="0">
              <a:solidFill>
                <a:schemeClr val="accent3">
                  <a:lumMod val="75000"/>
                </a:schemeClr>
              </a:solidFill>
            </a:endParaRPr>
          </a:p>
        </p:txBody>
      </p:sp>
      <p:sp>
        <p:nvSpPr>
          <p:cNvPr id="4" name="TextBox 3"/>
          <p:cNvSpPr txBox="1"/>
          <p:nvPr/>
        </p:nvSpPr>
        <p:spPr>
          <a:xfrm>
            <a:off x="428596" y="4786322"/>
            <a:ext cx="4214842" cy="1569660"/>
          </a:xfrm>
          <a:prstGeom prst="rect">
            <a:avLst/>
          </a:prstGeom>
          <a:noFill/>
        </p:spPr>
        <p:txBody>
          <a:bodyPr wrap="square" rtlCol="0">
            <a:spAutoFit/>
          </a:bodyPr>
          <a:lstStyle/>
          <a:p>
            <a:pPr algn="ctr"/>
            <a:r>
              <a:rPr lang="ru-RU" sz="2400" b="1" dirty="0" smtClean="0">
                <a:solidFill>
                  <a:schemeClr val="accent3">
                    <a:lumMod val="75000"/>
                  </a:schemeClr>
                </a:solidFill>
              </a:rPr>
              <a:t>В сундуке пять ребят</a:t>
            </a:r>
          </a:p>
          <a:p>
            <a:pPr algn="ctr"/>
            <a:r>
              <a:rPr lang="ru-RU" sz="2400" b="1" dirty="0" smtClean="0">
                <a:solidFill>
                  <a:schemeClr val="accent3">
                    <a:lumMod val="75000"/>
                  </a:schemeClr>
                </a:solidFill>
              </a:rPr>
              <a:t>Смирно рядышком сидят.</a:t>
            </a:r>
          </a:p>
          <a:p>
            <a:pPr algn="ctr"/>
            <a:r>
              <a:rPr lang="ru-RU" sz="2400" b="1" dirty="0" smtClean="0">
                <a:solidFill>
                  <a:schemeClr val="accent3">
                    <a:lumMod val="75000"/>
                  </a:schemeClr>
                </a:solidFill>
              </a:rPr>
              <a:t>Вдруг раскрылся сундук –</a:t>
            </a:r>
          </a:p>
          <a:p>
            <a:pPr algn="ctr"/>
            <a:r>
              <a:rPr lang="ru-RU" sz="2400" b="1" dirty="0" smtClean="0">
                <a:solidFill>
                  <a:schemeClr val="accent3">
                    <a:lumMod val="75000"/>
                  </a:schemeClr>
                </a:solidFill>
              </a:rPr>
              <a:t>Все рассыпались вокруг!</a:t>
            </a:r>
            <a:endParaRPr lang="ru-RU" sz="2400" b="1" dirty="0">
              <a:solidFill>
                <a:schemeClr val="accent3">
                  <a:lumMod val="75000"/>
                </a:schemeClr>
              </a:solidFill>
            </a:endParaRPr>
          </a:p>
        </p:txBody>
      </p:sp>
      <p:pic>
        <p:nvPicPr>
          <p:cNvPr id="35842" name="Picture 2" descr="Картинка 37 из 5245">
            <a:hlinkClick r:id="rId2"/>
          </p:cNvPr>
          <p:cNvPicPr>
            <a:picLocks noChangeAspect="1" noChangeArrowheads="1"/>
          </p:cNvPicPr>
          <p:nvPr/>
        </p:nvPicPr>
        <p:blipFill>
          <a:blip r:embed="rId3"/>
          <a:srcRect/>
          <a:stretch>
            <a:fillRect/>
          </a:stretch>
        </p:blipFill>
        <p:spPr bwMode="auto">
          <a:xfrm>
            <a:off x="4929190" y="0"/>
            <a:ext cx="3000396" cy="3226683"/>
          </a:xfrm>
          <a:prstGeom prst="rect">
            <a:avLst/>
          </a:prstGeom>
          <a:noFill/>
        </p:spPr>
      </p:pic>
      <p:pic>
        <p:nvPicPr>
          <p:cNvPr id="35844" name="Picture 4" descr="Картинка 6 из 23004">
            <a:hlinkClick r:id="rId4"/>
          </p:cNvPr>
          <p:cNvPicPr>
            <a:picLocks noChangeAspect="1" noChangeArrowheads="1"/>
          </p:cNvPicPr>
          <p:nvPr/>
        </p:nvPicPr>
        <p:blipFill>
          <a:blip r:embed="rId5" cstate="email"/>
          <a:srcRect/>
          <a:stretch>
            <a:fillRect/>
          </a:stretch>
        </p:blipFill>
        <p:spPr bwMode="auto">
          <a:xfrm>
            <a:off x="214282" y="2428868"/>
            <a:ext cx="4595434" cy="2500330"/>
          </a:xfrm>
          <a:prstGeom prst="rect">
            <a:avLst/>
          </a:prstGeom>
          <a:noFill/>
        </p:spPr>
      </p:pic>
      <p:pic>
        <p:nvPicPr>
          <p:cNvPr id="35846" name="Picture 6" descr="http://np.by/preparearticles/images/fab39104.jpg">
            <a:hlinkClick r:id="rId6"/>
          </p:cNvPr>
          <p:cNvPicPr>
            <a:picLocks noChangeAspect="1" noChangeArrowheads="1"/>
          </p:cNvPicPr>
          <p:nvPr/>
        </p:nvPicPr>
        <p:blipFill>
          <a:blip r:embed="rId7"/>
          <a:srcRect/>
          <a:stretch>
            <a:fillRect/>
          </a:stretch>
        </p:blipFill>
        <p:spPr bwMode="auto">
          <a:xfrm>
            <a:off x="5012383" y="4572008"/>
            <a:ext cx="2917204" cy="21295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diamond(in)">
                                      <p:cBhvr>
                                        <p:cTn id="17" dur="2000"/>
                                        <p:tgtEl>
                                          <p:spTgt spid="3584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diamond(in)">
                                      <p:cBhvr>
                                        <p:cTn id="27"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2132" y="357166"/>
            <a:ext cx="3286148" cy="2308324"/>
          </a:xfrm>
          <a:prstGeom prst="rect">
            <a:avLst/>
          </a:prstGeom>
          <a:noFill/>
        </p:spPr>
        <p:txBody>
          <a:bodyPr wrap="square" rtlCol="0">
            <a:spAutoFit/>
          </a:bodyPr>
          <a:lstStyle/>
          <a:p>
            <a:pPr algn="ctr"/>
            <a:r>
              <a:rPr lang="ru-RU" sz="2400" b="1" dirty="0" smtClean="0">
                <a:solidFill>
                  <a:schemeClr val="accent3">
                    <a:lumMod val="75000"/>
                  </a:schemeClr>
                </a:solidFill>
              </a:rPr>
              <a:t>Был зеленый плод,</a:t>
            </a:r>
          </a:p>
          <a:p>
            <a:pPr algn="ctr"/>
            <a:r>
              <a:rPr lang="ru-RU" sz="2400" b="1" dirty="0" smtClean="0">
                <a:solidFill>
                  <a:schemeClr val="accent3">
                    <a:lumMod val="75000"/>
                  </a:schemeClr>
                </a:solidFill>
              </a:rPr>
              <a:t>Не просился в рот.</a:t>
            </a:r>
          </a:p>
          <a:p>
            <a:pPr algn="ctr"/>
            <a:r>
              <a:rPr lang="ru-RU" sz="2400" b="1" dirty="0" smtClean="0">
                <a:solidFill>
                  <a:schemeClr val="accent3">
                    <a:lumMod val="75000"/>
                  </a:schemeClr>
                </a:solidFill>
              </a:rPr>
              <a:t>Положили в лежку –</a:t>
            </a:r>
          </a:p>
          <a:p>
            <a:pPr algn="ctr"/>
            <a:r>
              <a:rPr lang="ru-RU" sz="2400" b="1" dirty="0" smtClean="0">
                <a:solidFill>
                  <a:schemeClr val="accent3">
                    <a:lumMod val="75000"/>
                  </a:schemeClr>
                </a:solidFill>
              </a:rPr>
              <a:t>Он сменил одежку:</a:t>
            </a:r>
          </a:p>
          <a:p>
            <a:pPr algn="ctr"/>
            <a:r>
              <a:rPr lang="ru-RU" sz="2400" b="1" dirty="0" smtClean="0">
                <a:solidFill>
                  <a:schemeClr val="accent3">
                    <a:lumMod val="75000"/>
                  </a:schemeClr>
                </a:solidFill>
              </a:rPr>
              <a:t>Красную надел –</a:t>
            </a:r>
          </a:p>
          <a:p>
            <a:pPr algn="ctr"/>
            <a:r>
              <a:rPr lang="ru-RU" sz="2400" b="1" dirty="0" smtClean="0">
                <a:solidFill>
                  <a:schemeClr val="accent3">
                    <a:lumMod val="75000"/>
                  </a:schemeClr>
                </a:solidFill>
              </a:rPr>
              <a:t>Для еды поспел.</a:t>
            </a:r>
            <a:endParaRPr lang="ru-RU" sz="2400" b="1" dirty="0">
              <a:solidFill>
                <a:schemeClr val="accent3">
                  <a:lumMod val="75000"/>
                </a:schemeClr>
              </a:solidFill>
            </a:endParaRPr>
          </a:p>
        </p:txBody>
      </p:sp>
      <p:sp>
        <p:nvSpPr>
          <p:cNvPr id="3" name="TextBox 2"/>
          <p:cNvSpPr txBox="1"/>
          <p:nvPr/>
        </p:nvSpPr>
        <p:spPr>
          <a:xfrm>
            <a:off x="214282" y="3786190"/>
            <a:ext cx="8715436" cy="2677656"/>
          </a:xfrm>
          <a:prstGeom prst="rect">
            <a:avLst/>
          </a:prstGeom>
          <a:noFill/>
        </p:spPr>
        <p:txBody>
          <a:bodyPr wrap="square" rtlCol="0">
            <a:spAutoFit/>
          </a:bodyPr>
          <a:lstStyle/>
          <a:p>
            <a:pPr algn="ctr"/>
            <a:r>
              <a:rPr lang="ru-RU" sz="2400" b="1" dirty="0" smtClean="0">
                <a:solidFill>
                  <a:schemeClr val="accent3">
                    <a:lumMod val="75000"/>
                  </a:schemeClr>
                </a:solidFill>
              </a:rPr>
              <a:t>А вы знаете, что в книгах помидор называют томатом? Это его индейское имя. Но почему же обычно томаты называют помидорами? У первых томатов, привезенных в Италию из Америки, плоды были желтого цвета. На солнце они светились, как золото. Итальянцы ахнули: «Помо доро!» Помо по-итальянски – «яблоко», доро – «золото». Так в быту и осталось за помидором «золотое» имя.</a:t>
            </a:r>
            <a:endParaRPr lang="ru-RU" sz="2400" b="1" dirty="0">
              <a:solidFill>
                <a:schemeClr val="accent3">
                  <a:lumMod val="75000"/>
                </a:schemeClr>
              </a:solidFill>
            </a:endParaRPr>
          </a:p>
        </p:txBody>
      </p:sp>
      <p:pic>
        <p:nvPicPr>
          <p:cNvPr id="36866" name="Picture 2" descr="Картинка 49 из 31907">
            <a:hlinkClick r:id="rId2"/>
          </p:cNvPr>
          <p:cNvPicPr>
            <a:picLocks noChangeAspect="1" noChangeArrowheads="1"/>
          </p:cNvPicPr>
          <p:nvPr/>
        </p:nvPicPr>
        <p:blipFill>
          <a:blip r:embed="rId3"/>
          <a:srcRect/>
          <a:stretch>
            <a:fillRect/>
          </a:stretch>
        </p:blipFill>
        <p:spPr bwMode="auto">
          <a:xfrm>
            <a:off x="571472" y="214290"/>
            <a:ext cx="4678395" cy="35004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4)">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314" y="214290"/>
            <a:ext cx="3286148" cy="1569660"/>
          </a:xfrm>
          <a:prstGeom prst="rect">
            <a:avLst/>
          </a:prstGeom>
          <a:noFill/>
        </p:spPr>
        <p:txBody>
          <a:bodyPr wrap="square" rtlCol="0">
            <a:spAutoFit/>
          </a:bodyPr>
          <a:lstStyle/>
          <a:p>
            <a:pPr algn="ctr"/>
            <a:r>
              <a:rPr lang="ru-RU" sz="2400" b="1" dirty="0" smtClean="0">
                <a:solidFill>
                  <a:schemeClr val="accent3">
                    <a:lumMod val="75000"/>
                  </a:schemeClr>
                </a:solidFill>
              </a:rPr>
              <a:t>Что копали из земли,</a:t>
            </a:r>
          </a:p>
          <a:p>
            <a:pPr algn="ctr"/>
            <a:r>
              <a:rPr lang="ru-RU" sz="2400" b="1" dirty="0" smtClean="0">
                <a:solidFill>
                  <a:schemeClr val="accent3">
                    <a:lumMod val="75000"/>
                  </a:schemeClr>
                </a:solidFill>
              </a:rPr>
              <a:t>Жарили, варили?</a:t>
            </a:r>
          </a:p>
          <a:p>
            <a:pPr algn="ctr"/>
            <a:r>
              <a:rPr lang="ru-RU" sz="2400" b="1" dirty="0" smtClean="0">
                <a:solidFill>
                  <a:schemeClr val="accent3">
                    <a:lumMod val="75000"/>
                  </a:schemeClr>
                </a:solidFill>
              </a:rPr>
              <a:t>Что в золе вы испекли,</a:t>
            </a:r>
          </a:p>
          <a:p>
            <a:pPr algn="ctr"/>
            <a:r>
              <a:rPr lang="ru-RU" sz="2400" b="1" dirty="0" smtClean="0">
                <a:solidFill>
                  <a:schemeClr val="accent3">
                    <a:lumMod val="75000"/>
                  </a:schemeClr>
                </a:solidFill>
              </a:rPr>
              <a:t>Ели да хвалили?</a:t>
            </a:r>
            <a:endParaRPr lang="ru-RU" sz="2400" b="1" dirty="0">
              <a:solidFill>
                <a:schemeClr val="accent3">
                  <a:lumMod val="75000"/>
                </a:schemeClr>
              </a:solidFill>
            </a:endParaRPr>
          </a:p>
        </p:txBody>
      </p:sp>
      <p:sp>
        <p:nvSpPr>
          <p:cNvPr id="3" name="TextBox 2"/>
          <p:cNvSpPr txBox="1"/>
          <p:nvPr/>
        </p:nvSpPr>
        <p:spPr>
          <a:xfrm>
            <a:off x="0" y="1964353"/>
            <a:ext cx="5286412" cy="4893647"/>
          </a:xfrm>
          <a:prstGeom prst="rect">
            <a:avLst/>
          </a:prstGeom>
          <a:noFill/>
        </p:spPr>
        <p:txBody>
          <a:bodyPr wrap="square" rtlCol="0">
            <a:spAutoFit/>
          </a:bodyPr>
          <a:lstStyle/>
          <a:p>
            <a:pPr algn="ctr"/>
            <a:r>
              <a:rPr lang="ru-RU" sz="2400" b="1" dirty="0" smtClean="0">
                <a:solidFill>
                  <a:schemeClr val="accent3">
                    <a:lumMod val="75000"/>
                  </a:schemeClr>
                </a:solidFill>
              </a:rPr>
              <a:t>Кто скажет, когда на столе появилась картошка? На Руси она появилась более двухсот лет назад. Картошка долго не могла прижиться, ее считали ядовитой, потому что вместо клубней люди собирали зеленые ягодки, которые появляются на кустике картофеля после цветения. Ее стали называть «чертовым яблоком». Цветами картошки украшали прически дамы, мужчины использовали цветы для украшения своего костюма. </a:t>
            </a:r>
          </a:p>
        </p:txBody>
      </p:sp>
      <p:pic>
        <p:nvPicPr>
          <p:cNvPr id="37890" name="Picture 2" descr="Картинка 17 из 31060">
            <a:hlinkClick r:id="rId2"/>
          </p:cNvPr>
          <p:cNvPicPr>
            <a:picLocks noChangeAspect="1" noChangeArrowheads="1"/>
          </p:cNvPicPr>
          <p:nvPr/>
        </p:nvPicPr>
        <p:blipFill>
          <a:blip r:embed="rId3" cstate="email"/>
          <a:srcRect/>
          <a:stretch>
            <a:fillRect/>
          </a:stretch>
        </p:blipFill>
        <p:spPr bwMode="auto">
          <a:xfrm>
            <a:off x="5500694" y="2285992"/>
            <a:ext cx="3236498" cy="242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286380" y="4714884"/>
            <a:ext cx="3643338" cy="1938992"/>
          </a:xfrm>
          <a:prstGeom prst="rect">
            <a:avLst/>
          </a:prstGeom>
          <a:noFill/>
        </p:spPr>
        <p:txBody>
          <a:bodyPr wrap="square" rtlCol="0">
            <a:spAutoFit/>
          </a:bodyPr>
          <a:lstStyle/>
          <a:p>
            <a:pPr algn="ctr"/>
            <a:r>
              <a:rPr lang="ru-RU" sz="2000" b="1" dirty="0" smtClean="0">
                <a:solidFill>
                  <a:schemeClr val="accent3">
                    <a:lumMod val="75000"/>
                  </a:schemeClr>
                </a:solidFill>
              </a:rPr>
              <a:t>Но пришло время, когда люди разобрались в ее вкусе, и она стала незаменимым блюдом на их столе. Ребята, а сколько блюд можно приготовить из картофеля?</a:t>
            </a:r>
          </a:p>
        </p:txBody>
      </p:sp>
      <p:pic>
        <p:nvPicPr>
          <p:cNvPr id="37896" name="Picture 8" descr="Картинка 166 из 31060">
            <a:hlinkClick r:id="rId4"/>
          </p:cNvPr>
          <p:cNvPicPr>
            <a:picLocks noChangeAspect="1" noChangeArrowheads="1"/>
          </p:cNvPicPr>
          <p:nvPr/>
        </p:nvPicPr>
        <p:blipFill>
          <a:blip r:embed="rId5" cstate="email"/>
          <a:srcRect/>
          <a:stretch>
            <a:fillRect/>
          </a:stretch>
        </p:blipFill>
        <p:spPr bwMode="auto">
          <a:xfrm>
            <a:off x="1285852" y="142852"/>
            <a:ext cx="2820478" cy="200026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wedge">
                                      <p:cBhvr>
                                        <p:cTn id="7" dur="20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20" presetClass="entr" presetSubtype="0" fill="hold" nodeType="withEffect">
                                  <p:stCondLst>
                                    <p:cond delay="0"/>
                                  </p:stCondLst>
                                  <p:childTnLst>
                                    <p:set>
                                      <p:cBhvr>
                                        <p:cTn id="14" dur="1" fill="hold">
                                          <p:stCondLst>
                                            <p:cond delay="0"/>
                                          </p:stCondLst>
                                        </p:cTn>
                                        <p:tgtEl>
                                          <p:spTgt spid="37890"/>
                                        </p:tgtEl>
                                        <p:attrNameLst>
                                          <p:attrName>style.visibility</p:attrName>
                                        </p:attrNameLst>
                                      </p:cBhvr>
                                      <p:to>
                                        <p:strVal val="visible"/>
                                      </p:to>
                                    </p:set>
                                    <p:animEffect transition="in" filter="wedge">
                                      <p:cBhvr>
                                        <p:cTn id="15" dur="2000"/>
                                        <p:tgtEl>
                                          <p:spTgt spid="378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357826"/>
            <a:ext cx="8215370" cy="830997"/>
          </a:xfrm>
          <a:prstGeom prst="rect">
            <a:avLst/>
          </a:prstGeom>
          <a:noFill/>
        </p:spPr>
        <p:txBody>
          <a:bodyPr wrap="square" rtlCol="0">
            <a:spAutoFit/>
          </a:bodyPr>
          <a:lstStyle/>
          <a:p>
            <a:pPr algn="ctr"/>
            <a:r>
              <a:rPr lang="ru-RU" sz="2400" b="1" dirty="0" smtClean="0">
                <a:solidFill>
                  <a:schemeClr val="accent3">
                    <a:lumMod val="75000"/>
                  </a:schemeClr>
                </a:solidFill>
              </a:rPr>
              <a:t>Гонит осень в небе тучи, пляшут листья во дворе.</a:t>
            </a:r>
          </a:p>
          <a:p>
            <a:pPr algn="ctr"/>
            <a:r>
              <a:rPr lang="ru-RU" sz="2400" b="1" dirty="0" smtClean="0">
                <a:solidFill>
                  <a:schemeClr val="accent3">
                    <a:lumMod val="75000"/>
                  </a:schemeClr>
                </a:solidFill>
              </a:rPr>
              <a:t>Гриб, надетый на колючки,  тащит еж к своей норе.</a:t>
            </a:r>
          </a:p>
        </p:txBody>
      </p:sp>
      <p:pic>
        <p:nvPicPr>
          <p:cNvPr id="38914" name="Picture 2" descr="Картинка 18 из 482">
            <a:hlinkClick r:id="rId2"/>
          </p:cNvPr>
          <p:cNvPicPr>
            <a:picLocks noChangeAspect="1" noChangeArrowheads="1"/>
          </p:cNvPicPr>
          <p:nvPr/>
        </p:nvPicPr>
        <p:blipFill>
          <a:blip r:embed="rId3" cstate="email"/>
          <a:srcRect/>
          <a:stretch>
            <a:fillRect/>
          </a:stretch>
        </p:blipFill>
        <p:spPr bwMode="auto">
          <a:xfrm>
            <a:off x="1785918" y="428604"/>
            <a:ext cx="5286412" cy="48167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642918"/>
            <a:ext cx="4286280" cy="1569660"/>
          </a:xfrm>
          <a:prstGeom prst="rect">
            <a:avLst/>
          </a:prstGeom>
          <a:noFill/>
        </p:spPr>
        <p:txBody>
          <a:bodyPr wrap="square" rtlCol="0">
            <a:spAutoFit/>
          </a:bodyPr>
          <a:lstStyle/>
          <a:p>
            <a:r>
              <a:rPr lang="ru-RU" sz="2400" b="1" dirty="0" smtClean="0">
                <a:solidFill>
                  <a:schemeClr val="accent3">
                    <a:lumMod val="75000"/>
                  </a:schemeClr>
                </a:solidFill>
              </a:rPr>
              <a:t>Царь грибов на толстой ножке</a:t>
            </a:r>
          </a:p>
          <a:p>
            <a:r>
              <a:rPr lang="ru-RU" sz="2400" b="1" dirty="0" smtClean="0">
                <a:solidFill>
                  <a:schemeClr val="accent3">
                    <a:lumMod val="75000"/>
                  </a:schemeClr>
                </a:solidFill>
              </a:rPr>
              <a:t>Самый лучший для лукошка.</a:t>
            </a:r>
          </a:p>
          <a:p>
            <a:r>
              <a:rPr lang="ru-RU" sz="2400" b="1" dirty="0" smtClean="0">
                <a:solidFill>
                  <a:schemeClr val="accent3">
                    <a:lumMod val="75000"/>
                  </a:schemeClr>
                </a:solidFill>
              </a:rPr>
              <a:t>Он головку держит смело,</a:t>
            </a:r>
          </a:p>
          <a:p>
            <a:r>
              <a:rPr lang="ru-RU" sz="2400" b="1" dirty="0" smtClean="0">
                <a:solidFill>
                  <a:schemeClr val="accent3">
                    <a:lumMod val="75000"/>
                  </a:schemeClr>
                </a:solidFill>
              </a:rPr>
              <a:t>Потому что гриб он</a:t>
            </a:r>
            <a:endParaRPr lang="ru-RU" sz="2400" b="1" dirty="0">
              <a:solidFill>
                <a:schemeClr val="accent3">
                  <a:lumMod val="75000"/>
                </a:schemeClr>
              </a:solidFill>
            </a:endParaRPr>
          </a:p>
        </p:txBody>
      </p:sp>
      <p:sp>
        <p:nvSpPr>
          <p:cNvPr id="3" name="TextBox 2"/>
          <p:cNvSpPr txBox="1"/>
          <p:nvPr/>
        </p:nvSpPr>
        <p:spPr>
          <a:xfrm>
            <a:off x="2928926" y="1785926"/>
            <a:ext cx="1071570" cy="461665"/>
          </a:xfrm>
          <a:prstGeom prst="rect">
            <a:avLst/>
          </a:prstGeom>
          <a:noFill/>
        </p:spPr>
        <p:txBody>
          <a:bodyPr wrap="square" rtlCol="0">
            <a:spAutoFit/>
          </a:bodyPr>
          <a:lstStyle/>
          <a:p>
            <a:r>
              <a:rPr lang="ru-RU" sz="2400" b="1" dirty="0" smtClean="0">
                <a:solidFill>
                  <a:schemeClr val="accent3">
                    <a:lumMod val="75000"/>
                  </a:schemeClr>
                </a:solidFill>
              </a:rPr>
              <a:t>белый</a:t>
            </a:r>
            <a:endParaRPr lang="ru-RU" sz="2400" b="1" dirty="0">
              <a:solidFill>
                <a:schemeClr val="accent3">
                  <a:lumMod val="75000"/>
                </a:schemeClr>
              </a:solidFill>
            </a:endParaRPr>
          </a:p>
        </p:txBody>
      </p:sp>
      <p:pic>
        <p:nvPicPr>
          <p:cNvPr id="4" name="Picture 7" descr="click?url=http%3A%2F%2Fwww"/>
          <p:cNvPicPr>
            <a:picLocks noChangeAspect="1" noChangeArrowheads="1"/>
          </p:cNvPicPr>
          <p:nvPr/>
        </p:nvPicPr>
        <p:blipFill>
          <a:blip r:embed="rId2"/>
          <a:srcRect/>
          <a:stretch>
            <a:fillRect/>
          </a:stretch>
        </p:blipFill>
        <p:spPr bwMode="auto">
          <a:xfrm>
            <a:off x="4929190" y="857232"/>
            <a:ext cx="4014788" cy="5353050"/>
          </a:xfrm>
          <a:prstGeom prst="rect">
            <a:avLst/>
          </a:prstGeom>
          <a:noFill/>
        </p:spPr>
      </p:pic>
      <p:sp>
        <p:nvSpPr>
          <p:cNvPr id="5" name="TextBox 4"/>
          <p:cNvSpPr txBox="1"/>
          <p:nvPr/>
        </p:nvSpPr>
        <p:spPr>
          <a:xfrm>
            <a:off x="428596" y="3214686"/>
            <a:ext cx="3857652" cy="3416320"/>
          </a:xfrm>
          <a:prstGeom prst="rect">
            <a:avLst/>
          </a:prstGeom>
          <a:noFill/>
        </p:spPr>
        <p:txBody>
          <a:bodyPr wrap="square" rtlCol="0">
            <a:spAutoFit/>
          </a:bodyPr>
          <a:lstStyle/>
          <a:p>
            <a:pPr algn="ctr"/>
            <a:r>
              <a:rPr lang="ru-RU" sz="2400" b="1" dirty="0" smtClean="0">
                <a:solidFill>
                  <a:schemeClr val="accent3">
                    <a:lumMod val="75000"/>
                  </a:schemeClr>
                </a:solidFill>
              </a:rPr>
              <a:t>Оказывается, белые грибы всегда остаются белыми – и на сковородке, и в супе, и в сушеном виде. На то они и белые. В народе белый гриб называют царем грибов, а иногда полковником.</a:t>
            </a:r>
          </a:p>
          <a:p>
            <a:pPr algn="ctr"/>
            <a:endParaRPr lang="ru-RU" sz="2400" b="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6286520"/>
            <a:ext cx="7858180" cy="461665"/>
          </a:xfrm>
          <a:prstGeom prst="rect">
            <a:avLst/>
          </a:prstGeom>
          <a:noFill/>
        </p:spPr>
        <p:txBody>
          <a:bodyPr wrap="square" rtlCol="0">
            <a:spAutoFit/>
          </a:bodyPr>
          <a:lstStyle/>
          <a:p>
            <a:pPr algn="ctr"/>
            <a:r>
              <a:rPr lang="ru-RU" sz="2400" b="1" dirty="0" smtClean="0">
                <a:solidFill>
                  <a:schemeClr val="accent3">
                    <a:lumMod val="75000"/>
                  </a:schemeClr>
                </a:solidFill>
              </a:rPr>
              <a:t>Как мы можем узнать, что уже пришла осень?</a:t>
            </a:r>
            <a:endParaRPr lang="ru-RU" sz="2400" dirty="0"/>
          </a:p>
        </p:txBody>
      </p:sp>
      <p:pic>
        <p:nvPicPr>
          <p:cNvPr id="7170" name="Picture 2"/>
          <p:cNvPicPr>
            <a:picLocks noChangeAspect="1" noChangeArrowheads="1"/>
          </p:cNvPicPr>
          <p:nvPr/>
        </p:nvPicPr>
        <p:blipFill>
          <a:blip r:embed="rId2">
            <a:lum/>
          </a:blip>
          <a:srcRect/>
          <a:stretch>
            <a:fillRect/>
          </a:stretch>
        </p:blipFill>
        <p:spPr bwMode="auto">
          <a:xfrm>
            <a:off x="642910" y="214290"/>
            <a:ext cx="7834367" cy="587577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4286280" cy="1569660"/>
          </a:xfrm>
          <a:prstGeom prst="rect">
            <a:avLst/>
          </a:prstGeom>
          <a:noFill/>
        </p:spPr>
        <p:txBody>
          <a:bodyPr wrap="square" rtlCol="0">
            <a:spAutoFit/>
          </a:bodyPr>
          <a:lstStyle/>
          <a:p>
            <a:pPr algn="ctr"/>
            <a:r>
              <a:rPr lang="ru-RU" sz="2400" b="1" dirty="0" smtClean="0">
                <a:solidFill>
                  <a:schemeClr val="accent3">
                    <a:lumMod val="75000"/>
                  </a:schemeClr>
                </a:solidFill>
              </a:rPr>
              <a:t>Что за ребятки на пеньках</a:t>
            </a:r>
          </a:p>
          <a:p>
            <a:pPr algn="ctr"/>
            <a:r>
              <a:rPr lang="ru-RU" sz="2400" b="1" dirty="0" smtClean="0">
                <a:solidFill>
                  <a:schemeClr val="accent3">
                    <a:lumMod val="75000"/>
                  </a:schemeClr>
                </a:solidFill>
              </a:rPr>
              <a:t>Столпились тесной кучкой</a:t>
            </a:r>
          </a:p>
          <a:p>
            <a:pPr algn="ctr"/>
            <a:r>
              <a:rPr lang="ru-RU" sz="2400" b="1" dirty="0" smtClean="0">
                <a:solidFill>
                  <a:schemeClr val="accent3">
                    <a:lumMod val="75000"/>
                  </a:schemeClr>
                </a:solidFill>
              </a:rPr>
              <a:t>И держат зонтики в руках,</a:t>
            </a:r>
          </a:p>
          <a:p>
            <a:pPr algn="ctr"/>
            <a:r>
              <a:rPr lang="ru-RU" sz="2400" b="1" dirty="0" smtClean="0">
                <a:solidFill>
                  <a:schemeClr val="accent3">
                    <a:lumMod val="75000"/>
                  </a:schemeClr>
                </a:solidFill>
              </a:rPr>
              <a:t>Застигнутые тучкой? </a:t>
            </a:r>
            <a:endParaRPr lang="ru-RU" sz="2400" b="1" dirty="0">
              <a:solidFill>
                <a:schemeClr val="accent3">
                  <a:lumMod val="75000"/>
                </a:schemeClr>
              </a:solidFill>
            </a:endParaRPr>
          </a:p>
        </p:txBody>
      </p:sp>
      <p:sp>
        <p:nvSpPr>
          <p:cNvPr id="3" name="TextBox 2"/>
          <p:cNvSpPr txBox="1"/>
          <p:nvPr/>
        </p:nvSpPr>
        <p:spPr>
          <a:xfrm>
            <a:off x="6215074" y="3500438"/>
            <a:ext cx="1643074" cy="461665"/>
          </a:xfrm>
          <a:prstGeom prst="rect">
            <a:avLst/>
          </a:prstGeom>
          <a:noFill/>
        </p:spPr>
        <p:txBody>
          <a:bodyPr wrap="square" rtlCol="0">
            <a:spAutoFit/>
          </a:bodyPr>
          <a:lstStyle/>
          <a:p>
            <a:pPr algn="ctr"/>
            <a:r>
              <a:rPr lang="ru-RU" sz="2400" b="1" dirty="0" smtClean="0">
                <a:solidFill>
                  <a:schemeClr val="accent3">
                    <a:lumMod val="75000"/>
                  </a:schemeClr>
                </a:solidFill>
              </a:rPr>
              <a:t>Опята </a:t>
            </a:r>
            <a:endParaRPr lang="ru-RU" sz="2400" b="1" dirty="0">
              <a:solidFill>
                <a:schemeClr val="accent3">
                  <a:lumMod val="75000"/>
                </a:schemeClr>
              </a:solidFill>
            </a:endParaRPr>
          </a:p>
        </p:txBody>
      </p:sp>
      <p:pic>
        <p:nvPicPr>
          <p:cNvPr id="5" name="Picture 5" descr="p0000040"/>
          <p:cNvPicPr>
            <a:picLocks noChangeAspect="1" noChangeArrowheads="1"/>
          </p:cNvPicPr>
          <p:nvPr/>
        </p:nvPicPr>
        <p:blipFill>
          <a:blip r:embed="rId2" cstate="email"/>
          <a:srcRect/>
          <a:stretch>
            <a:fillRect/>
          </a:stretch>
        </p:blipFill>
        <p:spPr bwMode="auto">
          <a:xfrm>
            <a:off x="357158" y="2857496"/>
            <a:ext cx="4214842" cy="3161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5143504" y="4286256"/>
            <a:ext cx="3643338" cy="2308324"/>
          </a:xfrm>
          <a:prstGeom prst="rect">
            <a:avLst/>
          </a:prstGeom>
          <a:noFill/>
        </p:spPr>
        <p:txBody>
          <a:bodyPr wrap="square" rtlCol="0">
            <a:spAutoFit/>
          </a:bodyPr>
          <a:lstStyle/>
          <a:p>
            <a:pPr algn="ctr"/>
            <a:r>
              <a:rPr lang="ru-RU" sz="2400" b="1" dirty="0" smtClean="0">
                <a:solidFill>
                  <a:schemeClr val="accent3">
                    <a:lumMod val="75000"/>
                  </a:schemeClr>
                </a:solidFill>
              </a:rPr>
              <a:t>Будто смазанные маслом,</a:t>
            </a:r>
          </a:p>
          <a:p>
            <a:pPr algn="ctr"/>
            <a:r>
              <a:rPr lang="ru-RU" sz="2400" b="1" dirty="0" smtClean="0">
                <a:solidFill>
                  <a:schemeClr val="accent3">
                    <a:lumMod val="75000"/>
                  </a:schemeClr>
                </a:solidFill>
              </a:rPr>
              <a:t>Мы блестим на солнце красном.</a:t>
            </a:r>
          </a:p>
          <a:p>
            <a:pPr algn="ctr"/>
            <a:r>
              <a:rPr lang="ru-RU" sz="2400" b="1" dirty="0" smtClean="0">
                <a:solidFill>
                  <a:schemeClr val="accent3">
                    <a:lumMod val="75000"/>
                  </a:schemeClr>
                </a:solidFill>
              </a:rPr>
              <a:t>Как лесные дошколята,</a:t>
            </a:r>
          </a:p>
          <a:p>
            <a:pPr algn="ctr"/>
            <a:r>
              <a:rPr lang="ru-RU" sz="2400" b="1" dirty="0" smtClean="0">
                <a:solidFill>
                  <a:schemeClr val="accent3">
                    <a:lumMod val="75000"/>
                  </a:schemeClr>
                </a:solidFill>
              </a:rPr>
              <a:t>Под сосной растут</a:t>
            </a:r>
            <a:endParaRPr lang="ru-RU" sz="2400" b="1" dirty="0">
              <a:solidFill>
                <a:schemeClr val="accent3">
                  <a:lumMod val="75000"/>
                </a:schemeClr>
              </a:solidFill>
            </a:endParaRPr>
          </a:p>
        </p:txBody>
      </p:sp>
      <p:sp>
        <p:nvSpPr>
          <p:cNvPr id="7" name="TextBox 6"/>
          <p:cNvSpPr txBox="1"/>
          <p:nvPr/>
        </p:nvSpPr>
        <p:spPr>
          <a:xfrm>
            <a:off x="1357290" y="6215082"/>
            <a:ext cx="2500330" cy="461665"/>
          </a:xfrm>
          <a:prstGeom prst="rect">
            <a:avLst/>
          </a:prstGeom>
          <a:noFill/>
        </p:spPr>
        <p:txBody>
          <a:bodyPr wrap="square" rtlCol="0">
            <a:spAutoFit/>
          </a:bodyPr>
          <a:lstStyle/>
          <a:p>
            <a:pPr algn="ctr"/>
            <a:r>
              <a:rPr lang="ru-RU" sz="2400" b="1" dirty="0" smtClean="0">
                <a:solidFill>
                  <a:schemeClr val="accent3">
                    <a:lumMod val="75000"/>
                  </a:schemeClr>
                </a:solidFill>
              </a:rPr>
              <a:t>Маслята </a:t>
            </a:r>
            <a:endParaRPr lang="ru-RU" sz="2400" b="1" dirty="0">
              <a:solidFill>
                <a:schemeClr val="accent3">
                  <a:lumMod val="75000"/>
                </a:schemeClr>
              </a:solidFill>
            </a:endParaRPr>
          </a:p>
        </p:txBody>
      </p:sp>
      <p:pic>
        <p:nvPicPr>
          <p:cNvPr id="8" name="Picture 8" descr="opii"/>
          <p:cNvPicPr>
            <a:picLocks noChangeAspect="1" noChangeArrowheads="1"/>
          </p:cNvPicPr>
          <p:nvPr/>
        </p:nvPicPr>
        <p:blipFill>
          <a:blip r:embed="rId3" cstate="email"/>
          <a:srcRect/>
          <a:stretch>
            <a:fillRect/>
          </a:stretch>
        </p:blipFill>
        <p:spPr bwMode="auto">
          <a:xfrm>
            <a:off x="4857752" y="214290"/>
            <a:ext cx="4001507" cy="300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20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lick?url=http%3A%2F%2Fwww"/>
          <p:cNvPicPr>
            <a:picLocks noChangeAspect="1" noChangeArrowheads="1"/>
          </p:cNvPicPr>
          <p:nvPr/>
        </p:nvPicPr>
        <p:blipFill>
          <a:blip r:embed="rId2"/>
          <a:srcRect/>
          <a:stretch>
            <a:fillRect/>
          </a:stretch>
        </p:blipFill>
        <p:spPr bwMode="auto">
          <a:xfrm>
            <a:off x="1928794" y="1857364"/>
            <a:ext cx="5553453" cy="4165922"/>
          </a:xfrm>
          <a:prstGeom prst="rect">
            <a:avLst/>
          </a:prstGeom>
          <a:noFill/>
        </p:spPr>
      </p:pic>
      <p:sp>
        <p:nvSpPr>
          <p:cNvPr id="3" name="TextBox 2"/>
          <p:cNvSpPr txBox="1"/>
          <p:nvPr/>
        </p:nvSpPr>
        <p:spPr>
          <a:xfrm>
            <a:off x="2071670" y="285728"/>
            <a:ext cx="5143536" cy="1569660"/>
          </a:xfrm>
          <a:prstGeom prst="rect">
            <a:avLst/>
          </a:prstGeom>
          <a:noFill/>
        </p:spPr>
        <p:txBody>
          <a:bodyPr wrap="square" rtlCol="0">
            <a:spAutoFit/>
          </a:bodyPr>
          <a:lstStyle/>
          <a:p>
            <a:pPr algn="ctr"/>
            <a:r>
              <a:rPr lang="ru-RU" sz="2400" b="1" dirty="0" smtClean="0">
                <a:solidFill>
                  <a:schemeClr val="accent3">
                    <a:lumMod val="75000"/>
                  </a:schemeClr>
                </a:solidFill>
              </a:rPr>
              <a:t>Я родился в день дождливый</a:t>
            </a:r>
          </a:p>
          <a:p>
            <a:pPr algn="ctr"/>
            <a:r>
              <a:rPr lang="ru-RU" sz="2400" b="1" dirty="0" smtClean="0">
                <a:solidFill>
                  <a:schemeClr val="accent3">
                    <a:lumMod val="75000"/>
                  </a:schemeClr>
                </a:solidFill>
              </a:rPr>
              <a:t>Под осинкой молодой –</a:t>
            </a:r>
          </a:p>
          <a:p>
            <a:pPr algn="ctr"/>
            <a:r>
              <a:rPr lang="ru-RU" sz="2400" b="1" dirty="0" smtClean="0">
                <a:solidFill>
                  <a:schemeClr val="accent3">
                    <a:lumMod val="75000"/>
                  </a:schemeClr>
                </a:solidFill>
              </a:rPr>
              <a:t>Круглый, гладенький, красивый,</a:t>
            </a:r>
          </a:p>
          <a:p>
            <a:pPr algn="ctr"/>
            <a:r>
              <a:rPr lang="ru-RU" sz="2400" b="1" dirty="0" smtClean="0">
                <a:solidFill>
                  <a:schemeClr val="accent3">
                    <a:lumMod val="75000"/>
                  </a:schemeClr>
                </a:solidFill>
              </a:rPr>
              <a:t>С ножкой толстой и прямой.</a:t>
            </a:r>
            <a:endParaRPr lang="ru-RU" sz="2400" b="1" dirty="0">
              <a:solidFill>
                <a:schemeClr val="accent3">
                  <a:lumMod val="75000"/>
                </a:schemeClr>
              </a:solidFill>
            </a:endParaRPr>
          </a:p>
        </p:txBody>
      </p:sp>
      <p:sp>
        <p:nvSpPr>
          <p:cNvPr id="4" name="TextBox 3"/>
          <p:cNvSpPr txBox="1"/>
          <p:nvPr/>
        </p:nvSpPr>
        <p:spPr>
          <a:xfrm>
            <a:off x="3143240" y="6286520"/>
            <a:ext cx="2928958" cy="461665"/>
          </a:xfrm>
          <a:prstGeom prst="rect">
            <a:avLst/>
          </a:prstGeom>
          <a:noFill/>
        </p:spPr>
        <p:txBody>
          <a:bodyPr wrap="square" rtlCol="0">
            <a:spAutoFit/>
          </a:bodyPr>
          <a:lstStyle/>
          <a:p>
            <a:pPr algn="ctr"/>
            <a:r>
              <a:rPr lang="ru-RU" sz="2400" b="1" dirty="0" smtClean="0">
                <a:solidFill>
                  <a:schemeClr val="accent3">
                    <a:lumMod val="75000"/>
                  </a:schemeClr>
                </a:solidFill>
              </a:rPr>
              <a:t>Подосиновик </a:t>
            </a:r>
            <a:endParaRPr lang="ru-RU" sz="2400" b="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а 114 из 2352">
            <a:hlinkClick r:id="rId2"/>
          </p:cNvPr>
          <p:cNvPicPr>
            <a:picLocks noChangeAspect="1" noChangeArrowheads="1"/>
          </p:cNvPicPr>
          <p:nvPr/>
        </p:nvPicPr>
        <p:blipFill>
          <a:blip r:embed="rId3"/>
          <a:srcRect/>
          <a:stretch>
            <a:fillRect/>
          </a:stretch>
        </p:blipFill>
        <p:spPr bwMode="auto">
          <a:xfrm>
            <a:off x="326518" y="4429132"/>
            <a:ext cx="4054018"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40" name="Picture 4" descr="Картинка 1 из 2352">
            <a:hlinkClick r:id="rId4"/>
          </p:cNvPr>
          <p:cNvPicPr>
            <a:picLocks noChangeAspect="1" noChangeArrowheads="1"/>
          </p:cNvPicPr>
          <p:nvPr/>
        </p:nvPicPr>
        <p:blipFill>
          <a:blip r:embed="rId5"/>
          <a:srcRect/>
          <a:stretch>
            <a:fillRect/>
          </a:stretch>
        </p:blipFill>
        <p:spPr bwMode="auto">
          <a:xfrm>
            <a:off x="1428728" y="214290"/>
            <a:ext cx="6473344"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357686" y="4643446"/>
            <a:ext cx="4357718" cy="1569660"/>
          </a:xfrm>
          <a:prstGeom prst="rect">
            <a:avLst/>
          </a:prstGeom>
          <a:noFill/>
        </p:spPr>
        <p:txBody>
          <a:bodyPr wrap="square" rtlCol="0">
            <a:spAutoFit/>
          </a:bodyPr>
          <a:lstStyle/>
          <a:p>
            <a:pPr algn="ctr"/>
            <a:r>
              <a:rPr lang="ru-RU" sz="2400" b="1" dirty="0" smtClean="0">
                <a:solidFill>
                  <a:schemeClr val="accent3">
                    <a:lumMod val="75000"/>
                  </a:schemeClr>
                </a:solidFill>
              </a:rPr>
              <a:t>Птицы на юг улетели:</a:t>
            </a:r>
          </a:p>
          <a:p>
            <a:pPr algn="ctr"/>
            <a:r>
              <a:rPr lang="ru-RU" sz="2400" b="1" dirty="0" smtClean="0">
                <a:solidFill>
                  <a:schemeClr val="accent3">
                    <a:lumMod val="75000"/>
                  </a:schemeClr>
                </a:solidFill>
              </a:rPr>
              <a:t>Гуси, грачи, журавли…</a:t>
            </a:r>
          </a:p>
          <a:p>
            <a:pPr algn="ctr"/>
            <a:r>
              <a:rPr lang="ru-RU" sz="2400" b="1" dirty="0" smtClean="0">
                <a:solidFill>
                  <a:schemeClr val="accent3">
                    <a:lumMod val="75000"/>
                  </a:schemeClr>
                </a:solidFill>
              </a:rPr>
              <a:t>Вот уж последняя стая</a:t>
            </a:r>
          </a:p>
          <a:p>
            <a:pPr algn="ctr"/>
            <a:r>
              <a:rPr lang="ru-RU" sz="2400" b="1" dirty="0" smtClean="0">
                <a:solidFill>
                  <a:schemeClr val="accent3">
                    <a:lumMod val="75000"/>
                  </a:schemeClr>
                </a:solidFill>
              </a:rPr>
              <a:t>Крыльями машет вдали.</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643998" cy="830997"/>
          </a:xfrm>
          <a:prstGeom prst="rect">
            <a:avLst/>
          </a:prstGeom>
          <a:noFill/>
        </p:spPr>
        <p:txBody>
          <a:bodyPr wrap="square" rtlCol="0">
            <a:spAutoFit/>
          </a:bodyPr>
          <a:lstStyle/>
          <a:p>
            <a:pPr algn="ctr"/>
            <a:r>
              <a:rPr lang="ru-RU" sz="2400" b="1" dirty="0" smtClean="0">
                <a:solidFill>
                  <a:schemeClr val="accent3">
                    <a:lumMod val="75000"/>
                  </a:schemeClr>
                </a:solidFill>
              </a:rPr>
              <a:t>Осень дарит нам овощи, фрукты, ягоды, и грибы, но самый ценный, самый дорогой подарок – это хлеб. </a:t>
            </a:r>
            <a:endParaRPr lang="ru-RU" sz="2400" b="1" dirty="0">
              <a:solidFill>
                <a:schemeClr val="accent3">
                  <a:lumMod val="75000"/>
                </a:schemeClr>
              </a:solidFill>
            </a:endParaRPr>
          </a:p>
        </p:txBody>
      </p:sp>
      <p:pic>
        <p:nvPicPr>
          <p:cNvPr id="44034" name="Picture 2" descr="Картинка 6 из 67973">
            <a:hlinkClick r:id="rId2"/>
          </p:cNvPr>
          <p:cNvPicPr>
            <a:picLocks noChangeAspect="1" noChangeArrowheads="1"/>
          </p:cNvPicPr>
          <p:nvPr/>
        </p:nvPicPr>
        <p:blipFill>
          <a:blip r:embed="rId3"/>
          <a:srcRect/>
          <a:stretch>
            <a:fillRect/>
          </a:stretch>
        </p:blipFill>
        <p:spPr bwMode="auto">
          <a:xfrm>
            <a:off x="2000232" y="1285860"/>
            <a:ext cx="4762500" cy="3152776"/>
          </a:xfrm>
          <a:prstGeom prst="rect">
            <a:avLst/>
          </a:prstGeom>
          <a:noFill/>
        </p:spPr>
      </p:pic>
      <p:sp>
        <p:nvSpPr>
          <p:cNvPr id="4" name="TextBox 3"/>
          <p:cNvSpPr txBox="1"/>
          <p:nvPr/>
        </p:nvSpPr>
        <p:spPr>
          <a:xfrm>
            <a:off x="500034" y="5000636"/>
            <a:ext cx="8143932" cy="1569660"/>
          </a:xfrm>
          <a:prstGeom prst="rect">
            <a:avLst/>
          </a:prstGeom>
          <a:noFill/>
        </p:spPr>
        <p:txBody>
          <a:bodyPr wrap="square" rtlCol="0">
            <a:spAutoFit/>
          </a:bodyPr>
          <a:lstStyle/>
          <a:p>
            <a:pPr algn="ctr"/>
            <a:r>
              <a:rPr lang="ru-RU" sz="2400" b="1" i="1" dirty="0" smtClean="0">
                <a:solidFill>
                  <a:srgbClr val="FF0000"/>
                </a:solidFill>
              </a:rPr>
              <a:t>Хлеб – всему голова.</a:t>
            </a:r>
            <a:endParaRPr lang="ru-RU" sz="2400" b="1" dirty="0" smtClean="0">
              <a:solidFill>
                <a:srgbClr val="FF0000"/>
              </a:solidFill>
            </a:endParaRPr>
          </a:p>
          <a:p>
            <a:pPr algn="ctr"/>
            <a:r>
              <a:rPr lang="ru-RU" sz="2400" b="1" i="1" dirty="0" smtClean="0">
                <a:solidFill>
                  <a:srgbClr val="FF0000"/>
                </a:solidFill>
              </a:rPr>
              <a:t>Плох обед, коли хлеба нет.</a:t>
            </a:r>
            <a:endParaRPr lang="ru-RU" sz="2400" b="1" dirty="0" smtClean="0">
              <a:solidFill>
                <a:srgbClr val="FF0000"/>
              </a:solidFill>
            </a:endParaRPr>
          </a:p>
          <a:p>
            <a:pPr algn="ctr"/>
            <a:r>
              <a:rPr lang="ru-RU" sz="2400" b="1" i="1" dirty="0" smtClean="0">
                <a:solidFill>
                  <a:srgbClr val="FF0000"/>
                </a:solidFill>
              </a:rPr>
              <a:t>Хлеб на стол – и стол престол.</a:t>
            </a:r>
            <a:endParaRPr lang="ru-RU" sz="2400" b="1" dirty="0" smtClean="0">
              <a:solidFill>
                <a:srgbClr val="FF0000"/>
              </a:solidFill>
            </a:endParaRPr>
          </a:p>
          <a:p>
            <a:pPr algn="ctr"/>
            <a:endParaRPr lang="ru-RU" sz="2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786578" y="214290"/>
            <a:ext cx="2143140"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3"/>
          <a:srcRect/>
          <a:stretch>
            <a:fillRect/>
          </a:stretch>
        </p:blipFill>
        <p:spPr bwMode="auto">
          <a:xfrm>
            <a:off x="4643438" y="2285992"/>
            <a:ext cx="2286016" cy="2422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46" name="Picture 2" descr="D:\РАБОТА\работа с классом\на фестиваль\195060_iYNmAk.jpeg"/>
          <p:cNvPicPr>
            <a:picLocks noChangeAspect="1" noChangeArrowheads="1"/>
          </p:cNvPicPr>
          <p:nvPr/>
        </p:nvPicPr>
        <p:blipFill>
          <a:blip r:embed="rId4" cstate="email"/>
          <a:srcRect/>
          <a:stretch>
            <a:fillRect/>
          </a:stretch>
        </p:blipFill>
        <p:spPr bwMode="auto">
          <a:xfrm>
            <a:off x="142844" y="357166"/>
            <a:ext cx="4505325" cy="6000750"/>
          </a:xfrm>
          <a:prstGeom prst="ellipse">
            <a:avLst/>
          </a:prstGeom>
          <a:ln>
            <a:noFill/>
          </a:ln>
          <a:effectLst>
            <a:softEdge rad="112500"/>
          </a:effectLst>
        </p:spPr>
      </p:pic>
      <p:sp>
        <p:nvSpPr>
          <p:cNvPr id="5" name="TextBox 4"/>
          <p:cNvSpPr txBox="1"/>
          <p:nvPr/>
        </p:nvSpPr>
        <p:spPr>
          <a:xfrm>
            <a:off x="5286380" y="4643446"/>
            <a:ext cx="3857620" cy="1938992"/>
          </a:xfrm>
          <a:prstGeom prst="rect">
            <a:avLst/>
          </a:prstGeom>
          <a:noFill/>
        </p:spPr>
        <p:txBody>
          <a:bodyPr wrap="square" rtlCol="0">
            <a:spAutoFit/>
          </a:bodyPr>
          <a:lstStyle/>
          <a:p>
            <a:pPr algn="ctr"/>
            <a:r>
              <a:rPr lang="ru-RU" sz="2400" b="1" dirty="0" smtClean="0">
                <a:solidFill>
                  <a:schemeClr val="accent3">
                    <a:lumMod val="75000"/>
                  </a:schemeClr>
                </a:solidFill>
              </a:rPr>
              <a:t>Осенью надо одеваться тепло.</a:t>
            </a:r>
            <a:br>
              <a:rPr lang="ru-RU" sz="2400" b="1" dirty="0" smtClean="0">
                <a:solidFill>
                  <a:schemeClr val="accent3">
                    <a:lumMod val="75000"/>
                  </a:schemeClr>
                </a:solidFill>
              </a:rPr>
            </a:br>
            <a:r>
              <a:rPr lang="ru-RU" sz="2400" b="1" dirty="0" smtClean="0">
                <a:solidFill>
                  <a:schemeClr val="accent3">
                    <a:lumMod val="75000"/>
                  </a:schemeClr>
                </a:solidFill>
              </a:rPr>
              <a:t> Дети надевают – куртку, шапку, теплые штаны и ботинки.</a:t>
            </a:r>
            <a:endParaRPr lang="ru-R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Cj04114520000[1]"/>
          <p:cNvPicPr>
            <a:picLocks noChangeAspect="1" noChangeArrowheads="1"/>
          </p:cNvPicPr>
          <p:nvPr/>
        </p:nvPicPr>
        <p:blipFill>
          <a:blip r:embed="rId2"/>
          <a:srcRect/>
          <a:stretch>
            <a:fillRect/>
          </a:stretch>
        </p:blipFill>
        <p:spPr bwMode="auto">
          <a:xfrm>
            <a:off x="285720" y="1785926"/>
            <a:ext cx="2533650" cy="3733800"/>
          </a:xfrm>
          <a:prstGeom prst="rect">
            <a:avLst/>
          </a:prstGeom>
          <a:noFill/>
        </p:spPr>
      </p:pic>
      <p:pic>
        <p:nvPicPr>
          <p:cNvPr id="5" name="Picture 6" descr="MCPE02884_0000[1]"/>
          <p:cNvPicPr>
            <a:picLocks noChangeAspect="1" noChangeArrowheads="1"/>
          </p:cNvPicPr>
          <p:nvPr/>
        </p:nvPicPr>
        <p:blipFill>
          <a:blip r:embed="rId3"/>
          <a:srcRect/>
          <a:stretch>
            <a:fillRect/>
          </a:stretch>
        </p:blipFill>
        <p:spPr bwMode="auto">
          <a:xfrm>
            <a:off x="3352800" y="1981200"/>
            <a:ext cx="3236913" cy="3429000"/>
          </a:xfrm>
          <a:prstGeom prst="rect">
            <a:avLst/>
          </a:prstGeom>
          <a:noFill/>
        </p:spPr>
      </p:pic>
      <p:pic>
        <p:nvPicPr>
          <p:cNvPr id="6" name="Picture 5" descr="MCj02003810000[1]"/>
          <p:cNvPicPr>
            <a:picLocks noChangeAspect="1" noChangeArrowheads="1"/>
          </p:cNvPicPr>
          <p:nvPr/>
        </p:nvPicPr>
        <p:blipFill>
          <a:blip r:embed="rId4"/>
          <a:srcRect/>
          <a:stretch>
            <a:fillRect/>
          </a:stretch>
        </p:blipFill>
        <p:spPr bwMode="auto">
          <a:xfrm>
            <a:off x="2819400" y="0"/>
            <a:ext cx="4038600" cy="1663700"/>
          </a:xfrm>
          <a:prstGeom prst="rect">
            <a:avLst/>
          </a:prstGeom>
          <a:noFill/>
        </p:spPr>
      </p:pic>
      <p:pic>
        <p:nvPicPr>
          <p:cNvPr id="7" name="Picture 3" descr="MCj03964920000[1]"/>
          <p:cNvPicPr>
            <a:picLocks noChangeAspect="1" noChangeArrowheads="1"/>
          </p:cNvPicPr>
          <p:nvPr/>
        </p:nvPicPr>
        <p:blipFill>
          <a:blip r:embed="rId5"/>
          <a:srcRect/>
          <a:stretch>
            <a:fillRect/>
          </a:stretch>
        </p:blipFill>
        <p:spPr bwMode="auto">
          <a:xfrm>
            <a:off x="6934200" y="1371600"/>
            <a:ext cx="1808163" cy="4098925"/>
          </a:xfrm>
          <a:prstGeom prst="rect">
            <a:avLst/>
          </a:prstGeom>
          <a:noFill/>
        </p:spPr>
      </p:pic>
      <p:sp>
        <p:nvSpPr>
          <p:cNvPr id="8" name="TextBox 7"/>
          <p:cNvSpPr txBox="1"/>
          <p:nvPr/>
        </p:nvSpPr>
        <p:spPr>
          <a:xfrm>
            <a:off x="571472" y="5929330"/>
            <a:ext cx="8143932" cy="830997"/>
          </a:xfrm>
          <a:prstGeom prst="rect">
            <a:avLst/>
          </a:prstGeom>
          <a:noFill/>
        </p:spPr>
        <p:txBody>
          <a:bodyPr wrap="square" rtlCol="0">
            <a:spAutoFit/>
          </a:bodyPr>
          <a:lstStyle/>
          <a:p>
            <a:pPr algn="ctr"/>
            <a:r>
              <a:rPr lang="ru-RU" sz="2400" b="1" dirty="0" smtClean="0">
                <a:solidFill>
                  <a:schemeClr val="accent3">
                    <a:lumMod val="75000"/>
                  </a:schemeClr>
                </a:solidFill>
              </a:rPr>
              <a:t>Льют холодные дожди, поэтому люди надевают плащи и берут с собой зонты.</a:t>
            </a:r>
            <a:endParaRPr lang="ru-RU"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G_8217"/>
          <p:cNvPicPr>
            <a:picLocks noChangeAspect="1" noChangeArrowheads="1"/>
          </p:cNvPicPr>
          <p:nvPr/>
        </p:nvPicPr>
        <p:blipFill>
          <a:blip r:embed="rId2"/>
          <a:srcRect/>
          <a:stretch>
            <a:fillRect/>
          </a:stretch>
        </p:blipFill>
        <p:spPr bwMode="auto">
          <a:xfrm>
            <a:off x="457200" y="228600"/>
            <a:ext cx="8305800" cy="5534025"/>
          </a:xfrm>
          <a:prstGeom prst="rect">
            <a:avLst/>
          </a:prstGeom>
          <a:ln>
            <a:noFill/>
          </a:ln>
          <a:effectLst>
            <a:softEdge rad="112500"/>
          </a:effectLst>
        </p:spPr>
      </p:pic>
      <p:sp>
        <p:nvSpPr>
          <p:cNvPr id="3" name="TextBox 2"/>
          <p:cNvSpPr txBox="1"/>
          <p:nvPr/>
        </p:nvSpPr>
        <p:spPr>
          <a:xfrm>
            <a:off x="428596" y="5857892"/>
            <a:ext cx="8286808" cy="830997"/>
          </a:xfrm>
          <a:prstGeom prst="rect">
            <a:avLst/>
          </a:prstGeom>
          <a:noFill/>
        </p:spPr>
        <p:txBody>
          <a:bodyPr wrap="square" rtlCol="0">
            <a:spAutoFit/>
          </a:bodyPr>
          <a:lstStyle/>
          <a:p>
            <a:pPr algn="ctr"/>
            <a:r>
              <a:rPr lang="ru-RU" sz="2400" b="1" dirty="0" smtClean="0">
                <a:solidFill>
                  <a:schemeClr val="accent3">
                    <a:lumMod val="75000"/>
                  </a:schemeClr>
                </a:solidFill>
              </a:rPr>
              <a:t>В конце осени становится так холодно, что лужи покрываются коркой льда</a:t>
            </a:r>
            <a:endParaRPr lang="ru-RU"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Cj02500990000[1]"/>
          <p:cNvPicPr>
            <a:picLocks noChangeAspect="1" noChangeArrowheads="1"/>
          </p:cNvPicPr>
          <p:nvPr/>
        </p:nvPicPr>
        <p:blipFill>
          <a:blip r:embed="rId2"/>
          <a:srcRect/>
          <a:stretch>
            <a:fillRect/>
          </a:stretch>
        </p:blipFill>
        <p:spPr bwMode="auto">
          <a:xfrm>
            <a:off x="1371600" y="152400"/>
            <a:ext cx="6934200" cy="5792788"/>
          </a:xfrm>
          <a:prstGeom prst="rect">
            <a:avLst/>
          </a:prstGeom>
          <a:noFill/>
        </p:spPr>
      </p:pic>
      <p:sp>
        <p:nvSpPr>
          <p:cNvPr id="3" name="TextBox 2"/>
          <p:cNvSpPr txBox="1"/>
          <p:nvPr/>
        </p:nvSpPr>
        <p:spPr>
          <a:xfrm>
            <a:off x="1785918" y="6215082"/>
            <a:ext cx="5072098" cy="461665"/>
          </a:xfrm>
          <a:prstGeom prst="rect">
            <a:avLst/>
          </a:prstGeom>
          <a:noFill/>
        </p:spPr>
        <p:txBody>
          <a:bodyPr wrap="square" rtlCol="0">
            <a:spAutoFit/>
          </a:bodyPr>
          <a:lstStyle/>
          <a:p>
            <a:pPr algn="ctr"/>
            <a:r>
              <a:rPr lang="ru-RU" sz="2400" b="1" dirty="0" smtClean="0">
                <a:solidFill>
                  <a:schemeClr val="accent3">
                    <a:lumMod val="75000"/>
                  </a:schemeClr>
                </a:solidFill>
              </a:rPr>
              <a:t>Значит скоро придет зима.</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6286520"/>
            <a:ext cx="7429552" cy="461665"/>
          </a:xfrm>
          <a:prstGeom prst="rect">
            <a:avLst/>
          </a:prstGeom>
          <a:noFill/>
        </p:spPr>
        <p:txBody>
          <a:bodyPr wrap="square" rtlCol="0">
            <a:spAutoFit/>
          </a:bodyPr>
          <a:lstStyle/>
          <a:p>
            <a:pPr algn="ctr"/>
            <a:r>
              <a:rPr lang="ru-RU" sz="2400" b="1" dirty="0" smtClean="0">
                <a:solidFill>
                  <a:schemeClr val="accent3">
                    <a:lumMod val="75000"/>
                  </a:schemeClr>
                </a:solidFill>
              </a:rPr>
              <a:t>Осенью листья окрашены в разные цвета</a:t>
            </a:r>
            <a:endParaRPr lang="ru-RU" sz="2400" dirty="0"/>
          </a:p>
        </p:txBody>
      </p:sp>
      <p:pic>
        <p:nvPicPr>
          <p:cNvPr id="1026" name="Picture 2" descr="D:\РАБОТА\работа с классом\на фестиваль\08.jpg"/>
          <p:cNvPicPr>
            <a:picLocks noChangeAspect="1" noChangeArrowheads="1"/>
          </p:cNvPicPr>
          <p:nvPr/>
        </p:nvPicPr>
        <p:blipFill>
          <a:blip r:embed="rId2" cstate="email"/>
          <a:srcRect/>
          <a:stretch>
            <a:fillRect/>
          </a:stretch>
        </p:blipFill>
        <p:spPr bwMode="auto">
          <a:xfrm>
            <a:off x="762000" y="571500"/>
            <a:ext cx="7620000" cy="5715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174" y="6396335"/>
            <a:ext cx="3786214" cy="461665"/>
          </a:xfrm>
          <a:prstGeom prst="rect">
            <a:avLst/>
          </a:prstGeom>
          <a:noFill/>
        </p:spPr>
        <p:txBody>
          <a:bodyPr wrap="square" rtlCol="0">
            <a:spAutoFit/>
          </a:bodyPr>
          <a:lstStyle/>
          <a:p>
            <a:pPr algn="ctr"/>
            <a:r>
              <a:rPr lang="ru-RU" sz="2400" b="1" dirty="0" smtClean="0">
                <a:solidFill>
                  <a:srgbClr val="C00000"/>
                </a:solidFill>
              </a:rPr>
              <a:t>Бывают желтыми</a:t>
            </a:r>
            <a:endParaRPr lang="ru-RU" sz="2400" dirty="0"/>
          </a:p>
        </p:txBody>
      </p:sp>
      <p:pic>
        <p:nvPicPr>
          <p:cNvPr id="8194" name="Picture 2"/>
          <p:cNvPicPr>
            <a:picLocks noChangeAspect="1" noChangeArrowheads="1"/>
          </p:cNvPicPr>
          <p:nvPr/>
        </p:nvPicPr>
        <p:blipFill>
          <a:blip r:embed="rId2" cstate="email"/>
          <a:srcRect/>
          <a:stretch>
            <a:fillRect/>
          </a:stretch>
        </p:blipFill>
        <p:spPr bwMode="auto">
          <a:xfrm>
            <a:off x="4429124" y="357166"/>
            <a:ext cx="4342736" cy="2857520"/>
          </a:xfrm>
          <a:prstGeom prst="rect">
            <a:avLst/>
          </a:prstGeom>
          <a:ln>
            <a:noFill/>
          </a:ln>
          <a:effectLst>
            <a:outerShdw blurRad="190500" algn="tl" rotWithShape="0">
              <a:srgbClr val="000000">
                <a:alpha val="70000"/>
              </a:srgbClr>
            </a:outerShdw>
          </a:effectLst>
        </p:spPr>
      </p:pic>
      <p:pic>
        <p:nvPicPr>
          <p:cNvPr id="8195" name="Picture 3"/>
          <p:cNvPicPr>
            <a:picLocks noChangeAspect="1" noChangeArrowheads="1"/>
          </p:cNvPicPr>
          <p:nvPr/>
        </p:nvPicPr>
        <p:blipFill>
          <a:blip r:embed="rId3" cstate="email"/>
          <a:srcRect/>
          <a:stretch>
            <a:fillRect/>
          </a:stretch>
        </p:blipFill>
        <p:spPr bwMode="auto">
          <a:xfrm>
            <a:off x="285720" y="3429000"/>
            <a:ext cx="3929090" cy="2940268"/>
          </a:xfrm>
          <a:prstGeom prst="rect">
            <a:avLst/>
          </a:prstGeom>
          <a:ln>
            <a:noFill/>
          </a:ln>
          <a:effectLst>
            <a:outerShdw blurRad="190500" algn="tl" rotWithShape="0">
              <a:srgbClr val="000000">
                <a:alpha val="70000"/>
              </a:srgbClr>
            </a:outerShdw>
          </a:effectLst>
        </p:spPr>
      </p:pic>
      <p:pic>
        <p:nvPicPr>
          <p:cNvPr id="8196" name="Picture 4"/>
          <p:cNvPicPr>
            <a:picLocks noChangeAspect="1" noChangeArrowheads="1"/>
          </p:cNvPicPr>
          <p:nvPr/>
        </p:nvPicPr>
        <p:blipFill>
          <a:blip r:embed="rId4"/>
          <a:srcRect/>
          <a:stretch>
            <a:fillRect/>
          </a:stretch>
        </p:blipFill>
        <p:spPr bwMode="auto">
          <a:xfrm>
            <a:off x="285720" y="357166"/>
            <a:ext cx="3952876" cy="2893219"/>
          </a:xfrm>
          <a:prstGeom prst="rect">
            <a:avLst/>
          </a:prstGeom>
          <a:ln>
            <a:noFill/>
          </a:ln>
          <a:effectLst>
            <a:outerShdw blurRad="190500" algn="tl" rotWithShape="0">
              <a:srgbClr val="000000">
                <a:alpha val="70000"/>
              </a:srgbClr>
            </a:outerShdw>
          </a:effectLst>
        </p:spPr>
      </p:pic>
      <p:pic>
        <p:nvPicPr>
          <p:cNvPr id="8197" name="Picture 5"/>
          <p:cNvPicPr>
            <a:picLocks noChangeAspect="1" noChangeArrowheads="1"/>
          </p:cNvPicPr>
          <p:nvPr/>
        </p:nvPicPr>
        <p:blipFill>
          <a:blip r:embed="rId5" cstate="email"/>
          <a:srcRect/>
          <a:stretch>
            <a:fillRect/>
          </a:stretch>
        </p:blipFill>
        <p:spPr bwMode="auto">
          <a:xfrm>
            <a:off x="4429124" y="3429000"/>
            <a:ext cx="4393437" cy="29289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0298" y="6357958"/>
            <a:ext cx="3286148" cy="461665"/>
          </a:xfrm>
          <a:prstGeom prst="rect">
            <a:avLst/>
          </a:prstGeom>
          <a:noFill/>
        </p:spPr>
        <p:txBody>
          <a:bodyPr wrap="square" rtlCol="0">
            <a:spAutoFit/>
          </a:bodyPr>
          <a:lstStyle/>
          <a:p>
            <a:pPr algn="ctr"/>
            <a:r>
              <a:rPr lang="ru-RU" sz="2400" b="1" dirty="0" smtClean="0">
                <a:solidFill>
                  <a:schemeClr val="accent3">
                    <a:lumMod val="75000"/>
                  </a:schemeClr>
                </a:solidFill>
              </a:rPr>
              <a:t>коричневыми</a:t>
            </a:r>
            <a:endParaRPr lang="ru-RU" sz="2400" dirty="0"/>
          </a:p>
        </p:txBody>
      </p:sp>
      <p:pic>
        <p:nvPicPr>
          <p:cNvPr id="2050" name="Picture 2" descr="D:\РАБОТА\работа с классом\на фестиваль\осенняя3.jpg"/>
          <p:cNvPicPr>
            <a:picLocks noChangeAspect="1" noChangeArrowheads="1"/>
          </p:cNvPicPr>
          <p:nvPr/>
        </p:nvPicPr>
        <p:blipFill>
          <a:blip r:embed="rId2" cstate="email"/>
          <a:srcRect/>
          <a:stretch>
            <a:fillRect/>
          </a:stretch>
        </p:blipFill>
        <p:spPr bwMode="auto">
          <a:xfrm>
            <a:off x="285720" y="285728"/>
            <a:ext cx="4572005" cy="3429004"/>
          </a:xfrm>
          <a:prstGeom prst="rect">
            <a:avLst/>
          </a:prstGeom>
          <a:ln>
            <a:noFill/>
          </a:ln>
          <a:effectLst>
            <a:outerShdw blurRad="292100" dist="139700" dir="2700000" algn="tl" rotWithShape="0">
              <a:srgbClr val="333333">
                <a:alpha val="65000"/>
              </a:srgbClr>
            </a:outerShdw>
          </a:effectLst>
        </p:spPr>
      </p:pic>
      <p:pic>
        <p:nvPicPr>
          <p:cNvPr id="7" name="Picture 5" descr="DSC02122"/>
          <p:cNvPicPr>
            <a:picLocks noChangeAspect="1" noChangeArrowheads="1"/>
          </p:cNvPicPr>
          <p:nvPr/>
        </p:nvPicPr>
        <p:blipFill>
          <a:blip r:embed="rId3" cstate="email"/>
          <a:srcRect/>
          <a:stretch>
            <a:fillRect/>
          </a:stretch>
        </p:blipFill>
        <p:spPr bwMode="auto">
          <a:xfrm>
            <a:off x="4143372" y="2661040"/>
            <a:ext cx="4808542" cy="360640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РАБОТА\работа с классом\на фестиваль\48740547_94fdffb85969.jpg"/>
          <p:cNvPicPr>
            <a:picLocks noChangeAspect="1" noChangeArrowheads="1"/>
          </p:cNvPicPr>
          <p:nvPr/>
        </p:nvPicPr>
        <p:blipFill>
          <a:blip r:embed="rId2" cstate="email"/>
          <a:srcRect/>
          <a:stretch>
            <a:fillRect/>
          </a:stretch>
        </p:blipFill>
        <p:spPr bwMode="auto">
          <a:xfrm>
            <a:off x="4500562" y="1785926"/>
            <a:ext cx="4381530" cy="328614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357290" y="6215082"/>
            <a:ext cx="6143668" cy="461665"/>
          </a:xfrm>
          <a:prstGeom prst="rect">
            <a:avLst/>
          </a:prstGeom>
          <a:noFill/>
        </p:spPr>
        <p:txBody>
          <a:bodyPr wrap="square" rtlCol="0">
            <a:spAutoFit/>
          </a:bodyPr>
          <a:lstStyle/>
          <a:p>
            <a:pPr algn="ctr"/>
            <a:r>
              <a:rPr lang="ru-RU" sz="2400" b="1" dirty="0" smtClean="0">
                <a:solidFill>
                  <a:schemeClr val="accent3">
                    <a:lumMod val="75000"/>
                  </a:schemeClr>
                </a:solidFill>
              </a:rPr>
              <a:t>А бывают листья красивого бурого цвета</a:t>
            </a:r>
            <a:endParaRPr lang="ru-RU" sz="2400" dirty="0"/>
          </a:p>
        </p:txBody>
      </p:sp>
      <p:pic>
        <p:nvPicPr>
          <p:cNvPr id="3074" name="Picture 2" descr="D:\РАБОТА\работа с классом\на фестиваль\8.jpeg"/>
          <p:cNvPicPr>
            <a:picLocks noChangeAspect="1" noChangeArrowheads="1"/>
          </p:cNvPicPr>
          <p:nvPr/>
        </p:nvPicPr>
        <p:blipFill>
          <a:blip r:embed="rId3" cstate="email">
            <a:lum/>
          </a:blip>
          <a:srcRect/>
          <a:stretch>
            <a:fillRect/>
          </a:stretch>
        </p:blipFill>
        <p:spPr bwMode="auto">
          <a:xfrm>
            <a:off x="357158" y="285728"/>
            <a:ext cx="3854641" cy="257176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6" descr="IMG_8227"/>
          <p:cNvPicPr>
            <a:picLocks noChangeAspect="1" noChangeArrowheads="1"/>
          </p:cNvPicPr>
          <p:nvPr/>
        </p:nvPicPr>
        <p:blipFill>
          <a:blip r:embed="rId4" cstate="email"/>
          <a:srcRect/>
          <a:stretch>
            <a:fillRect/>
          </a:stretch>
        </p:blipFill>
        <p:spPr bwMode="auto">
          <a:xfrm>
            <a:off x="357158" y="3429000"/>
            <a:ext cx="3835687" cy="26336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256"/>
            <a:ext cx="4286280" cy="1200329"/>
          </a:xfrm>
          <a:prstGeom prst="rect">
            <a:avLst/>
          </a:prstGeom>
          <a:noFill/>
        </p:spPr>
        <p:txBody>
          <a:bodyPr wrap="square" rtlCol="0">
            <a:spAutoFit/>
          </a:bodyPr>
          <a:lstStyle/>
          <a:p>
            <a:pPr algn="ctr"/>
            <a:r>
              <a:rPr lang="ru-RU" sz="2400" b="1" dirty="0" smtClean="0">
                <a:solidFill>
                  <a:schemeClr val="accent3">
                    <a:lumMod val="75000"/>
                  </a:schemeClr>
                </a:solidFill>
              </a:rPr>
              <a:t>Когда листья падают на землю - это явление называется - листопад </a:t>
            </a:r>
            <a:endParaRPr lang="ru-RU" sz="2400" dirty="0"/>
          </a:p>
        </p:txBody>
      </p:sp>
      <p:pic>
        <p:nvPicPr>
          <p:cNvPr id="4098" name="Picture 2" descr="D:\РАБОТА\работа с классом\на фестиваль\6108838.jpg"/>
          <p:cNvPicPr>
            <a:picLocks noChangeAspect="1" noChangeArrowheads="1"/>
          </p:cNvPicPr>
          <p:nvPr/>
        </p:nvPicPr>
        <p:blipFill>
          <a:blip r:embed="rId2" cstate="email"/>
          <a:srcRect/>
          <a:stretch>
            <a:fillRect/>
          </a:stretch>
        </p:blipFill>
        <p:spPr bwMode="auto">
          <a:xfrm>
            <a:off x="214282" y="142852"/>
            <a:ext cx="4191029"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descr="D:\РАБОТА\работа с классом\на фестиваль\49865677_2903_160.jpg"/>
          <p:cNvPicPr>
            <a:picLocks noChangeAspect="1" noChangeArrowheads="1"/>
          </p:cNvPicPr>
          <p:nvPr/>
        </p:nvPicPr>
        <p:blipFill>
          <a:blip r:embed="rId3" cstate="email"/>
          <a:srcRect/>
          <a:stretch>
            <a:fillRect/>
          </a:stretch>
        </p:blipFill>
        <p:spPr bwMode="auto">
          <a:xfrm>
            <a:off x="4500562" y="2143116"/>
            <a:ext cx="4500562" cy="4500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02134"/>
          <p:cNvPicPr>
            <a:picLocks noChangeAspect="1" noChangeArrowheads="1"/>
          </p:cNvPicPr>
          <p:nvPr/>
        </p:nvPicPr>
        <p:blipFill>
          <a:blip r:embed="rId2"/>
          <a:srcRect/>
          <a:stretch>
            <a:fillRect/>
          </a:stretch>
        </p:blipFill>
        <p:spPr bwMode="auto">
          <a:xfrm>
            <a:off x="357158" y="500042"/>
            <a:ext cx="3976686" cy="5302248"/>
          </a:xfrm>
          <a:prstGeom prst="rect">
            <a:avLst/>
          </a:prstGeom>
          <a:noFill/>
          <a:ln w="12700">
            <a:solidFill>
              <a:srgbClr val="000000"/>
            </a:solidFill>
            <a:miter lim="800000"/>
            <a:headEnd/>
            <a:tailEnd/>
          </a:ln>
        </p:spPr>
      </p:pic>
      <p:pic>
        <p:nvPicPr>
          <p:cNvPr id="3" name="Picture 7" descr="DSC02075"/>
          <p:cNvPicPr>
            <a:picLocks noChangeAspect="1" noChangeArrowheads="1"/>
          </p:cNvPicPr>
          <p:nvPr/>
        </p:nvPicPr>
        <p:blipFill>
          <a:blip r:embed="rId3"/>
          <a:srcRect/>
          <a:stretch>
            <a:fillRect/>
          </a:stretch>
        </p:blipFill>
        <p:spPr bwMode="auto">
          <a:xfrm>
            <a:off x="4786314" y="500042"/>
            <a:ext cx="3971925" cy="5295900"/>
          </a:xfrm>
          <a:prstGeom prst="rect">
            <a:avLst/>
          </a:prstGeom>
          <a:noFill/>
          <a:ln w="12700">
            <a:solidFill>
              <a:srgbClr val="000000"/>
            </a:solidFill>
            <a:miter lim="800000"/>
            <a:headEnd/>
            <a:tailEnd/>
          </a:ln>
        </p:spPr>
      </p:pic>
      <p:sp>
        <p:nvSpPr>
          <p:cNvPr id="4" name="TextBox 3"/>
          <p:cNvSpPr txBox="1"/>
          <p:nvPr/>
        </p:nvSpPr>
        <p:spPr>
          <a:xfrm>
            <a:off x="857224" y="6000768"/>
            <a:ext cx="7643866" cy="461665"/>
          </a:xfrm>
          <a:prstGeom prst="rect">
            <a:avLst/>
          </a:prstGeom>
          <a:noFill/>
        </p:spPr>
        <p:txBody>
          <a:bodyPr wrap="square" rtlCol="0">
            <a:spAutoFit/>
          </a:bodyPr>
          <a:lstStyle/>
          <a:p>
            <a:pPr algn="ctr"/>
            <a:r>
              <a:rPr lang="ru-RU" sz="2400" b="1" dirty="0" smtClean="0">
                <a:solidFill>
                  <a:schemeClr val="accent3">
                    <a:lumMod val="75000"/>
                  </a:schemeClr>
                </a:solidFill>
              </a:rPr>
              <a:t>А хвойные деревья остаются зелеными даже осенью</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РАБОТА\работа с классом\на фестиваль\83878.jpg"/>
          <p:cNvPicPr>
            <a:picLocks noChangeAspect="1" noChangeArrowheads="1"/>
          </p:cNvPicPr>
          <p:nvPr/>
        </p:nvPicPr>
        <p:blipFill>
          <a:blip r:embed="rId2"/>
          <a:srcRect/>
          <a:stretch>
            <a:fillRect/>
          </a:stretch>
        </p:blipFill>
        <p:spPr bwMode="auto">
          <a:xfrm>
            <a:off x="428596" y="214290"/>
            <a:ext cx="6357982" cy="6357982"/>
          </a:xfrm>
          <a:prstGeom prst="rect">
            <a:avLst/>
          </a:prstGeom>
          <a:noFill/>
        </p:spPr>
      </p:pic>
      <p:sp>
        <p:nvSpPr>
          <p:cNvPr id="4" name="TextBox 3"/>
          <p:cNvSpPr txBox="1"/>
          <p:nvPr/>
        </p:nvSpPr>
        <p:spPr>
          <a:xfrm>
            <a:off x="6929454" y="1714488"/>
            <a:ext cx="2000264" cy="3046988"/>
          </a:xfrm>
          <a:prstGeom prst="rect">
            <a:avLst/>
          </a:prstGeom>
          <a:noFill/>
        </p:spPr>
        <p:txBody>
          <a:bodyPr wrap="square" rtlCol="0">
            <a:spAutoFit/>
          </a:bodyPr>
          <a:lstStyle/>
          <a:p>
            <a:pPr algn="ctr"/>
            <a:r>
              <a:rPr lang="ru-RU" sz="2400" b="1" dirty="0" smtClean="0">
                <a:solidFill>
                  <a:schemeClr val="accent3">
                    <a:lumMod val="75000"/>
                  </a:schemeClr>
                </a:solidFill>
              </a:rPr>
              <a:t>Когда осенью бывают теплые солнечные дни это время называется – бабье лето</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828</Words>
  <PresentationFormat>Экран (4:3)</PresentationFormat>
  <Paragraphs>85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44</cp:revision>
  <dcterms:created xsi:type="dcterms:W3CDTF">2009-10-10T21:22:49Z</dcterms:created>
  <dcterms:modified xsi:type="dcterms:W3CDTF">2010-01-24T15:12:13Z</dcterms:modified>
</cp:coreProperties>
</file>