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9" r:id="rId4"/>
    <p:sldId id="256" r:id="rId5"/>
    <p:sldId id="257" r:id="rId6"/>
    <p:sldId id="270" r:id="rId7"/>
    <p:sldId id="260" r:id="rId8"/>
    <p:sldId id="258" r:id="rId9"/>
    <p:sldId id="264" r:id="rId10"/>
    <p:sldId id="259" r:id="rId11"/>
    <p:sldId id="261" r:id="rId12"/>
    <p:sldId id="263" r:id="rId13"/>
    <p:sldId id="267" r:id="rId14"/>
    <p:sldId id="26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9284457252522831E-2"/>
          <c:w val="0.85886495090891413"/>
          <c:h val="0.938267281460320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ч-х</c:v>
                </c:pt>
                <c:pt idx="1">
                  <c:v>ч-ч</c:v>
                </c:pt>
                <c:pt idx="2">
                  <c:v>ч-т</c:v>
                </c:pt>
                <c:pt idx="3">
                  <c:v>ч-з</c:v>
                </c:pt>
                <c:pt idx="4">
                  <c:v>ч-п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</c:v>
                </c:pt>
                <c:pt idx="1">
                  <c:v>33</c:v>
                </c:pt>
                <c:pt idx="2">
                  <c:v>11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2400"/>
            </a:pPr>
            <a:endParaRPr lang="ru-RU"/>
          </a:p>
        </c:txPr>
      </c:legendEntry>
      <c:layout>
        <c:manualLayout>
          <c:xMode val="edge"/>
          <c:yMode val="edge"/>
          <c:x val="0.89824146981627295"/>
          <c:y val="0.2468754163478579"/>
          <c:w val="9.2499270924467775E-2"/>
          <c:h val="0.3799776975640328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4403-E30C-4402-8CEE-5AEE41531490}" type="datetimeFigureOut">
              <a:rPr lang="ru-RU" smtClean="0"/>
              <a:pPr/>
              <a:t>29.04.2009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E6B2B-1E82-42E2-9A5E-5EB914E7D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435771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Проблема самоопределения в подростковом возрасте как условие успешности в профессиональной деятельности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Documents and Settings\Учитель\Рабочий стол\картинки 1\Animal Cartoons\ANTN0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4933" y="5000612"/>
            <a:ext cx="2289067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Типы профессий по предмету труда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человек- природа, </a:t>
            </a:r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dirty="0" smtClean="0"/>
              <a:t> (лесник)</a:t>
            </a:r>
          </a:p>
          <a:p>
            <a:r>
              <a:rPr lang="ru-RU" dirty="0" smtClean="0"/>
              <a:t>человек- техника,   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/>
              <a:t> </a:t>
            </a:r>
            <a:r>
              <a:rPr lang="ru-RU" dirty="0" smtClean="0"/>
              <a:t>(инженер)</a:t>
            </a:r>
          </a:p>
          <a:p>
            <a:r>
              <a:rPr lang="ru-RU" dirty="0" smtClean="0"/>
              <a:t> человек-  человек, </a:t>
            </a:r>
            <a:r>
              <a:rPr lang="ru-RU" b="1" dirty="0" smtClean="0">
                <a:solidFill>
                  <a:srgbClr val="C00000"/>
                </a:solidFill>
              </a:rPr>
              <a:t>Ч</a:t>
            </a:r>
            <a:r>
              <a:rPr lang="ru-RU" dirty="0" smtClean="0"/>
              <a:t> (учитель)</a:t>
            </a:r>
          </a:p>
          <a:p>
            <a:r>
              <a:rPr lang="ru-RU" dirty="0" smtClean="0"/>
              <a:t> человек- знаковая система, </a:t>
            </a:r>
            <a:r>
              <a:rPr lang="ru-RU" b="1" dirty="0" smtClean="0">
                <a:solidFill>
                  <a:srgbClr val="C00000"/>
                </a:solidFill>
              </a:rPr>
              <a:t>З</a:t>
            </a:r>
            <a:r>
              <a:rPr lang="ru-RU" dirty="0" smtClean="0"/>
              <a:t> (бухгалтер)</a:t>
            </a:r>
          </a:p>
          <a:p>
            <a:r>
              <a:rPr lang="ru-RU" dirty="0" smtClean="0"/>
              <a:t> человек- художественный образ,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Х</a:t>
            </a:r>
            <a:r>
              <a:rPr lang="ru-RU" dirty="0" smtClean="0"/>
              <a:t> (художник)</a:t>
            </a:r>
            <a:endParaRPr lang="ru-RU" dirty="0"/>
          </a:p>
        </p:txBody>
      </p:sp>
      <p:pic>
        <p:nvPicPr>
          <p:cNvPr id="5" name="Picture 10" descr="C:\Documents and Settings\Учитель\Рабочий стол\картинки 1\Animal Cartoons\ANTN07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00926" y="4357694"/>
            <a:ext cx="1643074" cy="22866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Типы профессий по целям труда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Г - </a:t>
            </a:r>
            <a:r>
              <a:rPr lang="ru-RU" dirty="0" smtClean="0"/>
              <a:t>Гностические (различать, оценивать, проверять),</a:t>
            </a:r>
          </a:p>
          <a:p>
            <a:pPr algn="r">
              <a:buNone/>
            </a:pPr>
            <a:r>
              <a:rPr lang="ru-RU" b="1" i="1" u="sng" dirty="0" smtClean="0"/>
              <a:t> корректор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 -</a:t>
            </a:r>
            <a:r>
              <a:rPr lang="ru-RU" dirty="0" smtClean="0"/>
              <a:t> Преобразующие (обработать, преобразовать), </a:t>
            </a:r>
          </a:p>
          <a:p>
            <a:pPr algn="r">
              <a:buNone/>
            </a:pPr>
            <a:r>
              <a:rPr lang="ru-RU" b="1" i="1" u="sng" dirty="0" smtClean="0"/>
              <a:t>портной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И - </a:t>
            </a:r>
            <a:r>
              <a:rPr lang="ru-RU" dirty="0" smtClean="0"/>
              <a:t>Изыскательские (изобрести),  </a:t>
            </a:r>
          </a:p>
          <a:p>
            <a:pPr algn="r">
              <a:buNone/>
            </a:pPr>
            <a:r>
              <a:rPr lang="ru-RU" b="1" i="1" u="sng" dirty="0" smtClean="0"/>
              <a:t>конструктор</a:t>
            </a:r>
          </a:p>
          <a:p>
            <a:endParaRPr lang="ru-RU" dirty="0"/>
          </a:p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Цель труда</a:t>
            </a:r>
            <a:r>
              <a:rPr lang="ru-RU" dirty="0" smtClean="0"/>
              <a:t>: прогнозирование и планирование результатов деятельности </a:t>
            </a:r>
          </a:p>
          <a:p>
            <a:pPr algn="ctr">
              <a:buNone/>
            </a:pPr>
            <a:r>
              <a:rPr lang="ru-RU" dirty="0" smtClean="0"/>
              <a:t>         (предполагаемый результат)</a:t>
            </a:r>
            <a:endParaRPr lang="ru-RU" dirty="0"/>
          </a:p>
        </p:txBody>
      </p:sp>
      <p:pic>
        <p:nvPicPr>
          <p:cNvPr id="4" name="Picture 8" descr="C:\Documents and Settings\Учитель\Рабочий стол\картинки 1\Animal Cartoons\ANTN0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8318" y="5051426"/>
            <a:ext cx="2165682" cy="18065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Типы профессий по орудиям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Профессии ручного труда, </a:t>
            </a:r>
            <a:r>
              <a:rPr lang="ru-RU" b="1" dirty="0" smtClean="0">
                <a:solidFill>
                  <a:srgbClr val="C00000"/>
                </a:solidFill>
              </a:rPr>
              <a:t>Р</a:t>
            </a:r>
            <a:r>
              <a:rPr lang="ru-RU" b="1" dirty="0" smtClean="0"/>
              <a:t> </a:t>
            </a:r>
            <a:r>
              <a:rPr lang="ru-RU" dirty="0" smtClean="0"/>
              <a:t>(маляр)</a:t>
            </a:r>
          </a:p>
          <a:p>
            <a:r>
              <a:rPr lang="ru-RU" dirty="0"/>
              <a:t> </a:t>
            </a:r>
            <a:r>
              <a:rPr lang="ru-RU" dirty="0" smtClean="0"/>
              <a:t>Профессии механического труда, </a:t>
            </a:r>
            <a:r>
              <a:rPr lang="ru-RU" b="1" dirty="0" smtClean="0">
                <a:solidFill>
                  <a:srgbClr val="C00000"/>
                </a:solidFill>
              </a:rPr>
              <a:t>М </a:t>
            </a:r>
            <a:r>
              <a:rPr lang="ru-RU" dirty="0" smtClean="0"/>
              <a:t>(токарь)</a:t>
            </a:r>
          </a:p>
          <a:p>
            <a:r>
              <a:rPr lang="ru-RU" dirty="0"/>
              <a:t> </a:t>
            </a:r>
            <a:r>
              <a:rPr lang="ru-RU" dirty="0" smtClean="0"/>
              <a:t>Профессии автоматизированного труда,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А</a:t>
            </a:r>
            <a:r>
              <a:rPr lang="ru-RU" b="1" dirty="0" smtClean="0"/>
              <a:t> </a:t>
            </a:r>
            <a:r>
              <a:rPr lang="ru-RU" dirty="0" smtClean="0"/>
              <a:t>(диспетчер)</a:t>
            </a:r>
          </a:p>
          <a:p>
            <a:r>
              <a:rPr lang="ru-RU" b="1" dirty="0"/>
              <a:t> </a:t>
            </a:r>
            <a:r>
              <a:rPr lang="ru-RU" dirty="0" smtClean="0"/>
              <a:t>Профессии с функциональными орудиями труда      ( атрибуты поведения и речи человека: жесты, мимика и т.д.), </a:t>
            </a:r>
            <a:r>
              <a:rPr lang="ru-RU" b="1" dirty="0" smtClean="0">
                <a:solidFill>
                  <a:srgbClr val="C00000"/>
                </a:solidFill>
              </a:rPr>
              <a:t>Ф</a:t>
            </a:r>
            <a:r>
              <a:rPr lang="ru-RU" dirty="0" smtClean="0"/>
              <a:t> (дирижер)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Орудия  труда – </a:t>
            </a:r>
            <a:r>
              <a:rPr lang="ru-RU" dirty="0" smtClean="0"/>
              <a:t>это  машины, механизмы, инструменты, автоматические устройства, функциональные особенности человека (тело, голос, умственные способности)</a:t>
            </a:r>
          </a:p>
          <a:p>
            <a:endParaRPr lang="ru-RU" dirty="0"/>
          </a:p>
        </p:txBody>
      </p:sp>
      <p:pic>
        <p:nvPicPr>
          <p:cNvPr id="4" name="Picture 11" descr="C:\Documents and Settings\Учитель\Рабочий стол\картинки 1\Animal Cartoons\ANTN0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991330"/>
            <a:ext cx="1500166" cy="18666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Рекомендации к выбору профессии по предмету труда в 8А классе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200024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11%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71462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11%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257174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39%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171448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6%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28926" y="378619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33%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Основные проблемы выбора профессии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Недостаток знаний о мире профессий</a:t>
            </a:r>
          </a:p>
          <a:p>
            <a:pPr algn="just"/>
            <a:r>
              <a:rPr lang="ru-RU" dirty="0" smtClean="0"/>
              <a:t> Недостаток знаний о содержании деятельности различных типов профессий</a:t>
            </a:r>
          </a:p>
          <a:p>
            <a:pPr algn="just"/>
            <a:r>
              <a:rPr lang="ru-RU" dirty="0" smtClean="0"/>
              <a:t> Недостаток знаний о рынке труда</a:t>
            </a:r>
          </a:p>
          <a:p>
            <a:pPr algn="just"/>
            <a:r>
              <a:rPr lang="ru-RU" dirty="0" smtClean="0"/>
              <a:t> Неумение адекватно оценивать свои склонности и возможности</a:t>
            </a:r>
          </a:p>
          <a:p>
            <a:pPr algn="just"/>
            <a:r>
              <a:rPr lang="ru-RU" dirty="0" smtClean="0"/>
              <a:t> Неумение соотносить свои возможности с требованиями, которые предъявляет профессия</a:t>
            </a:r>
            <a:endParaRPr lang="ru-RU" dirty="0"/>
          </a:p>
        </p:txBody>
      </p:sp>
      <p:pic>
        <p:nvPicPr>
          <p:cNvPr id="4" name="Picture 6" descr="C:\Documents and Settings\Учитель\Рабочий стол\картинки 1\Animal Cartoons\ANTN0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7984" y="5562383"/>
            <a:ext cx="2286016" cy="12956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Выводы: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Расширили знания об основных понятиях, связанных с профессией</a:t>
            </a:r>
          </a:p>
          <a:p>
            <a:r>
              <a:rPr lang="ru-RU" sz="4400" dirty="0" smtClean="0"/>
              <a:t>Определили готовность к выбранной профессии в настоящее время</a:t>
            </a:r>
            <a:endParaRPr lang="ru-RU" sz="4400" dirty="0"/>
          </a:p>
        </p:txBody>
      </p:sp>
      <p:pic>
        <p:nvPicPr>
          <p:cNvPr id="4" name="Picture 2" descr="C:\Documents and Settings\Учитель\Рабочий стол\картинки 1\Animal Cartoons\ECOOK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8930" y="4511678"/>
            <a:ext cx="1925070" cy="2346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642918"/>
            <a:ext cx="901541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rgbClr val="C00000"/>
                </a:solidFill>
              </a:rPr>
              <a:t>Цель: </a:t>
            </a:r>
          </a:p>
          <a:p>
            <a:pPr algn="ctr">
              <a:buNone/>
            </a:pPr>
            <a:r>
              <a:rPr lang="ru-RU" sz="4800" dirty="0" smtClean="0"/>
              <a:t> </a:t>
            </a:r>
            <a:r>
              <a:rPr lang="ru-RU" sz="4800" dirty="0" smtClean="0"/>
              <a:t>определение условий </a:t>
            </a:r>
            <a:r>
              <a:rPr lang="ru-RU" sz="4800" dirty="0" smtClean="0"/>
              <a:t>успешности </a:t>
            </a:r>
            <a:r>
              <a:rPr lang="ru-RU" sz="4800" dirty="0" smtClean="0"/>
              <a:t>в профессиональной деятельности</a:t>
            </a:r>
            <a:endParaRPr lang="ru-RU" sz="4800" dirty="0"/>
          </a:p>
        </p:txBody>
      </p:sp>
      <p:pic>
        <p:nvPicPr>
          <p:cNvPr id="4" name="Picture 9" descr="C:\Documents and Settings\Учитель\Рабочий стол\картинки 1\Animal Cartoons\ANTN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429520" y="5286388"/>
            <a:ext cx="1500198" cy="140291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Задачи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расширить знания об основных понятиях, связанных с профессией </a:t>
            </a:r>
          </a:p>
          <a:p>
            <a:r>
              <a:rPr lang="ru-RU" sz="4000" dirty="0" smtClean="0"/>
              <a:t> определить готовность к освоению выбранной профессии в настоящее время</a:t>
            </a:r>
            <a:endParaRPr lang="ru-RU" sz="4000" dirty="0"/>
          </a:p>
        </p:txBody>
      </p:sp>
      <p:pic>
        <p:nvPicPr>
          <p:cNvPr id="4" name="Рисунок 3" descr="ANTN00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43768" y="4529328"/>
            <a:ext cx="1714512" cy="205595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Профессия</a:t>
            </a:r>
            <a:r>
              <a:rPr lang="ru-RU" dirty="0" smtClean="0"/>
              <a:t>- это род трудовой деятельности, требующий специальной подготовки, знания и опыта и являющийся обычно источником существования</a:t>
            </a:r>
            <a:endParaRPr lang="ru-RU" dirty="0"/>
          </a:p>
        </p:txBody>
      </p:sp>
      <p:pic>
        <p:nvPicPr>
          <p:cNvPr id="3" name="Picture 12" descr="C:\Documents and Settings\Учитель\Рабочий стол\картинки 1\Animal Cartoons\ANTN0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72132" y="5072074"/>
            <a:ext cx="3214710" cy="16180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0" y="439726"/>
            <a:ext cx="9115460" cy="141763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Специальность</a:t>
            </a:r>
            <a:r>
              <a:rPr lang="ru-RU" b="1" dirty="0" smtClean="0"/>
              <a:t> </a:t>
            </a:r>
            <a:r>
              <a:rPr lang="ru-RU" dirty="0" smtClean="0"/>
              <a:t>- вид занятия в рамках одной 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32035"/>
            <a:ext cx="8472518" cy="469742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rgbClr val="C00000"/>
                </a:solidFill>
              </a:rPr>
              <a:t>Специализация</a:t>
            </a:r>
            <a:r>
              <a:rPr lang="ru-RU" b="1" dirty="0" smtClean="0"/>
              <a:t> -</a:t>
            </a:r>
            <a:r>
              <a:rPr lang="ru-RU" dirty="0" smtClean="0"/>
              <a:t> это более узкая сфера деятельности в рамках конкретной специальности, приобретение более глубоких знаний и навыков и концентрация деятельности в этой области</a:t>
            </a:r>
          </a:p>
        </p:txBody>
      </p:sp>
      <p:pic>
        <p:nvPicPr>
          <p:cNvPr id="4" name="Рисунок 3" descr="ANTN06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643446"/>
            <a:ext cx="2050042" cy="19003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350046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Квалификация</a:t>
            </a:r>
            <a:r>
              <a:rPr lang="ru-RU" b="1" dirty="0" smtClean="0"/>
              <a:t> </a:t>
            </a:r>
            <a:r>
              <a:rPr lang="ru-RU" dirty="0" smtClean="0"/>
              <a:t>- это степень готовности к какому-либо виду труда, которые подтверждены определенным документом</a:t>
            </a:r>
            <a:endParaRPr lang="ru-RU" dirty="0"/>
          </a:p>
        </p:txBody>
      </p:sp>
      <p:pic>
        <p:nvPicPr>
          <p:cNvPr id="4" name="Рисунок 3" descr="ANTN00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571876"/>
            <a:ext cx="3583340" cy="287269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  <a:latin typeface="Monotype Corsiva" pitchFamily="66" charset="0"/>
              </a:rPr>
              <a:t>Профессии, ушедшие в прошлое…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6300" dirty="0" smtClean="0"/>
              <a:t>    Каретник</a:t>
            </a:r>
          </a:p>
          <a:p>
            <a:r>
              <a:rPr lang="ru-RU" sz="6300" dirty="0" smtClean="0"/>
              <a:t>    Извозчик</a:t>
            </a:r>
          </a:p>
          <a:p>
            <a:r>
              <a:rPr lang="ru-RU" sz="6300" dirty="0" smtClean="0"/>
              <a:t>    Трубочист</a:t>
            </a:r>
          </a:p>
          <a:p>
            <a:r>
              <a:rPr lang="ru-RU" sz="6300" dirty="0" smtClean="0"/>
              <a:t>    Станционный смотритель</a:t>
            </a:r>
          </a:p>
          <a:p>
            <a:r>
              <a:rPr lang="ru-RU" sz="6300" dirty="0" smtClean="0"/>
              <a:t>    Глашатай</a:t>
            </a:r>
          </a:p>
          <a:p>
            <a:r>
              <a:rPr lang="ru-RU" sz="6300" dirty="0" smtClean="0"/>
              <a:t>    Писарь</a:t>
            </a:r>
          </a:p>
          <a:p>
            <a:pPr>
              <a:buNone/>
            </a:pPr>
            <a:r>
              <a:rPr lang="ru-RU" sz="5200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Picture 15" descr="C:\Documents and Settings\Учитель\Рабочий стол\картинки 1\Animal Cartoons\ECHIMNEY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8787" y="3941959"/>
            <a:ext cx="2335213" cy="291604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>
                <a:solidFill>
                  <a:srgbClr val="C00000"/>
                </a:solidFill>
              </a:rPr>
              <a:t>Характеристика труда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  </a:t>
            </a:r>
            <a:r>
              <a:rPr lang="ru-RU" b="1" i="1" dirty="0" smtClean="0">
                <a:solidFill>
                  <a:srgbClr val="C00000"/>
                </a:solidFill>
              </a:rPr>
              <a:t>Характер труда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( умственный или физический)</a:t>
            </a:r>
          </a:p>
          <a:p>
            <a:pPr algn="just"/>
            <a:r>
              <a:rPr lang="ru-RU" dirty="0" smtClean="0"/>
              <a:t>  </a:t>
            </a:r>
            <a:r>
              <a:rPr lang="ru-RU" b="1" i="1" dirty="0" smtClean="0">
                <a:solidFill>
                  <a:srgbClr val="C00000"/>
                </a:solidFill>
              </a:rPr>
              <a:t>Процесс труда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(трудовая деятельность, содержание труда, предмет труда, средства труда)</a:t>
            </a:r>
          </a:p>
          <a:p>
            <a:r>
              <a:rPr lang="ru-RU" dirty="0" smtClean="0"/>
              <a:t>  </a:t>
            </a:r>
            <a:r>
              <a:rPr lang="ru-RU" b="1" i="1" dirty="0" smtClean="0">
                <a:solidFill>
                  <a:srgbClr val="C00000"/>
                </a:solidFill>
              </a:rPr>
              <a:t>Условия труда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</a:t>
            </a:r>
            <a:r>
              <a:rPr lang="ru-RU" dirty="0" smtClean="0"/>
              <a:t>(бытовой микроклимат, открытый воздух, необычные условия, повышенная моральная ответственность)                               </a:t>
            </a:r>
          </a:p>
        </p:txBody>
      </p:sp>
      <p:pic>
        <p:nvPicPr>
          <p:cNvPr id="5" name="Picture 13" descr="C:\Documents and Settings\Учитель\Рабочий стол\картинки 1\Animal Cartoons\ANTN0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61" y="4911508"/>
            <a:ext cx="1763709" cy="19464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Содержание труда </a:t>
            </a:r>
            <a:r>
              <a:rPr lang="ru-RU" b="1" dirty="0" smtClean="0"/>
              <a:t>- </a:t>
            </a:r>
            <a:r>
              <a:rPr lang="ru-RU" dirty="0" smtClean="0"/>
              <a:t>это состав трудовых функций и их объем, т.е. что человек делает во время своей работы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Предмет труда </a:t>
            </a:r>
            <a:r>
              <a:rPr lang="ru-RU" b="1" dirty="0" smtClean="0"/>
              <a:t>- </a:t>
            </a:r>
            <a:r>
              <a:rPr lang="ru-RU" dirty="0" smtClean="0"/>
              <a:t>это все то , на что направлен труд, что претерпевает изменения для приобретения полезных свойств и удовлетворения тем самым человеческих потребностей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Средства труда </a:t>
            </a:r>
            <a:r>
              <a:rPr lang="ru-RU" b="1" dirty="0" smtClean="0"/>
              <a:t>- </a:t>
            </a:r>
            <a:r>
              <a:rPr lang="ru-RU" dirty="0" smtClean="0"/>
              <a:t>это средства, при помощи которых человек воздействует на предметы труда с целью производства материальных благ</a:t>
            </a:r>
            <a:endParaRPr lang="ru-RU" dirty="0"/>
          </a:p>
        </p:txBody>
      </p:sp>
      <p:pic>
        <p:nvPicPr>
          <p:cNvPr id="4" name="Picture 7" descr="C:\Documents and Settings\Учитель\Рабочий стол\картинки 1\Animal Cartoons\ANTN0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7580" y="5072074"/>
            <a:ext cx="1486420" cy="17859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496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Проблема самоопределения в подростковом возрасте как условие успешности в профессиональной деятельности</vt:lpstr>
      <vt:lpstr>Слайд 2</vt:lpstr>
      <vt:lpstr>Задачи</vt:lpstr>
      <vt:lpstr>Профессия- это род трудовой деятельности, требующий специальной подготовки, знания и опыта и являющийся обычно источником существования</vt:lpstr>
      <vt:lpstr>Специальность - вид занятия в рамках одной профессии</vt:lpstr>
      <vt:lpstr>Слайд 6</vt:lpstr>
      <vt:lpstr>Профессии, ушедшие в прошлое… </vt:lpstr>
      <vt:lpstr>Характеристика труда</vt:lpstr>
      <vt:lpstr>Слайд 9</vt:lpstr>
      <vt:lpstr>Типы профессий по предмету труда</vt:lpstr>
      <vt:lpstr>Типы профессий по целям труда</vt:lpstr>
      <vt:lpstr>Типы профессий по орудиям труда </vt:lpstr>
      <vt:lpstr>Рекомендации к выбору профессии по предмету труда в 8А классе</vt:lpstr>
      <vt:lpstr>Основные проблемы выбора профессии</vt:lpstr>
      <vt:lpstr>Выводы: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Профессия- это род трудовой деятельности, требующий специальной подготовки, знания и опыта и являющийся обычно источником существования</dc:title>
  <dc:creator>Учитель</dc:creator>
  <cp:lastModifiedBy>Учитель</cp:lastModifiedBy>
  <cp:revision>64</cp:revision>
  <dcterms:created xsi:type="dcterms:W3CDTF">2009-04-23T08:03:27Z</dcterms:created>
  <dcterms:modified xsi:type="dcterms:W3CDTF">2009-04-29T06:30:23Z</dcterms:modified>
</cp:coreProperties>
</file>