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78" r:id="rId11"/>
    <p:sldId id="279" r:id="rId12"/>
    <p:sldId id="265" r:id="rId13"/>
    <p:sldId id="266" r:id="rId14"/>
    <p:sldId id="267" r:id="rId15"/>
    <p:sldId id="268" r:id="rId16"/>
    <p:sldId id="269" r:id="rId17"/>
    <p:sldId id="273" r:id="rId18"/>
    <p:sldId id="274" r:id="rId19"/>
    <p:sldId id="275" r:id="rId20"/>
    <p:sldId id="271" r:id="rId21"/>
    <p:sldId id="272" r:id="rId22"/>
    <p:sldId id="280" r:id="rId23"/>
    <p:sldId id="276" r:id="rId24"/>
    <p:sldId id="277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0" autoAdjust="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34" y="431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EA3F5-D0F0-4B02-9DB3-F5E2A373FB67}" type="datetimeFigureOut">
              <a:rPr lang="ru-RU" smtClean="0"/>
              <a:pPr/>
              <a:t>26.10.2009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F687D-6EAB-40B8-BDBA-CB337ABA4B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EECC9-B94D-41CD-B70F-030C95102B55}" type="datetimeFigureOut">
              <a:rPr lang="ru-RU" smtClean="0"/>
              <a:pPr/>
              <a:t>26.10.2009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4944C-7CCE-4271-B03C-F4E49D3E7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BB1799-1279-4C5C-B869-62B2F717C596}" type="datetime1">
              <a:rPr lang="ru-RU" smtClean="0"/>
              <a:pPr/>
              <a:t>26.10.2009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7EB511-3DB6-49E4-A84F-83B146649831}" type="datetime1">
              <a:rPr lang="ru-RU" smtClean="0"/>
              <a:pPr/>
              <a:t>26.10.2009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89DE57-294F-4F0E-AD1D-83E0E7B09F72}" type="datetime1">
              <a:rPr lang="ru-RU" smtClean="0"/>
              <a:pPr/>
              <a:t>26.10.2009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A40755-30B3-42CE-8C45-36D259C7CC55}" type="datetime1">
              <a:rPr lang="ru-RU" smtClean="0"/>
              <a:pPr/>
              <a:t>26.10.2009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5DDF37-43EE-42B1-A029-2A9E633B229A}" type="datetime1">
              <a:rPr lang="ru-RU" smtClean="0"/>
              <a:pPr/>
              <a:t>26.10.2009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F21FBA-55B1-46D8-A2CF-3EF9EB01848B}" type="datetime1">
              <a:rPr lang="ru-RU" smtClean="0"/>
              <a:pPr/>
              <a:t>26.10.2009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FFD20E-9F70-49E9-852D-54455C4D279E}" type="datetime1">
              <a:rPr lang="ru-RU" smtClean="0"/>
              <a:pPr/>
              <a:t>26.10.2009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964C7F-73B7-4B76-84DF-AD9CACE136D3}" type="datetime1">
              <a:rPr lang="ru-RU" smtClean="0"/>
              <a:pPr/>
              <a:t>26.10.2009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5814B-4AAD-4E03-8CBF-28393F56A646}" type="datetime1">
              <a:rPr lang="ru-RU" smtClean="0"/>
              <a:pPr/>
              <a:t>26.10.2009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5E4B22-AB95-47BF-923B-EA939FA88919}" type="datetime1">
              <a:rPr lang="ru-RU" smtClean="0"/>
              <a:pPr/>
              <a:t>26.10.2009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02E5C5-3811-444A-9FD4-98D0F7DA8CD3}" type="datetime1">
              <a:rPr lang="ru-RU" smtClean="0"/>
              <a:pPr/>
              <a:t>26.10.2009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A2FD218-950F-434A-BB0F-A50010995216}" type="datetime1">
              <a:rPr lang="ru-RU" smtClean="0"/>
              <a:pPr/>
              <a:t>26.10.2009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"/>
            <a:ext cx="7772400" cy="71435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00B050"/>
                </a:solidFill>
              </a:rPr>
              <a:t>Урок алгебры в 8 классе</a:t>
            </a:r>
            <a:endParaRPr lang="ru-RU" sz="48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00084"/>
            <a:ext cx="8786874" cy="5857916"/>
          </a:xfrm>
        </p:spPr>
        <p:txBody>
          <a:bodyPr>
            <a:normAutofit/>
          </a:bodyPr>
          <a:lstStyle/>
          <a:p>
            <a:endParaRPr lang="ru-RU" sz="3200" b="1" i="1" dirty="0" smtClean="0"/>
          </a:p>
          <a:p>
            <a:pPr algn="ctr"/>
            <a:r>
              <a:rPr lang="ru-RU" sz="8800" b="1" i="1" dirty="0" smtClean="0">
                <a:solidFill>
                  <a:schemeClr val="tx2">
                    <a:lumMod val="75000"/>
                  </a:schemeClr>
                </a:solidFill>
              </a:rPr>
              <a:t>Преобразование рациональных выражений</a:t>
            </a:r>
          </a:p>
          <a:p>
            <a:pPr algn="ctr"/>
            <a:endParaRPr lang="ru-RU" sz="2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ru-RU" sz="2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ru-RU" sz="2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ru-RU" sz="4000" b="1" i="1" dirty="0" smtClean="0"/>
          </a:p>
          <a:p>
            <a:endParaRPr lang="ru-RU" sz="3200" b="1" i="1" dirty="0" smtClean="0"/>
          </a:p>
          <a:p>
            <a:endParaRPr lang="ru-RU" sz="3200" b="1" i="1" dirty="0" smtClean="0"/>
          </a:p>
          <a:p>
            <a:endParaRPr lang="ru-RU" sz="3200" b="1" i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Домашнее задание</a:t>
            </a:r>
            <a:endParaRPr lang="ru-RU" sz="7200" dirty="0">
              <a:effectLst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graphicFrame>
        <p:nvGraphicFramePr>
          <p:cNvPr id="5" name="Содержимое 4"/>
          <p:cNvGraphicFramePr>
            <a:graphicFrameLocks noChangeAspect="1"/>
          </p:cNvGraphicFramePr>
          <p:nvPr>
            <p:ph idx="1"/>
          </p:nvPr>
        </p:nvGraphicFramePr>
        <p:xfrm>
          <a:off x="214282" y="1231900"/>
          <a:ext cx="8637587" cy="5626100"/>
        </p:xfrm>
        <a:graphic>
          <a:graphicData uri="http://schemas.openxmlformats.org/presentationml/2006/ole">
            <p:oleObj spid="_x0000_s35842" name="Документ" r:id="rId3" imgW="8732569" imgH="568856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Домашнее задание</a:t>
            </a:r>
            <a:endParaRPr lang="ru-RU" sz="8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graphicFrame>
        <p:nvGraphicFramePr>
          <p:cNvPr id="5" name="Содержимое 4"/>
          <p:cNvGraphicFramePr>
            <a:graphicFrameLocks noChangeAspect="1"/>
          </p:cNvGraphicFramePr>
          <p:nvPr>
            <p:ph idx="1"/>
          </p:nvPr>
        </p:nvGraphicFramePr>
        <p:xfrm>
          <a:off x="369888" y="1825625"/>
          <a:ext cx="8618537" cy="5549900"/>
        </p:xfrm>
        <a:graphic>
          <a:graphicData uri="http://schemas.openxmlformats.org/presentationml/2006/ole">
            <p:oleObj spid="_x0000_s36866" name="Документ" r:id="rId3" imgW="8720939" imgH="5616922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9001156" cy="1143000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>
                <a:solidFill>
                  <a:schemeClr val="accent4">
                    <a:lumMod val="50000"/>
                  </a:schemeClr>
                </a:solidFill>
              </a:rPr>
              <a:t>Ключи к заданию по теории</a:t>
            </a:r>
            <a:endParaRPr lang="ru-RU" sz="6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500063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5400" dirty="0" smtClean="0">
                <a:solidFill>
                  <a:schemeClr val="accent3">
                    <a:lumMod val="50000"/>
                  </a:schemeClr>
                </a:solidFill>
              </a:rPr>
              <a:t>Вариант № 1</a:t>
            </a:r>
          </a:p>
          <a:p>
            <a:pPr algn="ctr">
              <a:buNone/>
            </a:pPr>
            <a:r>
              <a:rPr lang="ru-RU" sz="5400" dirty="0" smtClean="0"/>
              <a:t>5, 7, 6, 1, 2, 3, 4. </a:t>
            </a:r>
          </a:p>
          <a:p>
            <a:pPr algn="ctr">
              <a:buNone/>
            </a:pPr>
            <a:endParaRPr lang="ru-RU" sz="5400" dirty="0" smtClean="0"/>
          </a:p>
          <a:p>
            <a:pPr>
              <a:buFont typeface="Wingdings" pitchFamily="2" charset="2"/>
              <a:buChar char="Ø"/>
            </a:pPr>
            <a:r>
              <a:rPr lang="ru-RU" sz="5400" dirty="0" smtClean="0">
                <a:solidFill>
                  <a:schemeClr val="accent3">
                    <a:lumMod val="50000"/>
                  </a:schemeClr>
                </a:solidFill>
              </a:rPr>
              <a:t>Вариант №2</a:t>
            </a:r>
          </a:p>
          <a:p>
            <a:pPr algn="ctr">
              <a:buNone/>
            </a:pPr>
            <a:r>
              <a:rPr lang="ru-RU" sz="5400" dirty="0" smtClean="0"/>
              <a:t>6,4,7,5,3,2,1.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8790844" cy="114300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accent4">
                    <a:lumMod val="50000"/>
                  </a:schemeClr>
                </a:solidFill>
              </a:rPr>
              <a:t>Укажите порядок действий</a:t>
            </a:r>
            <a:endParaRPr lang="ru-RU" sz="5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857356" y="2000240"/>
            <a:ext cx="6715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5"/>
            <a:endParaRPr lang="ru-RU" dirty="0" smtClean="0"/>
          </a:p>
          <a:p>
            <a:endParaRPr lang="ru-RU" dirty="0"/>
          </a:p>
        </p:txBody>
      </p:sp>
      <p:graphicFrame>
        <p:nvGraphicFramePr>
          <p:cNvPr id="76" name="Содержимое 75"/>
          <p:cNvGraphicFramePr>
            <a:graphicFrameLocks noChangeAspect="1"/>
          </p:cNvGraphicFramePr>
          <p:nvPr>
            <p:ph idx="1"/>
          </p:nvPr>
        </p:nvGraphicFramePr>
        <p:xfrm>
          <a:off x="142844" y="1357298"/>
          <a:ext cx="8786874" cy="6072230"/>
        </p:xfrm>
        <a:graphic>
          <a:graphicData uri="http://schemas.openxmlformats.org/presentationml/2006/ole">
            <p:oleObj spid="_x0000_s11330" name="Документ" r:id="rId3" imgW="7537302" imgH="4771971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90844" cy="1143000"/>
          </a:xfrm>
        </p:spPr>
        <p:txBody>
          <a:bodyPr>
            <a:noAutofit/>
          </a:bodyPr>
          <a:lstStyle/>
          <a:p>
            <a:pPr algn="ctr"/>
            <a:r>
              <a:rPr lang="ru-RU" sz="8000" b="1" dirty="0" smtClean="0">
                <a:solidFill>
                  <a:schemeClr val="accent4">
                    <a:lumMod val="50000"/>
                  </a:schemeClr>
                </a:solidFill>
              </a:rPr>
              <a:t>Сократите дробь</a:t>
            </a:r>
            <a:endParaRPr lang="ru-RU" sz="8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  <p:graphicFrame>
        <p:nvGraphicFramePr>
          <p:cNvPr id="6" name="Содержимое 5"/>
          <p:cNvGraphicFramePr>
            <a:graphicFrameLocks noChangeAspect="1"/>
          </p:cNvGraphicFramePr>
          <p:nvPr>
            <p:ph idx="1"/>
          </p:nvPr>
        </p:nvGraphicFramePr>
        <p:xfrm>
          <a:off x="2643173" y="1500174"/>
          <a:ext cx="6286545" cy="5299089"/>
        </p:xfrm>
        <a:graphic>
          <a:graphicData uri="http://schemas.openxmlformats.org/presentationml/2006/ole">
            <p:oleObj spid="_x0000_s37891" name="Документ" r:id="rId3" imgW="6092226" imgH="5030101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7968" cy="1143000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>
                <a:solidFill>
                  <a:schemeClr val="accent4">
                    <a:lumMod val="50000"/>
                  </a:schemeClr>
                </a:solidFill>
              </a:rPr>
              <a:t>Физкультминутка</a:t>
            </a:r>
            <a:endParaRPr lang="ru-RU" sz="6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4292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600" b="1" i="1" dirty="0" smtClean="0">
                <a:solidFill>
                  <a:schemeClr val="accent4">
                    <a:lumMod val="50000"/>
                  </a:schemeClr>
                </a:solidFill>
              </a:rPr>
              <a:t>СОХРАНЕНИЕ ДУШЕВНОГО СПОКОЙСТВИЯ</a:t>
            </a:r>
            <a:r>
              <a:rPr lang="ru-RU" sz="1600" i="1" dirty="0" smtClean="0"/>
              <a:t>.</a:t>
            </a:r>
            <a:endParaRPr lang="ru-RU" sz="1600" dirty="0" smtClean="0"/>
          </a:p>
          <a:p>
            <a:pPr algn="ctr">
              <a:buNone/>
            </a:pPr>
            <a:r>
              <a:rPr lang="ru-RU" sz="1600" b="1" i="1" dirty="0" smtClean="0">
                <a:solidFill>
                  <a:schemeClr val="accent4">
                    <a:lumMod val="50000"/>
                  </a:schemeClr>
                </a:solidFill>
              </a:rPr>
              <a:t>Упражнение 1</a:t>
            </a:r>
            <a:endParaRPr lang="ru-RU" sz="16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Большой палец руки относится к пальцу дыхательной системы. Раскрывают пальцы левой руки, слегка нажимают точку концентрации внимания, расположенную в середине ладони, большим пальцем правой руки.	</a:t>
            </a:r>
          </a:p>
          <a:p>
            <a:pPr>
              <a:buNone/>
            </a:pP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Повторяют это раз 5. При нажатии делают выдох, а при ослаблении усилия — вдох. Упражнение делают спокойно, не торопясь. Потом делают то же самое для правой руки.</a:t>
            </a:r>
          </a:p>
          <a:p>
            <a:pPr>
              <a:buNone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357562"/>
            <a:ext cx="4929222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90844" cy="1143000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>
                <a:solidFill>
                  <a:schemeClr val="accent4">
                    <a:lumMod val="50000"/>
                  </a:schemeClr>
                </a:solidFill>
              </a:rPr>
              <a:t>Найдите ошибку</a:t>
            </a:r>
            <a:endParaRPr lang="ru-RU" sz="7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  <p:graphicFrame>
        <p:nvGraphicFramePr>
          <p:cNvPr id="8" name="Содержимое 7"/>
          <p:cNvGraphicFramePr>
            <a:graphicFrameLocks noChangeAspect="1"/>
          </p:cNvGraphicFramePr>
          <p:nvPr>
            <p:ph idx="1"/>
          </p:nvPr>
        </p:nvGraphicFramePr>
        <p:xfrm>
          <a:off x="496888" y="1825625"/>
          <a:ext cx="7732712" cy="4041775"/>
        </p:xfrm>
        <a:graphic>
          <a:graphicData uri="http://schemas.openxmlformats.org/presentationml/2006/ole">
            <p:oleObj spid="_x0000_s38916" name="Документ" r:id="rId3" imgW="7832038" imgH="4094787" progId="Word.Document.12">
              <p:embed/>
            </p:oleObj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214414" y="1357301"/>
          <a:ext cx="7000924" cy="5500698"/>
        </p:xfrm>
        <a:graphic>
          <a:graphicData uri="http://schemas.openxmlformats.org/drawingml/2006/table">
            <a:tbl>
              <a:tblPr/>
              <a:tblGrid>
                <a:gridCol w="539470"/>
                <a:gridCol w="6461454"/>
              </a:tblGrid>
              <a:tr h="7858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90" marR="54990" marT="54990" marB="549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latin typeface="Arial"/>
                          <a:ea typeface="Times New Roman"/>
                          <a:cs typeface="Times New Roman"/>
                        </a:rPr>
                        <a:t>Найдите ошибку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90" marR="54990" marT="54990" marB="549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858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latin typeface="Arial"/>
                          <a:ea typeface="Times New Roman"/>
                          <a:cs typeface="Times New Roman"/>
                        </a:rPr>
                        <a:t>1.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90" marR="54990" marT="54990" marB="549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latin typeface="Arial"/>
                          <a:ea typeface="Times New Roman"/>
                          <a:cs typeface="Times New Roman"/>
                        </a:rPr>
                        <a:t>(4у-3х)(3х+4у)=8у</a:t>
                      </a:r>
                      <a:r>
                        <a:rPr lang="ru-RU" sz="2100" baseline="30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2100">
                          <a:latin typeface="Arial"/>
                          <a:ea typeface="Times New Roman"/>
                          <a:cs typeface="Times New Roman"/>
                        </a:rPr>
                        <a:t>-9х</a:t>
                      </a:r>
                      <a:r>
                        <a:rPr lang="ru-RU" sz="2100" baseline="30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90" marR="54990" marT="54990" marB="549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858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latin typeface="Arial"/>
                          <a:ea typeface="Times New Roman"/>
                          <a:cs typeface="Times New Roman"/>
                        </a:rPr>
                        <a:t>2.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90" marR="54990" marT="54990" marB="549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latin typeface="Arial"/>
                          <a:ea typeface="Times New Roman"/>
                          <a:cs typeface="Times New Roman"/>
                        </a:rPr>
                        <a:t>100m</a:t>
                      </a:r>
                      <a:r>
                        <a:rPr lang="en-US" sz="2100" baseline="30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2100">
                          <a:latin typeface="Arial"/>
                          <a:ea typeface="Times New Roman"/>
                          <a:cs typeface="Times New Roman"/>
                        </a:rPr>
                        <a:t> - 4n</a:t>
                      </a:r>
                      <a:r>
                        <a:rPr lang="en-US" sz="2100" baseline="30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2100">
                          <a:latin typeface="Arial"/>
                          <a:ea typeface="Times New Roman"/>
                          <a:cs typeface="Times New Roman"/>
                        </a:rPr>
                        <a:t> =(10m</a:t>
                      </a:r>
                      <a:r>
                        <a:rPr lang="en-US" sz="2100">
                          <a:latin typeface="Arial"/>
                          <a:ea typeface="Times New Roman"/>
                          <a:cs typeface="Times New Roman"/>
                        </a:rPr>
                        <a:t> -</a:t>
                      </a:r>
                      <a:r>
                        <a:rPr lang="en-US" sz="2100" baseline="300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100">
                          <a:latin typeface="Arial"/>
                          <a:ea typeface="Times New Roman"/>
                          <a:cs typeface="Times New Roman"/>
                        </a:rPr>
                        <a:t>2n)(10m+2n)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90" marR="54990" marT="54990" marB="549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858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latin typeface="Arial"/>
                          <a:ea typeface="Times New Roman"/>
                          <a:cs typeface="Times New Roman"/>
                        </a:rPr>
                        <a:t>3.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90" marR="54990" marT="54990" marB="549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latin typeface="Arial"/>
                          <a:ea typeface="Times New Roman"/>
                          <a:cs typeface="Times New Roman"/>
                        </a:rPr>
                        <a:t>(Зх + а)</a:t>
                      </a:r>
                      <a:r>
                        <a:rPr lang="ru-RU" sz="2100" baseline="30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2100">
                          <a:latin typeface="Arial"/>
                          <a:ea typeface="Times New Roman"/>
                          <a:cs typeface="Times New Roman"/>
                        </a:rPr>
                        <a:t>=9х</a:t>
                      </a:r>
                      <a:r>
                        <a:rPr lang="ru-RU" sz="2100" baseline="30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2100">
                          <a:latin typeface="Arial"/>
                          <a:ea typeface="Times New Roman"/>
                          <a:cs typeface="Times New Roman"/>
                        </a:rPr>
                        <a:t>-6ах+а</a:t>
                      </a:r>
                      <a:r>
                        <a:rPr lang="ru-RU" sz="2100" baseline="30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90" marR="54990" marT="54990" marB="549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858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latin typeface="Arial"/>
                          <a:ea typeface="Times New Roman"/>
                          <a:cs typeface="Times New Roman"/>
                        </a:rPr>
                        <a:t>4.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90" marR="54990" marT="54990" marB="549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latin typeface="Arial"/>
                          <a:ea typeface="Times New Roman"/>
                          <a:cs typeface="Times New Roman"/>
                        </a:rPr>
                        <a:t>(6а - 9с)</a:t>
                      </a:r>
                      <a:r>
                        <a:rPr lang="ru-RU" sz="2100" baseline="30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2100">
                          <a:latin typeface="Arial"/>
                          <a:ea typeface="Times New Roman"/>
                          <a:cs typeface="Times New Roman"/>
                        </a:rPr>
                        <a:t>=36а</a:t>
                      </a:r>
                      <a:r>
                        <a:rPr lang="en-US" sz="2100" baseline="30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2100">
                          <a:latin typeface="Arial"/>
                          <a:ea typeface="Times New Roman"/>
                          <a:cs typeface="Times New Roman"/>
                        </a:rPr>
                        <a:t> -108ас+18с</a:t>
                      </a:r>
                      <a:r>
                        <a:rPr lang="ru-RU" sz="2100" baseline="30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90" marR="54990" marT="54990" marB="549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858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latin typeface="Arial"/>
                          <a:ea typeface="Times New Roman"/>
                          <a:cs typeface="Times New Roman"/>
                        </a:rPr>
                        <a:t>5.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90" marR="54990" marT="54990" marB="549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latin typeface="Arial"/>
                          <a:ea typeface="Times New Roman"/>
                          <a:cs typeface="Times New Roman"/>
                        </a:rPr>
                        <a:t>27а</a:t>
                      </a:r>
                      <a:r>
                        <a:rPr lang="ru-RU" sz="2100" baseline="3000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2100">
                          <a:latin typeface="Arial"/>
                          <a:ea typeface="Times New Roman"/>
                          <a:cs typeface="Times New Roman"/>
                        </a:rPr>
                        <a:t>-64=(За-4)(18а</a:t>
                      </a:r>
                      <a:r>
                        <a:rPr lang="ru-RU" sz="2100" baseline="30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2100">
                          <a:latin typeface="Arial"/>
                          <a:ea typeface="Times New Roman"/>
                          <a:cs typeface="Times New Roman"/>
                        </a:rPr>
                        <a:t>+12а+16)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90" marR="54990" marT="54990" marB="549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858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latin typeface="Arial"/>
                          <a:ea typeface="Times New Roman"/>
                          <a:cs typeface="Times New Roman"/>
                        </a:rPr>
                        <a:t>6.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90" marR="54990" marT="54990" marB="549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latin typeface="Arial"/>
                          <a:ea typeface="Times New Roman"/>
                          <a:cs typeface="Times New Roman"/>
                        </a:rPr>
                        <a:t>8+125а</a:t>
                      </a:r>
                      <a:r>
                        <a:rPr lang="ru-RU" sz="2100" baseline="30000" dirty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2100" dirty="0">
                          <a:latin typeface="Arial"/>
                          <a:ea typeface="Times New Roman"/>
                          <a:cs typeface="Times New Roman"/>
                        </a:rPr>
                        <a:t>=(2+5а)(4-20а+25а</a:t>
                      </a:r>
                      <a:r>
                        <a:rPr lang="ru-RU" sz="2100" baseline="30000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2100" dirty="0"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90" marR="54990" marT="54990" marB="549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90844" cy="1143000"/>
          </a:xfrm>
        </p:spPr>
        <p:txBody>
          <a:bodyPr>
            <a:noAutofit/>
          </a:bodyPr>
          <a:lstStyle/>
          <a:p>
            <a:pPr algn="ctr"/>
            <a:r>
              <a:rPr lang="ru-RU" sz="8800" b="1" dirty="0" smtClean="0">
                <a:solidFill>
                  <a:schemeClr val="accent4">
                    <a:lumMod val="50000"/>
                  </a:schemeClr>
                </a:solidFill>
              </a:rPr>
              <a:t>Пьер Ферма</a:t>
            </a:r>
            <a:endParaRPr lang="ru-RU" sz="8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47800"/>
            <a:ext cx="9001156" cy="5267348"/>
          </a:xfrm>
        </p:spPr>
        <p:txBody>
          <a:bodyPr/>
          <a:lstStyle/>
          <a:p>
            <a:pPr>
              <a:buNone/>
            </a:pPr>
            <a:endParaRPr lang="ru-RU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Французский математик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Один из создателей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аналитической геометрии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и теории чисел.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6" name="Рисунок 5" descr="clip_image0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2000240"/>
            <a:ext cx="3643338" cy="46434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90844" cy="1143000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>
                <a:solidFill>
                  <a:schemeClr val="accent4">
                    <a:lumMod val="50000"/>
                  </a:schemeClr>
                </a:solidFill>
              </a:rPr>
              <a:t>Карл Фридрих Гаусс</a:t>
            </a:r>
            <a:endParaRPr lang="ru-RU" sz="6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47800"/>
            <a:ext cx="8858312" cy="51959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Немецкий математик. 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 Его труды оказали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 большое влияние на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 развитие алгебры,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 теории чисел, 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математической физики.</a:t>
            </a:r>
            <a:endParaRPr lang="ru-RU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  <p:pic>
        <p:nvPicPr>
          <p:cNvPr id="5" name="Рисунок 4" descr="clip_image0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1571612"/>
            <a:ext cx="3143272" cy="41434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90844" cy="1143000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Леонард Эйлер</a:t>
            </a:r>
            <a:endParaRPr lang="ru-RU" sz="7200" b="1" dirty="0"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47800"/>
            <a:ext cx="8858312" cy="52673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По происхождению швейцарец. </a:t>
            </a:r>
          </a:p>
          <a:p>
            <a:pPr>
              <a:buNone/>
            </a:pPr>
            <a:r>
              <a:rPr lang="ru-RU" sz="2000" dirty="0" smtClean="0"/>
              <a:t>В 1727 году переехал в Россию</a:t>
            </a:r>
          </a:p>
          <a:p>
            <a:pPr>
              <a:buNone/>
            </a:pPr>
            <a:r>
              <a:rPr lang="ru-RU" sz="2000" dirty="0" smtClean="0"/>
              <a:t> для работы в Петербургской АН.</a:t>
            </a:r>
          </a:p>
          <a:p>
            <a:pPr>
              <a:buNone/>
            </a:pPr>
            <a:r>
              <a:rPr lang="ru-RU" sz="2000" dirty="0" smtClean="0"/>
              <a:t> Учёный необычайной широты</a:t>
            </a:r>
          </a:p>
          <a:p>
            <a:pPr>
              <a:buNone/>
            </a:pPr>
            <a:r>
              <a:rPr lang="ru-RU" sz="2000" dirty="0" smtClean="0"/>
              <a:t> интересов и творческой продуктивности.</a:t>
            </a:r>
          </a:p>
          <a:p>
            <a:pPr>
              <a:buNone/>
            </a:pPr>
            <a:r>
              <a:rPr lang="ru-RU" sz="2000" dirty="0" smtClean="0"/>
              <a:t> Автор работ по </a:t>
            </a:r>
            <a:r>
              <a:rPr lang="ru-RU" sz="2000" dirty="0" err="1" smtClean="0"/>
              <a:t>матанализу</a:t>
            </a:r>
            <a:r>
              <a:rPr lang="ru-RU" sz="2000" dirty="0" smtClean="0"/>
              <a:t>, </a:t>
            </a:r>
          </a:p>
          <a:p>
            <a:pPr>
              <a:buNone/>
            </a:pPr>
            <a:r>
              <a:rPr lang="ru-RU" sz="2000" dirty="0" smtClean="0"/>
              <a:t>теории чисел, математической физике.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/>
          </a:p>
        </p:txBody>
      </p:sp>
      <p:pic>
        <p:nvPicPr>
          <p:cNvPr id="6" name="Рисунок 5" descr="clip_image001жд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1643050"/>
            <a:ext cx="4143404" cy="50720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52"/>
            <a:ext cx="8647968" cy="61055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i="1" dirty="0" smtClean="0">
                <a:solidFill>
                  <a:schemeClr val="accent3">
                    <a:lumMod val="50000"/>
                  </a:schemeClr>
                </a:solidFill>
              </a:rPr>
              <a:t>Кто смолоду делает и думает сам, тот становится потом надёжнее, крепче, умнее.</a:t>
            </a:r>
          </a:p>
          <a:p>
            <a:pPr algn="r">
              <a:buNone/>
            </a:pPr>
            <a:endParaRPr lang="ru-RU" sz="4800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r">
              <a:buNone/>
            </a:pPr>
            <a:r>
              <a:rPr lang="ru-RU" sz="4800" b="1" i="1" dirty="0" smtClean="0">
                <a:solidFill>
                  <a:schemeClr val="accent3">
                    <a:lumMod val="50000"/>
                  </a:schemeClr>
                </a:solidFill>
              </a:rPr>
              <a:t>В.М.Шукшин</a:t>
            </a:r>
          </a:p>
          <a:p>
            <a:pPr>
              <a:buNone/>
            </a:pPr>
            <a:endParaRPr lang="ru-RU" b="1" i="1" dirty="0" smtClean="0"/>
          </a:p>
          <a:p>
            <a:pPr>
              <a:buNone/>
            </a:pPr>
            <a:endParaRPr lang="ru-RU" b="1" i="1" dirty="0" smtClean="0"/>
          </a:p>
          <a:p>
            <a:pPr>
              <a:buNone/>
            </a:pPr>
            <a:endParaRPr lang="ru-RU" b="1" i="1" dirty="0" smtClean="0"/>
          </a:p>
          <a:p>
            <a:pPr>
              <a:buNone/>
            </a:pPr>
            <a:endParaRPr lang="ru-RU" b="1" i="1" dirty="0" smtClean="0"/>
          </a:p>
          <a:p>
            <a:pPr>
              <a:buNone/>
            </a:pPr>
            <a:endParaRPr lang="ru-RU" b="1" i="1" dirty="0" smtClean="0"/>
          </a:p>
          <a:p>
            <a:pPr>
              <a:buNone/>
            </a:pPr>
            <a:endParaRPr lang="ru-RU" b="1" i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6" name="Рисунок 5" descr="clip_image001д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3214686"/>
            <a:ext cx="3071834" cy="3429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33688" cy="1143000"/>
          </a:xfrm>
        </p:spPr>
        <p:txBody>
          <a:bodyPr>
            <a:noAutofit/>
          </a:bodyPr>
          <a:lstStyle/>
          <a:p>
            <a:pPr algn="ctr"/>
            <a:r>
              <a:rPr lang="ru-RU" sz="8800" b="1" dirty="0" smtClean="0">
                <a:solidFill>
                  <a:schemeClr val="accent4">
                    <a:lumMod val="50000"/>
                  </a:schemeClr>
                </a:solidFill>
              </a:rPr>
              <a:t>План урока</a:t>
            </a:r>
            <a:endParaRPr lang="ru-RU" sz="8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47800"/>
            <a:ext cx="8858312" cy="52673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Повторение</a:t>
            </a:r>
          </a:p>
          <a:p>
            <a:pPr>
              <a:buNone/>
            </a:pPr>
            <a:endParaRPr lang="ru-RU" sz="4000" b="1" dirty="0" smtClean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Закрепление и обобщение</a:t>
            </a:r>
          </a:p>
          <a:p>
            <a:pPr>
              <a:buNone/>
            </a:pPr>
            <a:endParaRPr lang="ru-RU" sz="4000" b="1" dirty="0" smtClean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Проверка уровня усвоения</a:t>
            </a:r>
          </a:p>
          <a:p>
            <a:pPr>
              <a:buNone/>
            </a:pPr>
            <a:endParaRPr lang="ru-RU" sz="4000" b="1" dirty="0" smtClean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Подведение итогов</a:t>
            </a:r>
          </a:p>
          <a:p>
            <a:pPr>
              <a:buNone/>
            </a:pPr>
            <a:endParaRPr lang="ru-RU" sz="4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85728"/>
            <a:ext cx="8858312" cy="6429420"/>
          </a:xfrm>
        </p:spPr>
        <p:txBody>
          <a:bodyPr/>
          <a:lstStyle/>
          <a:p>
            <a:pPr algn="ctr">
              <a:buNone/>
            </a:pPr>
            <a:r>
              <a:rPr lang="ru-RU" sz="5400" b="1" dirty="0" smtClean="0">
                <a:solidFill>
                  <a:schemeClr val="accent4">
                    <a:lumMod val="50000"/>
                  </a:schemeClr>
                </a:solidFill>
              </a:rPr>
              <a:t>Английский философ Герберт Спенсер говорил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:</a:t>
            </a:r>
          </a:p>
          <a:p>
            <a:pPr algn="ctr"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« Дороги не те знания, которые откладываются в мозгу как жир, дороги те, которые превращаются в умственные мышцы»</a:t>
            </a:r>
            <a:endParaRPr lang="ru-RU" sz="4400" b="1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600" b="1" dirty="0" smtClean="0">
                <a:solidFill>
                  <a:schemeClr val="accent4">
                    <a:lumMod val="50000"/>
                  </a:schemeClr>
                </a:solidFill>
              </a:rPr>
              <a:t>! – НЕТ ПРОБЛЕМ</a:t>
            </a:r>
          </a:p>
          <a:p>
            <a:pPr>
              <a:buNone/>
            </a:pPr>
            <a:r>
              <a:rPr lang="ru-RU" sz="6600" b="1" dirty="0" smtClean="0">
                <a:solidFill>
                  <a:schemeClr val="accent4">
                    <a:lumMod val="50000"/>
                  </a:schemeClr>
                </a:solidFill>
              </a:rPr>
              <a:t>? – ЕСТЬ ПРОБЛЕМЫ, НО </a:t>
            </a:r>
            <a:r>
              <a:rPr lang="ru-RU" sz="6600" b="1" dirty="0" smtClean="0">
                <a:solidFill>
                  <a:schemeClr val="accent4">
                    <a:lumMod val="50000"/>
                  </a:schemeClr>
                </a:solidFill>
              </a:rPr>
              <a:t>В</a:t>
            </a:r>
            <a:r>
              <a:rPr lang="en-US" sz="6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6600" b="1" smtClean="0">
                <a:solidFill>
                  <a:schemeClr val="accent4">
                    <a:lumMod val="50000"/>
                  </a:schemeClr>
                </a:solidFill>
              </a:rPr>
              <a:t>ОСНОВНОМ МАТЕРИАЛ </a:t>
            </a:r>
            <a:r>
              <a:rPr lang="ru-RU" sz="6600" b="1" dirty="0" smtClean="0">
                <a:solidFill>
                  <a:schemeClr val="accent4">
                    <a:lumMod val="50000"/>
                  </a:schemeClr>
                </a:solidFill>
              </a:rPr>
              <a:t>ПОНЯТ</a:t>
            </a:r>
          </a:p>
          <a:p>
            <a:pPr>
              <a:buNone/>
            </a:pPr>
            <a:r>
              <a:rPr lang="ru-RU" sz="6600" b="1" dirty="0" smtClean="0">
                <a:solidFill>
                  <a:schemeClr val="accent4">
                    <a:lumMod val="50000"/>
                  </a:schemeClr>
                </a:solidFill>
              </a:rPr>
              <a:t>……. – МНЕ ТРУДНО</a:t>
            </a:r>
            <a:endParaRPr lang="ru-RU" sz="6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90844" cy="1143000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>
                <a:solidFill>
                  <a:schemeClr val="accent4">
                    <a:lumMod val="50000"/>
                  </a:schemeClr>
                </a:solidFill>
              </a:rPr>
              <a:t>Домашнее задание</a:t>
            </a:r>
            <a:endParaRPr lang="ru-RU" sz="7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47800"/>
            <a:ext cx="8786874" cy="48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Пункт 1 – 7 , теория и примеры.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Обязательный уровень: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№ 154, № 156(</a:t>
            </a:r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</a:rPr>
              <a:t>a, b), </a:t>
            </a: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№ 159(а).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Дополнительное задание: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№ 161.</a:t>
            </a:r>
            <a:endParaRPr lang="ru-RU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42844" y="857232"/>
            <a:ext cx="9001156" cy="53911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>
                <a:solidFill>
                  <a:schemeClr val="accent3">
                    <a:lumMod val="50000"/>
                  </a:schemeClr>
                </a:solidFill>
              </a:rPr>
              <a:t>Спасибо за урок!</a:t>
            </a:r>
          </a:p>
          <a:p>
            <a:pPr algn="ctr">
              <a:buNone/>
            </a:pPr>
            <a:r>
              <a:rPr lang="ru-RU" sz="8800" dirty="0" smtClean="0">
                <a:solidFill>
                  <a:schemeClr val="accent3">
                    <a:lumMod val="50000"/>
                  </a:schemeClr>
                </a:solidFill>
              </a:rPr>
              <a:t>До новых встреч.</a:t>
            </a:r>
            <a:endParaRPr lang="ru-RU" sz="88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1011222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/>
              <a:t>План работы над темой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 fontScale="25000" lnSpcReduction="20000"/>
          </a:bodyPr>
          <a:lstStyle/>
          <a:p>
            <a:pPr algn="r">
              <a:buNone/>
            </a:pPr>
            <a:r>
              <a:rPr lang="ru-RU" sz="26400" b="1" i="1" u="sng" dirty="0" smtClean="0">
                <a:solidFill>
                  <a:schemeClr val="accent4">
                    <a:lumMod val="50000"/>
                  </a:schemeClr>
                </a:solidFill>
              </a:rPr>
              <a:t>Контроль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                           </a:t>
            </a:r>
            <a:endParaRPr lang="ru-RU" sz="18500" b="1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18500" b="1" i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</a:t>
            </a:r>
            <a:r>
              <a:rPr lang="ru-RU" sz="28800" b="1" i="1" dirty="0" smtClean="0">
                <a:solidFill>
                  <a:schemeClr val="accent4">
                    <a:lumMod val="50000"/>
                  </a:schemeClr>
                </a:solidFill>
              </a:rPr>
              <a:t>Применение</a:t>
            </a:r>
          </a:p>
          <a:p>
            <a:pPr>
              <a:buNone/>
            </a:pPr>
            <a:r>
              <a:rPr lang="ru-RU" sz="7600" b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</a:t>
            </a:r>
            <a:r>
              <a:rPr lang="ru-RU" sz="32000" b="1" i="1" dirty="0" smtClean="0">
                <a:solidFill>
                  <a:schemeClr val="accent4">
                    <a:lumMod val="50000"/>
                  </a:schemeClr>
                </a:solidFill>
              </a:rPr>
              <a:t>Зачем</a:t>
            </a:r>
            <a:r>
              <a:rPr lang="ru-RU" sz="352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sz="7700" b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</a:t>
            </a:r>
            <a:r>
              <a:rPr lang="ru-RU" sz="32000" b="1" i="1" dirty="0" smtClean="0">
                <a:solidFill>
                  <a:schemeClr val="accent4">
                    <a:lumMod val="50000"/>
                  </a:schemeClr>
                </a:solidFill>
              </a:rPr>
              <a:t>Как</a:t>
            </a:r>
            <a:r>
              <a:rPr lang="ru-RU" sz="271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7700" b="1" dirty="0" smtClean="0">
                <a:solidFill>
                  <a:schemeClr val="accent4">
                    <a:lumMod val="50000"/>
                  </a:schemeClr>
                </a:solidFill>
              </a:rPr>
              <a:t>      </a:t>
            </a:r>
          </a:p>
          <a:p>
            <a:pPr>
              <a:buNone/>
            </a:pPr>
            <a:r>
              <a:rPr lang="ru-RU" sz="35200" b="1" i="1" dirty="0" smtClean="0">
                <a:solidFill>
                  <a:schemeClr val="accent4">
                    <a:lumMod val="50000"/>
                  </a:schemeClr>
                </a:solidFill>
              </a:rPr>
              <a:t>Что</a:t>
            </a:r>
            <a:r>
              <a:rPr lang="ru-RU" sz="35200" b="1" dirty="0" smtClean="0"/>
              <a:t> </a:t>
            </a:r>
            <a:r>
              <a:rPr lang="ru-RU" sz="35200" dirty="0" smtClean="0"/>
              <a:t>    </a:t>
            </a:r>
            <a:r>
              <a:rPr lang="ru-RU" sz="8600" dirty="0" smtClean="0"/>
              <a:t>                                                                         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5857892"/>
            <a:ext cx="2680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5760" lvl="0" indent="-283464">
              <a:spcBef>
                <a:spcPts val="600"/>
              </a:spcBef>
              <a:buClr>
                <a:srgbClr val="3891A7"/>
              </a:buClr>
              <a:buSzPct val="80000"/>
            </a:pPr>
            <a:endParaRPr lang="ru-RU" sz="3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90844" cy="1143000"/>
          </a:xfrm>
        </p:spPr>
        <p:txBody>
          <a:bodyPr>
            <a:noAutofit/>
          </a:bodyPr>
          <a:lstStyle/>
          <a:p>
            <a:pPr algn="ctr"/>
            <a:r>
              <a:rPr lang="ru-RU" sz="8800" b="1" dirty="0" smtClean="0">
                <a:solidFill>
                  <a:schemeClr val="accent4">
                    <a:lumMod val="50000"/>
                  </a:schemeClr>
                </a:solidFill>
              </a:rPr>
              <a:t>Тема урока</a:t>
            </a:r>
            <a:endParaRPr lang="ru-RU" sz="8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47800"/>
            <a:ext cx="8858312" cy="5267348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66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Преобразование </a:t>
            </a:r>
          </a:p>
          <a:p>
            <a:pPr algn="ctr">
              <a:buNone/>
            </a:pPr>
            <a:r>
              <a:rPr lang="ru-RU" sz="66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рациональных выражений</a:t>
            </a:r>
            <a:endParaRPr lang="ru-RU" sz="6600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114300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chemeClr val="accent4">
                    <a:lumMod val="50000"/>
                  </a:schemeClr>
                </a:solidFill>
              </a:rPr>
              <a:t>Цели учения на занятие</a:t>
            </a:r>
            <a:br>
              <a:rPr lang="ru-RU" sz="48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4800" b="1" dirty="0" smtClean="0">
                <a:solidFill>
                  <a:schemeClr val="accent4">
                    <a:lumMod val="50000"/>
                  </a:schemeClr>
                </a:solidFill>
              </a:rPr>
              <a:t>Сегодня на уроке Я хочу</a:t>
            </a:r>
            <a:endParaRPr lang="ru-RU" sz="4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47800"/>
            <a:ext cx="8790844" cy="48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000" b="1" dirty="0" smtClean="0">
                <a:solidFill>
                  <a:schemeClr val="accent3">
                    <a:lumMod val="50000"/>
                  </a:schemeClr>
                </a:solidFill>
              </a:rPr>
              <a:t>УЗНАТЬ                                                          НАУЧИТЬСЯ:</a:t>
            </a:r>
            <a:endParaRPr lang="ru-RU" sz="3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000" b="1" dirty="0" smtClean="0">
                <a:solidFill>
                  <a:schemeClr val="accent3">
                    <a:lumMod val="50000"/>
                  </a:schemeClr>
                </a:solidFill>
              </a:rPr>
              <a:t>ДАТЬ </a:t>
            </a:r>
            <a:endParaRPr lang="ru-RU" sz="3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000" b="1" dirty="0" smtClean="0">
                <a:solidFill>
                  <a:schemeClr val="accent3">
                    <a:lumMod val="50000"/>
                  </a:schemeClr>
                </a:solidFill>
              </a:rPr>
              <a:t>ОПРЕДЕЛЕНИЕ                                           РЕШАТЬ</a:t>
            </a:r>
            <a:endParaRPr lang="ru-RU" sz="3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000" b="1" dirty="0" smtClean="0">
                <a:solidFill>
                  <a:schemeClr val="accent3">
                    <a:lumMod val="50000"/>
                  </a:schemeClr>
                </a:solidFill>
              </a:rPr>
              <a:t>ПОНЯТЬ                                                         ВЫЧИСЛЯТЬ</a:t>
            </a:r>
            <a:endParaRPr lang="ru-RU" sz="3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000" b="1" dirty="0" smtClean="0">
                <a:solidFill>
                  <a:schemeClr val="accent3">
                    <a:lumMod val="50000"/>
                  </a:schemeClr>
                </a:solidFill>
              </a:rPr>
              <a:t> ВЫЯСНИТЬ                                                  НАХОДИТЬ</a:t>
            </a:r>
            <a:endParaRPr lang="ru-RU" sz="3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000" b="1" dirty="0" smtClean="0">
                <a:solidFill>
                  <a:schemeClr val="accent3">
                    <a:lumMod val="50000"/>
                  </a:schemeClr>
                </a:solidFill>
              </a:rPr>
              <a:t>ОБОСНОВАТЬ                                              ИЗОБРАЖАТЬ</a:t>
            </a:r>
            <a:endParaRPr lang="ru-RU" sz="3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000" b="1" dirty="0" smtClean="0">
                <a:solidFill>
                  <a:schemeClr val="accent3">
                    <a:lumMod val="50000"/>
                  </a:schemeClr>
                </a:solidFill>
              </a:rPr>
              <a:t>УТОЧНИТЬ                                                    СОСТАВЛЯТЬ</a:t>
            </a:r>
            <a:endParaRPr lang="ru-RU" sz="3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000" b="1" dirty="0" smtClean="0">
                <a:solidFill>
                  <a:schemeClr val="accent3">
                    <a:lumMod val="50000"/>
                  </a:schemeClr>
                </a:solidFill>
              </a:rPr>
              <a:t>РАСКРЫТЬ                                                     упрощать</a:t>
            </a:r>
            <a:endParaRPr lang="ru-RU" sz="3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000" b="1" dirty="0" smtClean="0">
                <a:solidFill>
                  <a:schemeClr val="accent3">
                    <a:lumMod val="50000"/>
                  </a:schemeClr>
                </a:solidFill>
              </a:rPr>
              <a:t> ПОНЯТИЯ                                                      </a:t>
            </a:r>
            <a:endParaRPr lang="ru-RU" sz="3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90844" cy="1143000"/>
          </a:xfrm>
        </p:spPr>
        <p:txBody>
          <a:bodyPr>
            <a:noAutofit/>
          </a:bodyPr>
          <a:lstStyle/>
          <a:p>
            <a:pPr algn="ctr"/>
            <a:r>
              <a:rPr lang="ru-RU" sz="9600" b="1" dirty="0" smtClean="0">
                <a:solidFill>
                  <a:schemeClr val="accent4">
                    <a:lumMod val="50000"/>
                  </a:schemeClr>
                </a:solidFill>
              </a:rPr>
              <a:t>Цель урока</a:t>
            </a:r>
            <a:endParaRPr lang="ru-RU" sz="9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19591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b="1" dirty="0" smtClean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  <a:p>
            <a:pPr algn="ctr">
              <a:buNone/>
            </a:pPr>
            <a:endParaRPr lang="ru-RU" b="1" dirty="0" smtClean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Закрепление и обобщение приёмов преобразования рациональных выражений</a:t>
            </a:r>
            <a:endParaRPr lang="ru-RU" sz="5400" b="1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90844" cy="1143000"/>
          </a:xfrm>
        </p:spPr>
        <p:txBody>
          <a:bodyPr>
            <a:noAutofit/>
          </a:bodyPr>
          <a:lstStyle/>
          <a:p>
            <a:pPr algn="ctr"/>
            <a:r>
              <a:rPr lang="ru-RU" sz="8800" b="1" dirty="0" smtClean="0">
                <a:solidFill>
                  <a:schemeClr val="accent4">
                    <a:lumMod val="50000"/>
                  </a:schemeClr>
                </a:solidFill>
              </a:rPr>
              <a:t>План урока</a:t>
            </a:r>
            <a:endParaRPr lang="ru-RU" sz="8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47800"/>
            <a:ext cx="8858312" cy="5267348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Повторение</a:t>
            </a:r>
          </a:p>
          <a:p>
            <a:pPr>
              <a:buNone/>
            </a:pPr>
            <a:endParaRPr lang="ru-RU" sz="4400" b="1" dirty="0" smtClean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Закрепление и обобщение</a:t>
            </a:r>
          </a:p>
          <a:p>
            <a:pPr>
              <a:buNone/>
            </a:pPr>
            <a:endParaRPr lang="ru-RU" sz="4400" b="1" dirty="0" smtClean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Проверка уровня усвоения</a:t>
            </a:r>
          </a:p>
          <a:p>
            <a:pPr>
              <a:buNone/>
            </a:pPr>
            <a:endParaRPr lang="ru-RU" sz="4400" b="1" dirty="0" smtClean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Подведение итогов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1143000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chemeClr val="accent4">
                    <a:lumMod val="50000"/>
                  </a:schemeClr>
                </a:solidFill>
              </a:rPr>
              <a:t>Домашнее задание</a:t>
            </a:r>
            <a:endParaRPr lang="ru-RU" sz="8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5" name="Содержимое 4"/>
          <p:cNvGraphicFramePr>
            <a:graphicFrameLocks noChangeAspect="1"/>
          </p:cNvGraphicFramePr>
          <p:nvPr>
            <p:ph idx="1"/>
          </p:nvPr>
        </p:nvGraphicFramePr>
        <p:xfrm>
          <a:off x="466725" y="1643050"/>
          <a:ext cx="8677275" cy="5065712"/>
        </p:xfrm>
        <a:graphic>
          <a:graphicData uri="http://schemas.openxmlformats.org/presentationml/2006/ole">
            <p:oleObj spid="_x0000_s14337" name="Документ" r:id="rId3" imgW="8765217" imgH="511578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001156" cy="1143000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chemeClr val="accent4">
                    <a:lumMod val="50000"/>
                  </a:schemeClr>
                </a:solidFill>
              </a:rPr>
              <a:t>Домашнее задание</a:t>
            </a:r>
            <a:endParaRPr lang="ru-RU" sz="7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6" name="Содержимое 5"/>
          <p:cNvGraphicFramePr>
            <a:graphicFrameLocks noChangeAspect="1"/>
          </p:cNvGraphicFramePr>
          <p:nvPr>
            <p:ph idx="1"/>
          </p:nvPr>
        </p:nvGraphicFramePr>
        <p:xfrm>
          <a:off x="223838" y="1536700"/>
          <a:ext cx="8840787" cy="5097463"/>
        </p:xfrm>
        <a:graphic>
          <a:graphicData uri="http://schemas.openxmlformats.org/presentationml/2006/ole">
            <p:oleObj spid="_x0000_s13314" name="Документ" r:id="rId3" imgW="8938873" imgH="515502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397</TotalTime>
  <Words>426</Words>
  <PresentationFormat>Экран (4:3)</PresentationFormat>
  <Paragraphs>156</Paragraphs>
  <Slides>24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Солнцестояние</vt:lpstr>
      <vt:lpstr>Документ</vt:lpstr>
      <vt:lpstr>Урок алгебры в 8 классе</vt:lpstr>
      <vt:lpstr>Слайд 2</vt:lpstr>
      <vt:lpstr>План работы над темой</vt:lpstr>
      <vt:lpstr>Тема урока</vt:lpstr>
      <vt:lpstr>Цели учения на занятие Сегодня на уроке Я хочу</vt:lpstr>
      <vt:lpstr>Цель урока</vt:lpstr>
      <vt:lpstr>План урока</vt:lpstr>
      <vt:lpstr>Домашнее задание</vt:lpstr>
      <vt:lpstr>Домашнее задание</vt:lpstr>
      <vt:lpstr>Домашнее задание</vt:lpstr>
      <vt:lpstr>Домашнее задание</vt:lpstr>
      <vt:lpstr>Ключи к заданию по теории</vt:lpstr>
      <vt:lpstr>Укажите порядок действий</vt:lpstr>
      <vt:lpstr>Сократите дробь</vt:lpstr>
      <vt:lpstr>Физкультминутка</vt:lpstr>
      <vt:lpstr>Найдите ошибку</vt:lpstr>
      <vt:lpstr>Пьер Ферма</vt:lpstr>
      <vt:lpstr>Карл Фридрих Гаусс</vt:lpstr>
      <vt:lpstr>Леонард Эйлер</vt:lpstr>
      <vt:lpstr>План урока</vt:lpstr>
      <vt:lpstr>Слайд 21</vt:lpstr>
      <vt:lpstr>Слайд 22</vt:lpstr>
      <vt:lpstr>Домашнее задание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Сергей</cp:lastModifiedBy>
  <cp:revision>29</cp:revision>
  <dcterms:modified xsi:type="dcterms:W3CDTF">2009-10-26T16:55:42Z</dcterms:modified>
</cp:coreProperties>
</file>