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18"/>
  </p:notesMasterIdLst>
  <p:sldIdLst>
    <p:sldId id="271" r:id="rId2"/>
    <p:sldId id="257" r:id="rId3"/>
    <p:sldId id="258" r:id="rId4"/>
    <p:sldId id="264" r:id="rId5"/>
    <p:sldId id="265" r:id="rId6"/>
    <p:sldId id="261" r:id="rId7"/>
    <p:sldId id="262" r:id="rId8"/>
    <p:sldId id="256" r:id="rId9"/>
    <p:sldId id="263" r:id="rId10"/>
    <p:sldId id="272" r:id="rId11"/>
    <p:sldId id="273" r:id="rId12"/>
    <p:sldId id="260" r:id="rId13"/>
    <p:sldId id="259" r:id="rId14"/>
    <p:sldId id="270" r:id="rId15"/>
    <p:sldId id="267" r:id="rId16"/>
    <p:sldId id="266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100" d="100"/>
          <a:sy n="100" d="100"/>
        </p:scale>
        <p:origin x="312" y="12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966E7B4-6829-41FA-8304-16BA861BE3E3}" type="datetimeFigureOut">
              <a:rPr lang="ru-RU" smtClean="0"/>
              <a:pPr/>
              <a:t>21.12.2009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38C258E-2563-4012-8800-5B67049F7B4A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8C258E-2563-4012-8800-5B67049F7B4A}" type="slidenum">
              <a:rPr lang="ru-RU" smtClean="0"/>
              <a:pPr/>
              <a:t>6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167EB7-9814-4950-B5B9-95FFF74E3AE8}" type="datetimeFigureOut">
              <a:rPr lang="ru-RU" smtClean="0"/>
              <a:pPr/>
              <a:t>21.12.2009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13BF4B-12ED-4315-B1E1-7C72367118F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167EB7-9814-4950-B5B9-95FFF74E3AE8}" type="datetimeFigureOut">
              <a:rPr lang="ru-RU" smtClean="0"/>
              <a:pPr/>
              <a:t>21.12.2009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13BF4B-12ED-4315-B1E1-7C72367118F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167EB7-9814-4950-B5B9-95FFF74E3AE8}" type="datetimeFigureOut">
              <a:rPr lang="ru-RU" smtClean="0"/>
              <a:pPr/>
              <a:t>21.12.2009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13BF4B-12ED-4315-B1E1-7C72367118F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167EB7-9814-4950-B5B9-95FFF74E3AE8}" type="datetimeFigureOut">
              <a:rPr lang="ru-RU" smtClean="0"/>
              <a:pPr/>
              <a:t>21.12.2009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13BF4B-12ED-4315-B1E1-7C72367118F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167EB7-9814-4950-B5B9-95FFF74E3AE8}" type="datetimeFigureOut">
              <a:rPr lang="ru-RU" smtClean="0"/>
              <a:pPr/>
              <a:t>21.12.2009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5813BF4B-12ED-4315-B1E1-7C72367118F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167EB7-9814-4950-B5B9-95FFF74E3AE8}" type="datetimeFigureOut">
              <a:rPr lang="ru-RU" smtClean="0"/>
              <a:pPr/>
              <a:t>21.12.2009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13BF4B-12ED-4315-B1E1-7C72367118F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167EB7-9814-4950-B5B9-95FFF74E3AE8}" type="datetimeFigureOut">
              <a:rPr lang="ru-RU" smtClean="0"/>
              <a:pPr/>
              <a:t>21.12.2009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13BF4B-12ED-4315-B1E1-7C72367118F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167EB7-9814-4950-B5B9-95FFF74E3AE8}" type="datetimeFigureOut">
              <a:rPr lang="ru-RU" smtClean="0"/>
              <a:pPr/>
              <a:t>21.12.2009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13BF4B-12ED-4315-B1E1-7C72367118F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167EB7-9814-4950-B5B9-95FFF74E3AE8}" type="datetimeFigureOut">
              <a:rPr lang="ru-RU" smtClean="0"/>
              <a:pPr/>
              <a:t>21.12.2009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13BF4B-12ED-4315-B1E1-7C72367118F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167EB7-9814-4950-B5B9-95FFF74E3AE8}" type="datetimeFigureOut">
              <a:rPr lang="ru-RU" smtClean="0"/>
              <a:pPr/>
              <a:t>21.12.2009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13BF4B-12ED-4315-B1E1-7C72367118F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167EB7-9814-4950-B5B9-95FFF74E3AE8}" type="datetimeFigureOut">
              <a:rPr lang="ru-RU" smtClean="0"/>
              <a:pPr/>
              <a:t>21.12.2009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13BF4B-12ED-4315-B1E1-7C72367118F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DC167EB7-9814-4950-B5B9-95FFF74E3AE8}" type="datetimeFigureOut">
              <a:rPr lang="ru-RU" smtClean="0"/>
              <a:pPr/>
              <a:t>21.12.2009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5813BF4B-12ED-4315-B1E1-7C72367118F4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png"/><Relationship Id="rId4" Type="http://schemas.openxmlformats.org/officeDocument/2006/relationships/image" Target="../media/image24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jpeg"/><Relationship Id="rId5" Type="http://schemas.openxmlformats.org/officeDocument/2006/relationships/image" Target="../media/image21.jpeg"/><Relationship Id="rId4" Type="http://schemas.openxmlformats.org/officeDocument/2006/relationships/image" Target="../media/image2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7" Type="http://schemas.openxmlformats.org/officeDocument/2006/relationships/image" Target="../media/image32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jpeg"/><Relationship Id="rId5" Type="http://schemas.openxmlformats.org/officeDocument/2006/relationships/image" Target="../media/image26.png"/><Relationship Id="rId4" Type="http://schemas.openxmlformats.org/officeDocument/2006/relationships/image" Target="../media/image30.gif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gif"/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gi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14480" y="500042"/>
            <a:ext cx="610833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solidFill>
                  <a:srgbClr val="002060"/>
                </a:solidFill>
              </a:rPr>
              <a:t>Вставь пропущенные слова.</a:t>
            </a:r>
            <a:endParaRPr lang="ru-RU" sz="3600" b="1" dirty="0">
              <a:solidFill>
                <a:srgbClr val="00206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785786" y="1428736"/>
            <a:ext cx="7358114" cy="486287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609600" indent="-609600"/>
            <a:r>
              <a:rPr lang="ru-RU" sz="2000" b="1" dirty="0" smtClean="0">
                <a:solidFill>
                  <a:srgbClr val="C00000"/>
                </a:solidFill>
                <a:latin typeface="Arial Black" pitchFamily="34" charset="0"/>
              </a:rPr>
              <a:t>В</a:t>
            </a:r>
            <a:r>
              <a:rPr lang="en-US" sz="2000" b="1" dirty="0" smtClean="0">
                <a:solidFill>
                  <a:srgbClr val="C00000"/>
                </a:solidFill>
                <a:latin typeface="Arial Black" pitchFamily="34" charset="0"/>
              </a:rPr>
              <a:t> </a:t>
            </a:r>
            <a:r>
              <a:rPr lang="ru-RU" sz="2000" b="1" dirty="0" smtClean="0">
                <a:solidFill>
                  <a:srgbClr val="C00000"/>
                </a:solidFill>
                <a:latin typeface="Arial Black" pitchFamily="34" charset="0"/>
              </a:rPr>
              <a:t>  </a:t>
            </a:r>
            <a:r>
              <a:rPr lang="ru-RU" sz="2000" b="1" dirty="0" smtClean="0">
                <a:solidFill>
                  <a:srgbClr val="C00000"/>
                </a:solidFill>
                <a:latin typeface="Arial Black" pitchFamily="34" charset="0"/>
              </a:rPr>
              <a:t>долинах занимались ________________________.</a:t>
            </a:r>
          </a:p>
          <a:p>
            <a:pPr marL="609600" indent="-609600"/>
            <a:r>
              <a:rPr lang="ru-RU" sz="2000" b="1" dirty="0" smtClean="0">
                <a:solidFill>
                  <a:srgbClr val="C00000"/>
                </a:solidFill>
                <a:latin typeface="Arial Black" pitchFamily="34" charset="0"/>
              </a:rPr>
              <a:t>На склонах гор пасли ______________, охотились </a:t>
            </a:r>
            <a:r>
              <a:rPr lang="ru-RU" sz="2000" b="1" dirty="0" err="1" smtClean="0">
                <a:solidFill>
                  <a:srgbClr val="C00000"/>
                </a:solidFill>
                <a:latin typeface="Arial Black" pitchFamily="34" charset="0"/>
              </a:rPr>
              <a:t>на________________</a:t>
            </a:r>
            <a:r>
              <a:rPr lang="ru-RU" sz="2000" b="1" dirty="0" smtClean="0">
                <a:solidFill>
                  <a:srgbClr val="C00000"/>
                </a:solidFill>
                <a:latin typeface="Arial Black" pitchFamily="34" charset="0"/>
              </a:rPr>
              <a:t>…</a:t>
            </a:r>
          </a:p>
          <a:p>
            <a:pPr marL="609600" indent="-609600"/>
            <a:r>
              <a:rPr lang="ru-RU" sz="2000" b="1" dirty="0" smtClean="0">
                <a:solidFill>
                  <a:srgbClr val="C00000"/>
                </a:solidFill>
                <a:latin typeface="Arial Black" pitchFamily="34" charset="0"/>
              </a:rPr>
              <a:t>На побережье занимались _______________________________</a:t>
            </a:r>
          </a:p>
          <a:p>
            <a:pPr marL="609600" indent="-609600"/>
            <a:r>
              <a:rPr lang="ru-RU" sz="2000" b="1" dirty="0" smtClean="0">
                <a:solidFill>
                  <a:srgbClr val="C00000"/>
                </a:solidFill>
                <a:latin typeface="Arial Black" pitchFamily="34" charset="0"/>
              </a:rPr>
              <a:t>Основной культурой в Греции </a:t>
            </a:r>
            <a:r>
              <a:rPr lang="ru-RU" sz="2000" b="1" dirty="0" err="1" smtClean="0">
                <a:solidFill>
                  <a:srgbClr val="C00000"/>
                </a:solidFill>
                <a:latin typeface="Arial Black" pitchFamily="34" charset="0"/>
              </a:rPr>
              <a:t>стали_______________</a:t>
            </a:r>
            <a:r>
              <a:rPr lang="ru-RU" sz="2000" b="1" dirty="0" smtClean="0">
                <a:solidFill>
                  <a:srgbClr val="C00000"/>
                </a:solidFill>
                <a:latin typeface="Arial Black" pitchFamily="34" charset="0"/>
              </a:rPr>
              <a:t>.</a:t>
            </a:r>
          </a:p>
          <a:p>
            <a:pPr marL="609600" indent="-609600"/>
            <a:r>
              <a:rPr lang="ru-RU" sz="2000" b="1" dirty="0" smtClean="0">
                <a:solidFill>
                  <a:srgbClr val="C00000"/>
                </a:solidFill>
                <a:latin typeface="Arial Black" pitchFamily="34" charset="0"/>
              </a:rPr>
              <a:t>Второй по значимости культурой </a:t>
            </a:r>
            <a:r>
              <a:rPr lang="ru-RU" sz="2000" b="1" dirty="0" err="1" smtClean="0">
                <a:solidFill>
                  <a:srgbClr val="C00000"/>
                </a:solidFill>
                <a:latin typeface="Arial Black" pitchFamily="34" charset="0"/>
              </a:rPr>
              <a:t>был___________________</a:t>
            </a:r>
            <a:r>
              <a:rPr lang="ru-RU" sz="2000" b="1" dirty="0" smtClean="0">
                <a:solidFill>
                  <a:srgbClr val="C00000"/>
                </a:solidFill>
                <a:latin typeface="Arial Black" pitchFamily="34" charset="0"/>
              </a:rPr>
              <a:t>.</a:t>
            </a:r>
          </a:p>
          <a:p>
            <a:pPr marL="609600" indent="-609600"/>
            <a:r>
              <a:rPr lang="ru-RU" sz="2000" b="1" dirty="0" smtClean="0">
                <a:solidFill>
                  <a:srgbClr val="C00000"/>
                </a:solidFill>
                <a:latin typeface="Arial Black" pitchFamily="34" charset="0"/>
              </a:rPr>
              <a:t>Из него изготавливали ______________________. Вино </a:t>
            </a:r>
            <a:r>
              <a:rPr lang="ru-RU" sz="2000" b="1" dirty="0" err="1" smtClean="0">
                <a:solidFill>
                  <a:srgbClr val="C00000"/>
                </a:solidFill>
                <a:latin typeface="Arial Black" pitchFamily="34" charset="0"/>
              </a:rPr>
              <a:t>пили________________________</a:t>
            </a:r>
            <a:r>
              <a:rPr lang="ru-RU" sz="2000" b="1" dirty="0" smtClean="0">
                <a:solidFill>
                  <a:srgbClr val="C00000"/>
                </a:solidFill>
                <a:latin typeface="Arial Black" pitchFamily="34" charset="0"/>
              </a:rPr>
              <a:t>.</a:t>
            </a:r>
          </a:p>
          <a:p>
            <a:pPr marL="609600" indent="-609600">
              <a:lnSpc>
                <a:spcPct val="150000"/>
              </a:lnSpc>
            </a:pPr>
            <a:endParaRPr lang="ru-RU" sz="2000" b="1" dirty="0" smtClean="0">
              <a:solidFill>
                <a:srgbClr val="C00000"/>
              </a:solidFill>
            </a:endParaRPr>
          </a:p>
          <a:p>
            <a:pPr marL="609600" indent="-609600">
              <a:lnSpc>
                <a:spcPct val="150000"/>
              </a:lnSpc>
            </a:pPr>
            <a:endParaRPr lang="ru-RU" sz="2000" b="1" dirty="0" smtClean="0">
              <a:solidFill>
                <a:srgbClr val="C00000"/>
              </a:solidFill>
            </a:endParaRPr>
          </a:p>
          <a:p>
            <a:pPr marL="609600" indent="-609600">
              <a:lnSpc>
                <a:spcPct val="150000"/>
              </a:lnSpc>
            </a:pPr>
            <a:endParaRPr lang="ru-RU" sz="2000" b="1" dirty="0" smtClean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571472" y="357166"/>
            <a:ext cx="7772400" cy="11430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1" i="0" u="none" strike="noStrike" kern="1200" cap="none" spc="0" normalizeH="0" baseline="0" noProof="0" dirty="0" smtClean="0">
                <a:ln w="6350">
                  <a:noFill/>
                </a:ln>
                <a:solidFill>
                  <a:srgbClr val="FF0000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Греки против Трои</a:t>
            </a:r>
            <a:endParaRPr kumimoji="0" lang="ru-RU" sz="4400" b="1" i="0" u="none" strike="noStrike" kern="1200" cap="none" spc="0" normalizeH="0" baseline="0" noProof="0" dirty="0">
              <a:ln w="6350">
                <a:noFill/>
              </a:ln>
              <a:solidFill>
                <a:srgbClr val="FF0000"/>
              </a:solidFill>
              <a:effectLst>
                <a:outerShdw blurRad="114300" dist="101600" dir="2700000" algn="tl" rotWithShape="0">
                  <a:srgbClr val="000000">
                    <a:alpha val="40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3" name="Picture 8" descr="C:\C&amp;M\CMGE01_2\t_807i.bmp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285720" y="1857364"/>
            <a:ext cx="4268274" cy="4748226"/>
          </a:xfrm>
          <a:prstGeom prst="rect">
            <a:avLst/>
          </a:prstGeom>
          <a:noFill/>
          <a:ln/>
        </p:spPr>
      </p:pic>
      <p:sp>
        <p:nvSpPr>
          <p:cNvPr id="4" name="Rectangle 4"/>
          <p:cNvSpPr txBox="1">
            <a:spLocks noChangeArrowheads="1"/>
          </p:cNvSpPr>
          <p:nvPr/>
        </p:nvSpPr>
        <p:spPr>
          <a:xfrm>
            <a:off x="4786314" y="2357430"/>
            <a:ext cx="3810000" cy="4114800"/>
          </a:xfrm>
          <a:prstGeom prst="rect">
            <a:avLst/>
          </a:prstGeom>
        </p:spPr>
        <p:txBody>
          <a:bodyPr/>
          <a:lstStyle/>
          <a:p>
            <a:pPr marL="548640" marR="0" lvl="0" indent="-41148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buFont typeface="Wingdings 2"/>
              <a:buChar char=""/>
              <a:tabLst/>
              <a:defRPr/>
            </a:pPr>
            <a:endParaRPr kumimoji="0" lang="ru-RU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548640" marR="0" lvl="0" indent="-41148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buFont typeface="Wingdings 2"/>
              <a:buChar char=""/>
              <a:tabLst/>
              <a:defRPr/>
            </a:pPr>
            <a:endParaRPr kumimoji="0" lang="ru-RU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548640" marR="0" lvl="0" indent="-41148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buFont typeface="Wingdings 2"/>
              <a:buChar char=""/>
              <a:tabLst/>
              <a:defRPr/>
            </a:pPr>
            <a:r>
              <a:rPr kumimoji="0" lang="ru-RU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Руины столицы Трои, найденные при раскопках.</a:t>
            </a:r>
            <a:endParaRPr kumimoji="0" lang="ru-RU" sz="3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28662" y="428604"/>
            <a:ext cx="7860439" cy="58477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3200" dirty="0" smtClean="0"/>
              <a:t>Нападение северных племен привело к:</a:t>
            </a:r>
            <a:endParaRPr lang="ru-RU" sz="3200" dirty="0"/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>
          <a:xfrm>
            <a:off x="1142976" y="1714488"/>
            <a:ext cx="7239000" cy="3048000"/>
          </a:xfrm>
          <a:prstGeom prst="rect">
            <a:avLst/>
          </a:prstGeom>
          <a:solidFill>
            <a:srgbClr val="FFC000"/>
          </a:solidFill>
        </p:spPr>
        <p:txBody>
          <a:bodyPr/>
          <a:lstStyle/>
          <a:p>
            <a:pPr marL="548640" marR="0" lvl="0" indent="-41148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buFont typeface="Wingdings 2"/>
              <a:buChar char=""/>
              <a:tabLst/>
              <a:defRPr/>
            </a:pPr>
            <a:r>
              <a:rPr kumimoji="0" lang="ru-RU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Падению хозяйства</a:t>
            </a:r>
          </a:p>
          <a:p>
            <a:pPr marL="548640" marR="0" lvl="0" indent="-41148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buFont typeface="Wingdings 2"/>
              <a:buChar char=""/>
              <a:tabLst/>
              <a:defRPr/>
            </a:pPr>
            <a:r>
              <a:rPr kumimoji="0" lang="ru-RU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Была забыта письменность</a:t>
            </a:r>
          </a:p>
          <a:p>
            <a:pPr marL="548640" marR="0" lvl="0" indent="-41148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buFont typeface="Wingdings 2"/>
              <a:buChar char=""/>
              <a:tabLst/>
              <a:defRPr/>
            </a:pPr>
            <a:r>
              <a:rPr kumimoji="0" lang="ru-RU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Население переселилось в горы и на острова Эгейского моря</a:t>
            </a:r>
            <a:endParaRPr kumimoji="0" lang="ru-RU" sz="3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500034" y="0"/>
            <a:ext cx="7772400" cy="11430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800" b="1" i="0" u="none" strike="noStrike" kern="1200" cap="none" spc="0" normalizeH="0" baseline="0" noProof="0" dirty="0" smtClean="0">
                <a:ln w="6350">
                  <a:noFill/>
                </a:ln>
                <a:solidFill>
                  <a:srgbClr val="0070C0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Троянская</a:t>
            </a:r>
            <a:r>
              <a:rPr kumimoji="0" lang="ru-RU" sz="4100" b="1" i="0" u="none" strike="noStrike" kern="1200" cap="none" spc="0" normalizeH="0" baseline="0" noProof="0" dirty="0" smtClean="0">
                <a:ln w="6350">
                  <a:noFill/>
                </a:ln>
                <a:solidFill>
                  <a:srgbClr val="0070C0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 война</a:t>
            </a:r>
            <a:endParaRPr kumimoji="0" lang="ru-RU" sz="4100" b="1" i="0" u="none" strike="noStrike" kern="1200" cap="none" spc="0" normalizeH="0" baseline="0" noProof="0" dirty="0">
              <a:ln w="6350">
                <a:noFill/>
              </a:ln>
              <a:solidFill>
                <a:srgbClr val="0070C0"/>
              </a:solidFill>
              <a:effectLst>
                <a:outerShdw blurRad="114300" dist="101600" dir="2700000" algn="tl" rotWithShape="0">
                  <a:srgbClr val="000000">
                    <a:alpha val="40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>
          <a:xfrm>
            <a:off x="1500166" y="857232"/>
            <a:ext cx="6400800" cy="762000"/>
          </a:xfrm>
          <a:prstGeom prst="rect">
            <a:avLst/>
          </a:prstGeom>
        </p:spPr>
        <p:txBody>
          <a:bodyPr/>
          <a:lstStyle/>
          <a:p>
            <a:pPr marL="548640" marR="0" lvl="0" indent="-41148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tabLst/>
              <a:defRPr/>
            </a:pPr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       </a:t>
            </a:r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Древнегреческий миф</a:t>
            </a:r>
            <a:endParaRPr kumimoji="0" lang="ru-RU" sz="28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grpSp>
        <p:nvGrpSpPr>
          <p:cNvPr id="4" name="Group 8"/>
          <p:cNvGrpSpPr>
            <a:grpSpLocks/>
          </p:cNvGrpSpPr>
          <p:nvPr/>
        </p:nvGrpSpPr>
        <p:grpSpPr bwMode="auto">
          <a:xfrm>
            <a:off x="2857488" y="4000504"/>
            <a:ext cx="3424246" cy="2643182"/>
            <a:chOff x="480" y="1632"/>
            <a:chExt cx="2688" cy="2464"/>
          </a:xfrm>
        </p:grpSpPr>
        <p:pic>
          <p:nvPicPr>
            <p:cNvPr id="5" name="Picture 3" descr="C:\Documents and Settings\дом\Мои документы\Мои рисунки\Безымян.bmp"/>
            <p:cNvPicPr>
              <a:picLocks noChangeAspect="1" noChangeArrowheads="1"/>
            </p:cNvPicPr>
            <p:nvPr/>
          </p:nvPicPr>
          <p:blipFill>
            <a:blip r:embed="rId2">
              <a:clrChange>
                <a:clrFrom>
                  <a:srgbClr val="E2DEDE"/>
                </a:clrFrom>
                <a:clrTo>
                  <a:srgbClr val="E2DEDE">
                    <a:alpha val="0"/>
                  </a:srgbClr>
                </a:clrTo>
              </a:clrChange>
              <a:lum contrast="24000"/>
            </a:blip>
            <a:srcRect l="246" r="80757" b="70155"/>
            <a:stretch>
              <a:fillRect/>
            </a:stretch>
          </p:blipFill>
          <p:spPr bwMode="auto">
            <a:xfrm>
              <a:off x="480" y="1632"/>
              <a:ext cx="2688" cy="2464"/>
            </a:xfrm>
            <a:prstGeom prst="rect">
              <a:avLst/>
            </a:prstGeom>
            <a:noFill/>
          </p:spPr>
        </p:pic>
        <p:pic>
          <p:nvPicPr>
            <p:cNvPr id="6" name="Picture 4" descr="C:\Documents and Settings\дом\Мои документы\APPLE2.JPG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1680" y="1920"/>
              <a:ext cx="1152" cy="963"/>
            </a:xfrm>
            <a:prstGeom prst="rect">
              <a:avLst/>
            </a:prstGeom>
            <a:noFill/>
          </p:spPr>
        </p:pic>
        <p:sp>
          <p:nvSpPr>
            <p:cNvPr id="7" name="Text Box 5"/>
            <p:cNvSpPr txBox="1">
              <a:spLocks noChangeArrowheads="1"/>
            </p:cNvSpPr>
            <p:nvPr/>
          </p:nvSpPr>
          <p:spPr bwMode="ltGray">
            <a:xfrm>
              <a:off x="1824" y="2352"/>
              <a:ext cx="1008" cy="229"/>
            </a:xfrm>
            <a:prstGeom prst="rect">
              <a:avLst/>
            </a:prstGeom>
            <a:noFill/>
            <a:ln w="9525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ru-RU" sz="1400" b="1">
                  <a:solidFill>
                    <a:srgbClr val="FFCC00"/>
                  </a:solidFill>
                </a:rPr>
                <a:t>прекраснейшей</a:t>
              </a:r>
            </a:p>
          </p:txBody>
        </p:sp>
      </p:grpSp>
      <p:pic>
        <p:nvPicPr>
          <p:cNvPr id="8" name="Picture 7" descr="C:\Documents and Settings\дом\Мои документы\minerva_dali2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714743" y="1428736"/>
            <a:ext cx="1899911" cy="2286016"/>
          </a:xfrm>
          <a:prstGeom prst="rect">
            <a:avLst/>
          </a:prstGeom>
          <a:noFill/>
        </p:spPr>
      </p:pic>
      <p:pic>
        <p:nvPicPr>
          <p:cNvPr id="9" name="Picture 9" descr="C:\Documents and Settings\дом\Мои документы\athene08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934200" y="1000108"/>
            <a:ext cx="1866466" cy="3648092"/>
          </a:xfrm>
          <a:prstGeom prst="rect">
            <a:avLst/>
          </a:prstGeom>
          <a:noFill/>
        </p:spPr>
      </p:pic>
      <p:pic>
        <p:nvPicPr>
          <p:cNvPr id="10" name="Picture 10" descr="C:\Documents and Settings\дом\Мои документы\athena2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00034" y="907271"/>
            <a:ext cx="1377979" cy="4045729"/>
          </a:xfrm>
          <a:prstGeom prst="rect">
            <a:avLst/>
          </a:prstGeom>
          <a:noFill/>
        </p:spPr>
      </p:pic>
      <p:sp>
        <p:nvSpPr>
          <p:cNvPr id="20" name="Text Box 12"/>
          <p:cNvSpPr txBox="1">
            <a:spLocks noChangeArrowheads="1"/>
          </p:cNvSpPr>
          <p:nvPr/>
        </p:nvSpPr>
        <p:spPr bwMode="ltGray">
          <a:xfrm>
            <a:off x="2428860" y="1928802"/>
            <a:ext cx="990600" cy="646331"/>
          </a:xfrm>
          <a:prstGeom prst="rect">
            <a:avLst/>
          </a:prstGeom>
          <a:noFill/>
          <a:ln w="9525">
            <a:noFill/>
            <a:miter lim="800000"/>
            <a:headEnd type="none" w="sm" len="sm"/>
            <a:tailEnd type="none" w="sm" len="sm"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ru-RU" b="1" dirty="0" smtClean="0"/>
              <a:t>Гера - богиня</a:t>
            </a:r>
            <a:endParaRPr lang="ru-RU" b="1" dirty="0"/>
          </a:p>
        </p:txBody>
      </p:sp>
      <p:sp>
        <p:nvSpPr>
          <p:cNvPr id="21" name="Text Box 13"/>
          <p:cNvSpPr txBox="1">
            <a:spLocks noChangeArrowheads="1"/>
          </p:cNvSpPr>
          <p:nvPr/>
        </p:nvSpPr>
        <p:spPr bwMode="ltGray">
          <a:xfrm>
            <a:off x="7620000" y="5029200"/>
            <a:ext cx="1219200" cy="646331"/>
          </a:xfrm>
          <a:prstGeom prst="rect">
            <a:avLst/>
          </a:prstGeom>
          <a:noFill/>
          <a:ln w="9525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b="1" dirty="0" smtClean="0"/>
              <a:t>Афина - богиня</a:t>
            </a:r>
            <a:endParaRPr lang="ru-RU" b="1" dirty="0"/>
          </a:p>
        </p:txBody>
      </p:sp>
      <p:sp>
        <p:nvSpPr>
          <p:cNvPr id="22" name="TextBox 21"/>
          <p:cNvSpPr txBox="1"/>
          <p:nvPr/>
        </p:nvSpPr>
        <p:spPr>
          <a:xfrm>
            <a:off x="642910" y="5643578"/>
            <a:ext cx="14287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Афродита - богиня</a:t>
            </a:r>
            <a:endParaRPr lang="ru-RU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7" descr="C:\Documents and Settings\дом\Мои документы\minerva_dali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657600" y="457200"/>
            <a:ext cx="1773238" cy="2133600"/>
          </a:xfrm>
          <a:prstGeom prst="rect">
            <a:avLst/>
          </a:prstGeom>
          <a:noFill/>
        </p:spPr>
      </p:pic>
      <p:pic>
        <p:nvPicPr>
          <p:cNvPr id="13" name="Picture 8" descr="C:\Documents and Settings\дом\Мои документы\athene08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934200" y="1371600"/>
            <a:ext cx="1676400" cy="3276600"/>
          </a:xfrm>
          <a:prstGeom prst="rect">
            <a:avLst/>
          </a:prstGeom>
          <a:noFill/>
        </p:spPr>
      </p:pic>
      <p:pic>
        <p:nvPicPr>
          <p:cNvPr id="14" name="Picture 9" descr="C:\Documents and Settings\дом\Мои документы\athena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62000" y="1676400"/>
            <a:ext cx="1116013" cy="3276600"/>
          </a:xfrm>
          <a:prstGeom prst="rect">
            <a:avLst/>
          </a:prstGeom>
          <a:noFill/>
        </p:spPr>
      </p:pic>
      <p:sp>
        <p:nvSpPr>
          <p:cNvPr id="15" name="Text Box 10"/>
          <p:cNvSpPr txBox="1">
            <a:spLocks noChangeArrowheads="1"/>
          </p:cNvSpPr>
          <p:nvPr/>
        </p:nvSpPr>
        <p:spPr bwMode="ltGray">
          <a:xfrm>
            <a:off x="533400" y="5029200"/>
            <a:ext cx="1676400" cy="457200"/>
          </a:xfrm>
          <a:prstGeom prst="rect">
            <a:avLst/>
          </a:prstGeom>
          <a:noFill/>
          <a:ln w="9525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b="1"/>
              <a:t>Афродита</a:t>
            </a:r>
          </a:p>
        </p:txBody>
      </p:sp>
      <p:sp>
        <p:nvSpPr>
          <p:cNvPr id="16" name="Text Box 11"/>
          <p:cNvSpPr txBox="1">
            <a:spLocks noChangeArrowheads="1"/>
          </p:cNvSpPr>
          <p:nvPr/>
        </p:nvSpPr>
        <p:spPr bwMode="ltGray">
          <a:xfrm>
            <a:off x="4038600" y="2514600"/>
            <a:ext cx="990600" cy="457200"/>
          </a:xfrm>
          <a:prstGeom prst="rect">
            <a:avLst/>
          </a:prstGeom>
          <a:noFill/>
          <a:ln w="9525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b="1"/>
              <a:t>Гера</a:t>
            </a:r>
          </a:p>
        </p:txBody>
      </p:sp>
      <p:sp>
        <p:nvSpPr>
          <p:cNvPr id="17" name="Text Box 12"/>
          <p:cNvSpPr txBox="1">
            <a:spLocks noChangeArrowheads="1"/>
          </p:cNvSpPr>
          <p:nvPr/>
        </p:nvSpPr>
        <p:spPr bwMode="ltGray">
          <a:xfrm>
            <a:off x="7467600" y="4876800"/>
            <a:ext cx="1219200" cy="457200"/>
          </a:xfrm>
          <a:prstGeom prst="rect">
            <a:avLst/>
          </a:prstGeom>
          <a:noFill/>
          <a:ln w="9525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b="1"/>
              <a:t>Афина</a:t>
            </a:r>
          </a:p>
        </p:txBody>
      </p:sp>
      <p:pic>
        <p:nvPicPr>
          <p:cNvPr id="18" name="Picture 13" descr="C:\C&amp;M\CMGE01_2\z_010i.bmp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657600" y="4191000"/>
            <a:ext cx="2125663" cy="2365375"/>
          </a:xfrm>
          <a:prstGeom prst="rect">
            <a:avLst/>
          </a:prstGeom>
          <a:noFill/>
        </p:spPr>
      </p:pic>
      <p:sp>
        <p:nvSpPr>
          <p:cNvPr id="19" name="AutoShape 15"/>
          <p:cNvSpPr>
            <a:spLocks noChangeArrowheads="1"/>
          </p:cNvSpPr>
          <p:nvPr/>
        </p:nvSpPr>
        <p:spPr bwMode="ltGray">
          <a:xfrm>
            <a:off x="2133600" y="4800600"/>
            <a:ext cx="1447800" cy="838200"/>
          </a:xfrm>
          <a:prstGeom prst="leftArrow">
            <a:avLst>
              <a:gd name="adj1" fmla="val 50000"/>
              <a:gd name="adj2" fmla="val 43182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0" name="AutoShape 16"/>
          <p:cNvSpPr>
            <a:spLocks noChangeArrowheads="1"/>
          </p:cNvSpPr>
          <p:nvPr/>
        </p:nvSpPr>
        <p:spPr bwMode="ltGray">
          <a:xfrm>
            <a:off x="5943600" y="4724400"/>
            <a:ext cx="1524000" cy="762000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1" name="AutoShape 17"/>
          <p:cNvSpPr>
            <a:spLocks noChangeArrowheads="1"/>
          </p:cNvSpPr>
          <p:nvPr/>
        </p:nvSpPr>
        <p:spPr bwMode="ltGray">
          <a:xfrm>
            <a:off x="3886200" y="2971800"/>
            <a:ext cx="1066800" cy="1143000"/>
          </a:xfrm>
          <a:prstGeom prst="upArrow">
            <a:avLst>
              <a:gd name="adj1" fmla="val 50000"/>
              <a:gd name="adj2" fmla="val 26786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2" name="Text Box 18"/>
          <p:cNvSpPr txBox="1">
            <a:spLocks noChangeArrowheads="1"/>
          </p:cNvSpPr>
          <p:nvPr/>
        </p:nvSpPr>
        <p:spPr bwMode="ltGray">
          <a:xfrm>
            <a:off x="4114800" y="6400800"/>
            <a:ext cx="1143000" cy="457200"/>
          </a:xfrm>
          <a:prstGeom prst="rect">
            <a:avLst/>
          </a:prstGeom>
          <a:noFill/>
          <a:ln w="9525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b="1"/>
              <a:t>Зевс</a:t>
            </a:r>
          </a:p>
        </p:txBody>
      </p:sp>
      <p:sp>
        <p:nvSpPr>
          <p:cNvPr id="23" name="Text Box 19"/>
          <p:cNvSpPr txBox="1">
            <a:spLocks noChangeArrowheads="1"/>
          </p:cNvSpPr>
          <p:nvPr/>
        </p:nvSpPr>
        <p:spPr bwMode="ltGray">
          <a:xfrm>
            <a:off x="2438400" y="5029200"/>
            <a:ext cx="990600" cy="457200"/>
          </a:xfrm>
          <a:prstGeom prst="rect">
            <a:avLst/>
          </a:prstGeom>
          <a:noFill/>
          <a:ln w="9525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b="1">
                <a:solidFill>
                  <a:srgbClr val="800000"/>
                </a:solidFill>
              </a:rPr>
              <a:t>дочь</a:t>
            </a:r>
          </a:p>
        </p:txBody>
      </p:sp>
      <p:sp>
        <p:nvSpPr>
          <p:cNvPr id="24" name="Text Box 20"/>
          <p:cNvSpPr txBox="1">
            <a:spLocks noChangeArrowheads="1"/>
          </p:cNvSpPr>
          <p:nvPr/>
        </p:nvSpPr>
        <p:spPr bwMode="ltGray">
          <a:xfrm>
            <a:off x="6019800" y="4876800"/>
            <a:ext cx="838200" cy="457200"/>
          </a:xfrm>
          <a:prstGeom prst="rect">
            <a:avLst/>
          </a:prstGeom>
          <a:noFill/>
          <a:ln w="9525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b="1">
                <a:solidFill>
                  <a:srgbClr val="800000"/>
                </a:solidFill>
              </a:rPr>
              <a:t>дочь</a:t>
            </a:r>
          </a:p>
        </p:txBody>
      </p:sp>
      <p:sp>
        <p:nvSpPr>
          <p:cNvPr id="25" name="WordArt 21"/>
          <p:cNvSpPr>
            <a:spLocks noChangeArrowheads="1" noChangeShapeType="1" noTextEdit="1"/>
          </p:cNvSpPr>
          <p:nvPr/>
        </p:nvSpPr>
        <p:spPr bwMode="ltGray">
          <a:xfrm rot="5400000">
            <a:off x="4129087" y="3567113"/>
            <a:ext cx="657225" cy="228600"/>
          </a:xfrm>
          <a:prstGeom prst="rect">
            <a:avLst/>
          </a:prstGeom>
        </p:spPr>
        <p:txBody>
          <a:bodyPr vert="wordArtVert"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auto"/>
            <a:r>
              <a:rPr lang="ru-RU" sz="800" i="1" kern="10">
                <a:ln w="9525">
                  <a:solidFill>
                    <a:srgbClr val="800000"/>
                  </a:solidFill>
                  <a:round/>
                  <a:headEnd type="none" w="sm" len="sm"/>
                  <a:tailEnd type="none" w="sm" len="sm"/>
                </a:ln>
                <a:solidFill>
                  <a:srgbClr val="800000"/>
                </a:solidFill>
                <a:effectLst>
                  <a:outerShdw dist="35921" dir="2700000" algn="ctr" rotWithShape="0">
                    <a:srgbClr val="C0C0C0"/>
                  </a:outerShdw>
                </a:effectLst>
                <a:latin typeface="Arial"/>
                <a:cs typeface="Arial"/>
              </a:rPr>
              <a:t>жена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1"/>
          <p:cNvGrpSpPr>
            <a:grpSpLocks/>
          </p:cNvGrpSpPr>
          <p:nvPr/>
        </p:nvGrpSpPr>
        <p:grpSpPr bwMode="auto">
          <a:xfrm>
            <a:off x="3214678" y="285728"/>
            <a:ext cx="2216160" cy="2914672"/>
            <a:chOff x="2304" y="288"/>
            <a:chExt cx="1117" cy="1584"/>
          </a:xfrm>
        </p:grpSpPr>
        <p:pic>
          <p:nvPicPr>
            <p:cNvPr id="3" name="Picture 2" descr="C:\Documents and Settings\дом\Мои документы\minerva_dali2.jpg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2304" y="288"/>
              <a:ext cx="1117" cy="1344"/>
            </a:xfrm>
            <a:prstGeom prst="rect">
              <a:avLst/>
            </a:prstGeom>
            <a:noFill/>
          </p:spPr>
        </p:pic>
        <p:sp>
          <p:nvSpPr>
            <p:cNvPr id="4" name="Text Box 6"/>
            <p:cNvSpPr txBox="1">
              <a:spLocks noChangeArrowheads="1"/>
            </p:cNvSpPr>
            <p:nvPr/>
          </p:nvSpPr>
          <p:spPr bwMode="ltGray">
            <a:xfrm>
              <a:off x="2544" y="1584"/>
              <a:ext cx="624" cy="288"/>
            </a:xfrm>
            <a:prstGeom prst="rect">
              <a:avLst/>
            </a:prstGeom>
            <a:noFill/>
            <a:ln w="9525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ru-RU" b="1"/>
                <a:t>Гера</a:t>
              </a:r>
            </a:p>
          </p:txBody>
        </p:sp>
      </p:grpSp>
      <p:grpSp>
        <p:nvGrpSpPr>
          <p:cNvPr id="5" name="Group 20"/>
          <p:cNvGrpSpPr>
            <a:grpSpLocks/>
          </p:cNvGrpSpPr>
          <p:nvPr/>
        </p:nvGrpSpPr>
        <p:grpSpPr bwMode="auto">
          <a:xfrm>
            <a:off x="6786578" y="2667000"/>
            <a:ext cx="2357422" cy="4191000"/>
            <a:chOff x="4368" y="864"/>
            <a:chExt cx="1104" cy="2496"/>
          </a:xfrm>
        </p:grpSpPr>
        <p:pic>
          <p:nvPicPr>
            <p:cNvPr id="6" name="Picture 3" descr="C:\Documents and Settings\дом\Мои документы\athene08.jpg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4368" y="864"/>
              <a:ext cx="1056" cy="2064"/>
            </a:xfrm>
            <a:prstGeom prst="rect">
              <a:avLst/>
            </a:prstGeom>
            <a:noFill/>
          </p:spPr>
        </p:pic>
        <p:sp>
          <p:nvSpPr>
            <p:cNvPr id="7" name="Text Box 7"/>
            <p:cNvSpPr txBox="1">
              <a:spLocks noChangeArrowheads="1"/>
            </p:cNvSpPr>
            <p:nvPr/>
          </p:nvSpPr>
          <p:spPr bwMode="ltGray">
            <a:xfrm>
              <a:off x="4704" y="3072"/>
              <a:ext cx="768" cy="288"/>
            </a:xfrm>
            <a:prstGeom prst="rect">
              <a:avLst/>
            </a:prstGeom>
            <a:noFill/>
            <a:ln w="9525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ru-RU" b="1"/>
                <a:t>Афина</a:t>
              </a:r>
            </a:p>
          </p:txBody>
        </p:sp>
      </p:grpSp>
      <p:pic>
        <p:nvPicPr>
          <p:cNvPr id="8" name="Picture 16" descr="C:\C&amp;M\CMGE01_2\a_353i.bmp"/>
          <p:cNvPicPr>
            <a:picLocks noChangeAspect="1" noChangeArrowheads="1"/>
          </p:cNvPicPr>
          <p:nvPr/>
        </p:nvPicPr>
        <p:blipFill>
          <a:blip r:embed="rId4"/>
          <a:srcRect l="15479"/>
          <a:stretch>
            <a:fillRect/>
          </a:stretch>
        </p:blipFill>
        <p:spPr bwMode="auto">
          <a:xfrm>
            <a:off x="3200400" y="3352800"/>
            <a:ext cx="2582863" cy="3048000"/>
          </a:xfrm>
          <a:prstGeom prst="rect">
            <a:avLst/>
          </a:prstGeom>
          <a:noFill/>
        </p:spPr>
      </p:pic>
      <p:pic>
        <p:nvPicPr>
          <p:cNvPr id="9" name="Picture 17" descr="C:\Documents and Settings\дом\Мои документы\APPLE2.JPG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895600" y="4191000"/>
            <a:ext cx="844550" cy="844550"/>
          </a:xfrm>
          <a:prstGeom prst="rect">
            <a:avLst/>
          </a:prstGeom>
          <a:noFill/>
        </p:spPr>
      </p:pic>
      <p:sp>
        <p:nvSpPr>
          <p:cNvPr id="10" name="Text Box 18"/>
          <p:cNvSpPr txBox="1">
            <a:spLocks noChangeArrowheads="1"/>
          </p:cNvSpPr>
          <p:nvPr/>
        </p:nvSpPr>
        <p:spPr bwMode="ltGray">
          <a:xfrm>
            <a:off x="3810000" y="6400800"/>
            <a:ext cx="1447800" cy="457200"/>
          </a:xfrm>
          <a:prstGeom prst="rect">
            <a:avLst/>
          </a:prstGeom>
          <a:noFill/>
          <a:ln w="9525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b="1"/>
              <a:t>Парис</a:t>
            </a:r>
          </a:p>
        </p:txBody>
      </p:sp>
      <p:grpSp>
        <p:nvGrpSpPr>
          <p:cNvPr id="11" name="Group 25"/>
          <p:cNvGrpSpPr>
            <a:grpSpLocks/>
          </p:cNvGrpSpPr>
          <p:nvPr/>
        </p:nvGrpSpPr>
        <p:grpSpPr bwMode="auto">
          <a:xfrm>
            <a:off x="1000100" y="2071678"/>
            <a:ext cx="1768475" cy="533400"/>
            <a:chOff x="864" y="1776"/>
            <a:chExt cx="1114" cy="336"/>
          </a:xfrm>
        </p:grpSpPr>
        <p:sp>
          <p:nvSpPr>
            <p:cNvPr id="12" name="AutoShape 23"/>
            <p:cNvSpPr>
              <a:spLocks noChangeArrowheads="1"/>
            </p:cNvSpPr>
            <p:nvPr/>
          </p:nvSpPr>
          <p:spPr bwMode="ltGray">
            <a:xfrm>
              <a:off x="864" y="1776"/>
              <a:ext cx="864" cy="336"/>
            </a:xfrm>
            <a:prstGeom prst="wedgeRectCallout">
              <a:avLst>
                <a:gd name="adj1" fmla="val -49653"/>
                <a:gd name="adj2" fmla="val 99403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 algn="ctr"/>
              <a:endParaRPr lang="ru-RU"/>
            </a:p>
          </p:txBody>
        </p:sp>
        <p:sp>
          <p:nvSpPr>
            <p:cNvPr id="13" name="Text Box 24"/>
            <p:cNvSpPr txBox="1">
              <a:spLocks noChangeArrowheads="1"/>
            </p:cNvSpPr>
            <p:nvPr/>
          </p:nvSpPr>
          <p:spPr bwMode="ltGray">
            <a:xfrm>
              <a:off x="864" y="1776"/>
              <a:ext cx="1114" cy="326"/>
            </a:xfrm>
            <a:prstGeom prst="rect">
              <a:avLst/>
            </a:prstGeom>
            <a:noFill/>
            <a:ln w="9525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>
              <a:spAutoFit/>
            </a:bodyPr>
            <a:lstStyle/>
            <a:p>
              <a:r>
                <a:rPr lang="ru-RU" sz="1400" dirty="0">
                  <a:solidFill>
                    <a:srgbClr val="000000"/>
                  </a:solidFill>
                </a:rPr>
                <a:t>Найду красивую жену</a:t>
              </a:r>
            </a:p>
          </p:txBody>
        </p:sp>
      </p:grpSp>
      <p:grpSp>
        <p:nvGrpSpPr>
          <p:cNvPr id="14" name="Group 34"/>
          <p:cNvGrpSpPr>
            <a:grpSpLocks/>
          </p:cNvGrpSpPr>
          <p:nvPr/>
        </p:nvGrpSpPr>
        <p:grpSpPr bwMode="auto">
          <a:xfrm>
            <a:off x="5786446" y="357166"/>
            <a:ext cx="2076472" cy="862034"/>
            <a:chOff x="3552" y="432"/>
            <a:chExt cx="816" cy="336"/>
          </a:xfrm>
        </p:grpSpPr>
        <p:sp>
          <p:nvSpPr>
            <p:cNvPr id="15" name="AutoShape 26"/>
            <p:cNvSpPr>
              <a:spLocks noChangeArrowheads="1"/>
            </p:cNvSpPr>
            <p:nvPr/>
          </p:nvSpPr>
          <p:spPr bwMode="ltGray">
            <a:xfrm>
              <a:off x="3600" y="432"/>
              <a:ext cx="672" cy="336"/>
            </a:xfrm>
            <a:prstGeom prst="wedgeRectCallout">
              <a:avLst>
                <a:gd name="adj1" fmla="val -60713"/>
                <a:gd name="adj2" fmla="val 98514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 algn="ctr"/>
              <a:endParaRPr lang="ru-RU"/>
            </a:p>
          </p:txBody>
        </p:sp>
        <p:sp>
          <p:nvSpPr>
            <p:cNvPr id="16" name="Text Box 27"/>
            <p:cNvSpPr txBox="1">
              <a:spLocks noChangeArrowheads="1"/>
            </p:cNvSpPr>
            <p:nvPr/>
          </p:nvSpPr>
          <p:spPr bwMode="ltGray">
            <a:xfrm>
              <a:off x="3552" y="432"/>
              <a:ext cx="816" cy="326"/>
            </a:xfrm>
            <a:prstGeom prst="rect">
              <a:avLst/>
            </a:prstGeom>
            <a:noFill/>
            <a:ln w="9525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ru-RU" sz="1400">
                  <a:solidFill>
                    <a:srgbClr val="000000"/>
                  </a:solidFill>
                </a:rPr>
                <a:t>Сделаю властелином</a:t>
              </a:r>
            </a:p>
          </p:txBody>
        </p:sp>
      </p:grpSp>
      <p:grpSp>
        <p:nvGrpSpPr>
          <p:cNvPr id="17" name="Group 33"/>
          <p:cNvGrpSpPr>
            <a:grpSpLocks/>
          </p:cNvGrpSpPr>
          <p:nvPr/>
        </p:nvGrpSpPr>
        <p:grpSpPr bwMode="auto">
          <a:xfrm>
            <a:off x="6096000" y="2286000"/>
            <a:ext cx="1295400" cy="609600"/>
            <a:chOff x="3840" y="1440"/>
            <a:chExt cx="816" cy="384"/>
          </a:xfrm>
        </p:grpSpPr>
        <p:sp>
          <p:nvSpPr>
            <p:cNvPr id="18" name="AutoShape 28"/>
            <p:cNvSpPr>
              <a:spLocks noChangeArrowheads="1"/>
            </p:cNvSpPr>
            <p:nvPr/>
          </p:nvSpPr>
          <p:spPr bwMode="ltGray">
            <a:xfrm flipH="1">
              <a:off x="3840" y="1440"/>
              <a:ext cx="768" cy="384"/>
            </a:xfrm>
            <a:prstGeom prst="wedgeRectCallout">
              <a:avLst>
                <a:gd name="adj1" fmla="val -71745"/>
                <a:gd name="adj2" fmla="val 97394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 algn="ctr"/>
              <a:endParaRPr lang="ru-RU"/>
            </a:p>
          </p:txBody>
        </p:sp>
        <p:sp>
          <p:nvSpPr>
            <p:cNvPr id="19" name="Text Box 29"/>
            <p:cNvSpPr txBox="1">
              <a:spLocks noChangeArrowheads="1"/>
            </p:cNvSpPr>
            <p:nvPr/>
          </p:nvSpPr>
          <p:spPr bwMode="ltGray">
            <a:xfrm>
              <a:off x="3840" y="1440"/>
              <a:ext cx="816" cy="326"/>
            </a:xfrm>
            <a:prstGeom prst="rect">
              <a:avLst/>
            </a:prstGeom>
            <a:noFill/>
            <a:ln w="9525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ru-RU" sz="1400">
                  <a:solidFill>
                    <a:srgbClr val="000000"/>
                  </a:solidFill>
                </a:rPr>
                <a:t>Помогу прославиться</a:t>
              </a:r>
            </a:p>
          </p:txBody>
        </p:sp>
      </p:grpSp>
      <p:sp>
        <p:nvSpPr>
          <p:cNvPr id="20" name="Text Box 30"/>
          <p:cNvSpPr txBox="1">
            <a:spLocks noChangeArrowheads="1"/>
          </p:cNvSpPr>
          <p:nvPr/>
        </p:nvSpPr>
        <p:spPr bwMode="ltGray">
          <a:xfrm rot="1316641">
            <a:off x="2895600" y="4572000"/>
            <a:ext cx="1066800" cy="304800"/>
          </a:xfrm>
          <a:prstGeom prst="rect">
            <a:avLst/>
          </a:prstGeom>
          <a:noFill/>
          <a:ln w="9525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1400">
                <a:solidFill>
                  <a:srgbClr val="FFCC00"/>
                </a:solidFill>
              </a:rPr>
              <a:t>прекрас</a:t>
            </a:r>
          </a:p>
        </p:txBody>
      </p:sp>
      <p:sp>
        <p:nvSpPr>
          <p:cNvPr id="21" name="Line 32"/>
          <p:cNvSpPr>
            <a:spLocks noChangeShapeType="1"/>
          </p:cNvSpPr>
          <p:nvPr/>
        </p:nvSpPr>
        <p:spPr bwMode="ltGray">
          <a:xfrm rot="9465271">
            <a:off x="1600200" y="4114800"/>
            <a:ext cx="1143000" cy="660400"/>
          </a:xfrm>
          <a:prstGeom prst="line">
            <a:avLst/>
          </a:prstGeom>
          <a:noFill/>
          <a:ln w="57150">
            <a:solidFill>
              <a:srgbClr val="CCFF99"/>
            </a:solidFill>
            <a:round/>
            <a:headEnd type="none" w="sm" len="sm"/>
            <a:tailEnd type="triangle" w="sm" len="sm"/>
          </a:ln>
          <a:effectLst/>
        </p:spPr>
        <p:txBody>
          <a:bodyPr wrap="none"/>
          <a:lstStyle/>
          <a:p>
            <a:endParaRPr lang="ru-RU"/>
          </a:p>
        </p:txBody>
      </p:sp>
      <p:pic>
        <p:nvPicPr>
          <p:cNvPr id="22" name="Picture 4" descr="C:\Documents and Settings\дом\Мои документы\athena2.jpg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EF8F4"/>
              </a:clrFrom>
              <a:clrTo>
                <a:srgbClr val="FEF8F4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2071678"/>
            <a:ext cx="1414442" cy="4152784"/>
          </a:xfrm>
          <a:prstGeom prst="rect">
            <a:avLst/>
          </a:prstGeom>
          <a:noFill/>
        </p:spPr>
      </p:pic>
      <p:sp>
        <p:nvSpPr>
          <p:cNvPr id="23" name="Text Box 5"/>
          <p:cNvSpPr txBox="1">
            <a:spLocks noChangeArrowheads="1"/>
          </p:cNvSpPr>
          <p:nvPr/>
        </p:nvSpPr>
        <p:spPr bwMode="ltGray">
          <a:xfrm>
            <a:off x="285720" y="6143644"/>
            <a:ext cx="1676400" cy="457200"/>
          </a:xfrm>
          <a:prstGeom prst="rect">
            <a:avLst/>
          </a:prstGeom>
          <a:noFill/>
          <a:ln w="9525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b="1" dirty="0"/>
              <a:t>Афродита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33"/>
          <p:cNvGrpSpPr>
            <a:grpSpLocks/>
          </p:cNvGrpSpPr>
          <p:nvPr/>
        </p:nvGrpSpPr>
        <p:grpSpPr bwMode="auto">
          <a:xfrm>
            <a:off x="214303" y="785793"/>
            <a:ext cx="1944688" cy="4100513"/>
            <a:chOff x="231" y="1662"/>
            <a:chExt cx="1225" cy="2583"/>
          </a:xfrm>
        </p:grpSpPr>
        <p:pic>
          <p:nvPicPr>
            <p:cNvPr id="3" name="Picture 14" descr="C:\Documents and Settings\дом\Мои документы\athene09.jpg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231" y="1662"/>
              <a:ext cx="1225" cy="2064"/>
            </a:xfrm>
            <a:prstGeom prst="rect">
              <a:avLst/>
            </a:prstGeom>
            <a:noFill/>
          </p:spPr>
        </p:pic>
        <p:sp>
          <p:nvSpPr>
            <p:cNvPr id="4" name="Text Box 15"/>
            <p:cNvSpPr txBox="1">
              <a:spLocks noChangeArrowheads="1"/>
            </p:cNvSpPr>
            <p:nvPr/>
          </p:nvSpPr>
          <p:spPr bwMode="ltGray">
            <a:xfrm>
              <a:off x="366" y="3957"/>
              <a:ext cx="1008" cy="288"/>
            </a:xfrm>
            <a:prstGeom prst="rect">
              <a:avLst/>
            </a:prstGeom>
            <a:noFill/>
            <a:ln w="9525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ru-RU" b="1" dirty="0" err="1"/>
                <a:t>Менелай</a:t>
              </a:r>
              <a:endParaRPr lang="ru-RU" b="1" dirty="0"/>
            </a:p>
          </p:txBody>
        </p:sp>
      </p:grpSp>
      <p:grpSp>
        <p:nvGrpSpPr>
          <p:cNvPr id="5" name="Group 39"/>
          <p:cNvGrpSpPr>
            <a:grpSpLocks/>
          </p:cNvGrpSpPr>
          <p:nvPr/>
        </p:nvGrpSpPr>
        <p:grpSpPr bwMode="auto">
          <a:xfrm>
            <a:off x="3428992" y="357166"/>
            <a:ext cx="1911350" cy="2667000"/>
            <a:chOff x="2352" y="1920"/>
            <a:chExt cx="1204" cy="1680"/>
          </a:xfrm>
        </p:grpSpPr>
        <p:sp>
          <p:nvSpPr>
            <p:cNvPr id="6" name="Text Box 19"/>
            <p:cNvSpPr txBox="1">
              <a:spLocks noChangeArrowheads="1"/>
            </p:cNvSpPr>
            <p:nvPr/>
          </p:nvSpPr>
          <p:spPr bwMode="ltGray">
            <a:xfrm>
              <a:off x="2640" y="3312"/>
              <a:ext cx="768" cy="288"/>
            </a:xfrm>
            <a:prstGeom prst="rect">
              <a:avLst/>
            </a:prstGeom>
            <a:noFill/>
            <a:ln w="9525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ru-RU" b="1"/>
                <a:t>Елена</a:t>
              </a:r>
            </a:p>
          </p:txBody>
        </p:sp>
        <p:pic>
          <p:nvPicPr>
            <p:cNvPr id="7" name="Picture 18" descr="C:\Documents and Settings\дом\Мои документы\flora_falkone.jpg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2352" y="1920"/>
              <a:ext cx="1204" cy="1344"/>
            </a:xfrm>
            <a:prstGeom prst="rect">
              <a:avLst/>
            </a:prstGeom>
            <a:noFill/>
          </p:spPr>
        </p:pic>
      </p:grpSp>
      <p:pic>
        <p:nvPicPr>
          <p:cNvPr id="8" name="Picture 20" descr="C:\Documents and Settings\дом\Мои документы\Мои рисунки\картинки\80-1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95792" y="1119166"/>
            <a:ext cx="322263" cy="457200"/>
          </a:xfrm>
          <a:prstGeom prst="rect">
            <a:avLst/>
          </a:prstGeom>
          <a:noFill/>
        </p:spPr>
      </p:pic>
      <p:grpSp>
        <p:nvGrpSpPr>
          <p:cNvPr id="9" name="Group 36"/>
          <p:cNvGrpSpPr>
            <a:grpSpLocks/>
          </p:cNvGrpSpPr>
          <p:nvPr/>
        </p:nvGrpSpPr>
        <p:grpSpPr bwMode="auto">
          <a:xfrm>
            <a:off x="7018332" y="738166"/>
            <a:ext cx="1820863" cy="4148138"/>
            <a:chOff x="4613" y="2160"/>
            <a:chExt cx="1147" cy="2613"/>
          </a:xfrm>
        </p:grpSpPr>
        <p:pic>
          <p:nvPicPr>
            <p:cNvPr id="10" name="Picture 13" descr="C:\C&amp;M\CMGE01_2\a_353i.bmp"/>
            <p:cNvPicPr>
              <a:picLocks noChangeAspect="1" noChangeArrowheads="1"/>
            </p:cNvPicPr>
            <p:nvPr/>
          </p:nvPicPr>
          <p:blipFill>
            <a:blip r:embed="rId5"/>
            <a:srcRect l="40414"/>
            <a:stretch>
              <a:fillRect/>
            </a:stretch>
          </p:blipFill>
          <p:spPr bwMode="auto">
            <a:xfrm>
              <a:off x="4613" y="2160"/>
              <a:ext cx="1147" cy="2160"/>
            </a:xfrm>
            <a:prstGeom prst="rect">
              <a:avLst/>
            </a:prstGeom>
            <a:noFill/>
          </p:spPr>
        </p:pic>
        <p:sp>
          <p:nvSpPr>
            <p:cNvPr id="11" name="Text Box 16"/>
            <p:cNvSpPr txBox="1">
              <a:spLocks noChangeArrowheads="1"/>
            </p:cNvSpPr>
            <p:nvPr/>
          </p:nvSpPr>
          <p:spPr bwMode="ltGray">
            <a:xfrm>
              <a:off x="4647" y="4485"/>
              <a:ext cx="912" cy="288"/>
            </a:xfrm>
            <a:prstGeom prst="rect">
              <a:avLst/>
            </a:prstGeom>
            <a:noFill/>
            <a:ln w="9525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ru-RU" b="1" dirty="0"/>
                <a:t>Парис</a:t>
              </a:r>
            </a:p>
          </p:txBody>
        </p:sp>
      </p:grpSp>
      <p:pic>
        <p:nvPicPr>
          <p:cNvPr id="12" name="Picture 23" descr="C:\Documents and Settings\дом\Мои документы\Мои рисунки\картинки\80-1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315192" y="1728766"/>
            <a:ext cx="322263" cy="457200"/>
          </a:xfrm>
          <a:prstGeom prst="rect">
            <a:avLst/>
          </a:prstGeom>
          <a:noFill/>
        </p:spPr>
      </p:pic>
      <p:grpSp>
        <p:nvGrpSpPr>
          <p:cNvPr id="13" name="Group 40"/>
          <p:cNvGrpSpPr>
            <a:grpSpLocks/>
          </p:cNvGrpSpPr>
          <p:nvPr/>
        </p:nvGrpSpPr>
        <p:grpSpPr bwMode="auto">
          <a:xfrm>
            <a:off x="5486392" y="814366"/>
            <a:ext cx="1219200" cy="1295400"/>
            <a:chOff x="3648" y="2208"/>
            <a:chExt cx="768" cy="816"/>
          </a:xfrm>
        </p:grpSpPr>
        <p:pic>
          <p:nvPicPr>
            <p:cNvPr id="14" name="Picture 27" descr="C:\Documents and Settings\дом\Мои документы\Мои рисунки\кор.jpg"/>
            <p:cNvPicPr>
              <a:picLocks noChangeAspect="1" noChangeArrowheads="1"/>
            </p:cNvPicPr>
            <p:nvPr/>
          </p:nvPicPr>
          <p:blipFill>
            <a:blip r:embed="rId6"/>
            <a:srcRect l="75722" t="26221" r="1012" b="41281"/>
            <a:stretch>
              <a:fillRect/>
            </a:stretch>
          </p:blipFill>
          <p:spPr bwMode="auto">
            <a:xfrm>
              <a:off x="3648" y="2208"/>
              <a:ext cx="768" cy="736"/>
            </a:xfrm>
            <a:prstGeom prst="rect">
              <a:avLst/>
            </a:prstGeom>
            <a:noFill/>
          </p:spPr>
        </p:pic>
        <p:sp>
          <p:nvSpPr>
            <p:cNvPr id="15" name="Text Box 28"/>
            <p:cNvSpPr txBox="1">
              <a:spLocks noChangeArrowheads="1"/>
            </p:cNvSpPr>
            <p:nvPr/>
          </p:nvSpPr>
          <p:spPr bwMode="ltGray">
            <a:xfrm>
              <a:off x="3648" y="2736"/>
              <a:ext cx="720" cy="288"/>
            </a:xfrm>
            <a:prstGeom prst="rect">
              <a:avLst/>
            </a:prstGeom>
            <a:noFill/>
            <a:ln w="9525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ru-RU" b="1"/>
                <a:t>побег</a:t>
              </a:r>
            </a:p>
          </p:txBody>
        </p:sp>
      </p:grpSp>
      <p:grpSp>
        <p:nvGrpSpPr>
          <p:cNvPr id="16" name="Group 41"/>
          <p:cNvGrpSpPr>
            <a:grpSpLocks/>
          </p:cNvGrpSpPr>
          <p:nvPr/>
        </p:nvGrpSpPr>
        <p:grpSpPr bwMode="auto">
          <a:xfrm>
            <a:off x="2285992" y="2643166"/>
            <a:ext cx="4114800" cy="1295400"/>
            <a:chOff x="1632" y="3360"/>
            <a:chExt cx="2592" cy="816"/>
          </a:xfrm>
        </p:grpSpPr>
        <p:sp>
          <p:nvSpPr>
            <p:cNvPr id="17" name="AutoShape 31"/>
            <p:cNvSpPr>
              <a:spLocks noChangeArrowheads="1"/>
            </p:cNvSpPr>
            <p:nvPr/>
          </p:nvSpPr>
          <p:spPr bwMode="ltGray">
            <a:xfrm>
              <a:off x="1632" y="3360"/>
              <a:ext cx="2592" cy="816"/>
            </a:xfrm>
            <a:prstGeom prst="leftRightArrow">
              <a:avLst>
                <a:gd name="adj1" fmla="val 38750"/>
                <a:gd name="adj2" fmla="val 75926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8" name="Text Box 32"/>
            <p:cNvSpPr txBox="1">
              <a:spLocks noChangeArrowheads="1"/>
            </p:cNvSpPr>
            <p:nvPr/>
          </p:nvSpPr>
          <p:spPr bwMode="ltGray">
            <a:xfrm>
              <a:off x="2640" y="3600"/>
              <a:ext cx="720" cy="288"/>
            </a:xfrm>
            <a:prstGeom prst="rect">
              <a:avLst/>
            </a:prstGeom>
            <a:noFill/>
            <a:ln w="9525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ru-RU" b="1">
                  <a:solidFill>
                    <a:srgbClr val="FF5050"/>
                  </a:solidFill>
                </a:rPr>
                <a:t>война</a:t>
              </a:r>
            </a:p>
          </p:txBody>
        </p:sp>
      </p:grpSp>
      <p:grpSp>
        <p:nvGrpSpPr>
          <p:cNvPr id="19" name="Group 35"/>
          <p:cNvGrpSpPr>
            <a:grpSpLocks/>
          </p:cNvGrpSpPr>
          <p:nvPr/>
        </p:nvGrpSpPr>
        <p:grpSpPr bwMode="auto">
          <a:xfrm>
            <a:off x="3500430" y="3786190"/>
            <a:ext cx="1676400" cy="2743200"/>
            <a:chOff x="2400" y="144"/>
            <a:chExt cx="1056" cy="1728"/>
          </a:xfrm>
        </p:grpSpPr>
        <p:pic>
          <p:nvPicPr>
            <p:cNvPr id="20" name="Picture 12" descr="C:\Documents and Settings\дом\Мои документы\athena2.jpg"/>
            <p:cNvPicPr>
              <a:picLocks noChangeAspect="1" noChangeArrowheads="1"/>
            </p:cNvPicPr>
            <p:nvPr/>
          </p:nvPicPr>
          <p:blipFill>
            <a:blip r:embed="rId7" cstate="print">
              <a:clrChange>
                <a:clrFrom>
                  <a:srgbClr val="FEF8F4"/>
                </a:clrFrom>
                <a:clrTo>
                  <a:srgbClr val="FEF8F4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2640" y="144"/>
              <a:ext cx="523" cy="1536"/>
            </a:xfrm>
            <a:prstGeom prst="rect">
              <a:avLst/>
            </a:prstGeom>
            <a:noFill/>
          </p:spPr>
        </p:pic>
        <p:sp>
          <p:nvSpPr>
            <p:cNvPr id="21" name="Text Box 17"/>
            <p:cNvSpPr txBox="1">
              <a:spLocks noChangeArrowheads="1"/>
            </p:cNvSpPr>
            <p:nvPr/>
          </p:nvSpPr>
          <p:spPr bwMode="ltGray">
            <a:xfrm>
              <a:off x="2400" y="1584"/>
              <a:ext cx="1056" cy="288"/>
            </a:xfrm>
            <a:prstGeom prst="rect">
              <a:avLst/>
            </a:prstGeom>
            <a:noFill/>
            <a:ln w="9525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ru-RU" b="1"/>
                <a:t>Афродита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27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27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28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4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3" presetClass="entr" presetSubtype="5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C:\Documents and Settings\дом\Мои документы\Мои рисунки\кор.jpg"/>
          <p:cNvPicPr>
            <a:picLocks noChangeAspect="1" noChangeArrowheads="1"/>
          </p:cNvPicPr>
          <p:nvPr/>
        </p:nvPicPr>
        <p:blipFill>
          <a:blip r:embed="rId2"/>
          <a:srcRect l="13000" t="5334"/>
          <a:stretch>
            <a:fillRect/>
          </a:stretch>
        </p:blipFill>
        <p:spPr bwMode="auto">
          <a:xfrm>
            <a:off x="1428728" y="1714488"/>
            <a:ext cx="6553200" cy="4892675"/>
          </a:xfrm>
          <a:prstGeom prst="rect">
            <a:avLst/>
          </a:prstGeom>
          <a:noFill/>
        </p:spPr>
      </p:pic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>
          <a:xfrm>
            <a:off x="928662" y="214290"/>
            <a:ext cx="7772400" cy="1371600"/>
          </a:xfrm>
        </p:spPr>
        <p:txBody>
          <a:bodyPr/>
          <a:lstStyle/>
          <a:p>
            <a:r>
              <a:rPr lang="ru-RU" b="1" dirty="0">
                <a:solidFill>
                  <a:schemeClr val="tx1"/>
                </a:solidFill>
              </a:rPr>
              <a:t>Долгие годы греки безуспешно осаждали Трою</a:t>
            </a:r>
          </a:p>
        </p:txBody>
      </p:sp>
      <p:sp>
        <p:nvSpPr>
          <p:cNvPr id="6" name="WordArt 5"/>
          <p:cNvSpPr>
            <a:spLocks noChangeArrowheads="1" noChangeShapeType="1" noTextEdit="1"/>
          </p:cNvSpPr>
          <p:nvPr/>
        </p:nvSpPr>
        <p:spPr bwMode="ltGray">
          <a:xfrm rot="20149234">
            <a:off x="1524000" y="2590800"/>
            <a:ext cx="2438400" cy="14938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4000" kern="10">
                <a:ln w="9525">
                  <a:noFill/>
                  <a:round/>
                  <a:headEnd type="none" w="sm" len="sm"/>
                  <a:tailEnd type="none" w="sm" len="sm"/>
                </a:ln>
                <a:gradFill rotWithShape="0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/>
                  </a:outerShdw>
                </a:effectLst>
                <a:latin typeface="Impact"/>
              </a:rPr>
              <a:t>Троя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utoUpdateAnimBg="0"/>
      <p:bldP spid="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1" descr="star7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929058" y="928670"/>
            <a:ext cx="495300" cy="43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1" descr="star7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28860" y="3286124"/>
            <a:ext cx="495300" cy="43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21" descr="star7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214942" y="1214422"/>
            <a:ext cx="495300" cy="43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21" descr="star7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86314" y="4000504"/>
            <a:ext cx="495300" cy="43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21" descr="star7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143636" y="2214554"/>
            <a:ext cx="495300" cy="43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Rectangle 2"/>
          <p:cNvSpPr txBox="1">
            <a:spLocks noChangeArrowheads="1"/>
          </p:cNvSpPr>
          <p:nvPr/>
        </p:nvSpPr>
        <p:spPr>
          <a:xfrm>
            <a:off x="428596" y="214290"/>
            <a:ext cx="7772400" cy="11430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6000" b="1" i="0" u="none" strike="noStrike" kern="1200" cap="none" spc="0" normalizeH="0" baseline="0" noProof="0" dirty="0" smtClean="0">
                <a:ln w="6350">
                  <a:noFill/>
                </a:ln>
                <a:solidFill>
                  <a:srgbClr val="FF0000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ChinaOne" pitchFamily="66" charset="0"/>
                <a:ea typeface="+mj-ea"/>
                <a:cs typeface="+mj-cs"/>
              </a:rPr>
              <a:t>Микены и Троя</a:t>
            </a:r>
            <a:endParaRPr kumimoji="0" lang="ru-RU" sz="6000" b="1" i="0" u="none" strike="noStrike" kern="1200" cap="none" spc="0" normalizeH="0" baseline="0" noProof="0" dirty="0">
              <a:ln w="6350">
                <a:noFill/>
              </a:ln>
              <a:solidFill>
                <a:srgbClr val="FF0000"/>
              </a:solidFill>
              <a:effectLst>
                <a:outerShdw blurRad="114300" dist="101600" dir="2700000" algn="tl" rotWithShape="0">
                  <a:srgbClr val="000000">
                    <a:alpha val="40000"/>
                  </a:srgbClr>
                </a:outerShdw>
              </a:effectLst>
              <a:uLnTx/>
              <a:uFillTx/>
              <a:latin typeface="ChinaOne" pitchFamily="66" charset="0"/>
              <a:ea typeface="+mj-ea"/>
              <a:cs typeface="+mj-cs"/>
            </a:endParaRPr>
          </a:p>
        </p:txBody>
      </p:sp>
      <p:pic>
        <p:nvPicPr>
          <p:cNvPr id="13" name="Picture 21" descr="star7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857884" y="3643314"/>
            <a:ext cx="495300" cy="43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21" descr="star7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43042" y="785794"/>
            <a:ext cx="495300" cy="43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21" descr="star7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6248" y="2571744"/>
            <a:ext cx="495300" cy="43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Text Box 10"/>
          <p:cNvSpPr txBox="1">
            <a:spLocks noChangeArrowheads="1"/>
          </p:cNvSpPr>
          <p:nvPr/>
        </p:nvSpPr>
        <p:spPr bwMode="ltGray">
          <a:xfrm>
            <a:off x="2357422" y="4214818"/>
            <a:ext cx="1371600" cy="369332"/>
          </a:xfrm>
          <a:prstGeom prst="rect">
            <a:avLst/>
          </a:prstGeom>
          <a:noFill/>
          <a:ln w="9525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dirty="0">
                <a:solidFill>
                  <a:srgbClr val="FF0000"/>
                </a:solidFill>
              </a:rPr>
              <a:t>Микены</a:t>
            </a:r>
          </a:p>
        </p:txBody>
      </p:sp>
      <p:pic>
        <p:nvPicPr>
          <p:cNvPr id="18" name="Picture 8" descr="C:\C&amp;M\CMGE01_2\t_807i.bmp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928662" y="1142984"/>
            <a:ext cx="6786610" cy="5244199"/>
          </a:xfrm>
          <a:prstGeom prst="rect">
            <a:avLst/>
          </a:prstGeom>
          <a:noFill/>
          <a:ln/>
        </p:spPr>
      </p:pic>
      <p:pic>
        <p:nvPicPr>
          <p:cNvPr id="16" name="Picture 21" descr="star7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57422" y="4357694"/>
            <a:ext cx="495300" cy="43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" name="Picture 21" descr="star7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14480" y="3214686"/>
            <a:ext cx="495300" cy="43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" name="Picture 21" descr="star7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86116" y="1643050"/>
            <a:ext cx="495300" cy="43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" name="Picture 21" descr="star7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0" y="4500570"/>
            <a:ext cx="495300" cy="43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" name="Picture 21" descr="star7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43438" y="2643182"/>
            <a:ext cx="495300" cy="43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143108" y="171448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1857356" y="642918"/>
            <a:ext cx="502220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Цель урока:</a:t>
            </a:r>
            <a:endParaRPr lang="ru-RU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357291" y="1571612"/>
            <a:ext cx="7143800" cy="424731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1.Познакомиться </a:t>
            </a:r>
          </a:p>
          <a:p>
            <a:pPr algn="ctr"/>
            <a:r>
              <a:rPr lang="ru-RU" sz="5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 микенской </a:t>
            </a:r>
          </a:p>
          <a:p>
            <a:pPr algn="ctr"/>
            <a:r>
              <a:rPr lang="ru-RU" sz="5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к</a:t>
            </a:r>
            <a:r>
              <a:rPr lang="ru-RU" sz="5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ультурой</a:t>
            </a:r>
          </a:p>
          <a:p>
            <a:pPr algn="ctr"/>
            <a:r>
              <a:rPr lang="ru-RU" sz="5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2.Выяснить причины </a:t>
            </a:r>
          </a:p>
          <a:p>
            <a:pPr algn="ctr"/>
            <a:r>
              <a:rPr lang="ru-RU" sz="5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Троянской войны</a:t>
            </a:r>
            <a:endParaRPr lang="ru-RU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1785918" y="214290"/>
            <a:ext cx="6630987" cy="1143000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8100" b="1" i="0" u="none" strike="noStrike" kern="1200" cap="none" spc="0" normalizeH="0" baseline="0" noProof="0" dirty="0" smtClean="0">
                <a:ln w="6350">
                  <a:noFill/>
                </a:ln>
                <a:solidFill>
                  <a:schemeClr val="folHlink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План</a:t>
            </a:r>
            <a:r>
              <a:rPr kumimoji="0" lang="ru-RU" sz="8100" b="1" i="0" u="none" strike="noStrike" kern="1200" cap="none" spc="0" normalizeH="0" baseline="0" noProof="0" dirty="0" smtClean="0">
                <a:ln w="6350">
                  <a:noFill/>
                </a:ln>
                <a:solidFill>
                  <a:srgbClr val="663300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ru-RU" sz="8100" b="1" i="0" u="none" strike="noStrike" kern="1200" cap="none" spc="0" normalizeH="0" baseline="0" noProof="0" dirty="0" smtClean="0">
                <a:ln w="6350">
                  <a:noFill/>
                </a:ln>
                <a:solidFill>
                  <a:schemeClr val="folHlink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урока</a:t>
            </a:r>
          </a:p>
        </p:txBody>
      </p:sp>
      <p:pic>
        <p:nvPicPr>
          <p:cNvPr id="3" name="Picture 4" descr="ag00029_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0"/>
            <a:ext cx="1214413" cy="10258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1500166" y="1571612"/>
            <a:ext cx="7240613" cy="1379539"/>
          </a:xfrm>
          <a:prstGeom prst="rect">
            <a:avLst/>
          </a:prstGeom>
        </p:spPr>
        <p:txBody>
          <a:bodyPr/>
          <a:lstStyle/>
          <a:p>
            <a:pPr marL="548640" marR="0" lvl="0" indent="-41148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buFont typeface="Wingdings 2"/>
              <a:buChar char=""/>
              <a:tabLst/>
              <a:defRPr/>
            </a:pPr>
            <a:r>
              <a:rPr kumimoji="0" lang="ru-RU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808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В городе Микены.</a:t>
            </a:r>
          </a:p>
          <a:p>
            <a:pPr marL="548640" marR="0" lvl="0" indent="-41148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buFont typeface="Wingdings 2"/>
              <a:buChar char=""/>
              <a:tabLst/>
              <a:defRPr/>
            </a:pPr>
            <a:r>
              <a:rPr lang="ru-RU" sz="4000" b="1" dirty="0" smtClean="0">
                <a:solidFill>
                  <a:srgbClr val="008080"/>
                </a:solidFill>
              </a:rPr>
              <a:t>Причины Троянской войны</a:t>
            </a:r>
            <a:endParaRPr kumimoji="0" lang="ru-RU" sz="4000" b="1" i="0" u="none" strike="noStrike" kern="1200" cap="none" spc="0" normalizeH="0" baseline="0" noProof="0" dirty="0" smtClean="0">
              <a:ln>
                <a:noFill/>
              </a:ln>
              <a:solidFill>
                <a:srgbClr val="00808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5" name="Picture 4" descr="ag00317_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632700" y="4572008"/>
            <a:ext cx="1511300" cy="1844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4" descr="C:\C&amp;M\CMGE01_2\g_530.bmp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85720" y="3000372"/>
            <a:ext cx="5900590" cy="385762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3" presetClass="entr" presetSubtype="27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E:\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3429000"/>
            <a:ext cx="4714876" cy="3143251"/>
          </a:xfrm>
          <a:prstGeom prst="rect">
            <a:avLst/>
          </a:prstGeom>
          <a:noFill/>
        </p:spPr>
      </p:pic>
      <p:pic>
        <p:nvPicPr>
          <p:cNvPr id="2050" name="Picture 2" descr="Ванная комната последнего свидания с женой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-1"/>
            <a:ext cx="4572000" cy="30381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 descr="Дерево в руинах Микен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357818" y="1316274"/>
            <a:ext cx="3469630" cy="52559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5143504" y="714356"/>
            <a:ext cx="364946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>
                <a:solidFill>
                  <a:srgbClr val="FF0000"/>
                </a:solidFill>
              </a:rPr>
              <a:t>Руины города Микены</a:t>
            </a:r>
            <a:endParaRPr lang="ru-RU" sz="28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9" descr="C:\Documents and Settings\1\Мои документы\Гаврищук\зачетная\туда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638800" y="1905000"/>
            <a:ext cx="609600" cy="330200"/>
          </a:xfrm>
          <a:prstGeom prst="rect">
            <a:avLst/>
          </a:prstGeom>
          <a:noFill/>
        </p:spPr>
      </p:pic>
      <p:sp>
        <p:nvSpPr>
          <p:cNvPr id="25" name="Text Box 21"/>
          <p:cNvSpPr txBox="1">
            <a:spLocks noChangeArrowheads="1"/>
          </p:cNvSpPr>
          <p:nvPr/>
        </p:nvSpPr>
        <p:spPr bwMode="ltGray">
          <a:xfrm>
            <a:off x="2000232" y="3714752"/>
            <a:ext cx="1219200" cy="861774"/>
          </a:xfrm>
          <a:prstGeom prst="rect">
            <a:avLst/>
          </a:prstGeom>
          <a:noFill/>
          <a:ln w="9525">
            <a:noFill/>
            <a:miter lim="800000"/>
            <a:headEnd type="none" w="sm" len="sm"/>
            <a:tailEnd type="none" w="sm" len="sm"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000" b="1" dirty="0">
                <a:solidFill>
                  <a:srgbClr val="000000"/>
                </a:solidFill>
              </a:rPr>
              <a:t>Микены</a:t>
            </a:r>
          </a:p>
          <a:p>
            <a:pPr>
              <a:spcBef>
                <a:spcPct val="50000"/>
              </a:spcBef>
            </a:pPr>
            <a:endParaRPr lang="ru-RU" sz="2000" dirty="0">
              <a:solidFill>
                <a:srgbClr val="000000"/>
              </a:solidFill>
            </a:endParaRPr>
          </a:p>
        </p:txBody>
      </p:sp>
      <p:sp>
        <p:nvSpPr>
          <p:cNvPr id="41" name="Text Box 10"/>
          <p:cNvSpPr txBox="1">
            <a:spLocks noChangeArrowheads="1"/>
          </p:cNvSpPr>
          <p:nvPr/>
        </p:nvSpPr>
        <p:spPr bwMode="ltGray">
          <a:xfrm>
            <a:off x="1357290" y="3643314"/>
            <a:ext cx="1371600" cy="369332"/>
          </a:xfrm>
          <a:prstGeom prst="rect">
            <a:avLst/>
          </a:prstGeom>
          <a:noFill/>
          <a:ln w="9525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dirty="0">
                <a:solidFill>
                  <a:srgbClr val="FF0000"/>
                </a:solidFill>
              </a:rPr>
              <a:t>Микены</a:t>
            </a:r>
          </a:p>
        </p:txBody>
      </p:sp>
      <p:sp>
        <p:nvSpPr>
          <p:cNvPr id="43" name="Text Box 15"/>
          <p:cNvSpPr txBox="1">
            <a:spLocks noChangeArrowheads="1"/>
          </p:cNvSpPr>
          <p:nvPr/>
        </p:nvSpPr>
        <p:spPr bwMode="ltGray">
          <a:xfrm>
            <a:off x="4643438" y="2428868"/>
            <a:ext cx="1219200" cy="396875"/>
          </a:xfrm>
          <a:prstGeom prst="rect">
            <a:avLst/>
          </a:prstGeom>
          <a:noFill/>
          <a:ln w="9525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000" b="1" dirty="0">
                <a:solidFill>
                  <a:srgbClr val="FF5050"/>
                </a:solidFill>
              </a:rPr>
              <a:t>Троя</a:t>
            </a:r>
          </a:p>
        </p:txBody>
      </p:sp>
      <p:pic>
        <p:nvPicPr>
          <p:cNvPr id="44" name="Picture 9" descr="C:\Documents and Settings\1\Мои документы\Гаврищук\зачетная\туда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071934" y="2214554"/>
            <a:ext cx="609600" cy="330200"/>
          </a:xfrm>
          <a:prstGeom prst="rect">
            <a:avLst/>
          </a:prstGeom>
          <a:noFill/>
        </p:spPr>
      </p:pic>
      <p:pic>
        <p:nvPicPr>
          <p:cNvPr id="9" name="Picture 7"/>
          <p:cNvPicPr>
            <a:picLocks noChangeAspect="1" noChangeArrowheads="1"/>
          </p:cNvPicPr>
          <p:nvPr/>
        </p:nvPicPr>
        <p:blipFill>
          <a:blip r:embed="rId4"/>
          <a:srcRect t="2766" b="4742"/>
          <a:stretch>
            <a:fillRect/>
          </a:stretch>
        </p:blipFill>
        <p:spPr bwMode="auto">
          <a:xfrm>
            <a:off x="214282" y="0"/>
            <a:ext cx="8929718" cy="36784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5"/>
          <a:srcRect t="4877" b="4878"/>
          <a:stretch>
            <a:fillRect/>
          </a:stretch>
        </p:blipFill>
        <p:spPr bwMode="auto">
          <a:xfrm>
            <a:off x="0" y="3707042"/>
            <a:ext cx="9144000" cy="3150958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2714612" y="4214818"/>
            <a:ext cx="10781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Микены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572264" y="2000240"/>
            <a:ext cx="6940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Троя</a:t>
            </a:r>
            <a:endParaRPr lang="ru-RU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7" descr="slide0142_image403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58148" y="5625684"/>
            <a:ext cx="1101716" cy="103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642910" y="5786454"/>
            <a:ext cx="19205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Львиные ворота</a:t>
            </a:r>
            <a:endParaRPr lang="ru-RU" b="1" dirty="0">
              <a:solidFill>
                <a:srgbClr val="FF0000"/>
              </a:solidFill>
            </a:endParaRPr>
          </a:p>
        </p:txBody>
      </p:sp>
      <p:pic>
        <p:nvPicPr>
          <p:cNvPr id="1026" name="Picture 2" descr="Львиные ворота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20" y="-22"/>
            <a:ext cx="3714775" cy="5572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4429124" y="214290"/>
            <a:ext cx="4572000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/>
              <a:t>Микены - пожалуй, самый известный город Греции</a:t>
            </a:r>
            <a:r>
              <a:rPr lang="en-US" dirty="0" smtClean="0"/>
              <a:t> </a:t>
            </a:r>
            <a:r>
              <a:rPr lang="ru-RU" dirty="0" smtClean="0"/>
              <a:t>400 лет </a:t>
            </a:r>
            <a:r>
              <a:rPr lang="en-US" dirty="0" smtClean="0"/>
              <a:t> </a:t>
            </a:r>
            <a:r>
              <a:rPr lang="ru-RU" dirty="0" smtClean="0"/>
              <a:t>главенствующий в греческой истории. Это был самый богатый и могущественный город, расположенный в Южной Греции.</a:t>
            </a:r>
          </a:p>
        </p:txBody>
      </p:sp>
      <p:pic>
        <p:nvPicPr>
          <p:cNvPr id="1028" name="Picture 4" descr="Общий вид Микен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255597" y="2285992"/>
            <a:ext cx="4460167" cy="32861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6" descr="slide0089_image182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9750" y="549275"/>
            <a:ext cx="2736850" cy="51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14" descr="j0336396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143372" y="500042"/>
            <a:ext cx="6096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14" descr="j0336396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71538" y="1000108"/>
            <a:ext cx="6096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14" descr="j0336396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500826" y="285728"/>
            <a:ext cx="6096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8"/>
          <p:cNvSpPr txBox="1">
            <a:spLocks noChangeArrowheads="1"/>
          </p:cNvSpPr>
          <p:nvPr/>
        </p:nvSpPr>
        <p:spPr>
          <a:xfrm>
            <a:off x="2857488" y="1357298"/>
            <a:ext cx="4786346" cy="2428892"/>
          </a:xfrm>
          <a:prstGeom prst="rect">
            <a:avLst/>
          </a:prstGeom>
          <a:solidFill>
            <a:srgbClr val="FFFF00"/>
          </a:solidFill>
        </p:spPr>
        <p:txBody>
          <a:bodyPr vert="horz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buFontTx/>
              <a:buNone/>
              <a:tabLst/>
              <a:defRPr/>
            </a:pPr>
            <a:endParaRPr kumimoji="0" lang="ru-RU" sz="2800" b="0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buFontTx/>
              <a:buNone/>
              <a:tabLst/>
              <a:defRPr/>
            </a:pPr>
            <a:r>
              <a:rPr kumimoji="0" lang="ru-RU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Назовите</a:t>
            </a:r>
            <a:r>
              <a:rPr kumimoji="0" lang="ru-RU" sz="3600" b="1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основные занятия жителей Микен?</a:t>
            </a:r>
            <a:endParaRPr kumimoji="0" lang="ru-RU" sz="3600" b="1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000364" y="1357298"/>
            <a:ext cx="5214974" cy="3293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3200" dirty="0" smtClean="0"/>
          </a:p>
          <a:p>
            <a:endParaRPr lang="ru-RU" sz="3200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j0318091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000892" y="0"/>
            <a:ext cx="175260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2000232" y="928670"/>
            <a:ext cx="5307928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</a:rPr>
              <a:t>Работа с историческим документом.</a:t>
            </a:r>
          </a:p>
          <a:p>
            <a:r>
              <a:rPr lang="ru-RU" sz="2400" b="1" dirty="0" smtClean="0">
                <a:solidFill>
                  <a:srgbClr val="002060"/>
                </a:solidFill>
              </a:rPr>
              <a:t>Надписи из архива дворца в </a:t>
            </a:r>
            <a:r>
              <a:rPr lang="ru-RU" sz="2400" b="1" dirty="0" err="1" smtClean="0">
                <a:solidFill>
                  <a:srgbClr val="002060"/>
                </a:solidFill>
              </a:rPr>
              <a:t>Пилосе</a:t>
            </a:r>
            <a:r>
              <a:rPr lang="ru-RU" sz="2400" b="1" dirty="0" smtClean="0">
                <a:solidFill>
                  <a:srgbClr val="002060"/>
                </a:solidFill>
              </a:rPr>
              <a:t>.</a:t>
            </a:r>
          </a:p>
          <a:p>
            <a:endParaRPr lang="ru-RU" sz="2400" b="1" dirty="0">
              <a:solidFill>
                <a:srgbClr val="FF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071670" y="264318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6" name="Rectangle 10"/>
          <p:cNvSpPr txBox="1">
            <a:spLocks noChangeArrowheads="1"/>
          </p:cNvSpPr>
          <p:nvPr/>
        </p:nvSpPr>
        <p:spPr>
          <a:xfrm>
            <a:off x="857224" y="1928802"/>
            <a:ext cx="7643866" cy="4357718"/>
          </a:xfrm>
          <a:prstGeom prst="rect">
            <a:avLst/>
          </a:prstGeom>
          <a:solidFill>
            <a:srgbClr val="00FFFF"/>
          </a:solidFill>
        </p:spPr>
        <p:txBody>
          <a:bodyPr/>
          <a:lstStyle/>
          <a:p>
            <a:pPr marL="2377440" lvl="4" indent="-411480">
              <a:spcBef>
                <a:spcPct val="20000"/>
              </a:spcBef>
              <a:buClr>
                <a:schemeClr val="tx1">
                  <a:shade val="95000"/>
                </a:schemeClr>
              </a:buClr>
              <a:buSzPct val="65000"/>
              <a:defRPr/>
            </a:pPr>
            <a:endParaRPr lang="ru-RU" sz="2400" dirty="0" smtClean="0"/>
          </a:p>
          <a:p>
            <a:pPr marL="2377440" lvl="4" indent="-411480">
              <a:spcBef>
                <a:spcPct val="20000"/>
              </a:spcBef>
              <a:buClr>
                <a:schemeClr val="tx1">
                  <a:shade val="95000"/>
                </a:schemeClr>
              </a:buClr>
              <a:buSzPct val="65000"/>
              <a:buFont typeface="Wingdings" pitchFamily="2" charset="2"/>
              <a:buChar char="v"/>
              <a:defRPr/>
            </a:pPr>
            <a:endParaRPr lang="ru-RU" sz="2400" dirty="0" smtClean="0"/>
          </a:p>
          <a:p>
            <a:pPr marL="548640" marR="0" lvl="0" indent="-41148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buFont typeface="Wingdings" pitchFamily="2" charset="2"/>
              <a:buChar char="v"/>
              <a:tabLst/>
              <a:defRPr/>
            </a:pP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Молотильщиц (женщин)-7,девочек-10,мальчиков -8,</a:t>
            </a:r>
          </a:p>
          <a:p>
            <a:pPr marL="548640" marR="0" lvl="0" indent="-41148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buFont typeface="Wingdings" pitchFamily="2" charset="2"/>
              <a:buChar char="v"/>
              <a:tabLst/>
              <a:defRPr/>
            </a:pPr>
            <a:r>
              <a:rPr lang="ru-RU" sz="2400" b="1" dirty="0" smtClean="0">
                <a:solidFill>
                  <a:srgbClr val="0033CC"/>
                </a:solidFill>
              </a:rPr>
              <a:t>Прядильщиц (женщин) – 12, девочек-16, мальчиков – 8,</a:t>
            </a:r>
          </a:p>
          <a:p>
            <a:pPr marL="548640" marR="0" lvl="0" indent="-41148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buFont typeface="Wingdings" pitchFamily="2" charset="2"/>
              <a:buChar char="v"/>
              <a:tabLst/>
              <a:defRPr/>
            </a:pP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Подсобных рабочих (женщин) – 4,</a:t>
            </a:r>
          </a:p>
          <a:p>
            <a:pPr marL="548640" marR="0" lvl="0" indent="-41148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buFont typeface="Wingdings" pitchFamily="2" charset="2"/>
              <a:buChar char="v"/>
              <a:tabLst/>
              <a:defRPr/>
            </a:pPr>
            <a:r>
              <a:rPr lang="ru-RU" sz="2400" b="1" dirty="0" smtClean="0">
                <a:solidFill>
                  <a:srgbClr val="0033CC"/>
                </a:solidFill>
              </a:rPr>
              <a:t>Банщиц(женщин) – 38,</a:t>
            </a:r>
          </a:p>
          <a:p>
            <a:pPr marL="548640" marR="0" lvl="0" indent="-41148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buFont typeface="Wingdings" pitchFamily="2" charset="2"/>
              <a:buChar char="v"/>
              <a:tabLst/>
              <a:defRPr/>
            </a:pP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Служанок(женщин)- 32,девочек</a:t>
            </a:r>
            <a:r>
              <a:rPr kumimoji="0" lang="ru-RU" sz="2400" b="1" i="0" u="none" strike="noStrike" kern="1200" cap="none" spc="0" normalizeH="0" noProof="0" dirty="0" smtClean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– 26,</a:t>
            </a:r>
          </a:p>
          <a:p>
            <a:pPr marL="548640" marR="0" lvl="0" indent="-41148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buFont typeface="Wingdings" pitchFamily="2" charset="2"/>
              <a:buChar char="v"/>
              <a:tabLst/>
              <a:defRPr/>
            </a:pPr>
            <a:r>
              <a:rPr lang="ru-RU" sz="2400" b="1" dirty="0" smtClean="0">
                <a:solidFill>
                  <a:srgbClr val="0033CC"/>
                </a:solidFill>
              </a:rPr>
              <a:t>Швей (женщин) – 38, девочек – 20.</a:t>
            </a:r>
            <a:endParaRPr kumimoji="0" lang="ru-RU" sz="2400" b="1" i="0" u="none" strike="noStrike" kern="1200" cap="none" spc="0" normalizeH="0" noProof="0" dirty="0" smtClean="0">
              <a:ln>
                <a:noFill/>
              </a:ln>
              <a:solidFill>
                <a:srgbClr val="0033CC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548640" marR="0" lvl="0" indent="-41148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buFont typeface="Wingdings" pitchFamily="2" charset="2"/>
              <a:buChar char="v"/>
              <a:tabLst/>
              <a:defRPr/>
            </a:pPr>
            <a:endParaRPr kumimoji="0" lang="ru-RU" sz="2400" b="1" i="0" u="none" strike="noStrike" kern="1200" cap="none" spc="0" normalizeH="0" baseline="0" noProof="0" dirty="0" smtClean="0">
              <a:ln>
                <a:noFill/>
              </a:ln>
              <a:solidFill>
                <a:srgbClr val="0033CC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548640" marR="0" lvl="0" indent="-41148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buFont typeface="Wingdings" pitchFamily="2" charset="2"/>
              <a:buChar char="v"/>
              <a:tabLst/>
              <a:defRPr/>
            </a:pPr>
            <a:endParaRPr kumimoji="0" lang="ru-RU" sz="2400" b="1" i="0" u="none" strike="noStrike" kern="1200" cap="none" spc="0" normalizeH="0" baseline="0" noProof="0" dirty="0" smtClean="0">
              <a:ln>
                <a:noFill/>
              </a:ln>
              <a:solidFill>
                <a:srgbClr val="0033CC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309</TotalTime>
  <Words>250</Words>
  <Application>Microsoft Office PowerPoint</Application>
  <PresentationFormat>Экран (4:3)</PresentationFormat>
  <Paragraphs>85</Paragraphs>
  <Slides>16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Апекс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Долгие годы греки безуспешно осаждали Трою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всн</dc:creator>
  <cp:lastModifiedBy>всн</cp:lastModifiedBy>
  <cp:revision>28</cp:revision>
  <dcterms:created xsi:type="dcterms:W3CDTF">2009-12-16T05:40:44Z</dcterms:created>
  <dcterms:modified xsi:type="dcterms:W3CDTF">2009-12-21T04:53:38Z</dcterms:modified>
</cp:coreProperties>
</file>