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8" r:id="rId4"/>
    <p:sldId id="259" r:id="rId5"/>
    <p:sldId id="260" r:id="rId6"/>
    <p:sldId id="272" r:id="rId7"/>
    <p:sldId id="261" r:id="rId8"/>
    <p:sldId id="271" r:id="rId9"/>
    <p:sldId id="262" r:id="rId10"/>
    <p:sldId id="263" r:id="rId11"/>
    <p:sldId id="267" r:id="rId12"/>
    <p:sldId id="266" r:id="rId13"/>
    <p:sldId id="269" r:id="rId14"/>
    <p:sldId id="264" r:id="rId15"/>
    <p:sldId id="276" r:id="rId16"/>
    <p:sldId id="275" r:id="rId17"/>
    <p:sldId id="274" r:id="rId18"/>
    <p:sldId id="277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FF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BE93B-82CC-4B8D-B191-9EA19D8118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C6129-AA1F-4F7A-8B5E-8ACF9DA344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B0E45-EEA6-45B2-883A-4DB43098BC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F8974-D937-420F-BCCF-8892E69A42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E861D-ED72-49DE-B134-087ED7DC70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A1DD9-18EA-4C17-90FB-A75C0FA3BD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868DD-2454-45AF-BE89-83B79E976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E785F-7A33-484A-82BA-58227BE887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BE556-CB7F-4A8B-8168-1BDFD3640D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0DCF6-5CE9-471B-A2CB-C4868981B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EB776-6631-4E4D-B74E-A4D62D5E33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693B52B-CE6C-485B-B8FB-34294CE8FE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74" r:id="rId5"/>
    <p:sldLayoutId id="2147483669" r:id="rId6"/>
    <p:sldLayoutId id="2147483668" r:id="rId7"/>
    <p:sldLayoutId id="2147483667" r:id="rId8"/>
    <p:sldLayoutId id="2147483666" r:id="rId9"/>
    <p:sldLayoutId id="2147483665" r:id="rId10"/>
    <p:sldLayoutId id="214748366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18" Type="http://schemas.openxmlformats.org/officeDocument/2006/relationships/image" Target="../media/image7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17" Type="http://schemas.openxmlformats.org/officeDocument/2006/relationships/image" Target="../media/image70.png"/><Relationship Id="rId2" Type="http://schemas.openxmlformats.org/officeDocument/2006/relationships/image" Target="../media/image55.jpeg"/><Relationship Id="rId16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5" Type="http://schemas.openxmlformats.org/officeDocument/2006/relationships/image" Target="../media/image6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00625" y="5072063"/>
            <a:ext cx="4019550" cy="114300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7 класс</a:t>
            </a:r>
            <a:endParaRPr lang="ru-RU" dirty="0"/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Учитель Омельченко О.Л.</a:t>
            </a:r>
          </a:p>
        </p:txBody>
      </p:sp>
      <p:pic>
        <p:nvPicPr>
          <p:cNvPr id="2050" name="Rectangle 2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1427163"/>
            <a:ext cx="8321675" cy="19923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7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500" smtClean="0">
                <a:latin typeface="Georgia" pitchFamily="18" charset="0"/>
              </a:rPr>
              <a:t>Это последовательность групп организмов, каждая из которых служит пищей для последующей. Каждая отдельная группа организмов пищевой цепи представляет пищевое звено.</a:t>
            </a:r>
          </a:p>
          <a:p>
            <a:pPr eaLnBrk="1" hangingPunct="1"/>
            <a:r>
              <a:rPr lang="ru-RU" sz="2500" smtClean="0">
                <a:latin typeface="Georgia" pitchFamily="18" charset="0"/>
              </a:rPr>
              <a:t>Пищевые цепи называют еще трофической (от греч. </a:t>
            </a:r>
            <a:r>
              <a:rPr lang="en-US" sz="2500" smtClean="0">
                <a:latin typeface="Georgia" pitchFamily="18" charset="0"/>
              </a:rPr>
              <a:t>trophe</a:t>
            </a:r>
            <a:r>
              <a:rPr lang="ru-RU" sz="2500" smtClean="0">
                <a:latin typeface="Georgia" pitchFamily="18" charset="0"/>
              </a:rPr>
              <a:t> –питание).</a:t>
            </a:r>
          </a:p>
        </p:txBody>
      </p:sp>
      <p:pic>
        <p:nvPicPr>
          <p:cNvPr id="17410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146050"/>
            <a:ext cx="8242300" cy="12319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84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9588" y="92075"/>
            <a:ext cx="5127625" cy="1455738"/>
          </a:xfrm>
          <a:prstGeom prst="rect">
            <a:avLst/>
          </a:prstGeom>
          <a:noFill/>
        </p:spPr>
      </p:pic>
      <p:pic>
        <p:nvPicPr>
          <p:cNvPr id="18433" name="Picture 1" descr="C:\Documents and Settings\Admin\Мои документы\ЛЮДИ\Лембитовна\экосистема\картина0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64013" y="2359025"/>
            <a:ext cx="1468437" cy="1298575"/>
          </a:xfrm>
          <a:prstGeom prst="rect">
            <a:avLst/>
          </a:prstGeom>
          <a:noFill/>
        </p:spPr>
      </p:pic>
      <p:pic>
        <p:nvPicPr>
          <p:cNvPr id="4" name="Picture 4" descr="C:\Documents and Settings\Admin\Мои документы\Мои рисунки\природа\VALLEY_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350" y="1206500"/>
            <a:ext cx="2298700" cy="5370513"/>
          </a:xfrm>
          <a:prstGeom prst="rect">
            <a:avLst/>
          </a:prstGeom>
          <a:noFill/>
        </p:spPr>
      </p:pic>
      <p:pic>
        <p:nvPicPr>
          <p:cNvPr id="5" name="Picture 2" descr="C:\Documents and Settings\Admin\Мои документы\ЛЮДИ\Лембитовна\экосистема\Копия 3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66988" y="2852738"/>
            <a:ext cx="1223962" cy="1304925"/>
          </a:xfrm>
          <a:prstGeom prst="rect">
            <a:avLst/>
          </a:prstGeom>
          <a:noFill/>
        </p:spPr>
      </p:pic>
      <p:pic>
        <p:nvPicPr>
          <p:cNvPr id="6" name="Picture 5" descr="C:\Documents and Settings\Admin\Мои документы\ЛЮДИ\Лембитовна\экосистема\синица00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34063" y="1493838"/>
            <a:ext cx="1547812" cy="2219325"/>
          </a:xfrm>
          <a:prstGeom prst="rect">
            <a:avLst/>
          </a:prstGeom>
          <a:noFill/>
        </p:spPr>
      </p:pic>
      <p:pic>
        <p:nvPicPr>
          <p:cNvPr id="7" name="Picture 1" descr="C:\Documents and Settings\Admin\Мои документы\ЛЮДИ\Лембитовна\экосистема\картина02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35888" y="573088"/>
            <a:ext cx="1468437" cy="1841500"/>
          </a:xfrm>
          <a:prstGeom prst="rect">
            <a:avLst/>
          </a:prstGeom>
          <a:noFill/>
        </p:spPr>
      </p:pic>
      <p:sp>
        <p:nvSpPr>
          <p:cNvPr id="8" name="Стрелка вправо 7"/>
          <p:cNvSpPr/>
          <p:nvPr/>
        </p:nvSpPr>
        <p:spPr>
          <a:xfrm rot="9600000">
            <a:off x="2268538" y="3833813"/>
            <a:ext cx="341312" cy="37782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9600000">
            <a:off x="2441575" y="4159250"/>
            <a:ext cx="2260600" cy="468313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9600000">
            <a:off x="5265738" y="2009775"/>
            <a:ext cx="541337" cy="392113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9600000">
            <a:off x="7265988" y="1223963"/>
            <a:ext cx="541337" cy="39211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2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2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2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2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2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Rectangle 2"/>
          <p:cNvPicPr>
            <a:picLocks noGrp="1" noChangeArrowheads="1"/>
          </p:cNvPicPr>
          <p:nvPr>
            <p:ph type="title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4013" y="133350"/>
            <a:ext cx="8240712" cy="884238"/>
          </a:xfrm>
        </p:spPr>
      </p:pic>
      <p:pic>
        <p:nvPicPr>
          <p:cNvPr id="12292" name="Picture 4" descr="C:\Documents and Settings\Admin\Мои документы\ЛЮДИ\Лембитовна\экосистема\1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2863" y="1206500"/>
            <a:ext cx="1798637" cy="1085850"/>
          </a:xfrm>
          <a:prstGeom prst="rect">
            <a:avLst/>
          </a:prstGeom>
          <a:noFill/>
        </p:spPr>
      </p:pic>
      <p:pic>
        <p:nvPicPr>
          <p:cNvPr id="6" name="Picture 4" descr="C:\Documents and Settings\Admin\Мои документы\ЛЮДИ\Лембитовна\экосистема\1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563" y="2895600"/>
            <a:ext cx="1970087" cy="1182688"/>
          </a:xfrm>
          <a:prstGeom prst="rect">
            <a:avLst/>
          </a:prstGeom>
          <a:noFill/>
        </p:spPr>
      </p:pic>
      <p:pic>
        <p:nvPicPr>
          <p:cNvPr id="7" name="Picture 4" descr="C:\Documents and Settings\Admin\Мои документы\ЛЮДИ\Лембитовна\экосистема\1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2800" y="5353050"/>
            <a:ext cx="2225675" cy="1371600"/>
          </a:xfrm>
          <a:prstGeom prst="rect">
            <a:avLst/>
          </a:prstGeom>
          <a:noFill/>
        </p:spPr>
      </p:pic>
      <p:pic>
        <p:nvPicPr>
          <p:cNvPr id="8" name="Picture 4" descr="C:\Documents and Settings\Admin\Мои документы\ЛЮДИ\Лембитовна\экосистема\1.bm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65900" y="2779713"/>
            <a:ext cx="2370138" cy="1438275"/>
          </a:xfrm>
          <a:prstGeom prst="rect">
            <a:avLst/>
          </a:prstGeom>
          <a:noFill/>
        </p:spPr>
      </p:pic>
      <p:pic>
        <p:nvPicPr>
          <p:cNvPr id="13323" name="Picture 5" descr="C:\Documents and Settings\Admin\Мои документы\Мои рисунки\природа\Рисунок3.jpg"/>
          <p:cNvPicPr>
            <a:picLocks noChangeAspect="1" noChangeArrowheads="1"/>
          </p:cNvPicPr>
          <p:nvPr/>
        </p:nvPicPr>
        <p:blipFill>
          <a:blip r:embed="rId8"/>
          <a:srcRect l="50000" t="20000" r="26563" b="48750"/>
          <a:stretch>
            <a:fillRect/>
          </a:stretch>
        </p:blipFill>
        <p:spPr bwMode="auto">
          <a:xfrm>
            <a:off x="7572396" y="142852"/>
            <a:ext cx="1785937" cy="17859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300" name="Picture 12" descr="C:\Documents and Settings\Admin\Мои документы\ЛЮДИ\Лембитовна\экосистема\Копия (2) 1.bmp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19475" y="4565650"/>
            <a:ext cx="798513" cy="725488"/>
          </a:xfrm>
          <a:prstGeom prst="rect">
            <a:avLst/>
          </a:prstGeom>
          <a:noFill/>
        </p:spPr>
      </p:pic>
      <p:pic>
        <p:nvPicPr>
          <p:cNvPr id="13" name="Picture 12" descr="C:\Documents and Settings\Admin\Мои документы\ЛЮДИ\Лембитовна\экосистема\Копия (2) 1.bmp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705350" y="4565650"/>
            <a:ext cx="1231900" cy="725488"/>
          </a:xfrm>
          <a:prstGeom prst="rect">
            <a:avLst/>
          </a:prstGeom>
          <a:noFill/>
        </p:spPr>
      </p:pic>
      <p:sp>
        <p:nvSpPr>
          <p:cNvPr id="15" name="Стрелка влево 14"/>
          <p:cNvSpPr/>
          <p:nvPr/>
        </p:nvSpPr>
        <p:spPr>
          <a:xfrm rot="2519836">
            <a:off x="1195388" y="4833938"/>
            <a:ext cx="2444750" cy="24923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трелка влево 17"/>
          <p:cNvSpPr/>
          <p:nvPr/>
        </p:nvSpPr>
        <p:spPr>
          <a:xfrm rot="20315980">
            <a:off x="1576388" y="5553075"/>
            <a:ext cx="1230312" cy="26035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857250" y="5929313"/>
            <a:ext cx="142875" cy="142875"/>
          </a:xfrm>
          <a:prstGeom prst="flowChartConnector">
            <a:avLst/>
          </a:prstGeom>
          <a:gradFill>
            <a:gsLst>
              <a:gs pos="0">
                <a:srgbClr val="CC00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1009650" y="6081713"/>
            <a:ext cx="142875" cy="142875"/>
          </a:xfrm>
          <a:prstGeom prst="flowChartConnector">
            <a:avLst/>
          </a:prstGeom>
          <a:gradFill>
            <a:gsLst>
              <a:gs pos="0">
                <a:srgbClr val="CC00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Блок-схема: узел 20"/>
          <p:cNvSpPr/>
          <p:nvPr/>
        </p:nvSpPr>
        <p:spPr>
          <a:xfrm>
            <a:off x="1162050" y="6234113"/>
            <a:ext cx="142875" cy="142875"/>
          </a:xfrm>
          <a:prstGeom prst="flowChartConnector">
            <a:avLst/>
          </a:prstGeom>
          <a:gradFill>
            <a:gsLst>
              <a:gs pos="0">
                <a:srgbClr val="CC00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Блок-схема: узел 21"/>
          <p:cNvSpPr/>
          <p:nvPr/>
        </p:nvSpPr>
        <p:spPr>
          <a:xfrm>
            <a:off x="1314450" y="6386513"/>
            <a:ext cx="142875" cy="142875"/>
          </a:xfrm>
          <a:prstGeom prst="flowChartConnector">
            <a:avLst/>
          </a:prstGeom>
          <a:gradFill>
            <a:gsLst>
              <a:gs pos="0">
                <a:srgbClr val="CC00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Блок-схема: узел 22"/>
          <p:cNvSpPr/>
          <p:nvPr/>
        </p:nvSpPr>
        <p:spPr>
          <a:xfrm>
            <a:off x="1466850" y="6538913"/>
            <a:ext cx="142875" cy="142875"/>
          </a:xfrm>
          <a:prstGeom prst="flowChartConnector">
            <a:avLst/>
          </a:prstGeom>
          <a:gradFill>
            <a:gsLst>
              <a:gs pos="0">
                <a:srgbClr val="CC00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Блок-схема: узел 23"/>
          <p:cNvSpPr/>
          <p:nvPr/>
        </p:nvSpPr>
        <p:spPr>
          <a:xfrm>
            <a:off x="1071563" y="5715000"/>
            <a:ext cx="142875" cy="142875"/>
          </a:xfrm>
          <a:prstGeom prst="flowChartConnector">
            <a:avLst/>
          </a:prstGeom>
          <a:gradFill>
            <a:gsLst>
              <a:gs pos="0">
                <a:srgbClr val="CC00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Блок-схема: узел 24"/>
          <p:cNvSpPr/>
          <p:nvPr/>
        </p:nvSpPr>
        <p:spPr>
          <a:xfrm>
            <a:off x="642938" y="6072188"/>
            <a:ext cx="142875" cy="142875"/>
          </a:xfrm>
          <a:prstGeom prst="flowChartConnector">
            <a:avLst/>
          </a:prstGeom>
          <a:gradFill>
            <a:gsLst>
              <a:gs pos="0">
                <a:srgbClr val="CC00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Блок-схема: узел 25"/>
          <p:cNvSpPr/>
          <p:nvPr/>
        </p:nvSpPr>
        <p:spPr>
          <a:xfrm>
            <a:off x="928688" y="6357938"/>
            <a:ext cx="142875" cy="142875"/>
          </a:xfrm>
          <a:prstGeom prst="flowChartConnector">
            <a:avLst/>
          </a:prstGeom>
          <a:gradFill>
            <a:gsLst>
              <a:gs pos="0">
                <a:srgbClr val="CC00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Блок-схема: узел 26"/>
          <p:cNvSpPr/>
          <p:nvPr/>
        </p:nvSpPr>
        <p:spPr>
          <a:xfrm>
            <a:off x="714375" y="6215063"/>
            <a:ext cx="142875" cy="142875"/>
          </a:xfrm>
          <a:prstGeom prst="flowChartConnector">
            <a:avLst/>
          </a:prstGeom>
          <a:gradFill>
            <a:gsLst>
              <a:gs pos="0">
                <a:srgbClr val="CC00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Блок-схема: узел 27"/>
          <p:cNvSpPr/>
          <p:nvPr/>
        </p:nvSpPr>
        <p:spPr>
          <a:xfrm>
            <a:off x="1071563" y="6500813"/>
            <a:ext cx="142875" cy="142875"/>
          </a:xfrm>
          <a:prstGeom prst="flowChartConnector">
            <a:avLst/>
          </a:prstGeom>
          <a:gradFill>
            <a:gsLst>
              <a:gs pos="0">
                <a:srgbClr val="CC00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Блок-схема: узел 28"/>
          <p:cNvSpPr/>
          <p:nvPr/>
        </p:nvSpPr>
        <p:spPr>
          <a:xfrm>
            <a:off x="1500188" y="6143625"/>
            <a:ext cx="142875" cy="142875"/>
          </a:xfrm>
          <a:prstGeom prst="flowChartConnector">
            <a:avLst/>
          </a:prstGeom>
          <a:gradFill>
            <a:gsLst>
              <a:gs pos="0">
                <a:srgbClr val="CC00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Блок-схема: узел 29"/>
          <p:cNvSpPr/>
          <p:nvPr/>
        </p:nvSpPr>
        <p:spPr>
          <a:xfrm>
            <a:off x="1214438" y="6715125"/>
            <a:ext cx="142875" cy="142875"/>
          </a:xfrm>
          <a:prstGeom prst="flowChartConnector">
            <a:avLst/>
          </a:prstGeom>
          <a:gradFill>
            <a:gsLst>
              <a:gs pos="0">
                <a:srgbClr val="CC00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Блок-схема: узел 30"/>
          <p:cNvSpPr/>
          <p:nvPr/>
        </p:nvSpPr>
        <p:spPr>
          <a:xfrm>
            <a:off x="642938" y="6429375"/>
            <a:ext cx="142875" cy="142875"/>
          </a:xfrm>
          <a:prstGeom prst="flowChartConnector">
            <a:avLst/>
          </a:prstGeom>
          <a:gradFill>
            <a:gsLst>
              <a:gs pos="0">
                <a:srgbClr val="CC00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Блок-схема: узел 31"/>
          <p:cNvSpPr/>
          <p:nvPr/>
        </p:nvSpPr>
        <p:spPr>
          <a:xfrm>
            <a:off x="785813" y="6572250"/>
            <a:ext cx="142875" cy="142875"/>
          </a:xfrm>
          <a:prstGeom prst="flowChartConnector">
            <a:avLst/>
          </a:prstGeom>
          <a:gradFill>
            <a:gsLst>
              <a:gs pos="0">
                <a:srgbClr val="CC00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Блок-схема: узел 32"/>
          <p:cNvSpPr/>
          <p:nvPr/>
        </p:nvSpPr>
        <p:spPr>
          <a:xfrm>
            <a:off x="7072313" y="5643563"/>
            <a:ext cx="142875" cy="142875"/>
          </a:xfrm>
          <a:prstGeom prst="flowChartConnector">
            <a:avLst/>
          </a:prstGeom>
          <a:gradFill>
            <a:gsLst>
              <a:gs pos="0">
                <a:srgbClr val="CC00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Блок-схема: узел 33"/>
          <p:cNvSpPr/>
          <p:nvPr/>
        </p:nvSpPr>
        <p:spPr>
          <a:xfrm>
            <a:off x="7215188" y="5429250"/>
            <a:ext cx="142875" cy="142875"/>
          </a:xfrm>
          <a:prstGeom prst="flowChartConnector">
            <a:avLst/>
          </a:prstGeom>
          <a:gradFill>
            <a:gsLst>
              <a:gs pos="0">
                <a:srgbClr val="CC00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Блок-схема: узел 34"/>
          <p:cNvSpPr/>
          <p:nvPr/>
        </p:nvSpPr>
        <p:spPr>
          <a:xfrm>
            <a:off x="7305675" y="5591175"/>
            <a:ext cx="142875" cy="142875"/>
          </a:xfrm>
          <a:prstGeom prst="flowChartConnector">
            <a:avLst/>
          </a:prstGeom>
          <a:gradFill>
            <a:gsLst>
              <a:gs pos="0">
                <a:srgbClr val="CC00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Блок-схема: узел 35"/>
          <p:cNvSpPr/>
          <p:nvPr/>
        </p:nvSpPr>
        <p:spPr>
          <a:xfrm>
            <a:off x="7458075" y="5743575"/>
            <a:ext cx="142875" cy="142875"/>
          </a:xfrm>
          <a:prstGeom prst="flowChartConnector">
            <a:avLst/>
          </a:prstGeom>
          <a:gradFill>
            <a:gsLst>
              <a:gs pos="0">
                <a:srgbClr val="CC00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Блок-схема: узел 36"/>
          <p:cNvSpPr/>
          <p:nvPr/>
        </p:nvSpPr>
        <p:spPr>
          <a:xfrm>
            <a:off x="7610475" y="5895975"/>
            <a:ext cx="142875" cy="142875"/>
          </a:xfrm>
          <a:prstGeom prst="flowChartConnector">
            <a:avLst/>
          </a:prstGeom>
          <a:gradFill>
            <a:gsLst>
              <a:gs pos="0">
                <a:srgbClr val="CC00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Блок-схема: узел 37"/>
          <p:cNvSpPr/>
          <p:nvPr/>
        </p:nvSpPr>
        <p:spPr>
          <a:xfrm>
            <a:off x="7762875" y="6048375"/>
            <a:ext cx="142875" cy="142875"/>
          </a:xfrm>
          <a:prstGeom prst="flowChartConnector">
            <a:avLst/>
          </a:prstGeom>
          <a:gradFill>
            <a:gsLst>
              <a:gs pos="0">
                <a:srgbClr val="CC00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Блок-схема: узел 38"/>
          <p:cNvSpPr/>
          <p:nvPr/>
        </p:nvSpPr>
        <p:spPr>
          <a:xfrm>
            <a:off x="7072313" y="6000750"/>
            <a:ext cx="142875" cy="142875"/>
          </a:xfrm>
          <a:prstGeom prst="flowChartConnector">
            <a:avLst/>
          </a:prstGeom>
          <a:gradFill>
            <a:gsLst>
              <a:gs pos="0">
                <a:srgbClr val="CC00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Блок-схема: узел 39"/>
          <p:cNvSpPr/>
          <p:nvPr/>
        </p:nvSpPr>
        <p:spPr>
          <a:xfrm>
            <a:off x="7358063" y="5929313"/>
            <a:ext cx="142875" cy="142875"/>
          </a:xfrm>
          <a:prstGeom prst="flowChartConnector">
            <a:avLst/>
          </a:prstGeom>
          <a:gradFill>
            <a:gsLst>
              <a:gs pos="0">
                <a:srgbClr val="CC00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Блок-схема: узел 40"/>
          <p:cNvSpPr/>
          <p:nvPr/>
        </p:nvSpPr>
        <p:spPr>
          <a:xfrm>
            <a:off x="7215188" y="5786438"/>
            <a:ext cx="142875" cy="142875"/>
          </a:xfrm>
          <a:prstGeom prst="flowChartConnector">
            <a:avLst/>
          </a:prstGeom>
          <a:gradFill>
            <a:gsLst>
              <a:gs pos="0">
                <a:srgbClr val="CC00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Блок-схема: узел 41"/>
          <p:cNvSpPr/>
          <p:nvPr/>
        </p:nvSpPr>
        <p:spPr>
          <a:xfrm>
            <a:off x="7572375" y="5572125"/>
            <a:ext cx="142875" cy="142875"/>
          </a:xfrm>
          <a:prstGeom prst="flowChartConnector">
            <a:avLst/>
          </a:prstGeom>
          <a:gradFill>
            <a:gsLst>
              <a:gs pos="0">
                <a:srgbClr val="CC00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Блок-схема: узел 42"/>
          <p:cNvSpPr/>
          <p:nvPr/>
        </p:nvSpPr>
        <p:spPr>
          <a:xfrm>
            <a:off x="7715250" y="5715000"/>
            <a:ext cx="142875" cy="142875"/>
          </a:xfrm>
          <a:prstGeom prst="flowChartConnector">
            <a:avLst/>
          </a:prstGeom>
          <a:gradFill>
            <a:gsLst>
              <a:gs pos="0">
                <a:srgbClr val="CC00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Блок-схема: узел 43"/>
          <p:cNvSpPr/>
          <p:nvPr/>
        </p:nvSpPr>
        <p:spPr>
          <a:xfrm>
            <a:off x="7286625" y="6215063"/>
            <a:ext cx="142875" cy="142875"/>
          </a:xfrm>
          <a:prstGeom prst="flowChartConnector">
            <a:avLst/>
          </a:prstGeom>
          <a:gradFill>
            <a:gsLst>
              <a:gs pos="0">
                <a:srgbClr val="CC00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Блок-схема: узел 44"/>
          <p:cNvSpPr/>
          <p:nvPr/>
        </p:nvSpPr>
        <p:spPr>
          <a:xfrm>
            <a:off x="7500938" y="6143625"/>
            <a:ext cx="142875" cy="142875"/>
          </a:xfrm>
          <a:prstGeom prst="flowChartConnector">
            <a:avLst/>
          </a:prstGeom>
          <a:gradFill>
            <a:gsLst>
              <a:gs pos="0">
                <a:srgbClr val="CC00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Блок-схема: узел 45"/>
          <p:cNvSpPr/>
          <p:nvPr/>
        </p:nvSpPr>
        <p:spPr>
          <a:xfrm>
            <a:off x="785813" y="1571625"/>
            <a:ext cx="142875" cy="142875"/>
          </a:xfrm>
          <a:prstGeom prst="flowChartConnector">
            <a:avLst/>
          </a:prstGeom>
          <a:gradFill>
            <a:gsLst>
              <a:gs pos="0">
                <a:srgbClr val="CC00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Блок-схема: узел 46"/>
          <p:cNvSpPr/>
          <p:nvPr/>
        </p:nvSpPr>
        <p:spPr>
          <a:xfrm>
            <a:off x="938213" y="1724025"/>
            <a:ext cx="142875" cy="142875"/>
          </a:xfrm>
          <a:prstGeom prst="flowChartConnector">
            <a:avLst/>
          </a:prstGeom>
          <a:gradFill>
            <a:gsLst>
              <a:gs pos="0">
                <a:srgbClr val="CC00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Блок-схема: узел 47"/>
          <p:cNvSpPr/>
          <p:nvPr/>
        </p:nvSpPr>
        <p:spPr>
          <a:xfrm>
            <a:off x="1090613" y="1876425"/>
            <a:ext cx="142875" cy="142875"/>
          </a:xfrm>
          <a:prstGeom prst="flowChartConnector">
            <a:avLst/>
          </a:prstGeom>
          <a:gradFill>
            <a:gsLst>
              <a:gs pos="0">
                <a:srgbClr val="CC00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Блок-схема: узел 48"/>
          <p:cNvSpPr/>
          <p:nvPr/>
        </p:nvSpPr>
        <p:spPr>
          <a:xfrm>
            <a:off x="1143000" y="1357313"/>
            <a:ext cx="142875" cy="142875"/>
          </a:xfrm>
          <a:prstGeom prst="flowChartConnector">
            <a:avLst/>
          </a:prstGeom>
          <a:gradFill>
            <a:gsLst>
              <a:gs pos="0">
                <a:srgbClr val="CC00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0" name="Блок-схема: узел 49"/>
          <p:cNvSpPr/>
          <p:nvPr/>
        </p:nvSpPr>
        <p:spPr>
          <a:xfrm>
            <a:off x="1714500" y="1357313"/>
            <a:ext cx="142875" cy="142875"/>
          </a:xfrm>
          <a:prstGeom prst="flowChartConnector">
            <a:avLst/>
          </a:prstGeom>
          <a:gradFill>
            <a:gsLst>
              <a:gs pos="0">
                <a:srgbClr val="CC00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" name="Блок-схема: узел 50"/>
          <p:cNvSpPr/>
          <p:nvPr/>
        </p:nvSpPr>
        <p:spPr>
          <a:xfrm>
            <a:off x="1143000" y="1571625"/>
            <a:ext cx="142875" cy="142875"/>
          </a:xfrm>
          <a:prstGeom prst="flowChartConnector">
            <a:avLst/>
          </a:prstGeom>
          <a:gradFill>
            <a:gsLst>
              <a:gs pos="0">
                <a:srgbClr val="CC00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2" name="Блок-схема: узел 51"/>
          <p:cNvSpPr/>
          <p:nvPr/>
        </p:nvSpPr>
        <p:spPr>
          <a:xfrm>
            <a:off x="928688" y="1428750"/>
            <a:ext cx="142875" cy="142875"/>
          </a:xfrm>
          <a:prstGeom prst="flowChartConnector">
            <a:avLst/>
          </a:prstGeom>
          <a:gradFill>
            <a:gsLst>
              <a:gs pos="0">
                <a:srgbClr val="CC00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3" name="Блок-схема: узел 52"/>
          <p:cNvSpPr/>
          <p:nvPr/>
        </p:nvSpPr>
        <p:spPr>
          <a:xfrm>
            <a:off x="1357313" y="1428750"/>
            <a:ext cx="142875" cy="142875"/>
          </a:xfrm>
          <a:prstGeom prst="flowChartConnector">
            <a:avLst/>
          </a:prstGeom>
          <a:gradFill>
            <a:gsLst>
              <a:gs pos="0">
                <a:srgbClr val="CC00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4" name="Блок-схема: узел 53"/>
          <p:cNvSpPr/>
          <p:nvPr/>
        </p:nvSpPr>
        <p:spPr>
          <a:xfrm>
            <a:off x="1143000" y="1071563"/>
            <a:ext cx="142875" cy="142875"/>
          </a:xfrm>
          <a:prstGeom prst="flowChartConnector">
            <a:avLst/>
          </a:prstGeom>
          <a:gradFill>
            <a:gsLst>
              <a:gs pos="0">
                <a:srgbClr val="CC00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5" name="Блок-схема: узел 54"/>
          <p:cNvSpPr/>
          <p:nvPr/>
        </p:nvSpPr>
        <p:spPr>
          <a:xfrm>
            <a:off x="1571625" y="1571625"/>
            <a:ext cx="142875" cy="142875"/>
          </a:xfrm>
          <a:prstGeom prst="flowChartConnector">
            <a:avLst/>
          </a:prstGeom>
          <a:gradFill>
            <a:gsLst>
              <a:gs pos="0">
                <a:srgbClr val="CC00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6" name="Блок-схема: узел 55"/>
          <p:cNvSpPr/>
          <p:nvPr/>
        </p:nvSpPr>
        <p:spPr>
          <a:xfrm>
            <a:off x="1357313" y="1785938"/>
            <a:ext cx="142875" cy="142875"/>
          </a:xfrm>
          <a:prstGeom prst="flowChartConnector">
            <a:avLst/>
          </a:prstGeom>
          <a:gradFill>
            <a:gsLst>
              <a:gs pos="0">
                <a:srgbClr val="CC00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7" name="Блок-схема: узел 56"/>
          <p:cNvSpPr/>
          <p:nvPr/>
        </p:nvSpPr>
        <p:spPr>
          <a:xfrm>
            <a:off x="928688" y="1214438"/>
            <a:ext cx="142875" cy="142875"/>
          </a:xfrm>
          <a:prstGeom prst="flowChartConnector">
            <a:avLst/>
          </a:prstGeom>
          <a:gradFill>
            <a:gsLst>
              <a:gs pos="0">
                <a:srgbClr val="CC00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8" name="Блок-схема: узел 57"/>
          <p:cNvSpPr/>
          <p:nvPr/>
        </p:nvSpPr>
        <p:spPr>
          <a:xfrm>
            <a:off x="642938" y="1857375"/>
            <a:ext cx="142875" cy="142875"/>
          </a:xfrm>
          <a:prstGeom prst="flowChartConnector">
            <a:avLst/>
          </a:prstGeom>
          <a:gradFill>
            <a:gsLst>
              <a:gs pos="0">
                <a:srgbClr val="CC00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9" name="Блок-схема: узел 58"/>
          <p:cNvSpPr/>
          <p:nvPr/>
        </p:nvSpPr>
        <p:spPr>
          <a:xfrm>
            <a:off x="1500188" y="1214438"/>
            <a:ext cx="142875" cy="142875"/>
          </a:xfrm>
          <a:prstGeom prst="flowChartConnector">
            <a:avLst/>
          </a:prstGeom>
          <a:gradFill>
            <a:gsLst>
              <a:gs pos="0">
                <a:srgbClr val="CC00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0" name="Блок-схема: узел 59"/>
          <p:cNvSpPr/>
          <p:nvPr/>
        </p:nvSpPr>
        <p:spPr>
          <a:xfrm>
            <a:off x="1000125" y="2071688"/>
            <a:ext cx="142875" cy="142875"/>
          </a:xfrm>
          <a:prstGeom prst="flowChartConnector">
            <a:avLst/>
          </a:prstGeom>
          <a:gradFill>
            <a:gsLst>
              <a:gs pos="0">
                <a:srgbClr val="CC00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64" name="Прямая со стрелкой 63"/>
          <p:cNvCxnSpPr/>
          <p:nvPr/>
        </p:nvCxnSpPr>
        <p:spPr>
          <a:xfrm rot="10800000" flipV="1">
            <a:off x="1214414" y="5786454"/>
            <a:ext cx="214314" cy="1428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scene3d>
            <a:camera prst="orthographicFront"/>
            <a:lightRig rig="threePt" dir="t"/>
          </a:scene3d>
          <a:sp3d extrusionH="698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rot="10800000" flipV="1">
            <a:off x="1357290" y="6072206"/>
            <a:ext cx="214314" cy="1428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scene3d>
            <a:camera prst="orthographicFront"/>
            <a:lightRig rig="threePt" dir="t"/>
          </a:scene3d>
          <a:sp3d extrusionH="698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rot="10800000" flipV="1">
            <a:off x="857224" y="6072206"/>
            <a:ext cx="214314" cy="1428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scene3d>
            <a:camera prst="orthographicFront"/>
            <a:lightRig rig="threePt" dir="t"/>
          </a:scene3d>
          <a:sp3d extrusionH="698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 rot="10800000" flipV="1">
            <a:off x="1142976" y="6357958"/>
            <a:ext cx="214314" cy="1428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scene3d>
            <a:camera prst="orthographicFront"/>
            <a:lightRig rig="threePt" dir="t"/>
          </a:scene3d>
          <a:sp3d extrusionH="698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Стрелка вверх 68"/>
          <p:cNvSpPr/>
          <p:nvPr/>
        </p:nvSpPr>
        <p:spPr>
          <a:xfrm rot="3892067">
            <a:off x="2532063" y="1104900"/>
            <a:ext cx="222250" cy="226377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0" name="Стрелка вправо 69"/>
          <p:cNvSpPr/>
          <p:nvPr/>
        </p:nvSpPr>
        <p:spPr>
          <a:xfrm rot="14654331">
            <a:off x="1261270" y="2177256"/>
            <a:ext cx="690562" cy="2190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72" name="Прямая со стрелкой 71"/>
          <p:cNvCxnSpPr/>
          <p:nvPr/>
        </p:nvCxnSpPr>
        <p:spPr>
          <a:xfrm rot="16200000" flipV="1">
            <a:off x="1393031" y="1607344"/>
            <a:ext cx="214313" cy="1428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 rot="16200000" flipV="1">
            <a:off x="1107282" y="1678781"/>
            <a:ext cx="214312" cy="1428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 rot="16200000" flipV="1">
            <a:off x="1393031" y="1321594"/>
            <a:ext cx="214313" cy="1428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Блок-схема: узел 99"/>
          <p:cNvSpPr/>
          <p:nvPr/>
        </p:nvSpPr>
        <p:spPr>
          <a:xfrm>
            <a:off x="4071938" y="3000375"/>
            <a:ext cx="142875" cy="142875"/>
          </a:xfrm>
          <a:prstGeom prst="flowChartConnector">
            <a:avLst/>
          </a:prstGeom>
          <a:gradFill>
            <a:gsLst>
              <a:gs pos="0">
                <a:srgbClr val="CC00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1" name="Блок-схема: узел 100"/>
          <p:cNvSpPr/>
          <p:nvPr/>
        </p:nvSpPr>
        <p:spPr>
          <a:xfrm>
            <a:off x="4357688" y="3071813"/>
            <a:ext cx="142875" cy="142875"/>
          </a:xfrm>
          <a:prstGeom prst="flowChartConnector">
            <a:avLst/>
          </a:prstGeom>
          <a:gradFill>
            <a:gsLst>
              <a:gs pos="0">
                <a:srgbClr val="CC00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" name="Блок-схема: узел 101"/>
          <p:cNvSpPr/>
          <p:nvPr/>
        </p:nvSpPr>
        <p:spPr>
          <a:xfrm>
            <a:off x="4214813" y="2500313"/>
            <a:ext cx="142875" cy="142875"/>
          </a:xfrm>
          <a:prstGeom prst="flowChartConnector">
            <a:avLst/>
          </a:prstGeom>
          <a:gradFill>
            <a:gsLst>
              <a:gs pos="0">
                <a:srgbClr val="CC00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3" name="Блок-схема: узел 102"/>
          <p:cNvSpPr/>
          <p:nvPr/>
        </p:nvSpPr>
        <p:spPr>
          <a:xfrm>
            <a:off x="4714875" y="2786063"/>
            <a:ext cx="142875" cy="142875"/>
          </a:xfrm>
          <a:prstGeom prst="flowChartConnector">
            <a:avLst/>
          </a:prstGeom>
          <a:gradFill>
            <a:gsLst>
              <a:gs pos="0">
                <a:srgbClr val="CC00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4" name="Блок-схема: узел 103"/>
          <p:cNvSpPr/>
          <p:nvPr/>
        </p:nvSpPr>
        <p:spPr>
          <a:xfrm>
            <a:off x="3929063" y="3214688"/>
            <a:ext cx="142875" cy="142875"/>
          </a:xfrm>
          <a:prstGeom prst="flowChartConnector">
            <a:avLst/>
          </a:prstGeom>
          <a:gradFill>
            <a:gsLst>
              <a:gs pos="0">
                <a:srgbClr val="CC00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5" name="Блок-схема: узел 104"/>
          <p:cNvSpPr/>
          <p:nvPr/>
        </p:nvSpPr>
        <p:spPr>
          <a:xfrm>
            <a:off x="3643313" y="3071813"/>
            <a:ext cx="142875" cy="142875"/>
          </a:xfrm>
          <a:prstGeom prst="flowChartConnector">
            <a:avLst/>
          </a:prstGeom>
          <a:gradFill>
            <a:gsLst>
              <a:gs pos="0">
                <a:srgbClr val="CC00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6" name="Блок-схема: узел 105"/>
          <p:cNvSpPr/>
          <p:nvPr/>
        </p:nvSpPr>
        <p:spPr>
          <a:xfrm>
            <a:off x="3857625" y="2857500"/>
            <a:ext cx="142875" cy="142875"/>
          </a:xfrm>
          <a:prstGeom prst="flowChartConnector">
            <a:avLst/>
          </a:prstGeom>
          <a:gradFill>
            <a:gsLst>
              <a:gs pos="0">
                <a:srgbClr val="CC00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7" name="Блок-схема: узел 106"/>
          <p:cNvSpPr/>
          <p:nvPr/>
        </p:nvSpPr>
        <p:spPr>
          <a:xfrm>
            <a:off x="4071938" y="2714625"/>
            <a:ext cx="142875" cy="142875"/>
          </a:xfrm>
          <a:prstGeom prst="flowChartConnector">
            <a:avLst/>
          </a:prstGeom>
          <a:gradFill>
            <a:gsLst>
              <a:gs pos="0">
                <a:srgbClr val="CC00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8" name="Блок-схема: узел 107"/>
          <p:cNvSpPr/>
          <p:nvPr/>
        </p:nvSpPr>
        <p:spPr>
          <a:xfrm>
            <a:off x="4429125" y="2643188"/>
            <a:ext cx="142875" cy="142875"/>
          </a:xfrm>
          <a:prstGeom prst="flowChartConnector">
            <a:avLst/>
          </a:prstGeom>
          <a:gradFill>
            <a:gsLst>
              <a:gs pos="0">
                <a:srgbClr val="CC00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9" name="Блок-схема: узел 108"/>
          <p:cNvSpPr/>
          <p:nvPr/>
        </p:nvSpPr>
        <p:spPr>
          <a:xfrm>
            <a:off x="4572000" y="3000375"/>
            <a:ext cx="142875" cy="142875"/>
          </a:xfrm>
          <a:prstGeom prst="flowChartConnector">
            <a:avLst/>
          </a:prstGeom>
          <a:gradFill>
            <a:gsLst>
              <a:gs pos="0">
                <a:srgbClr val="CC00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0" name="Блок-схема: узел 109"/>
          <p:cNvSpPr/>
          <p:nvPr/>
        </p:nvSpPr>
        <p:spPr>
          <a:xfrm>
            <a:off x="4786313" y="3000375"/>
            <a:ext cx="142875" cy="142875"/>
          </a:xfrm>
          <a:prstGeom prst="flowChartConnector">
            <a:avLst/>
          </a:prstGeom>
          <a:gradFill>
            <a:gsLst>
              <a:gs pos="0">
                <a:srgbClr val="CC00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1" name="Блок-схема: узел 110"/>
          <p:cNvSpPr/>
          <p:nvPr/>
        </p:nvSpPr>
        <p:spPr>
          <a:xfrm>
            <a:off x="4286250" y="2928938"/>
            <a:ext cx="142875" cy="142875"/>
          </a:xfrm>
          <a:prstGeom prst="flowChartConnector">
            <a:avLst/>
          </a:prstGeom>
          <a:gradFill>
            <a:gsLst>
              <a:gs pos="0">
                <a:srgbClr val="CC00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2" name="Стрелка влево 111"/>
          <p:cNvSpPr/>
          <p:nvPr/>
        </p:nvSpPr>
        <p:spPr>
          <a:xfrm>
            <a:off x="2286000" y="3500438"/>
            <a:ext cx="4143375" cy="21431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3" name="Стрелка вправо 112"/>
          <p:cNvSpPr/>
          <p:nvPr/>
        </p:nvSpPr>
        <p:spPr>
          <a:xfrm rot="14654331">
            <a:off x="4504532" y="3310731"/>
            <a:ext cx="363538" cy="2381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15" name="Прямая со стрелкой 114"/>
          <p:cNvCxnSpPr/>
          <p:nvPr/>
        </p:nvCxnSpPr>
        <p:spPr>
          <a:xfrm rot="16200000" flipV="1">
            <a:off x="4607719" y="2893219"/>
            <a:ext cx="234950" cy="1635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 стрелкой 115"/>
          <p:cNvCxnSpPr/>
          <p:nvPr/>
        </p:nvCxnSpPr>
        <p:spPr>
          <a:xfrm rot="16200000" flipV="1">
            <a:off x="4107657" y="2893218"/>
            <a:ext cx="234950" cy="1635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 стрелкой 116"/>
          <p:cNvCxnSpPr/>
          <p:nvPr/>
        </p:nvCxnSpPr>
        <p:spPr>
          <a:xfrm rot="16200000" flipV="1">
            <a:off x="4036219" y="3178969"/>
            <a:ext cx="234950" cy="1635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Стрелка вправо 117"/>
          <p:cNvSpPr/>
          <p:nvPr/>
        </p:nvSpPr>
        <p:spPr>
          <a:xfrm rot="1442054">
            <a:off x="5634038" y="2193925"/>
            <a:ext cx="1706562" cy="2555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9" name="Стрелка влево 118"/>
          <p:cNvSpPr/>
          <p:nvPr/>
        </p:nvSpPr>
        <p:spPr>
          <a:xfrm rot="19180776">
            <a:off x="5259388" y="4926013"/>
            <a:ext cx="2441575" cy="25558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0" name="Стрелка вправо 119"/>
          <p:cNvSpPr/>
          <p:nvPr/>
        </p:nvSpPr>
        <p:spPr>
          <a:xfrm rot="3199306">
            <a:off x="6572250" y="5038725"/>
            <a:ext cx="688975" cy="2190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22" name="Прямая со стрелкой 121"/>
          <p:cNvCxnSpPr/>
          <p:nvPr/>
        </p:nvCxnSpPr>
        <p:spPr>
          <a:xfrm rot="16200000" flipH="1">
            <a:off x="6965157" y="5750718"/>
            <a:ext cx="285750" cy="2143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 стрелкой 122"/>
          <p:cNvCxnSpPr/>
          <p:nvPr/>
        </p:nvCxnSpPr>
        <p:spPr>
          <a:xfrm rot="16200000" flipH="1">
            <a:off x="6822282" y="5750718"/>
            <a:ext cx="285750" cy="2143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 стрелкой 123"/>
          <p:cNvCxnSpPr/>
          <p:nvPr/>
        </p:nvCxnSpPr>
        <p:spPr>
          <a:xfrm rot="16200000" flipH="1">
            <a:off x="7465219" y="5607844"/>
            <a:ext cx="285750" cy="2143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 стрелкой 124"/>
          <p:cNvCxnSpPr/>
          <p:nvPr/>
        </p:nvCxnSpPr>
        <p:spPr>
          <a:xfrm rot="16200000" flipH="1">
            <a:off x="7465219" y="5965032"/>
            <a:ext cx="285750" cy="2143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Стрелка вниз 125"/>
          <p:cNvSpPr/>
          <p:nvPr/>
        </p:nvSpPr>
        <p:spPr>
          <a:xfrm rot="1293560">
            <a:off x="7581900" y="1844675"/>
            <a:ext cx="500063" cy="9286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6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6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96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96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96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960"/>
                            </p:stCondLst>
                            <p:childTnLst>
                              <p:par>
                                <p:cTn id="7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1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5" dur="1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6" dur="1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1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1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5" dur="1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6" dur="1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1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1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5" dur="1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6" dur="1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1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1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5" dur="1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6" dur="1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1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960"/>
                            </p:stCondLst>
                            <p:childTnLst>
                              <p:par>
                                <p:cTn id="1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796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896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9960"/>
                            </p:stCondLst>
                            <p:childTnLst>
                              <p:par>
                                <p:cTn id="18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460"/>
                            </p:stCondLst>
                            <p:childTnLst>
                              <p:par>
                                <p:cTn id="1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1460"/>
                            </p:stCondLst>
                            <p:childTnLst>
                              <p:par>
                                <p:cTn id="2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3460"/>
                            </p:stCondLst>
                            <p:childTnLst>
                              <p:par>
                                <p:cTn id="24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7" dur="1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8" dur="1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9" dur="1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0" dur="1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7" dur="1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8" dur="1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9" dur="1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0" dur="1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7" dur="1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8" dur="1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9" dur="1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0" dur="1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4460"/>
                            </p:stCondLst>
                            <p:childTnLst>
                              <p:par>
                                <p:cTn id="2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5460"/>
                            </p:stCondLst>
                            <p:childTnLst>
                              <p:par>
                                <p:cTn id="2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2" dur="1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3" dur="1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4" dur="1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5" dur="1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2" dur="1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3" dur="1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4" dur="1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5" dur="1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2" dur="1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3" dur="1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4" dur="1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5" dur="1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000"/>
                            </p:stCondLst>
                            <p:childTnLst>
                              <p:par>
                                <p:cTn id="36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2000"/>
                            </p:stCondLst>
                            <p:childTnLst>
                              <p:par>
                                <p:cTn id="3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2" grpId="1" animBg="1"/>
      <p:bldP spid="23" grpId="0" animBg="1"/>
      <p:bldP spid="23" grpId="1" animBg="1"/>
      <p:bldP spid="23" grpId="2" animBg="1"/>
      <p:bldP spid="24" grpId="0" animBg="1"/>
      <p:bldP spid="25" grpId="0" animBg="1"/>
      <p:bldP spid="26" grpId="0" animBg="1"/>
      <p:bldP spid="27" grpId="0" animBg="1"/>
      <p:bldP spid="28" grpId="0" animBg="1"/>
      <p:bldP spid="28" grpId="1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9" grpId="0" animBg="1"/>
      <p:bldP spid="70" grpId="0" animBg="1"/>
      <p:bldP spid="100" grpId="0" animBg="1"/>
      <p:bldP spid="101" grpId="0" animBg="1"/>
      <p:bldP spid="102" grpId="0" animBg="1"/>
      <p:bldP spid="102" grpId="1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0" grpId="1" animBg="1"/>
      <p:bldP spid="111" grpId="0" animBg="1"/>
      <p:bldP spid="112" grpId="0" animBg="1"/>
      <p:bldP spid="113" grpId="0" animBg="1"/>
      <p:bldP spid="118" grpId="0" animBg="1"/>
      <p:bldP spid="119" grpId="0" animBg="1"/>
      <p:bldP spid="120" grpId="0" animBg="1"/>
      <p:bldP spid="1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C:\Documents and Settings\Admin\Мои документы\Мои рисунки\природа\VALLEY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013" y="354013"/>
            <a:ext cx="2438400" cy="4724400"/>
          </a:xfrm>
          <a:prstGeom prst="rect">
            <a:avLst/>
          </a:prstGeom>
          <a:noFill/>
        </p:spPr>
      </p:pic>
      <p:pic>
        <p:nvPicPr>
          <p:cNvPr id="5" name="Заголовок 4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79588" y="-212725"/>
            <a:ext cx="7083425" cy="1504950"/>
          </a:xfrm>
        </p:spPr>
      </p:pic>
      <p:pic>
        <p:nvPicPr>
          <p:cNvPr id="14" name="Picture 1" descr="C:\Documents and Settings\Admin\Мои документы\ЛЮДИ\Лембитовна\экосистема\картина02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67050" y="3895725"/>
            <a:ext cx="1371600" cy="1322388"/>
          </a:xfrm>
          <a:prstGeom prst="rect">
            <a:avLst/>
          </a:prstGeom>
          <a:noFill/>
        </p:spPr>
      </p:pic>
      <p:pic>
        <p:nvPicPr>
          <p:cNvPr id="16" name="Picture 1" descr="C:\Documents and Settings\Admin\Мои документы\ЛЮДИ\Лембитовна\экосистема\картина02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92688" y="2279650"/>
            <a:ext cx="944562" cy="835025"/>
          </a:xfrm>
          <a:prstGeom prst="rect">
            <a:avLst/>
          </a:prstGeom>
          <a:noFill/>
        </p:spPr>
      </p:pic>
      <p:pic>
        <p:nvPicPr>
          <p:cNvPr id="17" name="Picture 1" descr="C:\Documents and Settings\Admin\Мои документы\ЛЮДИ\Лембитовна\экосистема\картина02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1950" y="5565775"/>
            <a:ext cx="2438400" cy="938213"/>
          </a:xfrm>
          <a:prstGeom prst="rect">
            <a:avLst/>
          </a:prstGeom>
          <a:noFill/>
        </p:spPr>
      </p:pic>
      <p:pic>
        <p:nvPicPr>
          <p:cNvPr id="18" name="Picture 1" descr="C:\Documents and Settings\Admin\Мои документы\ЛЮДИ\Лембитовна\экосистема\картина02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76800" y="4217988"/>
            <a:ext cx="1719263" cy="798512"/>
          </a:xfrm>
          <a:prstGeom prst="rect">
            <a:avLst/>
          </a:prstGeom>
          <a:noFill/>
        </p:spPr>
      </p:pic>
      <p:pic>
        <p:nvPicPr>
          <p:cNvPr id="19" name="Picture 1" descr="C:\Documents and Settings\Admin\Мои документы\ЛЮДИ\Лембитовна\экосистема\картина02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05413" y="5565775"/>
            <a:ext cx="946150" cy="938213"/>
          </a:xfrm>
          <a:prstGeom prst="rect">
            <a:avLst/>
          </a:prstGeom>
          <a:noFill/>
        </p:spPr>
      </p:pic>
      <p:pic>
        <p:nvPicPr>
          <p:cNvPr id="20" name="Picture 1" descr="C:\Documents and Settings\Admin\Мои документы\ЛЮДИ\Лембитовна\экосистема\картина025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38925" y="2139950"/>
            <a:ext cx="2260600" cy="865188"/>
          </a:xfrm>
          <a:prstGeom prst="rect">
            <a:avLst/>
          </a:prstGeom>
          <a:noFill/>
        </p:spPr>
      </p:pic>
      <p:pic>
        <p:nvPicPr>
          <p:cNvPr id="21" name="Picture 1" descr="C:\Documents and Settings\Admin\Мои документы\ЛЮДИ\Лембитовна\экосистема\картина025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12013" y="4352925"/>
            <a:ext cx="1803400" cy="573088"/>
          </a:xfrm>
          <a:prstGeom prst="rect">
            <a:avLst/>
          </a:prstGeom>
          <a:noFill/>
        </p:spPr>
      </p:pic>
      <p:sp>
        <p:nvSpPr>
          <p:cNvPr id="22" name="Стрелка вправо 21"/>
          <p:cNvSpPr/>
          <p:nvPr/>
        </p:nvSpPr>
        <p:spPr>
          <a:xfrm rot="-22800000">
            <a:off x="2538413" y="4808538"/>
            <a:ext cx="625475" cy="42703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-24000000">
            <a:off x="3802063" y="3216275"/>
            <a:ext cx="1254125" cy="38258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-19200000">
            <a:off x="3970338" y="5378450"/>
            <a:ext cx="1346200" cy="39528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4429125" y="4357688"/>
            <a:ext cx="588963" cy="37782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6000750" y="2428875"/>
            <a:ext cx="588963" cy="37782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6143625" y="5857875"/>
            <a:ext cx="588963" cy="37782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>
            <a:off x="6572250" y="4429125"/>
            <a:ext cx="588963" cy="37782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 rot="16200000">
            <a:off x="7446169" y="3517106"/>
            <a:ext cx="1127125" cy="379413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260" name="Picture 20" descr="C:\Documents and Settings\Людмила\Рабочий стол\фото\р4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07963" y="4638675"/>
            <a:ext cx="2443162" cy="2225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4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4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4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4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4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4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4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4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4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04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3200" smtClean="0">
                <a:latin typeface="Georgia" pitchFamily="18" charset="0"/>
              </a:rPr>
              <a:t>Пастбищная – начинается с живых зеленых растений, которые поедают растительноядные животные.</a:t>
            </a:r>
          </a:p>
          <a:p>
            <a:pPr eaLnBrk="1" hangingPunct="1"/>
            <a:r>
              <a:rPr lang="ru-RU" sz="3200" smtClean="0">
                <a:latin typeface="Georgia" pitchFamily="18" charset="0"/>
              </a:rPr>
              <a:t>Детритная –начинается с мертвого органического вещества.       </a:t>
            </a:r>
          </a:p>
        </p:txBody>
      </p:sp>
      <p:pic>
        <p:nvPicPr>
          <p:cNvPr id="18434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146050"/>
            <a:ext cx="8242300" cy="12319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32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процесс 5"/>
          <p:cNvSpPr/>
          <p:nvPr/>
        </p:nvSpPr>
        <p:spPr>
          <a:xfrm>
            <a:off x="0" y="5929313"/>
            <a:ext cx="9144000" cy="71437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0" y="4429125"/>
            <a:ext cx="9144000" cy="71438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0" y="2857500"/>
            <a:ext cx="9144000" cy="71438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7" name="Picture 3" descr="C:\Documents and Settings\Admin\Рабочий стол\презент\трава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91325" y="4803775"/>
            <a:ext cx="1462088" cy="2187575"/>
          </a:xfrm>
          <a:prstGeom prst="rect">
            <a:avLst/>
          </a:prstGeom>
          <a:noFill/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072313" y="5429250"/>
            <a:ext cx="8429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i="1">
                <a:solidFill>
                  <a:srgbClr val="C00000"/>
                </a:solidFill>
                <a:latin typeface="Georgia" pitchFamily="18" charset="0"/>
              </a:rPr>
              <a:t>ТРАВА</a:t>
            </a:r>
          </a:p>
        </p:txBody>
      </p:sp>
      <p:pic>
        <p:nvPicPr>
          <p:cNvPr id="1028" name="Picture 4" descr="C:\Documents and Settings\Admin\Рабочий стол\презент\растительность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9450" y="4700588"/>
            <a:ext cx="2206625" cy="2419350"/>
          </a:xfrm>
          <a:prstGeom prst="rect">
            <a:avLst/>
          </a:prstGeom>
          <a:noFill/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286125" y="5429250"/>
            <a:ext cx="2089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i="1">
                <a:solidFill>
                  <a:srgbClr val="C00000"/>
                </a:solidFill>
                <a:latin typeface="Georgia" pitchFamily="18" charset="0"/>
              </a:rPr>
              <a:t>РАСТИТЕЛЬНОСТЬ</a:t>
            </a:r>
          </a:p>
        </p:txBody>
      </p:sp>
      <p:pic>
        <p:nvPicPr>
          <p:cNvPr id="1029" name="Picture 5" descr="C:\Documents and Settings\Admin\Рабочий стол\презент\дерево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3388" y="4552950"/>
            <a:ext cx="1346200" cy="2701925"/>
          </a:xfrm>
          <a:prstGeom prst="rect">
            <a:avLst/>
          </a:prstGeom>
          <a:noFill/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71500" y="5500688"/>
            <a:ext cx="11255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i="1">
                <a:solidFill>
                  <a:srgbClr val="C00000"/>
                </a:solidFill>
                <a:latin typeface="Georgia" pitchFamily="18" charset="0"/>
              </a:rPr>
              <a:t>ДЕРЕВЬЯ</a:t>
            </a:r>
          </a:p>
        </p:txBody>
      </p:sp>
      <p:pic>
        <p:nvPicPr>
          <p:cNvPr id="1030" name="Picture 6" descr="C:\Documents and Settings\Admin\Рабочий стол\презент\мышь 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58900" y="3194050"/>
            <a:ext cx="1493838" cy="2212975"/>
          </a:xfrm>
          <a:prstGeom prst="rect">
            <a:avLst/>
          </a:prstGeom>
          <a:noFill/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500188" y="3929063"/>
            <a:ext cx="1143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i="1">
                <a:solidFill>
                  <a:srgbClr val="C00000"/>
                </a:solidFill>
                <a:latin typeface="Georgia" pitchFamily="18" charset="0"/>
              </a:rPr>
              <a:t>МЫШИ</a:t>
            </a:r>
          </a:p>
        </p:txBody>
      </p:sp>
      <p:pic>
        <p:nvPicPr>
          <p:cNvPr id="1031" name="Picture 7" descr="C:\Documents and Settings\Admin\Рабочий стол\презент\олень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6050" y="3157538"/>
            <a:ext cx="1133475" cy="2189162"/>
          </a:xfrm>
          <a:prstGeom prst="rect">
            <a:avLst/>
          </a:prstGeom>
          <a:noFill/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85750" y="3214688"/>
            <a:ext cx="939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i="1">
                <a:solidFill>
                  <a:srgbClr val="C00000"/>
                </a:solidFill>
                <a:latin typeface="Georgia" pitchFamily="18" charset="0"/>
              </a:rPr>
              <a:t>ОЛЕНИ</a:t>
            </a:r>
          </a:p>
        </p:txBody>
      </p:sp>
      <p:pic>
        <p:nvPicPr>
          <p:cNvPr id="1032" name="Picture 8" descr="C:\Documents and Settings\Admin\Рабочий стол\презент\белка 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91138" y="3017838"/>
            <a:ext cx="1358900" cy="2651125"/>
          </a:xfrm>
          <a:prstGeom prst="rect">
            <a:avLst/>
          </a:prstGeom>
          <a:noFill/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429250" y="3857625"/>
            <a:ext cx="1143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i="1">
                <a:solidFill>
                  <a:srgbClr val="C00000"/>
                </a:solidFill>
                <a:latin typeface="Georgia" pitchFamily="18" charset="0"/>
              </a:rPr>
              <a:t>БЕЛКИ</a:t>
            </a:r>
          </a:p>
        </p:txBody>
      </p:sp>
      <p:pic>
        <p:nvPicPr>
          <p:cNvPr id="1033" name="Picture 9" descr="C:\Documents and Settings\Admin\Рабочий стол\презент\кролик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91325" y="3084513"/>
            <a:ext cx="1560513" cy="2352675"/>
          </a:xfrm>
          <a:prstGeom prst="rect">
            <a:avLst/>
          </a:prstGeom>
          <a:noFill/>
        </p:spPr>
      </p:pic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143750" y="3857625"/>
            <a:ext cx="1357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i="1">
                <a:solidFill>
                  <a:srgbClr val="C00000"/>
                </a:solidFill>
                <a:latin typeface="Georgia" pitchFamily="18" charset="0"/>
              </a:rPr>
              <a:t>КРОЛИКИ</a:t>
            </a:r>
          </a:p>
        </p:txBody>
      </p:sp>
      <p:pic>
        <p:nvPicPr>
          <p:cNvPr id="1034" name="Picture 10" descr="C:\Documents and Settings\Admin\Рабочий стол\презент\птица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19450" y="3157538"/>
            <a:ext cx="1560513" cy="2359025"/>
          </a:xfrm>
          <a:prstGeom prst="rect">
            <a:avLst/>
          </a:prstGeom>
          <a:noFill/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286125" y="3643313"/>
            <a:ext cx="13922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i="1">
                <a:solidFill>
                  <a:srgbClr val="C00000"/>
                </a:solidFill>
                <a:latin typeface="Georgia" pitchFamily="18" charset="0"/>
              </a:rPr>
              <a:t>Птицы,</a:t>
            </a:r>
          </a:p>
          <a:p>
            <a:r>
              <a:rPr lang="ru-RU" sz="1200" b="1" i="1">
                <a:solidFill>
                  <a:srgbClr val="C00000"/>
                </a:solidFill>
                <a:latin typeface="Georgia" pitchFamily="18" charset="0"/>
              </a:rPr>
              <a:t> питающиеся </a:t>
            </a:r>
          </a:p>
          <a:p>
            <a:r>
              <a:rPr lang="ru-RU" sz="1200" b="1" i="1">
                <a:solidFill>
                  <a:srgbClr val="C00000"/>
                </a:solidFill>
                <a:latin typeface="Georgia" pitchFamily="18" charset="0"/>
              </a:rPr>
              <a:t>семенами</a:t>
            </a:r>
          </a:p>
        </p:txBody>
      </p:sp>
      <p:pic>
        <p:nvPicPr>
          <p:cNvPr id="1035" name="Picture 11" descr="C:\Documents and Settings\Admin\Рабочий стол\презент\змея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60363" y="1573213"/>
            <a:ext cx="1565275" cy="2224087"/>
          </a:xfrm>
          <a:prstGeom prst="rect">
            <a:avLst/>
          </a:prstGeom>
          <a:noFill/>
        </p:spPr>
      </p:pic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42938" y="2357438"/>
            <a:ext cx="8747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i="1">
                <a:solidFill>
                  <a:srgbClr val="C00000"/>
                </a:solidFill>
                <a:latin typeface="Georgia" pitchFamily="18" charset="0"/>
              </a:rPr>
              <a:t>ЗМЕИ</a:t>
            </a:r>
          </a:p>
        </p:txBody>
      </p:sp>
      <p:pic>
        <p:nvPicPr>
          <p:cNvPr id="1036" name="Picture 12" descr="C:\Documents and Settings\Admin\Рабочий стол\презент\сова 2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078163" y="1657350"/>
            <a:ext cx="1560512" cy="2433638"/>
          </a:xfrm>
          <a:prstGeom prst="rect">
            <a:avLst/>
          </a:prstGeom>
          <a:noFill/>
        </p:spPr>
      </p:pic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357563" y="2428875"/>
            <a:ext cx="8826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i="1">
                <a:solidFill>
                  <a:srgbClr val="C00000"/>
                </a:solidFill>
                <a:latin typeface="Georgia" pitchFamily="18" charset="0"/>
              </a:rPr>
              <a:t>СОВЫ</a:t>
            </a:r>
          </a:p>
        </p:txBody>
      </p:sp>
      <p:pic>
        <p:nvPicPr>
          <p:cNvPr id="1037" name="Picture 13" descr="C:\Documents and Settings\Admin\Рабочий стол\презент\лиса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151563" y="1657350"/>
            <a:ext cx="1560512" cy="2360613"/>
          </a:xfrm>
          <a:prstGeom prst="rect">
            <a:avLst/>
          </a:prstGeom>
          <a:noFill/>
        </p:spPr>
      </p:pic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500813" y="2357438"/>
            <a:ext cx="9207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i="1">
                <a:solidFill>
                  <a:srgbClr val="C00000"/>
                </a:solidFill>
                <a:latin typeface="Georgia" pitchFamily="18" charset="0"/>
              </a:rPr>
              <a:t>ЛИСЫ</a:t>
            </a:r>
          </a:p>
        </p:txBody>
      </p:sp>
      <p:pic>
        <p:nvPicPr>
          <p:cNvPr id="1038" name="Picture 14" descr="C:\Documents and Settings\Admin\Рабочий стол\презент\горный лев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292475" y="-42863"/>
            <a:ext cx="1919288" cy="2889251"/>
          </a:xfrm>
          <a:prstGeom prst="rect">
            <a:avLst/>
          </a:prstGeom>
          <a:noFill/>
        </p:spPr>
      </p:pic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3429000" y="1000125"/>
            <a:ext cx="1727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i="1">
                <a:solidFill>
                  <a:srgbClr val="C00000"/>
                </a:solidFill>
                <a:latin typeface="Georgia" pitchFamily="18" charset="0"/>
              </a:rPr>
              <a:t>ГОРНЫЕ ЛЬВЫ</a:t>
            </a:r>
          </a:p>
        </p:txBody>
      </p:sp>
      <p:sp>
        <p:nvSpPr>
          <p:cNvPr id="34" name="Стрелка вверх 33"/>
          <p:cNvSpPr/>
          <p:nvPr/>
        </p:nvSpPr>
        <p:spPr>
          <a:xfrm>
            <a:off x="857250" y="4214813"/>
            <a:ext cx="142875" cy="357187"/>
          </a:xfrm>
          <a:prstGeom prst="up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5" name="Стрелка вверх 34"/>
          <p:cNvSpPr/>
          <p:nvPr/>
        </p:nvSpPr>
        <p:spPr>
          <a:xfrm>
            <a:off x="4143375" y="4286250"/>
            <a:ext cx="142875" cy="428625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Стрелка вверх 35"/>
          <p:cNvSpPr/>
          <p:nvPr/>
        </p:nvSpPr>
        <p:spPr>
          <a:xfrm rot="-3600000">
            <a:off x="2922588" y="4179887"/>
            <a:ext cx="152400" cy="733425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Стрелка вверх 36"/>
          <p:cNvSpPr/>
          <p:nvPr/>
        </p:nvSpPr>
        <p:spPr>
          <a:xfrm rot="3600000">
            <a:off x="4983956" y="4212432"/>
            <a:ext cx="142875" cy="617538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Стрелка вверх 37"/>
          <p:cNvSpPr/>
          <p:nvPr/>
        </p:nvSpPr>
        <p:spPr>
          <a:xfrm rot="-4800000">
            <a:off x="4805363" y="2595562"/>
            <a:ext cx="101600" cy="4041775"/>
          </a:xfrm>
          <a:prstGeom prst="upArrow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Стрелка вверх 38"/>
          <p:cNvSpPr/>
          <p:nvPr/>
        </p:nvSpPr>
        <p:spPr>
          <a:xfrm>
            <a:off x="8001000" y="4286250"/>
            <a:ext cx="71438" cy="500063"/>
          </a:xfrm>
          <a:prstGeom prst="upArrow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Стрелка вверх 39"/>
          <p:cNvSpPr/>
          <p:nvPr/>
        </p:nvSpPr>
        <p:spPr>
          <a:xfrm rot="-4800000">
            <a:off x="3861594" y="2026444"/>
            <a:ext cx="139700" cy="5808662"/>
          </a:xfrm>
          <a:prstGeom prst="upArrow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Стрелка вверх 40"/>
          <p:cNvSpPr/>
          <p:nvPr/>
        </p:nvSpPr>
        <p:spPr>
          <a:xfrm rot="-3600000">
            <a:off x="6796088" y="4303712"/>
            <a:ext cx="103188" cy="500063"/>
          </a:xfrm>
          <a:prstGeom prst="upArrow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214313" y="785813"/>
            <a:ext cx="71437" cy="235743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6" name="Стрелка вправо 45"/>
          <p:cNvSpPr/>
          <p:nvPr/>
        </p:nvSpPr>
        <p:spPr>
          <a:xfrm>
            <a:off x="214313" y="714375"/>
            <a:ext cx="2857500" cy="1428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Стрелка вверх 46"/>
          <p:cNvSpPr/>
          <p:nvPr/>
        </p:nvSpPr>
        <p:spPr>
          <a:xfrm rot="-3600000">
            <a:off x="2000250" y="2786063"/>
            <a:ext cx="142875" cy="428625"/>
          </a:xfrm>
          <a:prstGeom prst="up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Стрелка вверх 47"/>
          <p:cNvSpPr/>
          <p:nvPr/>
        </p:nvSpPr>
        <p:spPr>
          <a:xfrm rot="3600000">
            <a:off x="2586037" y="2470151"/>
            <a:ext cx="142875" cy="939800"/>
          </a:xfrm>
          <a:prstGeom prst="up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Стрелка вверх 48"/>
          <p:cNvSpPr/>
          <p:nvPr/>
        </p:nvSpPr>
        <p:spPr>
          <a:xfrm rot="4800000">
            <a:off x="4207668" y="888207"/>
            <a:ext cx="100013" cy="3848100"/>
          </a:xfrm>
          <a:prstGeom prst="up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0" name="Стрелка вверх 49"/>
          <p:cNvSpPr/>
          <p:nvPr/>
        </p:nvSpPr>
        <p:spPr>
          <a:xfrm>
            <a:off x="4000500" y="2857500"/>
            <a:ext cx="142875" cy="28575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" name="Стрелка вверх 50"/>
          <p:cNvSpPr/>
          <p:nvPr/>
        </p:nvSpPr>
        <p:spPr>
          <a:xfrm rot="4800000">
            <a:off x="5062538" y="1903412"/>
            <a:ext cx="114300" cy="2098675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2" name="Стрелка вверх 51"/>
          <p:cNvSpPr/>
          <p:nvPr/>
        </p:nvSpPr>
        <p:spPr>
          <a:xfrm>
            <a:off x="6143625" y="2714625"/>
            <a:ext cx="142875" cy="285750"/>
          </a:xfrm>
          <a:prstGeom prst="up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3" name="Стрелка вверх 52"/>
          <p:cNvSpPr/>
          <p:nvPr/>
        </p:nvSpPr>
        <p:spPr>
          <a:xfrm rot="-4800000">
            <a:off x="5280819" y="2108994"/>
            <a:ext cx="150812" cy="1473200"/>
          </a:xfrm>
          <a:prstGeom prst="up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8358188" y="714375"/>
            <a:ext cx="71437" cy="24288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6" name="Стрелка влево 55"/>
          <p:cNvSpPr/>
          <p:nvPr/>
        </p:nvSpPr>
        <p:spPr>
          <a:xfrm>
            <a:off x="5572125" y="714375"/>
            <a:ext cx="2786063" cy="14287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785813" y="1428750"/>
            <a:ext cx="7572375" cy="7143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9" name="Стрелка вниз 58"/>
          <p:cNvSpPr/>
          <p:nvPr/>
        </p:nvSpPr>
        <p:spPr>
          <a:xfrm>
            <a:off x="785813" y="1500188"/>
            <a:ext cx="142875" cy="2857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0" name="Стрелка вниз 59"/>
          <p:cNvSpPr/>
          <p:nvPr/>
        </p:nvSpPr>
        <p:spPr>
          <a:xfrm>
            <a:off x="3786188" y="1500188"/>
            <a:ext cx="142875" cy="2857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" name="Стрелка вниз 60"/>
          <p:cNvSpPr/>
          <p:nvPr/>
        </p:nvSpPr>
        <p:spPr>
          <a:xfrm>
            <a:off x="6929438" y="1500188"/>
            <a:ext cx="142875" cy="2857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7358063" y="0"/>
            <a:ext cx="1785937" cy="7143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i="1" dirty="0" err="1">
                <a:latin typeface="Georgia" pitchFamily="18" charset="0"/>
              </a:rPr>
              <a:t>Консументы</a:t>
            </a:r>
            <a:endParaRPr lang="ru-RU" sz="1200" b="1" i="1" dirty="0">
              <a:latin typeface="Georgia" pitchFamily="18" charset="0"/>
            </a:endParaRPr>
          </a:p>
          <a:p>
            <a:pPr algn="ctr">
              <a:defRPr/>
            </a:pPr>
            <a:r>
              <a:rPr lang="ru-RU" sz="1200" b="1" i="1" dirty="0">
                <a:latin typeface="Georgia" pitchFamily="18" charset="0"/>
              </a:rPr>
              <a:t>3-го порядка</a:t>
            </a:r>
          </a:p>
          <a:p>
            <a:pPr algn="ctr">
              <a:defRPr/>
            </a:pPr>
            <a:r>
              <a:rPr lang="ru-RU" sz="1200" b="1" i="1" dirty="0">
                <a:latin typeface="Georgia" pitchFamily="18" charset="0"/>
              </a:rPr>
              <a:t>(плотоядные)</a:t>
            </a:r>
          </a:p>
        </p:txBody>
      </p:sp>
      <p:sp>
        <p:nvSpPr>
          <p:cNvPr id="63" name="Прямоугольник 62"/>
          <p:cNvSpPr/>
          <p:nvPr/>
        </p:nvSpPr>
        <p:spPr>
          <a:xfrm rot="16200000">
            <a:off x="8036719" y="1678782"/>
            <a:ext cx="1571625" cy="64293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i="1" dirty="0" err="1">
                <a:latin typeface="Georgia" pitchFamily="18" charset="0"/>
              </a:rPr>
              <a:t>Консументы</a:t>
            </a:r>
            <a:endParaRPr lang="ru-RU" sz="1200" b="1" i="1" dirty="0">
              <a:latin typeface="Georgia" pitchFamily="18" charset="0"/>
            </a:endParaRPr>
          </a:p>
          <a:p>
            <a:pPr algn="ctr">
              <a:defRPr/>
            </a:pPr>
            <a:r>
              <a:rPr lang="ru-RU" sz="1200" b="1" i="1" dirty="0">
                <a:latin typeface="Georgia" pitchFamily="18" charset="0"/>
              </a:rPr>
              <a:t>2-го порядка</a:t>
            </a:r>
          </a:p>
          <a:p>
            <a:pPr algn="ctr">
              <a:defRPr/>
            </a:pPr>
            <a:r>
              <a:rPr lang="ru-RU" sz="1200" b="1" i="1" dirty="0">
                <a:latin typeface="Georgia" pitchFamily="18" charset="0"/>
              </a:rPr>
              <a:t>(плотоядные)</a:t>
            </a:r>
          </a:p>
        </p:txBody>
      </p:sp>
      <p:sp>
        <p:nvSpPr>
          <p:cNvPr id="64" name="Прямоугольник 63"/>
          <p:cNvSpPr/>
          <p:nvPr/>
        </p:nvSpPr>
        <p:spPr>
          <a:xfrm rot="16200000">
            <a:off x="8001000" y="3322638"/>
            <a:ext cx="1608138" cy="67786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i="1" dirty="0" err="1">
                <a:latin typeface="Georgia" pitchFamily="18" charset="0"/>
              </a:rPr>
              <a:t>Консументы</a:t>
            </a:r>
            <a:endParaRPr lang="ru-RU" sz="1200" b="1" i="1" dirty="0">
              <a:latin typeface="Georgia" pitchFamily="18" charset="0"/>
            </a:endParaRPr>
          </a:p>
          <a:p>
            <a:pPr algn="ctr">
              <a:defRPr/>
            </a:pPr>
            <a:r>
              <a:rPr lang="ru-RU" sz="1200" b="1" i="1" dirty="0">
                <a:latin typeface="Georgia" pitchFamily="18" charset="0"/>
              </a:rPr>
              <a:t>1-го порядка</a:t>
            </a:r>
          </a:p>
          <a:p>
            <a:pPr algn="ctr">
              <a:defRPr/>
            </a:pPr>
            <a:r>
              <a:rPr lang="ru-RU" sz="1200" b="1" i="1" dirty="0">
                <a:latin typeface="Georgia" pitchFamily="18" charset="0"/>
              </a:rPr>
              <a:t>(травоядные)</a:t>
            </a:r>
          </a:p>
        </p:txBody>
      </p:sp>
      <p:sp>
        <p:nvSpPr>
          <p:cNvPr id="65" name="Прямоугольник 64"/>
          <p:cNvSpPr/>
          <p:nvPr/>
        </p:nvSpPr>
        <p:spPr>
          <a:xfrm rot="16200000">
            <a:off x="8143876" y="4857750"/>
            <a:ext cx="1357312" cy="64293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i="1" dirty="0">
                <a:latin typeface="Georgia" pitchFamily="18" charset="0"/>
              </a:rPr>
              <a:t>Продуценты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8501063" y="1214438"/>
            <a:ext cx="71437" cy="54292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8" name="Стрелка влево 67"/>
          <p:cNvSpPr/>
          <p:nvPr/>
        </p:nvSpPr>
        <p:spPr>
          <a:xfrm>
            <a:off x="6357938" y="6215063"/>
            <a:ext cx="2143125" cy="142875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9" name="Стрелка влево 68"/>
          <p:cNvSpPr/>
          <p:nvPr/>
        </p:nvSpPr>
        <p:spPr>
          <a:xfrm>
            <a:off x="6357938" y="6357938"/>
            <a:ext cx="2143125" cy="142875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" name="Стрелка влево 70"/>
          <p:cNvSpPr/>
          <p:nvPr/>
        </p:nvSpPr>
        <p:spPr>
          <a:xfrm>
            <a:off x="6357938" y="6500813"/>
            <a:ext cx="2143125" cy="142875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327" name="Picture 63" descr="C:\Documents and Settings\Людмила\Рабочий стол\фото\р4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-66675" y="6016625"/>
            <a:ext cx="1524000" cy="1774825"/>
          </a:xfrm>
          <a:prstGeom prst="rect">
            <a:avLst/>
          </a:prstGeom>
          <a:noFill/>
        </p:spPr>
      </p:pic>
      <p:pic>
        <p:nvPicPr>
          <p:cNvPr id="11328" name="Picture 64" descr="C:\Documents and Settings\Людмила\Рабочий стол\фото\р3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579563" y="5999163"/>
            <a:ext cx="1200150" cy="1809750"/>
          </a:xfrm>
          <a:prstGeom prst="rect">
            <a:avLst/>
          </a:prstGeom>
          <a:noFill/>
        </p:spPr>
      </p:pic>
      <p:pic>
        <p:nvPicPr>
          <p:cNvPr id="11329" name="Picture 65" descr="C:\Documents and Settings\Людмила\Рабочий стол\фото\р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005138" y="6016625"/>
            <a:ext cx="1195387" cy="1774825"/>
          </a:xfrm>
          <a:prstGeom prst="rect">
            <a:avLst/>
          </a:prstGeom>
          <a:noFill/>
        </p:spPr>
      </p:pic>
      <p:pic>
        <p:nvPicPr>
          <p:cNvPr id="11330" name="Picture 66" descr="C:\Documents and Settings\Людмила\Рабочий стол\фото\р2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432300" y="6003925"/>
            <a:ext cx="1206500" cy="1798638"/>
          </a:xfrm>
          <a:prstGeom prst="rect">
            <a:avLst/>
          </a:prstGeom>
          <a:noFill/>
        </p:spPr>
      </p:pic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0" y="6227763"/>
            <a:ext cx="5500688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500" b="1" i="1">
                <a:solidFill>
                  <a:srgbClr val="002060"/>
                </a:solidFill>
                <a:latin typeface="Georgia" pitchFamily="18" charset="0"/>
              </a:rPr>
              <a:t>Р  Е  Д  У Ц  Е  Н  Т  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5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5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5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500"/>
                            </p:stCondLst>
                            <p:childTnLst>
                              <p:par>
                                <p:cTn id="7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4500"/>
                            </p:stCondLst>
                            <p:childTnLst>
                              <p:par>
                                <p:cTn id="8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5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6500"/>
                            </p:stCondLst>
                            <p:childTnLst>
                              <p:par>
                                <p:cTn id="92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7500"/>
                            </p:stCondLst>
                            <p:childTnLst>
                              <p:par>
                                <p:cTn id="9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8500"/>
                            </p:stCondLst>
                            <p:childTnLst>
                              <p:par>
                                <p:cTn id="9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3000"/>
                            </p:stCondLst>
                            <p:childTnLst>
                              <p:par>
                                <p:cTn id="1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4500"/>
                            </p:stCondLst>
                            <p:childTnLst>
                              <p:par>
                                <p:cTn id="1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5500"/>
                            </p:stCondLst>
                            <p:childTnLst>
                              <p:par>
                                <p:cTn id="1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6500"/>
                            </p:stCondLst>
                            <p:childTnLst>
                              <p:par>
                                <p:cTn id="1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7500"/>
                            </p:stCondLst>
                            <p:childTnLst>
                              <p:par>
                                <p:cTn id="1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8500"/>
                            </p:stCondLst>
                            <p:childTnLst>
                              <p:par>
                                <p:cTn id="1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9500"/>
                            </p:stCondLst>
                            <p:childTnLst>
                              <p:par>
                                <p:cTn id="17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2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30500"/>
                            </p:stCondLst>
                            <p:childTnLst>
                              <p:par>
                                <p:cTn id="1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31500"/>
                            </p:stCondLst>
                            <p:childTnLst>
                              <p:par>
                                <p:cTn id="17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9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32500"/>
                            </p:stCondLst>
                            <p:childTnLst>
                              <p:par>
                                <p:cTn id="1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3500"/>
                            </p:stCondLst>
                            <p:childTnLst>
                              <p:par>
                                <p:cTn id="18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6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4500"/>
                            </p:stCondLst>
                            <p:childTnLst>
                              <p:par>
                                <p:cTn id="1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35500"/>
                            </p:stCondLst>
                            <p:childTnLst>
                              <p:par>
                                <p:cTn id="192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3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36500"/>
                            </p:stCondLst>
                            <p:childTnLst>
                              <p:par>
                                <p:cTn id="19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99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0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38000"/>
                            </p:stCondLst>
                            <p:childTnLst>
                              <p:par>
                                <p:cTn id="20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9000"/>
                            </p:stCondLst>
                            <p:childTnLst>
                              <p:par>
                                <p:cTn id="206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7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40000"/>
                            </p:stCondLst>
                            <p:childTnLst>
                              <p:par>
                                <p:cTn id="2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41000"/>
                            </p:stCondLst>
                            <p:childTnLst>
                              <p:par>
                                <p:cTn id="21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4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42000"/>
                            </p:stCondLst>
                            <p:childTnLst>
                              <p:par>
                                <p:cTn id="2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43000"/>
                            </p:stCondLst>
                            <p:childTnLst>
                              <p:par>
                                <p:cTn id="2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44000"/>
                            </p:stCondLst>
                            <p:childTnLst>
                              <p:par>
                                <p:cTn id="2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45000"/>
                            </p:stCondLst>
                            <p:childTnLst>
                              <p:par>
                                <p:cTn id="2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46000"/>
                            </p:stCondLst>
                            <p:childTnLst>
                              <p:par>
                                <p:cTn id="2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1000"/>
                                        <p:tgtEl>
                                          <p:spTgt spid="11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47000"/>
                            </p:stCondLst>
                            <p:childTnLst>
                              <p:par>
                                <p:cTn id="2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1000"/>
                                        <p:tgtEl>
                                          <p:spTgt spid="11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48000"/>
                            </p:stCondLst>
                            <p:childTnLst>
                              <p:par>
                                <p:cTn id="2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8" dur="1000"/>
                                        <p:tgtEl>
                                          <p:spTgt spid="11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49000"/>
                            </p:stCondLst>
                            <p:childTnLst>
                              <p:par>
                                <p:cTn id="2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1000"/>
                                        <p:tgtEl>
                                          <p:spTgt spid="1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50000"/>
                            </p:stCondLst>
                            <p:childTnLst>
                              <p:par>
                                <p:cTn id="2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6" dur="10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  <p:bldP spid="18" grpId="0"/>
      <p:bldP spid="20" grpId="0"/>
      <p:bldP spid="22" grpId="0"/>
      <p:bldP spid="24" grpId="0"/>
      <p:bldP spid="26" grpId="0"/>
      <p:bldP spid="28" grpId="0"/>
      <p:bldP spid="30" grpId="0"/>
      <p:bldP spid="32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5" grpId="0" animBg="1"/>
      <p:bldP spid="56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7" grpId="0" animBg="1"/>
      <p:bldP spid="68" grpId="0" animBg="1"/>
      <p:bldP spid="69" grpId="0" animBg="1"/>
      <p:bldP spid="7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14400" y="285728"/>
            <a:ext cx="8229600" cy="70483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5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Georgia" pitchFamily="18" charset="0"/>
                <a:ea typeface="+mj-ea"/>
                <a:cs typeface="+mj-cs"/>
              </a:rPr>
              <a:t>Пирамида продукции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5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Georgia" pitchFamily="18" charset="0"/>
                <a:ea typeface="+mj-ea"/>
                <a:cs typeface="+mj-cs"/>
              </a:rPr>
              <a:t>и поток энергии в экосистемах</a:t>
            </a:r>
          </a:p>
        </p:txBody>
      </p:sp>
      <p:pic>
        <p:nvPicPr>
          <p:cNvPr id="32770" name="Picture 2" descr="G:\химия\Ольге Лембитовне\skf6A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4675" y="1493838"/>
            <a:ext cx="1798638" cy="1298575"/>
          </a:xfrm>
          <a:prstGeom prst="rect">
            <a:avLst/>
          </a:prstGeom>
          <a:noFill/>
        </p:spPr>
      </p:pic>
      <p:pic>
        <p:nvPicPr>
          <p:cNvPr id="6" name="Picture 5" descr="C:\Documents and Settings\Admin\Мои документы\Мои рисунки\природа\Рисунок3.jpg"/>
          <p:cNvPicPr>
            <a:picLocks noChangeAspect="1" noChangeArrowheads="1"/>
          </p:cNvPicPr>
          <p:nvPr/>
        </p:nvPicPr>
        <p:blipFill>
          <a:blip r:embed="rId3"/>
          <a:srcRect l="50000" t="20000" r="26563" b="48750"/>
          <a:stretch>
            <a:fillRect/>
          </a:stretch>
        </p:blipFill>
        <p:spPr bwMode="auto">
          <a:xfrm>
            <a:off x="0" y="142872"/>
            <a:ext cx="1785917" cy="17859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42875" y="857250"/>
            <a:ext cx="14430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ЭНЕРГИЯ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57438" y="5572125"/>
            <a:ext cx="4786312" cy="92868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500" b="1" i="1" dirty="0"/>
              <a:t>ПРОДУЦЕНТ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143250" y="4214813"/>
            <a:ext cx="3500438" cy="134302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latin typeface="Georgia" pitchFamily="18" charset="0"/>
              </a:rPr>
              <a:t>КОНСУМЕНТ</a:t>
            </a:r>
          </a:p>
          <a:p>
            <a:pPr algn="ctr">
              <a:defRPr/>
            </a:pPr>
            <a:r>
              <a:rPr lang="ru-RU" b="1" i="1" dirty="0">
                <a:latin typeface="Georgia" pitchFamily="18" charset="0"/>
              </a:rPr>
              <a:t>ПЕРВОГО ПОРЯДКА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786188" y="3000375"/>
            <a:ext cx="2357437" cy="12001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latin typeface="Georgia" pitchFamily="18" charset="0"/>
              </a:rPr>
              <a:t>КОНСУМЕНТ</a:t>
            </a:r>
          </a:p>
          <a:p>
            <a:pPr algn="ctr">
              <a:defRPr/>
            </a:pPr>
            <a:r>
              <a:rPr lang="ru-RU" b="1" i="1" dirty="0">
                <a:latin typeface="Georgia" pitchFamily="18" charset="0"/>
              </a:rPr>
              <a:t>ВТОРОГО ПОРЯДКА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000500" y="1785938"/>
            <a:ext cx="1857375" cy="12001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latin typeface="Georgia" pitchFamily="18" charset="0"/>
              </a:rPr>
              <a:t>КОНСУМЕНТ</a:t>
            </a:r>
          </a:p>
          <a:p>
            <a:pPr algn="ctr">
              <a:defRPr/>
            </a:pPr>
            <a:r>
              <a:rPr lang="ru-RU" b="1" i="1" dirty="0">
                <a:latin typeface="Georgia" pitchFamily="18" charset="0"/>
              </a:rPr>
              <a:t>ТРЕТЬЕГО ПОРЯДКА</a:t>
            </a:r>
          </a:p>
        </p:txBody>
      </p:sp>
      <p:pic>
        <p:nvPicPr>
          <p:cNvPr id="32771" name="Picture 3" descr="G:\химия\Ольге Лембитовне\skf6A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08763" y="2992438"/>
            <a:ext cx="2541587" cy="1085850"/>
          </a:xfrm>
          <a:prstGeom prst="rect">
            <a:avLst/>
          </a:prstGeom>
          <a:noFill/>
        </p:spPr>
      </p:pic>
      <p:pic>
        <p:nvPicPr>
          <p:cNvPr id="32772" name="Picture 4" descr="G:\химия\Ольге Лембитовне\skf6A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38988" y="4206875"/>
            <a:ext cx="1797050" cy="1425575"/>
          </a:xfrm>
          <a:prstGeom prst="rect">
            <a:avLst/>
          </a:prstGeom>
          <a:noFill/>
        </p:spPr>
      </p:pic>
      <p:pic>
        <p:nvPicPr>
          <p:cNvPr id="32773" name="Picture 5" descr="G:\химия\Ольге Лембитовне\skf6A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38925" y="5492750"/>
            <a:ext cx="2511425" cy="1084263"/>
          </a:xfrm>
          <a:prstGeom prst="rect">
            <a:avLst/>
          </a:prstGeom>
          <a:noFill/>
        </p:spPr>
      </p:pic>
      <p:sp>
        <p:nvSpPr>
          <p:cNvPr id="16" name="Стрелка вниз 15"/>
          <p:cNvSpPr/>
          <p:nvPr/>
        </p:nvSpPr>
        <p:spPr>
          <a:xfrm rot="20525546">
            <a:off x="1892300" y="1668463"/>
            <a:ext cx="357188" cy="452913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8055622">
            <a:off x="2715418" y="3510757"/>
            <a:ext cx="354013" cy="977900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7769638">
            <a:off x="3237706" y="2409032"/>
            <a:ext cx="376237" cy="977900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 rot="8055622">
            <a:off x="3653632" y="1193006"/>
            <a:ext cx="355600" cy="979487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трелка вверх 20"/>
          <p:cNvSpPr/>
          <p:nvPr/>
        </p:nvSpPr>
        <p:spPr>
          <a:xfrm>
            <a:off x="4714875" y="5572125"/>
            <a:ext cx="357188" cy="285750"/>
          </a:xfrm>
          <a:prstGeom prst="upArrow">
            <a:avLst/>
          </a:prstGeom>
          <a:solidFill>
            <a:schemeClr val="tx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трелка вверх 21"/>
          <p:cNvSpPr/>
          <p:nvPr/>
        </p:nvSpPr>
        <p:spPr>
          <a:xfrm>
            <a:off x="4714875" y="4214813"/>
            <a:ext cx="357188" cy="1357312"/>
          </a:xfrm>
          <a:prstGeom prst="upArrow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верх 22"/>
          <p:cNvSpPr/>
          <p:nvPr/>
        </p:nvSpPr>
        <p:spPr>
          <a:xfrm>
            <a:off x="4714875" y="3071813"/>
            <a:ext cx="357188" cy="1071562"/>
          </a:xfrm>
          <a:prstGeom prst="up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трелка вверх 23"/>
          <p:cNvSpPr/>
          <p:nvPr/>
        </p:nvSpPr>
        <p:spPr>
          <a:xfrm>
            <a:off x="4714875" y="1857375"/>
            <a:ext cx="357188" cy="1071563"/>
          </a:xfrm>
          <a:prstGeom prst="up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9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3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2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28625" y="2286000"/>
            <a:ext cx="8104188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ru-RU" sz="3200">
                <a:latin typeface="Georgia" pitchFamily="18" charset="0"/>
              </a:rPr>
              <a:t>На каждом этапе передачи вещества и</a:t>
            </a:r>
          </a:p>
          <a:p>
            <a:pPr algn="just"/>
            <a:r>
              <a:rPr lang="ru-RU" sz="3200">
                <a:latin typeface="Georgia" pitchFamily="18" charset="0"/>
              </a:rPr>
              <a:t> энергии по пищевой цепи  теряется </a:t>
            </a:r>
          </a:p>
          <a:p>
            <a:pPr algn="just"/>
            <a:r>
              <a:rPr lang="ru-RU" sz="3200">
                <a:latin typeface="Georgia" pitchFamily="18" charset="0"/>
              </a:rPr>
              <a:t>примерно 90%, и только около  1/10 доли</a:t>
            </a:r>
          </a:p>
          <a:p>
            <a:pPr algn="just"/>
            <a:r>
              <a:rPr lang="ru-RU" sz="3200">
                <a:latin typeface="Georgia" pitchFamily="18" charset="0"/>
              </a:rPr>
              <a:t> переходит к очередному потребителю. </a:t>
            </a:r>
          </a:p>
        </p:txBody>
      </p:sp>
      <p:pic>
        <p:nvPicPr>
          <p:cNvPr id="4" name="Rectangl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713" y="590550"/>
            <a:ext cx="8242300" cy="1457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Box 1"/>
          <p:cNvSpPr txBox="1">
            <a:spLocks noChangeArrowheads="1"/>
          </p:cNvSpPr>
          <p:nvPr/>
        </p:nvSpPr>
        <p:spPr bwMode="auto">
          <a:xfrm>
            <a:off x="285750" y="0"/>
            <a:ext cx="8501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FF0000"/>
                </a:solidFill>
                <a:latin typeface="Georgia" pitchFamily="18" charset="0"/>
              </a:rPr>
              <a:t>ТЕСТ «Проверь себя»</a:t>
            </a:r>
          </a:p>
        </p:txBody>
      </p:sp>
      <p:sp>
        <p:nvSpPr>
          <p:cNvPr id="30722" name="TextBox 2"/>
          <p:cNvSpPr txBox="1">
            <a:spLocks noChangeArrowheads="1"/>
          </p:cNvSpPr>
          <p:nvPr/>
        </p:nvSpPr>
        <p:spPr bwMode="auto">
          <a:xfrm>
            <a:off x="0" y="500063"/>
            <a:ext cx="8778875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u="sng">
                <a:solidFill>
                  <a:srgbClr val="92D050"/>
                </a:solidFill>
                <a:latin typeface="Georgia" pitchFamily="18" charset="0"/>
              </a:rPr>
              <a:t>1. Самые длинные пищевые цепи встречаются:  </a:t>
            </a:r>
          </a:p>
          <a:p>
            <a:r>
              <a:rPr lang="ru-RU" sz="1400">
                <a:latin typeface="Georgia" pitchFamily="18" charset="0"/>
              </a:rPr>
              <a:t>а) в водных экосистемах;</a:t>
            </a:r>
          </a:p>
          <a:p>
            <a:r>
              <a:rPr lang="ru-RU" sz="1400">
                <a:latin typeface="Georgia" pitchFamily="18" charset="0"/>
              </a:rPr>
              <a:t>б)в экосистемах гор;</a:t>
            </a:r>
          </a:p>
          <a:p>
            <a:r>
              <a:rPr lang="ru-RU" sz="1400">
                <a:latin typeface="Georgia" pitchFamily="18" charset="0"/>
              </a:rPr>
              <a:t>в) в тундровых экосистемах;</a:t>
            </a:r>
          </a:p>
          <a:p>
            <a:r>
              <a:rPr lang="ru-RU" sz="1400">
                <a:latin typeface="Georgia" pitchFamily="18" charset="0"/>
              </a:rPr>
              <a:t>г) в степных экосистемах.</a:t>
            </a:r>
          </a:p>
          <a:p>
            <a:r>
              <a:rPr lang="ru-RU" sz="1600" b="1" u="sng">
                <a:solidFill>
                  <a:srgbClr val="92D050"/>
                </a:solidFill>
                <a:latin typeface="Georgia" pitchFamily="18" charset="0"/>
              </a:rPr>
              <a:t>2. Примером детритной пищевой цепи можно считать последовательность:</a:t>
            </a:r>
          </a:p>
          <a:p>
            <a:r>
              <a:rPr lang="ru-RU" sz="1400">
                <a:latin typeface="Georgia" pitchFamily="18" charset="0"/>
              </a:rPr>
              <a:t> а)трава, корова, человек;</a:t>
            </a:r>
          </a:p>
          <a:p>
            <a:r>
              <a:rPr lang="ru-RU" sz="1400">
                <a:latin typeface="Georgia" pitchFamily="18" charset="0"/>
              </a:rPr>
              <a:t> б) листва, тля, божья коровка;</a:t>
            </a:r>
          </a:p>
          <a:p>
            <a:r>
              <a:rPr lang="ru-RU" sz="1400">
                <a:latin typeface="Georgia" pitchFamily="18" charset="0"/>
              </a:rPr>
              <a:t> в) опавший лист,  дождевой червь, скворец, сокол;</a:t>
            </a:r>
          </a:p>
          <a:p>
            <a:r>
              <a:rPr lang="ru-RU" sz="1400">
                <a:latin typeface="Georgia" pitchFamily="18" charset="0"/>
              </a:rPr>
              <a:t> г) фитопланктон, зоопланктон, снеток, окунь.</a:t>
            </a:r>
          </a:p>
          <a:p>
            <a:r>
              <a:rPr lang="ru-RU" sz="1600" b="1" u="sng">
                <a:solidFill>
                  <a:srgbClr val="92D050"/>
                </a:solidFill>
                <a:latin typeface="Georgia" pitchFamily="18" charset="0"/>
              </a:rPr>
              <a:t>3. Экосистемы с участием только гетеротрофов обычно возникают:</a:t>
            </a:r>
          </a:p>
          <a:p>
            <a:r>
              <a:rPr lang="ru-RU" sz="1400">
                <a:latin typeface="Georgia" pitchFamily="18" charset="0"/>
              </a:rPr>
              <a:t>  а) на лугу;</a:t>
            </a:r>
          </a:p>
          <a:p>
            <a:r>
              <a:rPr lang="ru-RU" sz="1400">
                <a:latin typeface="Georgia" pitchFamily="18" charset="0"/>
              </a:rPr>
              <a:t>  б) в березовых рощах;</a:t>
            </a:r>
          </a:p>
          <a:p>
            <a:r>
              <a:rPr lang="ru-RU" sz="1400">
                <a:latin typeface="Georgia" pitchFamily="18" charset="0"/>
              </a:rPr>
              <a:t>  в) в пещерах с экскрементами летучих мышей;</a:t>
            </a:r>
          </a:p>
          <a:p>
            <a:r>
              <a:rPr lang="ru-RU" sz="1400">
                <a:latin typeface="Georgia" pitchFamily="18" charset="0"/>
              </a:rPr>
              <a:t>  г) на скалах и обрывах.</a:t>
            </a:r>
          </a:p>
          <a:p>
            <a:r>
              <a:rPr lang="ru-RU" sz="1600" b="1" i="1">
                <a:solidFill>
                  <a:srgbClr val="92D050"/>
                </a:solidFill>
                <a:latin typeface="Georgia" pitchFamily="18" charset="0"/>
              </a:rPr>
              <a:t>4. Сообщество живых организмов и среды их обитания, составляющее</a:t>
            </a:r>
          </a:p>
          <a:p>
            <a:r>
              <a:rPr lang="ru-RU" sz="1600" b="1" i="1">
                <a:solidFill>
                  <a:srgbClr val="92D050"/>
                </a:solidFill>
                <a:latin typeface="Georgia" pitchFamily="18" charset="0"/>
              </a:rPr>
              <a:t> единое   целое на основе устойчивого взаимодействия между элементами</a:t>
            </a:r>
          </a:p>
          <a:p>
            <a:r>
              <a:rPr lang="ru-RU" sz="1600" b="1" i="1">
                <a:solidFill>
                  <a:srgbClr val="92D050"/>
                </a:solidFill>
                <a:latin typeface="Georgia" pitchFamily="18" charset="0"/>
              </a:rPr>
              <a:t> живой и неживой природы, называется:</a:t>
            </a:r>
          </a:p>
          <a:p>
            <a:r>
              <a:rPr lang="ru-RU" sz="1400">
                <a:latin typeface="Georgia" pitchFamily="18" charset="0"/>
              </a:rPr>
              <a:t>   а) популяцией</a:t>
            </a:r>
          </a:p>
          <a:p>
            <a:r>
              <a:rPr lang="ru-RU" sz="1400">
                <a:latin typeface="Georgia" pitchFamily="18" charset="0"/>
              </a:rPr>
              <a:t>   б) экосистемой</a:t>
            </a:r>
          </a:p>
          <a:p>
            <a:r>
              <a:rPr lang="ru-RU" sz="1400">
                <a:latin typeface="Georgia" pitchFamily="18" charset="0"/>
              </a:rPr>
              <a:t>   в) биосферой</a:t>
            </a:r>
          </a:p>
          <a:p>
            <a:r>
              <a:rPr lang="ru-RU" sz="1400">
                <a:latin typeface="Georgia" pitchFamily="18" charset="0"/>
              </a:rPr>
              <a:t>   г)биоценозом</a:t>
            </a:r>
          </a:p>
          <a:p>
            <a:r>
              <a:rPr lang="ru-RU" sz="1600" b="1" i="1">
                <a:solidFill>
                  <a:srgbClr val="92D050"/>
                </a:solidFill>
                <a:latin typeface="Georgia" pitchFamily="18" charset="0"/>
              </a:rPr>
              <a:t>5. Организмы, питающиеся готовыми органически ми веществами, </a:t>
            </a:r>
          </a:p>
          <a:p>
            <a:r>
              <a:rPr lang="ru-RU" sz="1600" b="1" i="1">
                <a:solidFill>
                  <a:srgbClr val="92D050"/>
                </a:solidFill>
                <a:latin typeface="Georgia" pitchFamily="18" charset="0"/>
              </a:rPr>
              <a:t>относятся      к:</a:t>
            </a:r>
          </a:p>
          <a:p>
            <a:r>
              <a:rPr lang="ru-RU" sz="1400">
                <a:latin typeface="Georgia" pitchFamily="18" charset="0"/>
              </a:rPr>
              <a:t>  а) автотрофам</a:t>
            </a:r>
          </a:p>
          <a:p>
            <a:r>
              <a:rPr lang="ru-RU" sz="1400">
                <a:latin typeface="Georgia" pitchFamily="18" charset="0"/>
              </a:rPr>
              <a:t>  б) гетеротрофам</a:t>
            </a:r>
          </a:p>
          <a:p>
            <a:r>
              <a:rPr lang="ru-RU" sz="1400">
                <a:latin typeface="Georgia" pitchFamily="18" charset="0"/>
              </a:rPr>
              <a:t>  в) продуцентам</a:t>
            </a:r>
          </a:p>
          <a:p>
            <a:r>
              <a:rPr lang="ru-RU" sz="1400">
                <a:latin typeface="Georgia" pitchFamily="18" charset="0"/>
              </a:rPr>
              <a:t>  г) хемотрофам</a:t>
            </a:r>
          </a:p>
          <a:p>
            <a:endParaRPr lang="ru-RU" sz="120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>
          <a:xfrm>
            <a:off x="214313" y="1571625"/>
            <a:ext cx="4757737" cy="1690688"/>
          </a:xfrm>
        </p:spPr>
        <p:txBody>
          <a:bodyPr/>
          <a:lstStyle/>
          <a:p>
            <a:pPr eaLnBrk="1" hangingPunct="1"/>
            <a:r>
              <a:rPr lang="ru-RU" sz="2500" smtClean="0">
                <a:latin typeface="Georgia" pitchFamily="18" charset="0"/>
              </a:rPr>
              <a:t>Исторически сложившаяся на однородном участке земной поверхности совокупность почвы, воды, растений, животных, микроорганизмов.</a:t>
            </a:r>
          </a:p>
          <a:p>
            <a:pPr eaLnBrk="1" hangingPunct="1">
              <a:buFontTx/>
              <a:buNone/>
            </a:pPr>
            <a:r>
              <a:rPr lang="ru-RU" sz="2500" smtClean="0">
                <a:latin typeface="Georgia" pitchFamily="18" charset="0"/>
              </a:rPr>
              <a:t>     Термин «биогеоценоз» ввел в науку русский ученый В.Н.Сукачев. </a:t>
            </a:r>
          </a:p>
        </p:txBody>
      </p:sp>
      <p:pic>
        <p:nvPicPr>
          <p:cNvPr id="19458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9075" y="146050"/>
            <a:ext cx="8474075" cy="1231900"/>
          </a:xfrm>
        </p:spPr>
      </p:pic>
      <p:pic>
        <p:nvPicPr>
          <p:cNvPr id="2" name="Picture 5" descr="C:\Documents and Settings\Admin\Мои документы\ЛЮДИ\Лембитовна\экосистема\Сукачев0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9988" y="188913"/>
            <a:ext cx="3987800" cy="5048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64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84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Rectangle 4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9075" y="146050"/>
            <a:ext cx="8474075" cy="1231900"/>
          </a:xfrm>
        </p:spPr>
      </p:pic>
      <p:sp>
        <p:nvSpPr>
          <p:cNvPr id="11267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500" smtClean="0">
                <a:latin typeface="Georgia" pitchFamily="18" charset="0"/>
              </a:rPr>
              <a:t>Единый природный комплекс, образованный живыми организмами и средой их обитания, в котором живые и неживые компоненты связаны между собой обменом веществ и энергии</a:t>
            </a:r>
          </a:p>
        </p:txBody>
      </p:sp>
      <p:pic>
        <p:nvPicPr>
          <p:cNvPr id="11269" name="Picture 5" descr="C:\Documents and Settings\Admin\Мои документы\ЛЮДИ\Лембитовна\экосистема\1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619750" y="549275"/>
            <a:ext cx="3225800" cy="4546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68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Rectangle 7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963" y="133350"/>
            <a:ext cx="8240712" cy="884238"/>
          </a:xfrm>
        </p:spPr>
      </p:pic>
      <p:sp>
        <p:nvSpPr>
          <p:cNvPr id="8" name="Блок-схема: внутренняя память 7"/>
          <p:cNvSpPr/>
          <p:nvPr/>
        </p:nvSpPr>
        <p:spPr>
          <a:xfrm>
            <a:off x="142875" y="1571625"/>
            <a:ext cx="3714750" cy="612775"/>
          </a:xfrm>
          <a:prstGeom prst="flowChartInternalStorag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err="1">
                <a:solidFill>
                  <a:srgbClr val="0000FF"/>
                </a:solidFill>
              </a:rPr>
              <a:t>микроэкосистемы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9" name="Блок-схема: внутренняя память 8"/>
          <p:cNvSpPr/>
          <p:nvPr/>
        </p:nvSpPr>
        <p:spPr>
          <a:xfrm>
            <a:off x="5072063" y="1571625"/>
            <a:ext cx="3714750" cy="612775"/>
          </a:xfrm>
          <a:prstGeom prst="flowChartInternalStorag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err="1">
                <a:solidFill>
                  <a:srgbClr val="0000FF"/>
                </a:solidFill>
              </a:rPr>
              <a:t>макроэкосистемы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10" name="Блок-схема: внутренняя память 9"/>
          <p:cNvSpPr/>
          <p:nvPr/>
        </p:nvSpPr>
        <p:spPr>
          <a:xfrm>
            <a:off x="142875" y="4000500"/>
            <a:ext cx="3714750" cy="612775"/>
          </a:xfrm>
          <a:prstGeom prst="flowChartInternalStorag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err="1">
                <a:solidFill>
                  <a:srgbClr val="0000FF"/>
                </a:solidFill>
              </a:rPr>
              <a:t>мезоэкосистемы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11" name="Блок-схема: внутренняя память 10"/>
          <p:cNvSpPr/>
          <p:nvPr/>
        </p:nvSpPr>
        <p:spPr>
          <a:xfrm>
            <a:off x="4929188" y="3786188"/>
            <a:ext cx="4214812" cy="1214437"/>
          </a:xfrm>
          <a:prstGeom prst="flowChartInternalStorag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FF"/>
                </a:solidFill>
              </a:rPr>
              <a:t>глобальная экосистема - биосфера</a:t>
            </a:r>
          </a:p>
        </p:txBody>
      </p:sp>
      <p:pic>
        <p:nvPicPr>
          <p:cNvPr id="12" name="Picture 16" descr="болот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350" y="2279650"/>
            <a:ext cx="1658938" cy="1244600"/>
          </a:xfrm>
          <a:prstGeom prst="rect">
            <a:avLst/>
          </a:prstGeom>
          <a:noFill/>
        </p:spPr>
      </p:pic>
      <p:pic>
        <p:nvPicPr>
          <p:cNvPr id="13" name="Picture 19" descr="пруд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93900" y="2352675"/>
            <a:ext cx="1797050" cy="1335088"/>
          </a:xfrm>
          <a:prstGeom prst="rect">
            <a:avLst/>
          </a:prstGeom>
          <a:noFill/>
        </p:spPr>
      </p:pic>
      <p:pic>
        <p:nvPicPr>
          <p:cNvPr id="15368" name="Picture 8" descr="C:\Documents and Settings\Admin\Мои документы\Мои рисунки\природа\20sc01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92688" y="2419350"/>
            <a:ext cx="1620837" cy="1219200"/>
          </a:xfrm>
          <a:prstGeom prst="rect">
            <a:avLst/>
          </a:prstGeom>
          <a:noFill/>
        </p:spPr>
      </p:pic>
      <p:pic>
        <p:nvPicPr>
          <p:cNvPr id="15369" name="Picture 9" descr="C:\Documents and Settings\Admin\Мои документы\Мои рисунки\природа\23.jpg"/>
          <p:cNvPicPr>
            <a:picLocks noGrp="1" noChangeAspect="1" noChangeArrowheads="1"/>
          </p:cNvPicPr>
          <p:nvPr>
            <p:ph idx="1"/>
          </p:nvPr>
        </p:nvPicPr>
        <p:blipFill>
          <a:blip r:embed="rId7"/>
          <a:srcRect/>
          <a:stretch>
            <a:fillRect/>
          </a:stretch>
        </p:blipFill>
        <p:spPr>
          <a:xfrm>
            <a:off x="6991350" y="2493963"/>
            <a:ext cx="1519238" cy="1011237"/>
          </a:xfrm>
        </p:spPr>
      </p:pic>
      <p:pic>
        <p:nvPicPr>
          <p:cNvPr id="15370" name="Picture 10" descr="C:\Documents and Settings\Admin\Мои документы\Мои рисунки\природа\12574[1]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7963" y="5138738"/>
            <a:ext cx="1535112" cy="1152525"/>
          </a:xfrm>
          <a:prstGeom prst="rect">
            <a:avLst/>
          </a:prstGeom>
          <a:noFill/>
        </p:spPr>
      </p:pic>
      <p:pic>
        <p:nvPicPr>
          <p:cNvPr id="15371" name="Picture 11" descr="C:\Documents and Settings\Admin\Мои документы\Мои рисунки\природа\26009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79650" y="5065713"/>
            <a:ext cx="1725613" cy="1158875"/>
          </a:xfrm>
          <a:prstGeom prst="rect">
            <a:avLst/>
          </a:prstGeom>
          <a:noFill/>
        </p:spPr>
      </p:pic>
      <p:pic>
        <p:nvPicPr>
          <p:cNvPr id="15373" name="Picture 13" descr="C:\Documents and Settings\Admin\Мои документы\Мои рисунки\Небо\Sky_35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924675" y="5353050"/>
            <a:ext cx="1549400" cy="1108075"/>
          </a:xfrm>
          <a:prstGeom prst="rect">
            <a:avLst/>
          </a:prstGeom>
          <a:noFill/>
        </p:spPr>
      </p:pic>
      <p:pic>
        <p:nvPicPr>
          <p:cNvPr id="15374" name="Picture 14" descr="C:\Documents and Settings\Admin\Мои документы\Мои рисунки\Небо\SKY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992688" y="5278438"/>
            <a:ext cx="1536700" cy="1158875"/>
          </a:xfrm>
          <a:prstGeom prst="rect">
            <a:avLst/>
          </a:prstGeom>
          <a:noFill/>
        </p:spPr>
      </p:pic>
      <p:sp>
        <p:nvSpPr>
          <p:cNvPr id="21" name="Стрелка вниз 20"/>
          <p:cNvSpPr/>
          <p:nvPr/>
        </p:nvSpPr>
        <p:spPr>
          <a:xfrm>
            <a:off x="2928938" y="857250"/>
            <a:ext cx="285750" cy="642938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5786438" y="928688"/>
            <a:ext cx="285750" cy="5715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 rot="279941">
            <a:off x="3973513" y="1006475"/>
            <a:ext cx="285750" cy="2852738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 rot="21265350">
            <a:off x="4402138" y="1006475"/>
            <a:ext cx="285750" cy="2852738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1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1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1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21" grpId="0" animBg="1"/>
      <p:bldP spid="22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Tx/>
              <a:buNone/>
            </a:pPr>
            <a:r>
              <a:rPr lang="ru-RU" sz="3500" smtClean="0">
                <a:latin typeface="Georgia" pitchFamily="18" charset="0"/>
              </a:rPr>
              <a:t>Самые обширные макроэкосистемы. Представляют собой совокупность всех организмов и среды их обитания в пределах определенных природно-географических зон.</a:t>
            </a:r>
          </a:p>
          <a:p>
            <a:pPr eaLnBrk="1" hangingPunct="1">
              <a:buFontTx/>
              <a:buNone/>
            </a:pPr>
            <a:r>
              <a:rPr lang="ru-RU" sz="3200" smtClean="0"/>
              <a:t> </a:t>
            </a:r>
          </a:p>
          <a:p>
            <a:pPr eaLnBrk="1" hangingPunct="1">
              <a:buFontTx/>
              <a:buNone/>
            </a:pPr>
            <a:endParaRPr lang="ru-RU" sz="1400" smtClean="0"/>
          </a:p>
        </p:txBody>
      </p:sp>
      <p:pic>
        <p:nvPicPr>
          <p:cNvPr id="11271" name="Rectangle 7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146050"/>
            <a:ext cx="8242300" cy="12319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Заголовок 1"/>
          <p:cNvPicPr>
            <a:picLocks noGrp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6350" y="146050"/>
            <a:ext cx="8242300" cy="1231900"/>
          </a:xfrm>
        </p:spPr>
      </p:pic>
      <p:pic>
        <p:nvPicPr>
          <p:cNvPr id="11268" name="Picture 2" descr="C:\Documents and Settings\Марина\Рабочий стол\Картинки для презентаций\23Природные зоны Росси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050" y="1584325"/>
            <a:ext cx="8705850" cy="9302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500188"/>
            <a:ext cx="8229600" cy="4572000"/>
          </a:xfrm>
        </p:spPr>
        <p:txBody>
          <a:bodyPr/>
          <a:lstStyle/>
          <a:p>
            <a:pPr eaLnBrk="1" hangingPunct="1"/>
            <a:r>
              <a:rPr lang="ru-RU" sz="3500" smtClean="0">
                <a:latin typeface="Georgia" pitchFamily="18" charset="0"/>
              </a:rPr>
              <a:t>Наземные – все экосистемы суши.</a:t>
            </a:r>
          </a:p>
          <a:p>
            <a:pPr eaLnBrk="1" hangingPunct="1"/>
            <a:r>
              <a:rPr lang="ru-RU" sz="3500" smtClean="0">
                <a:latin typeface="Georgia" pitchFamily="18" charset="0"/>
              </a:rPr>
              <a:t>Пресноводные – пресноводные озера, пруды, реки, ручьи, подземные воды.</a:t>
            </a:r>
          </a:p>
          <a:p>
            <a:pPr eaLnBrk="1" hangingPunct="1"/>
            <a:r>
              <a:rPr lang="ru-RU" sz="3500" smtClean="0">
                <a:latin typeface="Georgia" pitchFamily="18" charset="0"/>
              </a:rPr>
              <a:t>Морские –океаны, моря, соленые озера (Каспийское, Аральское моря)</a:t>
            </a:r>
          </a:p>
        </p:txBody>
      </p:sp>
      <p:pic>
        <p:nvPicPr>
          <p:cNvPr id="2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146050"/>
            <a:ext cx="8242300" cy="12319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12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64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628775"/>
            <a:ext cx="8229600" cy="800100"/>
          </a:xfrm>
        </p:spPr>
        <p:txBody>
          <a:bodyPr/>
          <a:lstStyle/>
          <a:p>
            <a:pPr eaLnBrk="1" hangingPunct="1"/>
            <a:r>
              <a:rPr lang="ru-RU" sz="2500" smtClean="0">
                <a:solidFill>
                  <a:srgbClr val="FF0000"/>
                </a:solidFill>
                <a:latin typeface="Georgia" pitchFamily="18" charset="0"/>
              </a:rPr>
              <a:t>Антропогенные </a:t>
            </a:r>
            <a:r>
              <a:rPr lang="ru-RU" sz="2500" smtClean="0">
                <a:latin typeface="Georgia" pitchFamily="18" charset="0"/>
              </a:rPr>
              <a:t>–созданные человеком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>
                <a:solidFill>
                  <a:srgbClr val="FF0000"/>
                </a:solidFill>
                <a:latin typeface="Georgia" pitchFamily="18" charset="0"/>
              </a:rPr>
              <a:t>Искусственные экосистемы</a:t>
            </a: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8440738" y="7127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20484" name="Picture 2" descr="G:\сканированые картинки\аквариу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3125"/>
            <a:ext cx="3810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 descr="C:\Documents and Settings\Марина\Рабочий стол\Картинки для презентаций\Космос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3857625"/>
            <a:ext cx="3722688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Box 6"/>
          <p:cNvSpPr txBox="1">
            <a:spLocks noChangeArrowheads="1"/>
          </p:cNvSpPr>
          <p:nvPr/>
        </p:nvSpPr>
        <p:spPr bwMode="auto">
          <a:xfrm>
            <a:off x="785813" y="4357688"/>
            <a:ext cx="1638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аквариум</a:t>
            </a:r>
          </a:p>
        </p:txBody>
      </p:sp>
      <p:sp>
        <p:nvSpPr>
          <p:cNvPr id="20487" name="TextBox 7"/>
          <p:cNvSpPr txBox="1">
            <a:spLocks noChangeArrowheads="1"/>
          </p:cNvSpPr>
          <p:nvPr/>
        </p:nvSpPr>
        <p:spPr bwMode="auto">
          <a:xfrm>
            <a:off x="5000625" y="3214688"/>
            <a:ext cx="3505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космический корабль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357313"/>
            <a:ext cx="8229600" cy="1214437"/>
          </a:xfrm>
        </p:spPr>
        <p:txBody>
          <a:bodyPr/>
          <a:lstStyle/>
          <a:p>
            <a:pPr eaLnBrk="1" hangingPunct="1"/>
            <a:r>
              <a:rPr lang="ru-RU" sz="2500" smtClean="0">
                <a:solidFill>
                  <a:srgbClr val="FF0000"/>
                </a:solidFill>
                <a:latin typeface="Georgia" pitchFamily="18" charset="0"/>
              </a:rPr>
              <a:t>Техногенные</a:t>
            </a:r>
            <a:r>
              <a:rPr lang="ru-RU" sz="2500" smtClean="0">
                <a:solidFill>
                  <a:srgbClr val="FF0066"/>
                </a:solidFill>
                <a:latin typeface="Georgia" pitchFamily="18" charset="0"/>
              </a:rPr>
              <a:t> </a:t>
            </a:r>
            <a:r>
              <a:rPr lang="ru-RU" sz="2500" smtClean="0">
                <a:latin typeface="Georgia" pitchFamily="18" charset="0"/>
              </a:rPr>
              <a:t>– возникающие или значительно измененные под влиянием техногенных факторов</a:t>
            </a:r>
          </a:p>
        </p:txBody>
      </p:sp>
      <p:pic>
        <p:nvPicPr>
          <p:cNvPr id="2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146050"/>
            <a:ext cx="8242300" cy="1231900"/>
          </a:xfrm>
        </p:spPr>
      </p:pic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8440738" y="7127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21508" name="Picture 2" descr="G:\сканированые картинки\карьер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2500313"/>
            <a:ext cx="387508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C:\Documents and Settings\Марина\Рабочий стол\Картинки для презентаций\Рубка лес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62563" y="3857625"/>
            <a:ext cx="3881437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Box 6"/>
          <p:cNvSpPr txBox="1">
            <a:spLocks noChangeArrowheads="1"/>
          </p:cNvSpPr>
          <p:nvPr/>
        </p:nvSpPr>
        <p:spPr bwMode="auto">
          <a:xfrm>
            <a:off x="6000750" y="3286125"/>
            <a:ext cx="2976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вырубленный лес</a:t>
            </a:r>
          </a:p>
        </p:txBody>
      </p:sp>
      <p:sp>
        <p:nvSpPr>
          <p:cNvPr id="21511" name="TextBox 7"/>
          <p:cNvSpPr txBox="1">
            <a:spLocks noChangeArrowheads="1"/>
          </p:cNvSpPr>
          <p:nvPr/>
        </p:nvSpPr>
        <p:spPr bwMode="auto">
          <a:xfrm>
            <a:off x="1643063" y="5286375"/>
            <a:ext cx="1246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карьер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496</TotalTime>
  <Words>350</Words>
  <Application>Microsoft Office PowerPoint</Application>
  <PresentationFormat>Экран (4:3)</PresentationFormat>
  <Paragraphs>90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Constantia</vt:lpstr>
      <vt:lpstr>Wingdings 2</vt:lpstr>
      <vt:lpstr>Calibri</vt:lpstr>
      <vt:lpstr>Georgia</vt:lpstr>
      <vt:lpstr>Бумажная</vt:lpstr>
      <vt:lpstr>Бумажная</vt:lpstr>
      <vt:lpstr>Бумажная</vt:lpstr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Домашний компьютер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Экосистемы</dc:title>
  <dc:creator>Иван Иванович Омельченко</dc:creator>
  <cp:lastModifiedBy>User</cp:lastModifiedBy>
  <cp:revision>53</cp:revision>
  <dcterms:created xsi:type="dcterms:W3CDTF">2009-04-13T16:28:30Z</dcterms:created>
  <dcterms:modified xsi:type="dcterms:W3CDTF">2010-04-27T13:10:58Z</dcterms:modified>
</cp:coreProperties>
</file>