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F9061-EE4E-4AB9-808F-9F3C6A5D3048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9D6AF-D256-4EC5-89BB-B3AAFE6DAC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D6AF-D256-4EC5-89BB-B3AAFE6DAC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D6AF-D256-4EC5-89BB-B3AAFE6DAC5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D6AF-D256-4EC5-89BB-B3AAFE6DAC5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D6AF-D256-4EC5-89BB-B3AAFE6DAC5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D6AF-D256-4EC5-89BB-B3AAFE6DAC5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9D6AF-D256-4EC5-89BB-B3AAFE6DAC5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D002EA-A06E-49D0-943A-2285F4B0ED3C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E8C85E-E89C-4811-9083-1E6E62D74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Солнечный</a:t>
            </a:r>
            <a:r>
              <a:rPr lang="ru-RU" b="1" dirty="0"/>
              <a:t> </a:t>
            </a:r>
            <a:r>
              <a:rPr lang="ru-RU" dirty="0"/>
              <a:t>удар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115180" cy="207170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Болезненное </a:t>
            </a:r>
            <a:r>
              <a:rPr lang="ru-RU" sz="2400" dirty="0">
                <a:solidFill>
                  <a:schemeClr val="tx1"/>
                </a:solidFill>
              </a:rPr>
              <a:t>состояние, расстройство работы головного мозга вследствие продолжительного воздействия солнечного света на непокрытую поверхность головы.</a:t>
            </a:r>
          </a:p>
          <a:p>
            <a:endParaRPr lang="ru-RU" dirty="0"/>
          </a:p>
        </p:txBody>
      </p:sp>
      <p:pic>
        <p:nvPicPr>
          <p:cNvPr id="4" name="Picture 4" descr="E:\закал\0358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214686"/>
            <a:ext cx="2300302" cy="3146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Симптомы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/>
              <a:t>Солнечный удар сопровождается головной болью, </a:t>
            </a:r>
            <a:r>
              <a:rPr lang="ru-RU" sz="2400" dirty="0" smtClean="0"/>
              <a:t>вялостью, рвотой</a:t>
            </a:r>
            <a:r>
              <a:rPr lang="ru-RU" sz="2400" dirty="0"/>
              <a:t>. В тяжелых случаях — комой. Симптомы перегревания усугубляются при повышении влажности окружающей среды.</a:t>
            </a:r>
          </a:p>
          <a:p>
            <a:pPr>
              <a:buNone/>
            </a:pPr>
            <a:r>
              <a:rPr lang="ru-RU" sz="2400" b="1" dirty="0"/>
              <a:t>Легкая степень:</a:t>
            </a:r>
            <a:endParaRPr lang="ru-RU" sz="2400" dirty="0"/>
          </a:p>
          <a:p>
            <a:r>
              <a:rPr lang="ru-RU" sz="2400" dirty="0" smtClean="0"/>
              <a:t>общая </a:t>
            </a:r>
            <a:r>
              <a:rPr lang="ru-RU" sz="2400" dirty="0"/>
              <a:t>слабость;</a:t>
            </a:r>
          </a:p>
          <a:p>
            <a:r>
              <a:rPr lang="ru-RU" sz="2400" dirty="0" smtClean="0"/>
              <a:t>головная </a:t>
            </a:r>
            <a:r>
              <a:rPr lang="ru-RU" sz="2400" dirty="0"/>
              <a:t>боль;</a:t>
            </a:r>
          </a:p>
          <a:p>
            <a:r>
              <a:rPr lang="ru-RU" sz="2400" dirty="0" smtClean="0"/>
              <a:t>тошнота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учащения </a:t>
            </a:r>
            <a:r>
              <a:rPr lang="ru-RU" sz="2400" dirty="0"/>
              <a:t>пульса и дыхания;</a:t>
            </a:r>
          </a:p>
          <a:p>
            <a:r>
              <a:rPr lang="ru-RU" sz="2400" dirty="0" smtClean="0"/>
              <a:t>расширение </a:t>
            </a:r>
            <a:r>
              <a:rPr lang="ru-RU" sz="2400" dirty="0"/>
              <a:t>зрачков.</a:t>
            </a:r>
          </a:p>
          <a:p>
            <a:pPr>
              <a:buNone/>
            </a:pPr>
            <a:endParaRPr lang="ru-RU" sz="2400" dirty="0"/>
          </a:p>
          <a:p>
            <a:endParaRPr lang="ru-RU" sz="2400" dirty="0"/>
          </a:p>
        </p:txBody>
      </p:sp>
      <p:pic>
        <p:nvPicPr>
          <p:cNvPr id="5" name="Рисунок 4" descr="10000000000147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571744"/>
            <a:ext cx="3357578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/>
              <a:t>При средней степени:</a:t>
            </a:r>
            <a:endParaRPr lang="ru-RU" sz="2400" dirty="0"/>
          </a:p>
          <a:p>
            <a:r>
              <a:rPr lang="ru-RU" sz="2400" dirty="0" smtClean="0"/>
              <a:t>резкая </a:t>
            </a:r>
            <a:r>
              <a:rPr lang="ru-RU" sz="2400" dirty="0"/>
              <a:t>адинамия;</a:t>
            </a:r>
          </a:p>
          <a:p>
            <a:r>
              <a:rPr lang="ru-RU" sz="2400" dirty="0" smtClean="0"/>
              <a:t>сильная </a:t>
            </a:r>
            <a:r>
              <a:rPr lang="ru-RU" sz="2400" dirty="0"/>
              <a:t>головная боль с тошнотой и рвотой;</a:t>
            </a:r>
          </a:p>
          <a:p>
            <a:r>
              <a:rPr lang="ru-RU" sz="2400" dirty="0" err="1" smtClean="0"/>
              <a:t>оглушенность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неуверенность </a:t>
            </a:r>
            <a:r>
              <a:rPr lang="ru-RU" sz="2400" dirty="0"/>
              <a:t>движений;</a:t>
            </a:r>
          </a:p>
          <a:p>
            <a:r>
              <a:rPr lang="ru-RU" sz="2400" dirty="0" smtClean="0"/>
              <a:t>шаткая </a:t>
            </a:r>
            <a:r>
              <a:rPr lang="ru-RU" sz="2400" dirty="0"/>
              <a:t>походка;</a:t>
            </a:r>
          </a:p>
          <a:p>
            <a:r>
              <a:rPr lang="ru-RU" sz="2400" dirty="0" smtClean="0"/>
              <a:t>временами </a:t>
            </a:r>
            <a:r>
              <a:rPr lang="ru-RU" sz="2400" dirty="0"/>
              <a:t>обморочные состояния;</a:t>
            </a:r>
          </a:p>
          <a:p>
            <a:r>
              <a:rPr lang="ru-RU" sz="2400" dirty="0" smtClean="0"/>
              <a:t>учащение </a:t>
            </a:r>
            <a:r>
              <a:rPr lang="ru-RU" sz="2400" dirty="0"/>
              <a:t>пульса и дыхания;</a:t>
            </a:r>
          </a:p>
          <a:p>
            <a:r>
              <a:rPr lang="ru-RU" sz="2400" dirty="0" smtClean="0"/>
              <a:t>повышение </a:t>
            </a:r>
            <a:r>
              <a:rPr lang="ru-RU" sz="2400" dirty="0"/>
              <a:t>температуры тела до 39 - 40 </a:t>
            </a:r>
            <a:r>
              <a:rPr lang="ru-RU" sz="2400" dirty="0" smtClean="0"/>
              <a:t>°С</a:t>
            </a:r>
            <a:r>
              <a:rPr lang="ru-RU" sz="2400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     Тяжелая </a:t>
            </a:r>
            <a:r>
              <a:rPr lang="ru-RU" sz="2400" b="1" dirty="0"/>
              <a:t>форма</a:t>
            </a:r>
            <a:r>
              <a:rPr lang="ru-RU" sz="2400" dirty="0"/>
              <a:t> теплового удара развивается внезапно. Лицо </a:t>
            </a:r>
            <a:r>
              <a:rPr lang="ru-RU" sz="2400" dirty="0" err="1"/>
              <a:t>гиперемировано</a:t>
            </a:r>
            <a:r>
              <a:rPr lang="ru-RU" sz="2400" dirty="0"/>
              <a:t>, позже </a:t>
            </a:r>
            <a:r>
              <a:rPr lang="ru-RU" sz="2400" dirty="0" err="1"/>
              <a:t>бледно-цианотичное</a:t>
            </a:r>
            <a:r>
              <a:rPr lang="ru-RU" sz="2400" dirty="0"/>
              <a:t>. Наблюдаются случаи изменение сознания от легкой степени до комы, </a:t>
            </a:r>
            <a:r>
              <a:rPr lang="ru-RU" sz="2400" dirty="0" err="1"/>
              <a:t>клонические</a:t>
            </a:r>
            <a:r>
              <a:rPr lang="ru-RU" sz="2400" dirty="0"/>
              <a:t> и тонические судороги, бред, галлюцинации, повышение температура тела до 41 - 42°С, случаи внезапной смерти. Летальность 20 - 30%.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obmorok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643314"/>
            <a:ext cx="3929089" cy="2357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Первая помощь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Пострадавшего необходимо перенести в тень, сделать холодный компресс. В тяжелых случаях — искусственное</a:t>
            </a:r>
            <a:r>
              <a:rPr lang="ru-RU" u="sng" dirty="0"/>
              <a:t> </a:t>
            </a:r>
            <a:r>
              <a:rPr lang="ru-RU" dirty="0"/>
              <a:t>дыхание.</a:t>
            </a:r>
          </a:p>
          <a:p>
            <a:pPr>
              <a:buNone/>
            </a:pPr>
            <a:r>
              <a:rPr lang="ru-RU" b="1" dirty="0"/>
              <a:t>СРОЧНО!</a:t>
            </a:r>
            <a:r>
              <a:rPr lang="ru-RU" dirty="0"/>
              <a:t> Устранить тепловое воздействие;</a:t>
            </a:r>
          </a:p>
          <a:p>
            <a:r>
              <a:rPr lang="ru-RU" dirty="0" smtClean="0"/>
              <a:t>удалить </a:t>
            </a:r>
            <a:r>
              <a:rPr lang="ru-RU" dirty="0"/>
              <a:t>пострадавшего из зоны перегревания;</a:t>
            </a:r>
          </a:p>
          <a:p>
            <a:r>
              <a:rPr lang="ru-RU" dirty="0" smtClean="0"/>
              <a:t>уложить </a:t>
            </a:r>
            <a:r>
              <a:rPr lang="ru-RU" dirty="0"/>
              <a:t>на открытой площадке в тени;</a:t>
            </a:r>
          </a:p>
          <a:p>
            <a:r>
              <a:rPr lang="ru-RU" dirty="0" smtClean="0"/>
              <a:t>вдыхание </a:t>
            </a:r>
            <a:r>
              <a:rPr lang="ru-RU" dirty="0"/>
              <a:t>паров нашатырного спирта с ватки;</a:t>
            </a:r>
          </a:p>
          <a:p>
            <a:r>
              <a:rPr lang="ru-RU" dirty="0" smtClean="0"/>
              <a:t>освободить </a:t>
            </a:r>
            <a:r>
              <a:rPr lang="ru-RU" dirty="0"/>
              <a:t>от верхней одежды;</a:t>
            </a:r>
          </a:p>
          <a:p>
            <a:r>
              <a:rPr lang="ru-RU" dirty="0" smtClean="0"/>
              <a:t>смачивание </a:t>
            </a:r>
            <a:r>
              <a:rPr lang="ru-RU" dirty="0"/>
              <a:t>лица холодной водой, похлопывание по груди мокрым полотенцем;</a:t>
            </a:r>
          </a:p>
          <a:p>
            <a:r>
              <a:rPr lang="ru-RU" dirty="0" smtClean="0"/>
              <a:t>положить </a:t>
            </a:r>
            <a:r>
              <a:rPr lang="ru-RU" dirty="0"/>
              <a:t>на голову пузырь с холодной водой;</a:t>
            </a:r>
          </a:p>
          <a:p>
            <a:r>
              <a:rPr lang="ru-RU" dirty="0" smtClean="0"/>
              <a:t>частое </a:t>
            </a:r>
            <a:r>
              <a:rPr lang="ru-RU" dirty="0"/>
              <a:t>опахивание;</a:t>
            </a:r>
          </a:p>
          <a:p>
            <a:r>
              <a:rPr lang="ru-RU" dirty="0" smtClean="0"/>
              <a:t>вызвать </a:t>
            </a:r>
            <a:r>
              <a:rPr lang="ru-RU" dirty="0"/>
              <a:t>бригаду скорой помощи.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70"/>
          </a:xfrm>
        </p:spPr>
        <p:txBody>
          <a:bodyPr/>
          <a:lstStyle/>
          <a:p>
            <a:r>
              <a:rPr lang="ru-RU" dirty="0"/>
              <a:t>Профилактика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Во </a:t>
            </a:r>
            <a:r>
              <a:rPr lang="ru-RU" sz="2400" dirty="0"/>
              <a:t>избежание солнечных ударов, в жаркую солнечную погоду рекомендуется носить головные уборы из светлого материала (меньше поглощающего солнечный свет).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ми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2571744"/>
            <a:ext cx="3000396" cy="3982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170</Words>
  <Application>Microsoft Office PowerPoint</Application>
  <PresentationFormat>Экран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Солнечный удар </vt:lpstr>
      <vt:lpstr>Симптомы </vt:lpstr>
      <vt:lpstr>Слайд 3</vt:lpstr>
      <vt:lpstr>Слайд 4</vt:lpstr>
      <vt:lpstr>Первая помощь </vt:lpstr>
      <vt:lpstr>Профилактика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Солнечный удар </dc:title>
  <dc:creator>Школьный компьютер</dc:creator>
  <cp:lastModifiedBy>Valued Acer Customer</cp:lastModifiedBy>
  <cp:revision>12</cp:revision>
  <dcterms:created xsi:type="dcterms:W3CDTF">2010-01-26T09:46:19Z</dcterms:created>
  <dcterms:modified xsi:type="dcterms:W3CDTF">2010-01-26T17:27:30Z</dcterms:modified>
</cp:coreProperties>
</file>