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257" r:id="rId3"/>
    <p:sldId id="302" r:id="rId4"/>
    <p:sldId id="268" r:id="rId5"/>
    <p:sldId id="270" r:id="rId6"/>
    <p:sldId id="260" r:id="rId7"/>
    <p:sldId id="258" r:id="rId8"/>
    <p:sldId id="259" r:id="rId9"/>
    <p:sldId id="261" r:id="rId10"/>
    <p:sldId id="262" r:id="rId11"/>
    <p:sldId id="265" r:id="rId12"/>
    <p:sldId id="271" r:id="rId13"/>
    <p:sldId id="272" r:id="rId14"/>
    <p:sldId id="273" r:id="rId15"/>
    <p:sldId id="279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4" r:id="rId30"/>
    <p:sldId id="289" r:id="rId31"/>
    <p:sldId id="290" r:id="rId32"/>
    <p:sldId id="291" r:id="rId33"/>
    <p:sldId id="293" r:id="rId34"/>
    <p:sldId id="292" r:id="rId35"/>
    <p:sldId id="296" r:id="rId36"/>
    <p:sldId id="295" r:id="rId37"/>
    <p:sldId id="297" r:id="rId38"/>
    <p:sldId id="298" r:id="rId39"/>
    <p:sldId id="299" r:id="rId40"/>
    <p:sldId id="303" r:id="rId41"/>
    <p:sldId id="301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00"/>
    <a:srgbClr val="FF00FF"/>
    <a:srgbClr val="66FF33"/>
    <a:srgbClr val="FFCC00"/>
    <a:srgbClr val="CCFF33"/>
    <a:srgbClr val="FF6201"/>
    <a:srgbClr val="00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27811-227C-459B-AEE7-3FF8D8093590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F196-C1F8-48E1-A1E3-BDFDFC95ED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F196-C1F8-48E1-A1E3-BDFDFC95EDD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F196-C1F8-48E1-A1E3-BDFDFC95EDDB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F196-C1F8-48E1-A1E3-BDFDFC95EDDB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371600" y="533400"/>
            <a:ext cx="6781800" cy="5410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57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r" rtl="0"/>
            <a:r>
              <a:rPr lang="ru-RU" sz="3600" kern="10" spc="0" dirty="0" smtClean="0">
                <a:ln w="9525" algn="ctr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Спринт</a:t>
            </a:r>
          </a:p>
          <a:p>
            <a:pPr algn="r" rtl="0"/>
            <a:r>
              <a:rPr lang="ru-RU" sz="3600" kern="10" spc="0" dirty="0" smtClean="0">
                <a:ln w="9525" algn="ctr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эрудитов</a:t>
            </a:r>
            <a:endParaRPr lang="ru-RU" sz="3600" kern="10" spc="0" dirty="0">
              <a:ln w="9525" algn="ctr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44036" name="Picture 4" descr="mhtml:file://F:\Новая%20папка%20(2)\Школа.%20Учеба%20__%20Тематические%20подборки%20смайлов.mht!http://www.yoursmileys.ru/tsmile/school/t100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2590793" cy="1524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6800" y="5867400"/>
            <a:ext cx="7673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Гилева Алевтина Борисовна -</a:t>
            </a:r>
          </a:p>
          <a:p>
            <a:r>
              <a:rPr lang="ru-RU" sz="2000" b="1" dirty="0" smtClean="0">
                <a:latin typeface="Monotype Corsiva" pitchFamily="66" charset="0"/>
              </a:rPr>
              <a:t>учитель математики и физики НОУ «Школа – интернат №10 ОАО «РЖД»</a:t>
            </a:r>
            <a:endParaRPr lang="ru-RU" sz="2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Ваня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ходил с мамой за покупками. Сумка была тяжелой, и ручки ее больно врезались в ладонь. Тогда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Ваня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подложил под ручки сложенный лист бумаги, и нести покупки сразу стало удобнее. Как это явление объяснить?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6868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Бумага мягче ручек сумки, поэтому ладони болеть 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будут.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Положив бумагу, он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ограничил действие ручек сумки на ладонь.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в) Уменьшил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давление ручек на ладонь, увеличив с помощью бумаги площадь их соприкосновения.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457200"/>
            <a:ext cx="5181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Переменка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399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dirty="0" smtClean="0"/>
              <a:t>     </a:t>
            </a:r>
            <a:r>
              <a:rPr lang="ru-RU" sz="6000" dirty="0" smtClean="0"/>
              <a:t>Двое </a:t>
            </a:r>
            <a:r>
              <a:rPr lang="ru-RU" sz="6000" dirty="0"/>
              <a:t>шли – 3 конфеты нашли. Следом четверо пойдут – сколько найдут?</a:t>
            </a:r>
          </a:p>
          <a:p>
            <a:pPr algn="ctr">
              <a:buNone/>
            </a:pPr>
            <a:endParaRPr lang="en-US" sz="6000" b="1" i="1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6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Monotype Corsiva" pitchFamily="66" charset="0"/>
              </a:rPr>
              <a:t>                       </a:t>
            </a:r>
            <a:r>
              <a:rPr lang="ru-RU" sz="6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Monotype Corsiva" pitchFamily="66" charset="0"/>
              </a:rPr>
              <a:t>Нисколько</a:t>
            </a:r>
            <a:endParaRPr lang="ru-RU" sz="6000" b="1" i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Monotype Corsiva" pitchFamily="66" charset="0"/>
            </a:endParaRPr>
          </a:p>
        </p:txBody>
      </p:sp>
      <p:pic>
        <p:nvPicPr>
          <p:cNvPr id="5" name="Picture 3" descr="смай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4800"/>
            <a:ext cx="238156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FFFF00"/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458200" cy="5943600"/>
          </a:xfrm>
        </p:spPr>
        <p:txBody>
          <a:bodyPr>
            <a:normAutofit fontScale="77500" lnSpcReduction="20000"/>
          </a:bodyPr>
          <a:lstStyle/>
          <a:p>
            <a:pPr marL="1143000" lvl="0" indent="-1143000" algn="ctr">
              <a:buNone/>
            </a:pPr>
            <a:r>
              <a:rPr lang="ru-RU" sz="6500" dirty="0" smtClean="0"/>
              <a:t>        На </a:t>
            </a:r>
            <a:r>
              <a:rPr lang="ru-RU" sz="6500" dirty="0"/>
              <a:t>грядке сидит 6 воробьев. К ним прилетели еще 5. Кот схватил одного воробушка. Сколько воробьев осталось на грядке</a:t>
            </a:r>
            <a:r>
              <a:rPr lang="ru-RU" sz="6500" dirty="0" smtClean="0"/>
              <a:t>?</a:t>
            </a:r>
          </a:p>
          <a:p>
            <a:pPr marL="1143000" lvl="0" indent="-1143000" algn="ctr">
              <a:buNone/>
            </a:pPr>
            <a:endParaRPr lang="ru-RU" sz="6500" dirty="0" smtClean="0"/>
          </a:p>
          <a:p>
            <a:pPr marL="1143000" lvl="0" indent="-1143000" algn="ctr">
              <a:buNone/>
            </a:pPr>
            <a:r>
              <a:rPr lang="ru-RU" sz="65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Ни одного</a:t>
            </a:r>
          </a:p>
          <a:p>
            <a:pPr marL="1143000" lvl="0" indent="-1143000" algn="ctr">
              <a:buNone/>
            </a:pPr>
            <a:endParaRPr lang="ru-RU" sz="65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40080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   </a:t>
            </a:r>
            <a:r>
              <a:rPr lang="ru-RU" sz="6000" dirty="0" smtClean="0"/>
              <a:t>Шла </a:t>
            </a:r>
            <a:r>
              <a:rPr lang="ru-RU" sz="6000" dirty="0"/>
              <a:t>старушка в Москву и навстречу ей 3 старика. Сколько человек шло в Москву</a:t>
            </a:r>
            <a:r>
              <a:rPr lang="ru-RU" sz="6000" dirty="0" smtClean="0"/>
              <a:t>?</a:t>
            </a:r>
          </a:p>
          <a:p>
            <a:pPr lvl="0" algn="ctr">
              <a:buNone/>
            </a:pPr>
            <a:endParaRPr lang="ru-RU" sz="6000" dirty="0" smtClean="0"/>
          </a:p>
          <a:p>
            <a:pPr lvl="0" algn="ctr">
              <a:buNone/>
            </a:pPr>
            <a:r>
              <a:rPr lang="ru-RU" sz="6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Один</a:t>
            </a:r>
            <a:r>
              <a:rPr lang="ru-RU" sz="60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  <a:p>
            <a:pPr lvl="0" algn="ctr">
              <a:buNone/>
            </a:pPr>
            <a:endParaRPr lang="ru-RU" sz="6000" dirty="0" smtClean="0"/>
          </a:p>
          <a:p>
            <a:pPr lvl="0" algn="ctr">
              <a:buNone/>
            </a:pPr>
            <a:endParaRPr lang="ru-RU" sz="6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</a:t>
            </a:r>
            <a:r>
              <a:rPr lang="ru-RU" sz="6000" dirty="0" smtClean="0"/>
              <a:t>К </a:t>
            </a:r>
            <a:r>
              <a:rPr lang="ru-RU" sz="6000" dirty="0"/>
              <a:t>7 прибавить 5</a:t>
            </a:r>
            <a:r>
              <a:rPr lang="ru-RU" sz="6000" dirty="0" smtClean="0"/>
              <a:t>.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6000" dirty="0" smtClean="0"/>
              <a:t> </a:t>
            </a:r>
            <a:r>
              <a:rPr lang="ru-RU" sz="6000" dirty="0"/>
              <a:t>Какой ответ верен: «одиннадцать» или «</a:t>
            </a:r>
            <a:r>
              <a:rPr lang="ru-RU" sz="6000" dirty="0" err="1"/>
              <a:t>адиннадцать</a:t>
            </a:r>
            <a:r>
              <a:rPr lang="ru-RU" sz="6000" dirty="0"/>
              <a:t>»?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Двенадцать </a:t>
            </a:r>
            <a:endParaRPr lang="ru-RU" sz="54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bg2">
                <a:lumMod val="9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600200" y="1219200"/>
            <a:ext cx="6805612" cy="401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Ребусы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926681" cy="4727561"/>
          </a:xfrm>
          <a:prstGeom prst="rect">
            <a:avLst/>
          </a:prstGeom>
          <a:ln w="1270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524000" y="5943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треугольник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296995" cy="42735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58674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3300"/>
                </a:solidFill>
                <a:latin typeface="Monotype Corsiva" pitchFamily="66" charset="0"/>
              </a:rPr>
              <a:t>   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монитор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2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874027" cy="4373562"/>
          </a:xfrm>
          <a:prstGeom prst="rect">
            <a:avLst/>
          </a:prstGeom>
          <a:noFill/>
          <a:ln w="76200">
            <a:pattFill prst="trellis">
              <a:fgClr>
                <a:srgbClr val="000099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5943600"/>
            <a:ext cx="1515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кривая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2">
                <a:lumMod val="9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niieieoaeu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762000"/>
            <a:ext cx="8388744" cy="3962400"/>
          </a:xfr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1600200" y="5867400"/>
            <a:ext cx="2643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исполнитель</a:t>
            </a:r>
            <a:endParaRPr lang="ru-RU" sz="4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0">
              <a:srgbClr val="D6B19C"/>
            </a:gs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828800"/>
            <a:ext cx="2438400" cy="22098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9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8500" b="1" dirty="0" smtClean="0">
                <a:solidFill>
                  <a:srgbClr val="FF0000"/>
                </a:solidFill>
                <a:latin typeface="Calibri" pitchFamily="34" charset="0"/>
              </a:rPr>
              <a:t>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6248400" y="1905000"/>
            <a:ext cx="2286000" cy="2133600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8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9</a:t>
            </a:r>
            <a:endParaRPr kumimoji="0" lang="ru-RU" sz="8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733800" y="1371600"/>
            <a:ext cx="2271713" cy="267176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3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 rot="364614">
            <a:off x="1207170" y="906156"/>
            <a:ext cx="7306000" cy="49694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126"/>
                <a:gd name="adj2" fmla="val 41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восстановить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слово</a:t>
            </a:r>
            <a:endParaRPr lang="ru-RU" sz="3600" kern="10" spc="0" dirty="0">
              <a:ln w="9525">
                <a:solidFill>
                  <a:srgbClr val="1C1A1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 rot="364614">
            <a:off x="1233115" y="906156"/>
            <a:ext cx="7306000" cy="49694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126"/>
                <a:gd name="adj2" fmla="val 41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восстановить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слово</a:t>
            </a:r>
            <a:endParaRPr lang="ru-RU" sz="3600" kern="10" spc="0" dirty="0">
              <a:ln w="9525">
                <a:solidFill>
                  <a:srgbClr val="1C1A1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098" name="Picture 2" descr="Большие смайл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475"/>
            <a:ext cx="16525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6000">
              <a:schemeClr val="accent3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8000" dirty="0" smtClean="0"/>
              <a:t>   ТЬЯП</a:t>
            </a:r>
            <a:r>
              <a:rPr lang="ru-RU" sz="9600" dirty="0" smtClean="0"/>
              <a:t> </a:t>
            </a:r>
            <a:endParaRPr lang="ru-RU" sz="2000" dirty="0" smtClean="0"/>
          </a:p>
          <a:p>
            <a:pPr>
              <a:spcBef>
                <a:spcPts val="0"/>
              </a:spcBef>
              <a:buNone/>
            </a:pPr>
            <a:r>
              <a:rPr lang="ru-RU" sz="5800" b="1" i="1" dirty="0" smtClean="0">
                <a:solidFill>
                  <a:srgbClr val="0070C0"/>
                </a:solidFill>
                <a:latin typeface="Monotype Corsiva" pitchFamily="66" charset="0"/>
              </a:rPr>
              <a:t>            </a:t>
            </a:r>
            <a:r>
              <a:rPr lang="ru-RU" sz="5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пять</a:t>
            </a:r>
          </a:p>
          <a:p>
            <a:pPr>
              <a:buNone/>
            </a:pPr>
            <a:r>
              <a:rPr lang="ru-RU" sz="8000" dirty="0" smtClean="0"/>
              <a:t>       ФАЦИР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     </a:t>
            </a:r>
            <a:r>
              <a:rPr lang="ru-RU" sz="5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цифра</a:t>
            </a:r>
          </a:p>
          <a:p>
            <a:pPr algn="ctr">
              <a:buNone/>
            </a:pPr>
            <a:r>
              <a:rPr lang="ru-RU" sz="8000" dirty="0" smtClean="0"/>
              <a:t>       ТИР</a:t>
            </a:r>
          </a:p>
          <a:p>
            <a:pPr algn="ctr">
              <a:buNone/>
            </a:pPr>
            <a:r>
              <a:rPr lang="ru-RU" sz="5800" b="1" dirty="0" smtClean="0">
                <a:solidFill>
                  <a:srgbClr val="FF0066"/>
                </a:solidFill>
                <a:latin typeface="Monotype Corsiva" pitchFamily="66" charset="0"/>
              </a:rPr>
              <a:t>                    </a:t>
            </a:r>
            <a:r>
              <a:rPr lang="ru-RU" sz="5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три</a:t>
            </a:r>
            <a:endParaRPr lang="ru-RU" sz="5800" b="1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смай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685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rgbClr val="CCFF33">
                <a:alpha val="60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26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СОЛИЧ</a:t>
            </a:r>
          </a:p>
          <a:p>
            <a:pPr>
              <a:spcBef>
                <a:spcPts val="0"/>
              </a:spcBef>
              <a:buNone/>
            </a:pPr>
            <a:r>
              <a:rPr lang="ru-RU" sz="5400" dirty="0" smtClean="0"/>
              <a:t>       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Число</a:t>
            </a:r>
          </a:p>
          <a:p>
            <a:pPr>
              <a:spcBef>
                <a:spcPts val="0"/>
              </a:spcBef>
              <a:buNone/>
            </a:pPr>
            <a:r>
              <a:rPr lang="ru-RU" sz="8000" dirty="0" smtClean="0"/>
              <a:t>         </a:t>
            </a:r>
            <a:r>
              <a:rPr lang="ru-RU" sz="8000" dirty="0" smtClean="0">
                <a:solidFill>
                  <a:srgbClr val="002060"/>
                </a:solidFill>
              </a:rPr>
              <a:t>МУСАМ</a:t>
            </a:r>
          </a:p>
          <a:p>
            <a:pPr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0033CC"/>
                </a:solidFill>
                <a:latin typeface="Monotype Corsiva" pitchFamily="66" charset="0"/>
              </a:rPr>
              <a:t>            </a:t>
            </a:r>
            <a:r>
              <a:rPr lang="ru-RU" sz="5400" b="1" dirty="0" smtClean="0">
                <a:solidFill>
                  <a:srgbClr val="0033CC"/>
                </a:solidFill>
                <a:latin typeface="Monotype Corsiva" pitchFamily="66" charset="0"/>
              </a:rPr>
              <a:t> Сумма</a:t>
            </a:r>
          </a:p>
          <a:p>
            <a:pPr algn="ctr">
              <a:buNone/>
            </a:pPr>
            <a:r>
              <a:rPr lang="ru-RU" sz="8600" dirty="0" smtClean="0"/>
              <a:t>     </a:t>
            </a:r>
            <a:r>
              <a:rPr lang="ru-RU" sz="8600" dirty="0" smtClean="0">
                <a:solidFill>
                  <a:srgbClr val="663300"/>
                </a:solidFill>
              </a:rPr>
              <a:t>ГУРК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996600"/>
                </a:solidFill>
                <a:latin typeface="Monotype Corsiva" pitchFamily="66" charset="0"/>
              </a:rPr>
              <a:t>              Круг</a:t>
            </a:r>
            <a:endParaRPr lang="ru-RU" sz="5800" b="1" dirty="0" smtClean="0">
              <a:solidFill>
                <a:srgbClr val="99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rgbClr val="FFCC00">
                <a:alpha val="60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8077200" cy="464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7984"/>
                <a:gd name="adj2" fmla="val 188"/>
              </a:avLst>
            </a:prstTxWarp>
          </a:bodyPr>
          <a:lstStyle/>
          <a:p>
            <a:pPr algn="ctr" rtl="0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Impact"/>
              </a:rPr>
              <a:t>Физика в  </a:t>
            </a:r>
          </a:p>
          <a:p>
            <a:pPr algn="ctr" rtl="0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Impact"/>
              </a:rPr>
              <a:t> загадках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Impact"/>
            </a:endParaRPr>
          </a:p>
        </p:txBody>
      </p:sp>
      <p:pic>
        <p:nvPicPr>
          <p:cNvPr id="8194" name="Picture 2" descr="j043805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00FFFF">
                <a:alpha val="67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82564">
            <a:off x="499181" y="682634"/>
            <a:ext cx="8229600" cy="4903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/>
              <a:t>Сначала – блеск,</a:t>
            </a:r>
          </a:p>
          <a:p>
            <a:pPr algn="ctr">
              <a:buNone/>
            </a:pPr>
            <a:r>
              <a:rPr lang="ru-RU" sz="7200" dirty="0"/>
              <a:t>За блеском – треск,</a:t>
            </a:r>
          </a:p>
          <a:p>
            <a:pPr algn="ctr">
              <a:buNone/>
            </a:pPr>
            <a:r>
              <a:rPr lang="ru-RU" sz="7200" dirty="0"/>
              <a:t>За треском – плеск</a:t>
            </a:r>
            <a:r>
              <a:rPr lang="ru-RU" sz="7200" dirty="0" smtClean="0"/>
              <a:t>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7400" y="5791200"/>
            <a:ext cx="4285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Молния,</a:t>
            </a:r>
            <a:r>
              <a:rPr lang="ru-RU" sz="4000" b="1" dirty="0" smtClean="0">
                <a:latin typeface="Monotype Corsiva" pitchFamily="66" charset="0"/>
              </a:rPr>
              <a:t> гром, </a:t>
            </a:r>
            <a:r>
              <a:rPr lang="ru-RU" sz="4000" b="1" dirty="0" smtClean="0">
                <a:solidFill>
                  <a:srgbClr val="0033CC"/>
                </a:solidFill>
                <a:latin typeface="Monotype Corsiva" pitchFamily="66" charset="0"/>
              </a:rPr>
              <a:t>дождь</a:t>
            </a:r>
            <a:endParaRPr lang="ru-RU" sz="40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678710">
            <a:off x="627966" y="1159912"/>
            <a:ext cx="8229600" cy="36690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/>
              <a:t>Что с земли </a:t>
            </a:r>
            <a:endParaRPr lang="ru-RU" sz="8000" i="1" dirty="0" smtClean="0"/>
          </a:p>
          <a:p>
            <a:pPr algn="ctr">
              <a:buNone/>
            </a:pPr>
            <a:r>
              <a:rPr lang="ru-RU" sz="8000" i="1" dirty="0" smtClean="0"/>
              <a:t>не </a:t>
            </a:r>
            <a:r>
              <a:rPr lang="ru-RU" sz="8000" i="1" dirty="0"/>
              <a:t>поднимешь</a:t>
            </a:r>
            <a:r>
              <a:rPr lang="ru-RU" sz="8000" i="1" dirty="0" smtClean="0"/>
              <a:t>?</a:t>
            </a:r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562600"/>
            <a:ext cx="1148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тень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80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838200"/>
            <a:ext cx="8056360" cy="441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Up">
              <a:avLst>
                <a:gd name="adj" fmla="val 29980"/>
              </a:avLst>
            </a:prstTxWarp>
            <a:spAutoFit/>
          </a:bodyPr>
          <a:lstStyle/>
          <a:p>
            <a:pPr algn="ctr">
              <a:buNone/>
            </a:pP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Чудо – птица, алый хвост,</a:t>
            </a:r>
          </a:p>
          <a:p>
            <a:pPr algn="ctr">
              <a:buNone/>
            </a:pP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Полетела в стаю звезд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5715000"/>
            <a:ext cx="1558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ракета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32348">
            <a:off x="676725" y="421683"/>
            <a:ext cx="8229600" cy="6139394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6000" i="1" dirty="0"/>
              <a:t>Никто его не видывал,</a:t>
            </a:r>
            <a:endParaRPr lang="ru-RU" sz="6000" dirty="0"/>
          </a:p>
          <a:p>
            <a:pPr algn="ctr">
              <a:buNone/>
            </a:pPr>
            <a:r>
              <a:rPr lang="ru-RU" sz="6000" i="1" dirty="0"/>
              <a:t>А слышать – всякий слыхивал.</a:t>
            </a:r>
            <a:endParaRPr lang="ru-RU" sz="6000" dirty="0"/>
          </a:p>
          <a:p>
            <a:pPr algn="ctr">
              <a:buNone/>
            </a:pPr>
            <a:r>
              <a:rPr lang="ru-RU" sz="6000" i="1" dirty="0"/>
              <a:t>Без тела, а живет оно,</a:t>
            </a:r>
            <a:endParaRPr lang="ru-RU" sz="6000" dirty="0"/>
          </a:p>
          <a:p>
            <a:pPr algn="ctr">
              <a:buNone/>
            </a:pPr>
            <a:r>
              <a:rPr lang="ru-RU" sz="6000" i="1" dirty="0"/>
              <a:t>Без языка – кричит</a:t>
            </a:r>
            <a:r>
              <a:rPr lang="ru-RU" sz="6000" i="1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5638800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эхо</a:t>
            </a:r>
            <a:endParaRPr lang="ru-RU" sz="4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6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prstTxWarp prst="textDeflateInflateDeflate">
              <a:avLst>
                <a:gd name="adj" fmla="val 40385"/>
              </a:avLst>
            </a:prstTxWarp>
            <a:normAutofit/>
          </a:bodyPr>
          <a:lstStyle/>
          <a:p>
            <a:pPr algn="ctr">
              <a:buNone/>
            </a:pPr>
            <a:r>
              <a:rPr lang="ru-RU" sz="6000" dirty="0"/>
              <a:t>В нашей комнате одно</a:t>
            </a:r>
          </a:p>
          <a:p>
            <a:pPr algn="ctr">
              <a:buNone/>
            </a:pPr>
            <a:r>
              <a:rPr lang="ru-RU" sz="6000" dirty="0"/>
              <a:t>Есть волшебное </a:t>
            </a:r>
            <a:r>
              <a:rPr lang="ru-RU" sz="6000" dirty="0" smtClean="0"/>
              <a:t>окно.</a:t>
            </a:r>
            <a:endParaRPr lang="ru-RU" sz="6000" dirty="0"/>
          </a:p>
          <a:p>
            <a:pPr algn="ctr">
              <a:buNone/>
            </a:pPr>
            <a:r>
              <a:rPr lang="ru-RU" sz="6000" dirty="0"/>
              <a:t>В нем летают </a:t>
            </a:r>
            <a:r>
              <a:rPr lang="ru-RU" sz="6000" dirty="0" err="1"/>
              <a:t>чудо-птицы</a:t>
            </a:r>
            <a:r>
              <a:rPr lang="ru-RU" sz="6000" dirty="0"/>
              <a:t>,</a:t>
            </a:r>
          </a:p>
          <a:p>
            <a:pPr algn="ctr">
              <a:buNone/>
            </a:pPr>
            <a:r>
              <a:rPr lang="ru-RU" sz="6000" dirty="0"/>
              <a:t>Бродят волки и лисицы</a:t>
            </a:r>
            <a:r>
              <a:rPr lang="ru-RU" sz="6000" dirty="0" smtClean="0"/>
              <a:t>.</a:t>
            </a:r>
          </a:p>
          <a:p>
            <a:pPr algn="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638800"/>
            <a:ext cx="2116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телевизор</a:t>
            </a:r>
            <a:endParaRPr lang="ru-RU" sz="4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>
                <a:alpha val="61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2209800"/>
            <a:ext cx="8305800" cy="4114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>
                <a:gd name="adj1" fmla="val 10861205"/>
                <a:gd name="adj2" fmla="val 52292"/>
              </a:avLst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slope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cap="none" spc="0" dirty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Цветное коромысло</a:t>
            </a:r>
          </a:p>
          <a:p>
            <a:pPr algn="ctr">
              <a:buNone/>
            </a:pPr>
            <a:r>
              <a:rPr lang="ru-RU" sz="5400" b="1" cap="none" spc="0" dirty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Над лесом повисло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3962400"/>
            <a:ext cx="1864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66FF33"/>
                </a:solidFill>
                <a:latin typeface="Monotype Corsiva" pitchFamily="66" charset="0"/>
              </a:rPr>
              <a:t>радуга</a:t>
            </a:r>
            <a:endParaRPr lang="ru-RU" sz="5400" b="1" dirty="0">
              <a:ln>
                <a:solidFill>
                  <a:sysClr val="windowText" lastClr="000000"/>
                </a:solidFill>
              </a:ln>
              <a:solidFill>
                <a:srgbClr val="66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3353 L 0.00417 -0.299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51386"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21169611">
            <a:off x="2426257" y="1116156"/>
            <a:ext cx="7924800" cy="2743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006424"/>
              </a:avLst>
            </a:prstTxWarp>
            <a:spAutoFit/>
            <a:scene3d>
              <a:camera prst="perspectiveHeroicExtremeRightFacing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Разминка</a:t>
            </a:r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62" name="Picture 2" descr="mhtml:file://F:\Новая%20папка%20(2)\Школа.%20Учеба%20__%20Тематические%20подборки%20смайлов.mht!http://www.yoursmileys.ru/tsmile/school/t1000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352800"/>
            <a:ext cx="2667000" cy="2667000"/>
          </a:xfrm>
          <a:prstGeom prst="rect">
            <a:avLst/>
          </a:prstGeom>
          <a:noFill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81400"/>
            <a:ext cx="3446879" cy="27918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126888">
            <a:off x="344727" y="538064"/>
            <a:ext cx="8229600" cy="5592763"/>
          </a:xfrm>
        </p:spPr>
        <p:txBody>
          <a:bodyPr>
            <a:prstTxWarp prst="textWave1">
              <a:avLst>
                <a:gd name="adj1" fmla="val 8389"/>
                <a:gd name="adj2" fmla="val 0"/>
              </a:avLst>
            </a:prstTxWarp>
            <a:normAutofit/>
          </a:bodyPr>
          <a:lstStyle/>
          <a:p>
            <a:pPr algn="ctr">
              <a:buNone/>
            </a:pPr>
            <a:r>
              <a:rPr lang="ru-RU" sz="6600" i="1" dirty="0"/>
              <a:t>Две сестры качались,</a:t>
            </a:r>
            <a:endParaRPr lang="ru-RU" sz="6600" dirty="0"/>
          </a:p>
          <a:p>
            <a:pPr algn="ctr">
              <a:buNone/>
            </a:pPr>
            <a:r>
              <a:rPr lang="ru-RU" sz="6600" i="1" dirty="0"/>
              <a:t>Правды добивались,</a:t>
            </a:r>
            <a:endParaRPr lang="ru-RU" sz="6600" dirty="0"/>
          </a:p>
          <a:p>
            <a:pPr algn="ctr">
              <a:buNone/>
            </a:pPr>
            <a:r>
              <a:rPr lang="ru-RU" sz="6600" i="1" dirty="0"/>
              <a:t>А когда добились,</a:t>
            </a:r>
            <a:endParaRPr lang="ru-RU" sz="6600" dirty="0"/>
          </a:p>
          <a:p>
            <a:pPr algn="ctr">
              <a:buNone/>
            </a:pPr>
            <a:r>
              <a:rPr lang="ru-RU" sz="6600" i="1" dirty="0"/>
              <a:t>То остановились</a:t>
            </a:r>
            <a:r>
              <a:rPr lang="ru-RU" sz="6600" i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571500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96600"/>
                </a:solidFill>
                <a:latin typeface="Monotype Corsiva" pitchFamily="66" charset="0"/>
              </a:rPr>
              <a:t>весы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99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>
                <a:alpha val="41000"/>
              </a:srgb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Он всем несет тепло и свет</a:t>
            </a:r>
          </a:p>
          <a:p>
            <a:pPr algn="ctr">
              <a:buNone/>
            </a:pPr>
            <a:r>
              <a:rPr lang="ru-RU" sz="5400" dirty="0"/>
              <a:t>Щедрей его на свете нет</a:t>
            </a:r>
          </a:p>
          <a:p>
            <a:pPr algn="ctr">
              <a:buNone/>
            </a:pPr>
            <a:r>
              <a:rPr lang="ru-RU" sz="5400" dirty="0"/>
              <a:t>К поселкам, селам, городам</a:t>
            </a:r>
          </a:p>
          <a:p>
            <a:pPr algn="ctr">
              <a:buNone/>
            </a:pPr>
            <a:r>
              <a:rPr lang="ru-RU" sz="5400" dirty="0"/>
              <a:t>Приходит он по проводам</a:t>
            </a:r>
            <a:r>
              <a:rPr lang="ru-RU" sz="5400" dirty="0" smtClean="0"/>
              <a:t>.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5638800"/>
            <a:ext cx="3977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Электрический ток</a:t>
            </a:r>
            <a:endParaRPr lang="ru-RU" sz="4000" b="1" dirty="0">
              <a:ln w="12700"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59881"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/>
              <a:t>На стене висит тарелка,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По тарелке ходит стрелка.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Эта стрелка наперед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Нам погоду узнает</a:t>
            </a:r>
            <a:r>
              <a:rPr lang="ru-RU" sz="5400" i="1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5943600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  <a:latin typeface="Monotype Corsiva" pitchFamily="66" charset="0"/>
              </a:rPr>
              <a:t>барометр</a:t>
            </a:r>
            <a:endParaRPr lang="ru-RU" sz="4000" b="1" dirty="0">
              <a:ln>
                <a:solidFill>
                  <a:srgbClr val="FFFF00"/>
                </a:solidFill>
              </a:ln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35280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219200"/>
            <a:ext cx="8534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cap="all" spc="0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И в огне не горит,</a:t>
            </a:r>
          </a:p>
          <a:p>
            <a:pPr algn="ctr">
              <a:buNone/>
            </a:pPr>
            <a:r>
              <a:rPr lang="ru-RU" sz="6600" b="1" cap="all" spc="0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И в воде не тонет</a:t>
            </a:r>
            <a:r>
              <a:rPr lang="ru-RU" sz="6600" b="1" cap="all" spc="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6600" b="1" cap="all" spc="0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724400"/>
            <a:ext cx="902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лед</a:t>
            </a:r>
            <a:endParaRPr lang="ru-RU" sz="4800" b="1" dirty="0">
              <a:ln>
                <a:solidFill>
                  <a:srgbClr val="7030A0"/>
                </a:solidFill>
              </a:ln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72626">
            <a:off x="463617" y="529948"/>
            <a:ext cx="8136180" cy="51757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/>
              <a:t>Белый дым тянул за чуб,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Раскачал на поле дуб.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Застучал в ворота.</a:t>
            </a:r>
            <a:endParaRPr lang="ru-RU" sz="5400" dirty="0"/>
          </a:p>
          <a:p>
            <a:pPr algn="ctr">
              <a:buNone/>
            </a:pPr>
            <a:r>
              <a:rPr lang="ru-RU" sz="5400" i="1" dirty="0"/>
              <a:t>Эй, откройте! Кто там</a:t>
            </a:r>
            <a:r>
              <a:rPr lang="ru-RU" sz="5400" i="1" dirty="0" smtClean="0"/>
              <a:t>?</a:t>
            </a:r>
          </a:p>
          <a:p>
            <a:pPr algn="ctr">
              <a:buNone/>
            </a:pP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876800"/>
            <a:ext cx="1805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57150">
                  <a:solidFill>
                    <a:srgbClr val="0033CC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ветер</a:t>
            </a:r>
            <a:endParaRPr lang="ru-RU" sz="6000" b="1" dirty="0">
              <a:ln w="57150">
                <a:solidFill>
                  <a:srgbClr val="0033CC"/>
                </a:solidFill>
              </a:ln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052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24000"/>
            <a:ext cx="87913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cap="none" spc="0" dirty="0" smtClean="0">
                <a:ln w="3155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Вечером на землю слетает,</a:t>
            </a:r>
          </a:p>
          <a:p>
            <a:pPr algn="ctr">
              <a:buNone/>
            </a:pPr>
            <a:r>
              <a:rPr lang="ru-RU" sz="5400" b="1" cap="none" spc="0" dirty="0" smtClean="0">
                <a:ln w="3155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Ночью на листве пребывает,</a:t>
            </a:r>
          </a:p>
          <a:p>
            <a:pPr algn="ctr">
              <a:buNone/>
            </a:pPr>
            <a:r>
              <a:rPr lang="ru-RU" sz="5400" b="1" cap="none" spc="0" dirty="0" smtClean="0">
                <a:ln w="3155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Утром опять улетает.</a:t>
            </a:r>
            <a:endParaRPr lang="ru-RU" sz="5400" b="1" cap="none" spc="0" dirty="0">
              <a:ln w="3155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5334000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роса</a:t>
            </a:r>
            <a:endParaRPr lang="ru-RU" sz="4400" b="1" dirty="0">
              <a:ln>
                <a:solidFill>
                  <a:srgbClr val="7030A0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Переменка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4400" dirty="0" smtClean="0"/>
              <a:t>      ….     одного </a:t>
            </a:r>
            <a:r>
              <a:rPr lang="ru-RU" sz="4400" dirty="0"/>
              <a:t>не ждут</a:t>
            </a:r>
          </a:p>
          <a:p>
            <a:pPr lvl="0">
              <a:buFont typeface="Wingdings" pitchFamily="2" charset="2"/>
              <a:buChar char="v"/>
            </a:pPr>
            <a:r>
              <a:rPr lang="ru-RU" sz="4400" dirty="0"/>
              <a:t>Обещанного </a:t>
            </a:r>
            <a:r>
              <a:rPr lang="ru-RU" sz="4400" dirty="0" smtClean="0"/>
              <a:t>  …   года </a:t>
            </a:r>
            <a:r>
              <a:rPr lang="ru-RU" sz="4400" dirty="0"/>
              <a:t>ждут</a:t>
            </a:r>
          </a:p>
          <a:p>
            <a:pPr lvl="0">
              <a:buFont typeface="Wingdings" pitchFamily="2" charset="2"/>
              <a:buChar char="v"/>
            </a:pPr>
            <a:r>
              <a:rPr lang="ru-RU" sz="4400" dirty="0" smtClean="0"/>
              <a:t>     …  раз </a:t>
            </a:r>
            <a:r>
              <a:rPr lang="ru-RU" sz="4400" dirty="0"/>
              <a:t>отмерь, </a:t>
            </a:r>
            <a:endParaRPr lang="ru-RU" sz="4400" dirty="0" smtClean="0"/>
          </a:p>
          <a:p>
            <a:pPr lvl="0">
              <a:buNone/>
            </a:pPr>
            <a:r>
              <a:rPr lang="ru-RU" sz="4400" dirty="0" smtClean="0"/>
              <a:t>       …  раз </a:t>
            </a:r>
            <a:r>
              <a:rPr lang="ru-RU" sz="4400" dirty="0"/>
              <a:t>отрежь</a:t>
            </a:r>
          </a:p>
          <a:p>
            <a:pPr lvl="0">
              <a:buFont typeface="Wingdings" pitchFamily="2" charset="2"/>
              <a:buChar char="v"/>
            </a:pPr>
            <a:r>
              <a:rPr lang="ru-RU" sz="4400" dirty="0"/>
              <a:t>За </a:t>
            </a:r>
            <a:r>
              <a:rPr lang="ru-RU" sz="4400" dirty="0" smtClean="0"/>
              <a:t>      …    зайцами </a:t>
            </a:r>
            <a:r>
              <a:rPr lang="ru-RU" sz="4400" dirty="0"/>
              <a:t>погонишься, </a:t>
            </a:r>
            <a:r>
              <a:rPr lang="ru-RU" sz="4400" dirty="0" smtClean="0"/>
              <a:t>ни        …   </a:t>
            </a:r>
            <a:r>
              <a:rPr lang="ru-RU" sz="4400" dirty="0"/>
              <a:t>не поймаешь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1688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Семеро</a:t>
            </a:r>
            <a:endParaRPr lang="ru-RU" sz="4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362200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три</a:t>
            </a:r>
            <a:endParaRPr lang="ru-RU" sz="4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048000"/>
            <a:ext cx="1250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</a:rPr>
              <a:t>Семь</a:t>
            </a:r>
            <a:endParaRPr lang="ru-RU" sz="44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1156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</a:rPr>
              <a:t>один</a:t>
            </a:r>
            <a:endParaRPr lang="ru-RU" sz="44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495800"/>
            <a:ext cx="1459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996600"/>
                </a:solidFill>
                <a:latin typeface="Monotype Corsiva" pitchFamily="66" charset="0"/>
              </a:rPr>
              <a:t>двумя</a:t>
            </a:r>
            <a:endParaRPr lang="ru-RU" sz="4400" b="1" dirty="0">
              <a:solidFill>
                <a:srgbClr val="996600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5105400"/>
            <a:ext cx="1542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996600"/>
                </a:solidFill>
                <a:latin typeface="Monotype Corsiva" pitchFamily="66" charset="0"/>
              </a:rPr>
              <a:t>одного</a:t>
            </a:r>
            <a:endParaRPr lang="ru-RU" sz="4400" b="1" dirty="0">
              <a:solidFill>
                <a:srgbClr val="996600"/>
              </a:solidFill>
              <a:latin typeface="Monotype Corsiva" pitchFamily="66" charset="0"/>
            </a:endParaRPr>
          </a:p>
        </p:txBody>
      </p:sp>
      <p:pic>
        <p:nvPicPr>
          <p:cNvPr id="12" name="Picture 3" descr="смай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1670" y="2667000"/>
            <a:ext cx="185233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 rot="364614">
            <a:off x="1233115" y="906156"/>
            <a:ext cx="7306000" cy="49694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126"/>
                <a:gd name="adj2" fmla="val 41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восстановить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1C1A1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слово</a:t>
            </a:r>
            <a:endParaRPr lang="ru-RU" sz="3600" kern="10" spc="0" dirty="0">
              <a:ln w="9525">
                <a:solidFill>
                  <a:srgbClr val="1C1A1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r>
              <a:rPr lang="ru-RU" sz="8800" dirty="0" smtClean="0"/>
              <a:t>СИМУН</a:t>
            </a:r>
            <a:endParaRPr lang="ru-RU" sz="8800" dirty="0"/>
          </a:p>
          <a:p>
            <a:r>
              <a:rPr lang="ru-RU" sz="8800" dirty="0" smtClean="0"/>
              <a:t>ФИЗУЯДИФ</a:t>
            </a:r>
            <a:endParaRPr lang="ru-RU" sz="8800" dirty="0"/>
          </a:p>
          <a:p>
            <a:r>
              <a:rPr lang="ru-RU" sz="8800" dirty="0" smtClean="0"/>
              <a:t>ЛЕТО</a:t>
            </a:r>
            <a:endParaRPr lang="ru-RU" sz="88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990600"/>
            <a:ext cx="1592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Monotype Corsiva" pitchFamily="66" charset="0"/>
              </a:rPr>
              <a:t>минус</a:t>
            </a:r>
            <a:endParaRPr lang="ru-RU" sz="4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3048000"/>
            <a:ext cx="248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диффузия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114800"/>
            <a:ext cx="1284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Monotype Corsiva" pitchFamily="66" charset="0"/>
              </a:rPr>
              <a:t>тело</a:t>
            </a:r>
            <a:endParaRPr lang="ru-RU" sz="48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ru-RU" sz="8800" dirty="0" smtClean="0"/>
              <a:t>УСИРАД</a:t>
            </a:r>
            <a:endParaRPr lang="ru-RU" sz="8800" dirty="0"/>
          </a:p>
          <a:p>
            <a:r>
              <a:rPr lang="ru-RU" sz="8800" dirty="0" smtClean="0"/>
              <a:t>ЫСВЕ</a:t>
            </a:r>
            <a:endParaRPr lang="ru-RU" sz="8800" dirty="0"/>
          </a:p>
          <a:p>
            <a:r>
              <a:rPr lang="ru-RU" sz="8800" dirty="0" smtClean="0"/>
              <a:t>ЛИСА</a:t>
            </a:r>
            <a:endParaRPr lang="ru-RU" sz="88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066800"/>
            <a:ext cx="1701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Monotype Corsiva" pitchFamily="66" charset="0"/>
              </a:rPr>
              <a:t>радиус</a:t>
            </a:r>
            <a:endParaRPr lang="ru-RU" sz="48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2590800"/>
            <a:ext cx="1207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  <a:latin typeface="Monotype Corsiva" pitchFamily="66" charset="0"/>
              </a:rPr>
              <a:t>весы</a:t>
            </a:r>
            <a:endParaRPr lang="ru-RU" sz="4800" b="1" dirty="0">
              <a:solidFill>
                <a:srgbClr val="6633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114800"/>
            <a:ext cx="1197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Monotype Corsiva" pitchFamily="66" charset="0"/>
              </a:rPr>
              <a:t>сила</a:t>
            </a:r>
            <a:endParaRPr lang="ru-RU" sz="48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Математика дет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150" y="4810125"/>
            <a:ext cx="260985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</a:t>
            </a:r>
            <a:r>
              <a:rPr lang="ru-RU" sz="4400" b="1" i="1" dirty="0" smtClean="0"/>
              <a:t>Два </a:t>
            </a:r>
            <a:r>
              <a:rPr lang="ru-RU" sz="4400" b="1" i="1" dirty="0"/>
              <a:t>кольца, но нет конца,</a:t>
            </a:r>
          </a:p>
          <a:p>
            <a:pPr>
              <a:buNone/>
            </a:pPr>
            <a:r>
              <a:rPr lang="ru-RU" sz="4400" b="1" i="1" dirty="0"/>
              <a:t>          В середине нет гвоздя.</a:t>
            </a:r>
          </a:p>
          <a:p>
            <a:pPr>
              <a:buNone/>
            </a:pPr>
            <a:r>
              <a:rPr lang="ru-RU" sz="4400" b="1" i="1" dirty="0"/>
              <a:t>          Если я перевернусь,</a:t>
            </a:r>
          </a:p>
          <a:p>
            <a:pPr>
              <a:buNone/>
            </a:pPr>
            <a:r>
              <a:rPr lang="ru-RU" sz="4400" b="1" i="1" dirty="0" smtClean="0"/>
              <a:t>          То совсем не изменюсь.</a:t>
            </a:r>
          </a:p>
          <a:p>
            <a:pPr>
              <a:buNone/>
            </a:pPr>
            <a:r>
              <a:rPr lang="ru-RU" sz="4400" b="1" i="1" dirty="0" smtClean="0"/>
              <a:t>          Какая это цифра?</a:t>
            </a:r>
            <a:endParaRPr lang="ru-RU" sz="4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457200"/>
            <a:ext cx="51053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Переменка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562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Monotype Corsiva" pitchFamily="66" charset="0"/>
                <a:cs typeface="Arial" pitchFamily="34" charset="0"/>
              </a:rPr>
              <a:t>Восемь</a:t>
            </a:r>
            <a:endParaRPr lang="ru-RU" sz="60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16856">
            <a:off x="189567" y="738554"/>
            <a:ext cx="8153400" cy="3916362"/>
          </a:xfrm>
        </p:spPr>
        <p:txBody>
          <a:bodyPr>
            <a:normAutofit/>
          </a:bodyPr>
          <a:lstStyle/>
          <a:p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Блиц – </a:t>
            </a:r>
            <a:b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вопросы</a:t>
            </a:r>
            <a:endParaRPr lang="ru-RU" sz="1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3923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D:\Методич.раб\Пед.сов\Креатив\Развитие творческих способностей  Страна Мастеров.files\thank_you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95800"/>
            <a:ext cx="1524328" cy="12279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FF3300">
                <a:alpha val="4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Награждение победителей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5000" dirty="0"/>
              <a:t>*за 1-е место,</a:t>
            </a:r>
          </a:p>
          <a:p>
            <a:pPr>
              <a:buNone/>
            </a:pPr>
            <a:r>
              <a:rPr lang="ru-RU" sz="5000" dirty="0"/>
              <a:t>    </a:t>
            </a:r>
            <a:r>
              <a:rPr lang="ru-RU" sz="5000" dirty="0" smtClean="0"/>
              <a:t>*</a:t>
            </a:r>
            <a:r>
              <a:rPr lang="ru-RU" sz="5000" dirty="0"/>
              <a:t>за 2-е место</a:t>
            </a:r>
            <a:r>
              <a:rPr lang="ru-RU" sz="5000" dirty="0" smtClean="0"/>
              <a:t>,</a:t>
            </a:r>
            <a:endParaRPr lang="ru-RU" sz="5000" dirty="0"/>
          </a:p>
          <a:p>
            <a:pPr>
              <a:buNone/>
            </a:pPr>
            <a:r>
              <a:rPr lang="ru-RU" sz="5000" dirty="0"/>
              <a:t>   </a:t>
            </a:r>
            <a:r>
              <a:rPr lang="ru-RU" sz="5000" dirty="0" smtClean="0"/>
              <a:t> *</a:t>
            </a:r>
            <a:r>
              <a:rPr lang="ru-RU" sz="5000" dirty="0"/>
              <a:t>самого активного игрока,</a:t>
            </a:r>
          </a:p>
          <a:p>
            <a:pPr>
              <a:buNone/>
            </a:pPr>
            <a:r>
              <a:rPr lang="ru-RU" sz="5000" dirty="0"/>
              <a:t>   </a:t>
            </a:r>
            <a:r>
              <a:rPr lang="ru-RU" sz="5000" dirty="0" smtClean="0"/>
              <a:t> *</a:t>
            </a:r>
            <a:r>
              <a:rPr lang="ru-RU" sz="5000" dirty="0"/>
              <a:t>самого активного </a:t>
            </a:r>
            <a:r>
              <a:rPr lang="ru-RU" sz="5000" dirty="0" smtClean="0"/>
              <a:t>  </a:t>
            </a:r>
          </a:p>
          <a:p>
            <a:pPr>
              <a:buNone/>
            </a:pPr>
            <a:r>
              <a:rPr lang="ru-RU" sz="5000" dirty="0" smtClean="0"/>
              <a:t>                              болельщика</a:t>
            </a:r>
            <a:r>
              <a:rPr lang="ru-RU" sz="5000" dirty="0"/>
              <a:t>.</a:t>
            </a:r>
          </a:p>
        </p:txBody>
      </p:sp>
      <p:pic>
        <p:nvPicPr>
          <p:cNvPr id="4" name="Picture 2" descr="D:\Методич.раб\Пед.сов\Креатив\Развитие творческих способностей  Страна Мастеров.files\b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219200"/>
            <a:ext cx="2032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6FF3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        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</a:rPr>
              <a:t>Твоё настроение…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Доволен(а</a:t>
            </a:r>
            <a:r>
              <a:rPr lang="ru-RU" dirty="0"/>
              <a:t>) ли ты тем, как прошло мероприятие?</a:t>
            </a:r>
          </a:p>
          <a:p>
            <a:pPr lvl="0"/>
            <a:r>
              <a:rPr lang="ru-RU" dirty="0"/>
              <a:t> Было ли тебе интересно?</a:t>
            </a:r>
          </a:p>
          <a:p>
            <a:r>
              <a:rPr lang="ru-RU" dirty="0" smtClean="0"/>
              <a:t>Что </a:t>
            </a:r>
            <a:r>
              <a:rPr lang="ru-RU" dirty="0"/>
              <a:t>больше всего тебе понравилось?</a:t>
            </a:r>
          </a:p>
          <a:p>
            <a:pPr lvl="0"/>
            <a:r>
              <a:rPr lang="ru-RU" dirty="0"/>
              <a:t> Сумел(а) ли ты закрепить свои знания?</a:t>
            </a:r>
          </a:p>
          <a:p>
            <a:pPr lvl="0"/>
            <a:r>
              <a:rPr lang="ru-RU" dirty="0" smtClean="0"/>
              <a:t> Сумел(а</a:t>
            </a:r>
            <a:r>
              <a:rPr lang="ru-RU" dirty="0"/>
              <a:t>) показать свои знания?</a:t>
            </a:r>
          </a:p>
          <a:p>
            <a:pPr lvl="0"/>
            <a:r>
              <a:rPr lang="ru-RU" dirty="0"/>
              <a:t>Ты был(а) </a:t>
            </a:r>
            <a:r>
              <a:rPr lang="ru-RU" dirty="0" smtClean="0"/>
              <a:t>активен(на</a:t>
            </a:r>
            <a:r>
              <a:rPr lang="ru-RU" dirty="0"/>
              <a:t>)?</a:t>
            </a:r>
          </a:p>
          <a:p>
            <a:r>
              <a:rPr lang="ru-RU" dirty="0" smtClean="0"/>
              <a:t>Ведущие </a:t>
            </a:r>
            <a:r>
              <a:rPr lang="ru-RU" dirty="0"/>
              <a:t>были внимательны к тебе?</a:t>
            </a:r>
          </a:p>
          <a:p>
            <a:endParaRPr lang="ru-RU" dirty="0"/>
          </a:p>
        </p:txBody>
      </p:sp>
      <p:pic>
        <p:nvPicPr>
          <p:cNvPr id="4" name="Picture 2" descr="Большие смайл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  скачать смайли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38800"/>
            <a:ext cx="2057400" cy="112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343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sz="4000" i="1" dirty="0" smtClean="0"/>
              <a:t>Хоть </a:t>
            </a:r>
            <a:r>
              <a:rPr lang="ru-RU" sz="4000" i="1" dirty="0"/>
              <a:t>у нас четыре ножки,</a:t>
            </a:r>
          </a:p>
          <a:p>
            <a:pPr>
              <a:buNone/>
            </a:pPr>
            <a:r>
              <a:rPr lang="ru-RU" sz="4000" i="1" dirty="0" smtClean="0"/>
              <a:t>            Мы </a:t>
            </a:r>
            <a:r>
              <a:rPr lang="ru-RU" sz="4000" i="1" dirty="0"/>
              <a:t>не мышки и не кошки.</a:t>
            </a:r>
          </a:p>
          <a:p>
            <a:pPr>
              <a:buNone/>
            </a:pPr>
            <a:r>
              <a:rPr lang="ru-RU" sz="4000" i="1" dirty="0" smtClean="0"/>
              <a:t>            Хоть </a:t>
            </a:r>
            <a:r>
              <a:rPr lang="ru-RU" sz="4000" i="1" dirty="0"/>
              <a:t>мы все имеем спинки,</a:t>
            </a:r>
          </a:p>
          <a:p>
            <a:pPr>
              <a:buNone/>
            </a:pPr>
            <a:r>
              <a:rPr lang="ru-RU" sz="4000" i="1" dirty="0" smtClean="0"/>
              <a:t>            Мы </a:t>
            </a:r>
            <a:r>
              <a:rPr lang="ru-RU" sz="4000" i="1" dirty="0"/>
              <a:t>не овцы и не </a:t>
            </a:r>
            <a:r>
              <a:rPr lang="ru-RU" sz="4000" i="1" dirty="0" smtClean="0"/>
              <a:t>свинки.</a:t>
            </a:r>
          </a:p>
          <a:p>
            <a:pPr>
              <a:buNone/>
            </a:pPr>
            <a:r>
              <a:rPr lang="ru-RU" sz="4000" i="1" dirty="0" smtClean="0"/>
              <a:t>            Мы не кони, хоть на нас</a:t>
            </a:r>
          </a:p>
          <a:p>
            <a:pPr>
              <a:buNone/>
            </a:pPr>
            <a:r>
              <a:rPr lang="ru-RU" sz="4000" i="1" dirty="0" smtClean="0"/>
              <a:t>            Вы </a:t>
            </a:r>
            <a:r>
              <a:rPr lang="ru-RU" sz="4000" i="1" dirty="0"/>
              <a:t>садитесь много раз.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5638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стулья</a:t>
            </a:r>
            <a:endParaRPr lang="ru-RU" sz="60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33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ru-RU" sz="8000" i="1" dirty="0" smtClean="0"/>
              <a:t>Житейские тесты</a:t>
            </a: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ru-RU" sz="7200" i="1" dirty="0" smtClean="0"/>
              <a:t> </a:t>
            </a:r>
            <a:br>
              <a:rPr lang="ru-RU" sz="7200" i="1" dirty="0" smtClean="0"/>
            </a:br>
            <a:r>
              <a:rPr lang="ru-RU" sz="8000" i="1" dirty="0" smtClean="0"/>
              <a:t>по физике</a:t>
            </a:r>
            <a:endParaRPr lang="ru-RU" sz="8000" dirty="0"/>
          </a:p>
        </p:txBody>
      </p:sp>
      <p:pic>
        <p:nvPicPr>
          <p:cNvPr id="4" name="Содержимое 3" descr="Logotip Physics around_new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76400"/>
            <a:ext cx="4967999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Дверцы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шкафа в комнате стали скрипеть.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Ваня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смазал петли маслом, и скрип прекратился. Какое явление он использовал?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а)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Смачивание поверхностей тел.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б)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Уменьшение трения вследствие смазки.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в)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Поглощение скрипа смазкой.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rgbClr val="FF00FF">
                <a:alpha val="46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Стеклянная пробка застряла в горлышке флакона из-под духов.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подержал горлышко в горячей воде и вынул пробку. Какое явление помогло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81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Тепловое расширение: при нагревании тела расширяются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Диффузия: при нагревании ее скорость возрастает.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Отталкивание молекул: при </a:t>
            </a:r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нагрева-нии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молекулы вещества </a:t>
            </a:r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отталкива-ются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>
                <a:latin typeface="Times New Roman" pitchFamily="18" charset="0"/>
                <a:cs typeface="Times New Roman" pitchFamily="18" charset="0"/>
              </a:rPr>
              <a:t>друг от друга сильнее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5">
                <a:lumMod val="40000"/>
                <a:lumOff val="60000"/>
                <a:alpha val="52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77336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бабушка разбила медицинский термометр.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сразу же собрал всю пролитую ртуть и проветрил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комнату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Почему он это сделал?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81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а) На капельках ртути можно поскользнуться и упасть.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б) Чтобы капельки ртути не попали на одежду и не испортили ее. 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) Потому что ртуть легко испаряется и ее пары ядовиты.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801</Words>
  <PresentationFormat>Экран (4:3)</PresentationFormat>
  <Paragraphs>188</Paragraphs>
  <Slides>42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 </vt:lpstr>
      <vt:lpstr> </vt:lpstr>
      <vt:lpstr>Слайд 5</vt:lpstr>
      <vt:lpstr>Житейские тесты      по физике</vt:lpstr>
      <vt:lpstr>Слайд 7</vt:lpstr>
      <vt:lpstr>Стеклянная пробка застряла в горлышке флакона из-под духов. Ваня подержал горлышко в горячей воде и вынул пробку. Какое явление помогло Ване? </vt:lpstr>
      <vt:lpstr>Ванина бабушка разбила медицинский термометр. Ваня сразу же собрал всю пролитую ртуть и проветрил комнату. Почему он это сделал? </vt:lpstr>
      <vt:lpstr>Ваня ходил с мамой за покупками. Сумка была тяжелой, и ручки ее больно врезались в ладонь. Тогда Ваня подложил под ручки сложенный лист бумаги, и нести покупки сразу стало удобнее. Как это явление объяснить? </vt:lpstr>
      <vt:lpstr>Переменка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Переменка</vt:lpstr>
      <vt:lpstr>Слайд 37</vt:lpstr>
      <vt:lpstr>Слайд 38</vt:lpstr>
      <vt:lpstr>Слайд 39</vt:lpstr>
      <vt:lpstr>Блиц –  вопросы</vt:lpstr>
      <vt:lpstr>Награждение победителей </vt:lpstr>
      <vt:lpstr>        Твоё настроение…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91</cp:revision>
  <dcterms:modified xsi:type="dcterms:W3CDTF">2010-01-29T14:09:07Z</dcterms:modified>
</cp:coreProperties>
</file>