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F91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F2023-B9C2-4BB3-85E2-A64B5DDE4E04}" type="datetimeFigureOut">
              <a:rPr lang="ru-RU" smtClean="0"/>
              <a:pPr/>
              <a:t>23.01.2010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0828-D2F3-4150-BD0A-F1036DD10A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F2023-B9C2-4BB3-85E2-A64B5DDE4E04}" type="datetimeFigureOut">
              <a:rPr lang="ru-RU" smtClean="0"/>
              <a:pPr/>
              <a:t>23.01.2010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0828-D2F3-4150-BD0A-F1036DD10A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F2023-B9C2-4BB3-85E2-A64B5DDE4E04}" type="datetimeFigureOut">
              <a:rPr lang="ru-RU" smtClean="0"/>
              <a:pPr/>
              <a:t>23.01.2010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0828-D2F3-4150-BD0A-F1036DD10A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F2023-B9C2-4BB3-85E2-A64B5DDE4E04}" type="datetimeFigureOut">
              <a:rPr lang="ru-RU" smtClean="0"/>
              <a:pPr/>
              <a:t>23.01.2010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0828-D2F3-4150-BD0A-F1036DD10A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F2023-B9C2-4BB3-85E2-A64B5DDE4E04}" type="datetimeFigureOut">
              <a:rPr lang="ru-RU" smtClean="0"/>
              <a:pPr/>
              <a:t>23.01.2010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0828-D2F3-4150-BD0A-F1036DD10A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F2023-B9C2-4BB3-85E2-A64B5DDE4E04}" type="datetimeFigureOut">
              <a:rPr lang="ru-RU" smtClean="0"/>
              <a:pPr/>
              <a:t>23.01.2010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0828-D2F3-4150-BD0A-F1036DD10A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F2023-B9C2-4BB3-85E2-A64B5DDE4E04}" type="datetimeFigureOut">
              <a:rPr lang="ru-RU" smtClean="0"/>
              <a:pPr/>
              <a:t>23.01.2010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0828-D2F3-4150-BD0A-F1036DD10A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F2023-B9C2-4BB3-85E2-A64B5DDE4E04}" type="datetimeFigureOut">
              <a:rPr lang="ru-RU" smtClean="0"/>
              <a:pPr/>
              <a:t>23.01.2010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0828-D2F3-4150-BD0A-F1036DD10A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F2023-B9C2-4BB3-85E2-A64B5DDE4E04}" type="datetimeFigureOut">
              <a:rPr lang="ru-RU" smtClean="0"/>
              <a:pPr/>
              <a:t>23.01.2010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0828-D2F3-4150-BD0A-F1036DD10A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F2023-B9C2-4BB3-85E2-A64B5DDE4E04}" type="datetimeFigureOut">
              <a:rPr lang="ru-RU" smtClean="0"/>
              <a:pPr/>
              <a:t>23.01.2010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0828-D2F3-4150-BD0A-F1036DD10A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F2023-B9C2-4BB3-85E2-A64B5DDE4E04}" type="datetimeFigureOut">
              <a:rPr lang="ru-RU" smtClean="0"/>
              <a:pPr/>
              <a:t>23.01.2010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0828-D2F3-4150-BD0A-F1036DD10A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F2023-B9C2-4BB3-85E2-A64B5DDE4E04}" type="datetimeFigureOut">
              <a:rPr lang="ru-RU" smtClean="0"/>
              <a:pPr/>
              <a:t>23.01.2010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70828-D2F3-4150-BD0A-F1036DD10A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57422" y="571480"/>
            <a:ext cx="405431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latin typeface="Monotype Corsiva" pitchFamily="66" charset="0"/>
              </a:rPr>
              <a:t>Раскрытие скобок</a:t>
            </a:r>
            <a:endParaRPr lang="ru-RU" sz="4400" dirty="0">
              <a:latin typeface="Monotype Corsiva" pitchFamily="66" charset="0"/>
            </a:endParaRPr>
          </a:p>
        </p:txBody>
      </p:sp>
      <p:sp>
        <p:nvSpPr>
          <p:cNvPr id="6" name="7-конечная звезда 5"/>
          <p:cNvSpPr/>
          <p:nvPr/>
        </p:nvSpPr>
        <p:spPr>
          <a:xfrm>
            <a:off x="1643042" y="2786058"/>
            <a:ext cx="914400" cy="914400"/>
          </a:xfrm>
          <a:prstGeom prst="star7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Минус 6"/>
          <p:cNvSpPr/>
          <p:nvPr/>
        </p:nvSpPr>
        <p:spPr>
          <a:xfrm>
            <a:off x="3000364" y="2786058"/>
            <a:ext cx="914400" cy="842962"/>
          </a:xfrm>
          <a:prstGeom prst="mathMinus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Двойные круглые скобки 7"/>
          <p:cNvSpPr/>
          <p:nvPr/>
        </p:nvSpPr>
        <p:spPr>
          <a:xfrm>
            <a:off x="4071934" y="2786058"/>
            <a:ext cx="3143272" cy="914400"/>
          </a:xfrm>
          <a:prstGeom prst="bracketPair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4-конечная звезда 8"/>
          <p:cNvSpPr/>
          <p:nvPr/>
        </p:nvSpPr>
        <p:spPr>
          <a:xfrm>
            <a:off x="4357686" y="2786058"/>
            <a:ext cx="571504" cy="914400"/>
          </a:xfrm>
          <a:prstGeom prst="star4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Минус 10"/>
          <p:cNvSpPr/>
          <p:nvPr/>
        </p:nvSpPr>
        <p:spPr>
          <a:xfrm>
            <a:off x="5000628" y="2786058"/>
            <a:ext cx="914400" cy="914400"/>
          </a:xfrm>
          <a:prstGeom prst="mathMinus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12-конечная звезда 11"/>
          <p:cNvSpPr/>
          <p:nvPr/>
        </p:nvSpPr>
        <p:spPr>
          <a:xfrm>
            <a:off x="6000760" y="2786058"/>
            <a:ext cx="1071570" cy="914400"/>
          </a:xfrm>
          <a:prstGeom prst="star12">
            <a:avLst/>
          </a:prstGeom>
          <a:solidFill>
            <a:srgbClr val="00B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7-конечная звезда 12"/>
          <p:cNvSpPr/>
          <p:nvPr/>
        </p:nvSpPr>
        <p:spPr>
          <a:xfrm>
            <a:off x="1643042" y="4714884"/>
            <a:ext cx="914400" cy="914400"/>
          </a:xfrm>
          <a:prstGeom prst="star7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люс 13"/>
          <p:cNvSpPr/>
          <p:nvPr/>
        </p:nvSpPr>
        <p:spPr>
          <a:xfrm>
            <a:off x="2857488" y="4714884"/>
            <a:ext cx="914400" cy="914400"/>
          </a:xfrm>
          <a:prstGeom prst="mathPlus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Двойные круглые скобки 14"/>
          <p:cNvSpPr/>
          <p:nvPr/>
        </p:nvSpPr>
        <p:spPr>
          <a:xfrm>
            <a:off x="4143372" y="4643446"/>
            <a:ext cx="3571900" cy="914400"/>
          </a:xfrm>
          <a:prstGeom prst="bracketPair">
            <a:avLst/>
          </a:prstGeom>
          <a:noFill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4-конечная звезда 15"/>
          <p:cNvSpPr/>
          <p:nvPr/>
        </p:nvSpPr>
        <p:spPr>
          <a:xfrm>
            <a:off x="5000628" y="4572008"/>
            <a:ext cx="571504" cy="914400"/>
          </a:xfrm>
          <a:prstGeom prst="star4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Минус 16"/>
          <p:cNvSpPr/>
          <p:nvPr/>
        </p:nvSpPr>
        <p:spPr>
          <a:xfrm>
            <a:off x="4071934" y="4643446"/>
            <a:ext cx="914400" cy="914400"/>
          </a:xfrm>
          <a:prstGeom prst="mathMinus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люс 17"/>
          <p:cNvSpPr/>
          <p:nvPr/>
        </p:nvSpPr>
        <p:spPr>
          <a:xfrm>
            <a:off x="5643570" y="4572008"/>
            <a:ext cx="914400" cy="914400"/>
          </a:xfrm>
          <a:prstGeom prst="mathPlus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12-конечная звезда 18"/>
          <p:cNvSpPr/>
          <p:nvPr/>
        </p:nvSpPr>
        <p:spPr>
          <a:xfrm>
            <a:off x="6643702" y="4643446"/>
            <a:ext cx="914400" cy="914400"/>
          </a:xfrm>
          <a:prstGeom prst="star12">
            <a:avLst/>
          </a:prstGeom>
          <a:solidFill>
            <a:srgbClr val="00B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4546" y="714356"/>
            <a:ext cx="16802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00B0F0"/>
                </a:solidFill>
                <a:latin typeface="Monotype Corsiva" pitchFamily="66" charset="0"/>
              </a:rPr>
              <a:t>Пример </a:t>
            </a:r>
            <a:r>
              <a:rPr lang="ru-RU" sz="3200" dirty="0" smtClean="0">
                <a:solidFill>
                  <a:srgbClr val="00B0F0"/>
                </a:solidFill>
                <a:latin typeface="Monotype Corsiva" pitchFamily="66" charset="0"/>
              </a:rPr>
              <a:t>6</a:t>
            </a:r>
            <a:endParaRPr lang="ru-RU" sz="3200" dirty="0">
              <a:solidFill>
                <a:srgbClr val="00B0F0"/>
              </a:solidFill>
              <a:latin typeface="Monotype Corsiv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1538" y="1714488"/>
            <a:ext cx="5414880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(х+3):7 = (2х-1):5</a:t>
            </a:r>
          </a:p>
          <a:p>
            <a:r>
              <a:rPr lang="ru-RU" sz="4000" dirty="0" smtClean="0"/>
              <a:t>5(х+3) = 7(2х-1)</a:t>
            </a:r>
          </a:p>
          <a:p>
            <a:r>
              <a:rPr lang="ru-RU" sz="4000" dirty="0" smtClean="0"/>
              <a:t>5х + 15 = 14х – 7</a:t>
            </a:r>
          </a:p>
          <a:p>
            <a:r>
              <a:rPr lang="ru-RU" sz="4000" dirty="0" smtClean="0"/>
              <a:t>5х </a:t>
            </a:r>
            <a:r>
              <a:rPr lang="ru-RU" sz="4000" dirty="0" smtClean="0">
                <a:solidFill>
                  <a:srgbClr val="FF0000"/>
                </a:solidFill>
              </a:rPr>
              <a:t>- 14х </a:t>
            </a:r>
            <a:r>
              <a:rPr lang="ru-RU" sz="4000" dirty="0" smtClean="0"/>
              <a:t>= -7 </a:t>
            </a:r>
            <a:r>
              <a:rPr lang="ru-RU" sz="4000" dirty="0" smtClean="0">
                <a:solidFill>
                  <a:srgbClr val="FF0000"/>
                </a:solidFill>
              </a:rPr>
              <a:t>- 15</a:t>
            </a:r>
          </a:p>
          <a:p>
            <a:r>
              <a:rPr lang="ru-RU" sz="4000" dirty="0" smtClean="0"/>
              <a:t>-9х = -22</a:t>
            </a:r>
          </a:p>
          <a:p>
            <a:r>
              <a:rPr lang="ru-RU" sz="4000" dirty="0" smtClean="0"/>
              <a:t>Х = 22/9</a:t>
            </a:r>
          </a:p>
          <a:p>
            <a:r>
              <a:rPr lang="ru-RU" sz="4000" dirty="0" smtClean="0"/>
              <a:t>Х = 2 4/9</a:t>
            </a:r>
          </a:p>
          <a:p>
            <a:r>
              <a:rPr lang="ru-RU" sz="4000" dirty="0" smtClean="0"/>
              <a:t>Х = 2,(4)       Ответ: 2 4/9.</a:t>
            </a:r>
            <a:endParaRPr lang="ru-RU" sz="4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1428728" y="212725"/>
          <a:ext cx="6084887" cy="6645275"/>
        </p:xfrm>
        <a:graphic>
          <a:graphicData uri="http://schemas.openxmlformats.org/presentationml/2006/ole">
            <p:oleObj spid="_x0000_s1027" name="Document" r:id="rId3" imgW="6084949" imgH="6645662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/>
        </p:nvGraphicFramePr>
        <p:xfrm>
          <a:off x="1531938" y="107950"/>
          <a:ext cx="6080125" cy="6642100"/>
        </p:xfrm>
        <a:graphic>
          <a:graphicData uri="http://schemas.openxmlformats.org/presentationml/2006/ole">
            <p:oleObj spid="_x0000_s2050" name="Document" r:id="rId3" imgW="6079904" imgH="6641700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лнце 1"/>
          <p:cNvSpPr/>
          <p:nvPr/>
        </p:nvSpPr>
        <p:spPr>
          <a:xfrm>
            <a:off x="214282" y="2000240"/>
            <a:ext cx="914400" cy="914400"/>
          </a:xfrm>
          <a:prstGeom prst="sun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Двойные круглые скобки 2"/>
          <p:cNvSpPr/>
          <p:nvPr/>
        </p:nvSpPr>
        <p:spPr>
          <a:xfrm>
            <a:off x="1142976" y="2000240"/>
            <a:ext cx="2714644" cy="914400"/>
          </a:xfrm>
          <a:prstGeom prst="bracketPair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блако 3"/>
          <p:cNvSpPr/>
          <p:nvPr/>
        </p:nvSpPr>
        <p:spPr>
          <a:xfrm>
            <a:off x="1214414" y="2143116"/>
            <a:ext cx="914400" cy="700086"/>
          </a:xfrm>
          <a:prstGeom prst="cloud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Минус 4"/>
          <p:cNvSpPr/>
          <p:nvPr/>
        </p:nvSpPr>
        <p:spPr>
          <a:xfrm>
            <a:off x="2285984" y="1928802"/>
            <a:ext cx="714380" cy="914400"/>
          </a:xfrm>
          <a:prstGeom prst="mathMinus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Молния 5"/>
          <p:cNvSpPr/>
          <p:nvPr/>
        </p:nvSpPr>
        <p:spPr>
          <a:xfrm>
            <a:off x="3000364" y="2000240"/>
            <a:ext cx="642942" cy="842962"/>
          </a:xfrm>
          <a:prstGeom prst="lightningBolt">
            <a:avLst/>
          </a:prstGeom>
          <a:solidFill>
            <a:srgbClr val="F9F913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звернутая стрелка 6"/>
          <p:cNvSpPr/>
          <p:nvPr/>
        </p:nvSpPr>
        <p:spPr>
          <a:xfrm>
            <a:off x="1000100" y="1714488"/>
            <a:ext cx="886968" cy="163444"/>
          </a:xfrm>
          <a:prstGeom prst="utur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Развернутая стрелка 7"/>
          <p:cNvSpPr/>
          <p:nvPr/>
        </p:nvSpPr>
        <p:spPr>
          <a:xfrm>
            <a:off x="571472" y="1214422"/>
            <a:ext cx="2571768" cy="377758"/>
          </a:xfrm>
          <a:prstGeom prst="utur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Равно 8"/>
          <p:cNvSpPr/>
          <p:nvPr/>
        </p:nvSpPr>
        <p:spPr>
          <a:xfrm>
            <a:off x="4071934" y="1928802"/>
            <a:ext cx="714380" cy="914400"/>
          </a:xfrm>
          <a:prstGeom prst="mathEqual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Солнце 9"/>
          <p:cNvSpPr/>
          <p:nvPr/>
        </p:nvSpPr>
        <p:spPr>
          <a:xfrm>
            <a:off x="4714876" y="1928802"/>
            <a:ext cx="914400" cy="914400"/>
          </a:xfrm>
          <a:prstGeom prst="sun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блако 10"/>
          <p:cNvSpPr/>
          <p:nvPr/>
        </p:nvSpPr>
        <p:spPr>
          <a:xfrm>
            <a:off x="5643570" y="2071678"/>
            <a:ext cx="914400" cy="771524"/>
          </a:xfrm>
          <a:prstGeom prst="cloud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Минус 11"/>
          <p:cNvSpPr/>
          <p:nvPr/>
        </p:nvSpPr>
        <p:spPr>
          <a:xfrm>
            <a:off x="6572264" y="1928802"/>
            <a:ext cx="642942" cy="914400"/>
          </a:xfrm>
          <a:prstGeom prst="mathMinus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олнце 12"/>
          <p:cNvSpPr/>
          <p:nvPr/>
        </p:nvSpPr>
        <p:spPr>
          <a:xfrm>
            <a:off x="7215206" y="1928802"/>
            <a:ext cx="914400" cy="914400"/>
          </a:xfrm>
          <a:prstGeom prst="sun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Молния 13"/>
          <p:cNvSpPr/>
          <p:nvPr/>
        </p:nvSpPr>
        <p:spPr>
          <a:xfrm>
            <a:off x="8286776" y="1928802"/>
            <a:ext cx="642942" cy="857256"/>
          </a:xfrm>
          <a:prstGeom prst="lightningBol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1736" y="1000108"/>
            <a:ext cx="38443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Monotype Corsiva" pitchFamily="66" charset="0"/>
              </a:rPr>
              <a:t>Решение уравнений</a:t>
            </a:r>
            <a:endParaRPr lang="ru-RU" sz="4000" dirty="0">
              <a:latin typeface="Monotype Corsiv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85852" y="3071810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3</a:t>
            </a:r>
            <a:endParaRPr lang="ru-RU" sz="4000" dirty="0"/>
          </a:p>
        </p:txBody>
      </p:sp>
      <p:sp>
        <p:nvSpPr>
          <p:cNvPr id="4" name="12-конечная звезда 3"/>
          <p:cNvSpPr/>
          <p:nvPr/>
        </p:nvSpPr>
        <p:spPr>
          <a:xfrm>
            <a:off x="1714480" y="3000372"/>
            <a:ext cx="914400" cy="914400"/>
          </a:xfrm>
          <a:prstGeom prst="star12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Минус 4"/>
          <p:cNvSpPr/>
          <p:nvPr/>
        </p:nvSpPr>
        <p:spPr>
          <a:xfrm>
            <a:off x="2571736" y="3000372"/>
            <a:ext cx="914400" cy="914400"/>
          </a:xfrm>
          <a:prstGeom prst="mathMinus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643306" y="3071810"/>
            <a:ext cx="3276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5</a:t>
            </a:r>
            <a:endParaRPr lang="ru-RU" sz="4000" dirty="0"/>
          </a:p>
        </p:txBody>
      </p:sp>
      <p:sp>
        <p:nvSpPr>
          <p:cNvPr id="7" name="Равно 6"/>
          <p:cNvSpPr/>
          <p:nvPr/>
        </p:nvSpPr>
        <p:spPr>
          <a:xfrm>
            <a:off x="4143372" y="2928934"/>
            <a:ext cx="914400" cy="914400"/>
          </a:xfrm>
          <a:prstGeom prst="mathEqual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43504" y="3000372"/>
            <a:ext cx="428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/>
              <a:t>2</a:t>
            </a:r>
          </a:p>
        </p:txBody>
      </p:sp>
      <p:sp>
        <p:nvSpPr>
          <p:cNvPr id="9" name="12-конечная звезда 8"/>
          <p:cNvSpPr/>
          <p:nvPr/>
        </p:nvSpPr>
        <p:spPr>
          <a:xfrm>
            <a:off x="5500694" y="2928934"/>
            <a:ext cx="914400" cy="914400"/>
          </a:xfrm>
          <a:prstGeom prst="star12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люс 9"/>
          <p:cNvSpPr/>
          <p:nvPr/>
        </p:nvSpPr>
        <p:spPr>
          <a:xfrm>
            <a:off x="6572264" y="2928934"/>
            <a:ext cx="914400" cy="914400"/>
          </a:xfrm>
          <a:prstGeom prst="mathPlus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 flipH="1">
            <a:off x="7715272" y="3000372"/>
            <a:ext cx="3571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7</a:t>
            </a:r>
            <a:endParaRPr lang="ru-RU" sz="4000" dirty="0"/>
          </a:p>
        </p:txBody>
      </p:sp>
      <p:sp>
        <p:nvSpPr>
          <p:cNvPr id="12" name="Развернутая стрелка 11"/>
          <p:cNvSpPr/>
          <p:nvPr/>
        </p:nvSpPr>
        <p:spPr>
          <a:xfrm>
            <a:off x="3857620" y="2214554"/>
            <a:ext cx="2571768" cy="87782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Стрелка углом 12"/>
          <p:cNvSpPr/>
          <p:nvPr/>
        </p:nvSpPr>
        <p:spPr>
          <a:xfrm rot="10800000">
            <a:off x="3643306" y="3929066"/>
            <a:ext cx="2571768" cy="714380"/>
          </a:xfrm>
          <a:prstGeom prst="bentArrow">
            <a:avLst>
              <a:gd name="adj1" fmla="val 25000"/>
              <a:gd name="adj2" fmla="val 48565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728" y="5500702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3</a:t>
            </a:r>
            <a:endParaRPr lang="ru-RU" sz="4000" dirty="0"/>
          </a:p>
        </p:txBody>
      </p:sp>
      <p:sp>
        <p:nvSpPr>
          <p:cNvPr id="15" name="12-конечная звезда 14"/>
          <p:cNvSpPr/>
          <p:nvPr/>
        </p:nvSpPr>
        <p:spPr>
          <a:xfrm>
            <a:off x="1785918" y="5429264"/>
            <a:ext cx="914400" cy="914400"/>
          </a:xfrm>
          <a:prstGeom prst="star12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Минус 15"/>
          <p:cNvSpPr/>
          <p:nvPr/>
        </p:nvSpPr>
        <p:spPr>
          <a:xfrm>
            <a:off x="2786050" y="5500702"/>
            <a:ext cx="914400" cy="914400"/>
          </a:xfrm>
          <a:prstGeom prst="mathMinus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3857620" y="550070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2</a:t>
            </a:r>
            <a:endParaRPr lang="ru-RU" sz="4000" dirty="0"/>
          </a:p>
        </p:txBody>
      </p:sp>
      <p:sp>
        <p:nvSpPr>
          <p:cNvPr id="18" name="12-конечная звезда 17"/>
          <p:cNvSpPr/>
          <p:nvPr/>
        </p:nvSpPr>
        <p:spPr>
          <a:xfrm>
            <a:off x="4286248" y="5429264"/>
            <a:ext cx="914400" cy="914400"/>
          </a:xfrm>
          <a:prstGeom prst="star12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авно 18"/>
          <p:cNvSpPr/>
          <p:nvPr/>
        </p:nvSpPr>
        <p:spPr>
          <a:xfrm>
            <a:off x="5286380" y="5357826"/>
            <a:ext cx="914400" cy="914400"/>
          </a:xfrm>
          <a:prstGeom prst="mathEqual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357950" y="5429264"/>
            <a:ext cx="7301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7</a:t>
            </a:r>
            <a:endParaRPr lang="ru-RU" sz="4000" dirty="0"/>
          </a:p>
        </p:txBody>
      </p:sp>
      <p:sp>
        <p:nvSpPr>
          <p:cNvPr id="22" name="Плюс 21"/>
          <p:cNvSpPr/>
          <p:nvPr/>
        </p:nvSpPr>
        <p:spPr>
          <a:xfrm>
            <a:off x="6786578" y="5286388"/>
            <a:ext cx="914400" cy="914400"/>
          </a:xfrm>
          <a:prstGeom prst="mathPlus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7929586" y="5429264"/>
            <a:ext cx="3571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5</a:t>
            </a:r>
            <a:endParaRPr lang="ru-RU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3042" y="1142984"/>
            <a:ext cx="102463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2,5 </a:t>
            </a:r>
            <a:endParaRPr lang="ru-RU" sz="4400" dirty="0"/>
          </a:p>
        </p:txBody>
      </p:sp>
      <p:sp>
        <p:nvSpPr>
          <p:cNvPr id="3" name="7-конечная звезда 2"/>
          <p:cNvSpPr/>
          <p:nvPr/>
        </p:nvSpPr>
        <p:spPr>
          <a:xfrm>
            <a:off x="2500298" y="1071546"/>
            <a:ext cx="914400" cy="914400"/>
          </a:xfrm>
          <a:prstGeom prst="star7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люс 3"/>
          <p:cNvSpPr/>
          <p:nvPr/>
        </p:nvSpPr>
        <p:spPr>
          <a:xfrm>
            <a:off x="3428992" y="1071546"/>
            <a:ext cx="914400" cy="914400"/>
          </a:xfrm>
          <a:prstGeom prst="mathPlus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4286248" y="1071546"/>
            <a:ext cx="7858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13</a:t>
            </a:r>
            <a:endParaRPr lang="ru-RU" sz="4400" dirty="0"/>
          </a:p>
        </p:txBody>
      </p:sp>
      <p:sp>
        <p:nvSpPr>
          <p:cNvPr id="8" name="Равно 7"/>
          <p:cNvSpPr/>
          <p:nvPr/>
        </p:nvSpPr>
        <p:spPr>
          <a:xfrm>
            <a:off x="4857752" y="1071546"/>
            <a:ext cx="928694" cy="785818"/>
          </a:xfrm>
          <a:prstGeom prst="mathEqual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7-конечная звезда 8"/>
          <p:cNvSpPr/>
          <p:nvPr/>
        </p:nvSpPr>
        <p:spPr>
          <a:xfrm>
            <a:off x="5715008" y="1000108"/>
            <a:ext cx="914400" cy="914400"/>
          </a:xfrm>
          <a:prstGeom prst="star7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Минус 9"/>
          <p:cNvSpPr/>
          <p:nvPr/>
        </p:nvSpPr>
        <p:spPr>
          <a:xfrm>
            <a:off x="6572264" y="1071546"/>
            <a:ext cx="914400" cy="914400"/>
          </a:xfrm>
          <a:prstGeom prst="mathMinus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7572396" y="1142984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10</a:t>
            </a:r>
            <a:endParaRPr lang="ru-RU" sz="4400" dirty="0"/>
          </a:p>
        </p:txBody>
      </p:sp>
      <p:sp>
        <p:nvSpPr>
          <p:cNvPr id="12" name="TextBox 11"/>
          <p:cNvSpPr txBox="1"/>
          <p:nvPr/>
        </p:nvSpPr>
        <p:spPr>
          <a:xfrm>
            <a:off x="1142976" y="3071810"/>
            <a:ext cx="22145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25</a:t>
            </a:r>
            <a:endParaRPr lang="ru-RU" sz="4400" dirty="0"/>
          </a:p>
        </p:txBody>
      </p:sp>
      <p:sp>
        <p:nvSpPr>
          <p:cNvPr id="13" name="7-конечная звезда 12"/>
          <p:cNvSpPr/>
          <p:nvPr/>
        </p:nvSpPr>
        <p:spPr>
          <a:xfrm>
            <a:off x="1857356" y="2928934"/>
            <a:ext cx="914400" cy="914400"/>
          </a:xfrm>
          <a:prstGeom prst="star7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люс 13"/>
          <p:cNvSpPr/>
          <p:nvPr/>
        </p:nvSpPr>
        <p:spPr>
          <a:xfrm>
            <a:off x="2714612" y="2928934"/>
            <a:ext cx="914400" cy="914400"/>
          </a:xfrm>
          <a:prstGeom prst="mathPlus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3643306" y="3071810"/>
            <a:ext cx="20717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130</a:t>
            </a:r>
            <a:endParaRPr lang="ru-RU" sz="4400" dirty="0"/>
          </a:p>
        </p:txBody>
      </p:sp>
      <p:sp>
        <p:nvSpPr>
          <p:cNvPr id="16" name="Равно 15"/>
          <p:cNvSpPr/>
          <p:nvPr/>
        </p:nvSpPr>
        <p:spPr>
          <a:xfrm>
            <a:off x="4572000" y="2928934"/>
            <a:ext cx="914400" cy="914400"/>
          </a:xfrm>
          <a:prstGeom prst="mathEqual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429256" y="3000372"/>
            <a:ext cx="20717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10</a:t>
            </a:r>
            <a:endParaRPr lang="ru-RU" sz="4400" dirty="0"/>
          </a:p>
        </p:txBody>
      </p:sp>
      <p:sp>
        <p:nvSpPr>
          <p:cNvPr id="18" name="7-конечная звезда 17"/>
          <p:cNvSpPr/>
          <p:nvPr/>
        </p:nvSpPr>
        <p:spPr>
          <a:xfrm>
            <a:off x="6072198" y="3000372"/>
            <a:ext cx="914400" cy="914400"/>
          </a:xfrm>
          <a:prstGeom prst="star7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Минус 18"/>
          <p:cNvSpPr/>
          <p:nvPr/>
        </p:nvSpPr>
        <p:spPr>
          <a:xfrm>
            <a:off x="6858016" y="2928934"/>
            <a:ext cx="914400" cy="914400"/>
          </a:xfrm>
          <a:prstGeom prst="mathMinus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7858148" y="3000372"/>
            <a:ext cx="13264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100</a:t>
            </a:r>
            <a:endParaRPr lang="ru-RU" sz="4400" dirty="0"/>
          </a:p>
        </p:txBody>
      </p:sp>
      <p:sp>
        <p:nvSpPr>
          <p:cNvPr id="21" name="TextBox 20"/>
          <p:cNvSpPr txBox="1"/>
          <p:nvPr/>
        </p:nvSpPr>
        <p:spPr>
          <a:xfrm>
            <a:off x="571472" y="4643446"/>
            <a:ext cx="10410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25</a:t>
            </a:r>
            <a:endParaRPr lang="ru-RU" sz="4400" dirty="0"/>
          </a:p>
        </p:txBody>
      </p:sp>
      <p:sp>
        <p:nvSpPr>
          <p:cNvPr id="22" name="7-конечная звезда 21"/>
          <p:cNvSpPr/>
          <p:nvPr/>
        </p:nvSpPr>
        <p:spPr>
          <a:xfrm>
            <a:off x="1214414" y="4500570"/>
            <a:ext cx="914400" cy="914400"/>
          </a:xfrm>
          <a:prstGeom prst="star7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Минус 22"/>
          <p:cNvSpPr/>
          <p:nvPr/>
        </p:nvSpPr>
        <p:spPr>
          <a:xfrm flipH="1" flipV="1">
            <a:off x="2071670" y="4643446"/>
            <a:ext cx="785818" cy="785818"/>
          </a:xfrm>
          <a:prstGeom prst="mathMinus">
            <a:avLst/>
          </a:prstGeom>
          <a:solidFill>
            <a:srgbClr val="00B050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857488" y="4572008"/>
            <a:ext cx="16125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10</a:t>
            </a:r>
            <a:endParaRPr lang="ru-RU" sz="4400" dirty="0"/>
          </a:p>
        </p:txBody>
      </p:sp>
      <p:sp>
        <p:nvSpPr>
          <p:cNvPr id="25" name="7-конечная звезда 24"/>
          <p:cNvSpPr/>
          <p:nvPr/>
        </p:nvSpPr>
        <p:spPr>
          <a:xfrm>
            <a:off x="3500430" y="4500570"/>
            <a:ext cx="1000132" cy="928694"/>
          </a:xfrm>
          <a:prstGeom prst="star7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 25"/>
          <p:cNvSpPr/>
          <p:nvPr/>
        </p:nvSpPr>
        <p:spPr>
          <a:xfrm>
            <a:off x="4429124" y="4500570"/>
            <a:ext cx="914400" cy="914400"/>
          </a:xfrm>
          <a:prstGeom prst="mathEqual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Минус 26"/>
          <p:cNvSpPr/>
          <p:nvPr/>
        </p:nvSpPr>
        <p:spPr>
          <a:xfrm>
            <a:off x="5286380" y="4500570"/>
            <a:ext cx="714380" cy="857256"/>
          </a:xfrm>
          <a:prstGeom prst="mathMinus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6072198" y="4500570"/>
            <a:ext cx="17550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100</a:t>
            </a:r>
            <a:endParaRPr lang="ru-RU" sz="4400" dirty="0"/>
          </a:p>
        </p:txBody>
      </p:sp>
      <p:sp>
        <p:nvSpPr>
          <p:cNvPr id="29" name="Минус 28"/>
          <p:cNvSpPr/>
          <p:nvPr/>
        </p:nvSpPr>
        <p:spPr>
          <a:xfrm>
            <a:off x="6929454" y="4429132"/>
            <a:ext cx="914400" cy="914400"/>
          </a:xfrm>
          <a:prstGeom prst="mathMinu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7858148" y="4500570"/>
            <a:ext cx="11835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130</a:t>
            </a:r>
            <a:endParaRPr lang="ru-RU" sz="4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1000108"/>
            <a:ext cx="389080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6х - 8 = 10  +  3х</a:t>
            </a:r>
            <a:endParaRPr lang="ru-RU" sz="4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4414" y="2643182"/>
            <a:ext cx="37417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6х </a:t>
            </a:r>
            <a:r>
              <a:rPr lang="ru-RU" sz="4400" b="1" dirty="0" smtClean="0">
                <a:solidFill>
                  <a:srgbClr val="FF0000"/>
                </a:solidFill>
              </a:rPr>
              <a:t>–</a:t>
            </a:r>
            <a:r>
              <a:rPr lang="ru-RU" sz="4400" b="1" dirty="0" smtClean="0"/>
              <a:t> 3х = 10 </a:t>
            </a:r>
            <a:r>
              <a:rPr lang="ru-RU" sz="4400" b="1" dirty="0" smtClean="0">
                <a:solidFill>
                  <a:srgbClr val="FF0000"/>
                </a:solidFill>
              </a:rPr>
              <a:t>+</a:t>
            </a:r>
            <a:r>
              <a:rPr lang="ru-RU" sz="4400" b="1" dirty="0" smtClean="0"/>
              <a:t> 8</a:t>
            </a:r>
            <a:endParaRPr lang="ru-RU" sz="4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428728" y="4143380"/>
            <a:ext cx="16850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3х = 18</a:t>
            </a:r>
            <a:endParaRPr lang="ru-RU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571604" y="5500702"/>
            <a:ext cx="131799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Х = 6</a:t>
            </a:r>
            <a:endParaRPr lang="ru-RU" sz="4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429124" y="6000768"/>
            <a:ext cx="228646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Ответ: 6.</a:t>
            </a:r>
            <a:endParaRPr lang="ru-RU" sz="4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214414" y="500042"/>
            <a:ext cx="16802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00B0F0"/>
                </a:solidFill>
                <a:latin typeface="Monotype Corsiva" pitchFamily="66" charset="0"/>
              </a:rPr>
              <a:t>Пример 1</a:t>
            </a:r>
            <a:endParaRPr lang="ru-RU" sz="3200" dirty="0">
              <a:solidFill>
                <a:srgbClr val="00B0F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3042" y="785794"/>
            <a:ext cx="16802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00B0F0"/>
                </a:solidFill>
                <a:latin typeface="Monotype Corsiva" pitchFamily="66" charset="0"/>
              </a:rPr>
              <a:t>Пример 2</a:t>
            </a:r>
            <a:endParaRPr lang="ru-RU" sz="3200" dirty="0">
              <a:solidFill>
                <a:srgbClr val="00B0F0"/>
              </a:solidFill>
              <a:latin typeface="Monotype Corsiv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85918" y="2000240"/>
            <a:ext cx="50449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0,4</a:t>
            </a:r>
            <a:r>
              <a:rPr lang="en-US" sz="4000" dirty="0" smtClean="0"/>
              <a:t>(a-4) – 0,3(a-3) = 1,7</a:t>
            </a:r>
            <a:endParaRPr lang="ru-RU" sz="4000" dirty="0"/>
          </a:p>
        </p:txBody>
      </p:sp>
      <p:sp>
        <p:nvSpPr>
          <p:cNvPr id="4" name="Развернутая стрелка 3"/>
          <p:cNvSpPr/>
          <p:nvPr/>
        </p:nvSpPr>
        <p:spPr>
          <a:xfrm>
            <a:off x="2000232" y="1714488"/>
            <a:ext cx="886968" cy="428628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7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Развернутая стрелка 5"/>
          <p:cNvSpPr/>
          <p:nvPr/>
        </p:nvSpPr>
        <p:spPr>
          <a:xfrm>
            <a:off x="2500298" y="1928802"/>
            <a:ext cx="815530" cy="285752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Развернутая стрелка 6"/>
          <p:cNvSpPr/>
          <p:nvPr/>
        </p:nvSpPr>
        <p:spPr>
          <a:xfrm>
            <a:off x="4429124" y="2000240"/>
            <a:ext cx="886968" cy="285752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Развернутая стрелка 7"/>
          <p:cNvSpPr/>
          <p:nvPr/>
        </p:nvSpPr>
        <p:spPr>
          <a:xfrm>
            <a:off x="4143372" y="1857364"/>
            <a:ext cx="785818" cy="449196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43042" y="3071810"/>
            <a:ext cx="6776214" cy="7078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 smtClean="0"/>
              <a:t>0,4a - 1,6 </a:t>
            </a:r>
            <a:r>
              <a:rPr lang="en-US" sz="4000" dirty="0" smtClean="0">
                <a:solidFill>
                  <a:srgbClr val="FF0000"/>
                </a:solidFill>
              </a:rPr>
              <a:t>–</a:t>
            </a:r>
            <a:r>
              <a:rPr lang="en-US" sz="4000" dirty="0" smtClean="0"/>
              <a:t> 0,3a </a:t>
            </a:r>
            <a:r>
              <a:rPr lang="en-US" sz="4000" dirty="0" smtClean="0">
                <a:solidFill>
                  <a:srgbClr val="FF0000"/>
                </a:solidFill>
              </a:rPr>
              <a:t>-</a:t>
            </a:r>
            <a:r>
              <a:rPr lang="en-US" sz="4000" dirty="0" smtClean="0"/>
              <a:t> 0,9 = 1,7  </a:t>
            </a:r>
            <a:r>
              <a:rPr lang="en-US" sz="4000" dirty="0" smtClean="0">
                <a:solidFill>
                  <a:srgbClr val="00B050"/>
                </a:solidFill>
              </a:rPr>
              <a:t>|·10</a:t>
            </a:r>
            <a:endParaRPr lang="ru-RU" sz="4000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14480" y="4000504"/>
            <a:ext cx="6572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4a – 16 – 3a – 9 = 17</a:t>
            </a:r>
            <a:endParaRPr lang="ru-RU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1785918" y="4786322"/>
            <a:ext cx="60722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 – 27 = 17 </a:t>
            </a:r>
            <a:endParaRPr lang="ru-RU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1928794" y="5357826"/>
            <a:ext cx="24400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a</a:t>
            </a:r>
            <a:r>
              <a:rPr lang="en-US" sz="4000" dirty="0" smtClean="0"/>
              <a:t> = 27 + 17</a:t>
            </a:r>
            <a:endParaRPr lang="ru-RU" sz="4000" dirty="0"/>
          </a:p>
        </p:txBody>
      </p:sp>
      <p:sp>
        <p:nvSpPr>
          <p:cNvPr id="14" name="TextBox 13"/>
          <p:cNvSpPr txBox="1"/>
          <p:nvPr/>
        </p:nvSpPr>
        <p:spPr>
          <a:xfrm>
            <a:off x="2000232" y="6150114"/>
            <a:ext cx="25003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 = 44 </a:t>
            </a:r>
            <a:endParaRPr lang="ru-RU" sz="4000" dirty="0"/>
          </a:p>
        </p:txBody>
      </p:sp>
      <p:sp>
        <p:nvSpPr>
          <p:cNvPr id="15" name="TextBox 14"/>
          <p:cNvSpPr txBox="1"/>
          <p:nvPr/>
        </p:nvSpPr>
        <p:spPr>
          <a:xfrm>
            <a:off x="5286380" y="6072206"/>
            <a:ext cx="25356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Ответ: 44.</a:t>
            </a:r>
            <a:endParaRPr lang="ru-RU" sz="4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7554" y="714356"/>
            <a:ext cx="17700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00B0F0"/>
                </a:solidFill>
                <a:latin typeface="Monotype Corsiva" pitchFamily="66" charset="0"/>
              </a:rPr>
              <a:t>Пример  3</a:t>
            </a:r>
            <a:endParaRPr lang="ru-RU" sz="3200" dirty="0">
              <a:solidFill>
                <a:srgbClr val="00B0F0"/>
              </a:solidFill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57422" y="2000240"/>
            <a:ext cx="618791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( 4,2х – 6,3 )( 5х + 5,5 ) = 0</a:t>
            </a:r>
            <a:endParaRPr lang="ru-RU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857224" y="2428868"/>
            <a:ext cx="50006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FF00"/>
                </a:solidFill>
              </a:rPr>
              <a:t>Фраза</a:t>
            </a:r>
            <a:endParaRPr lang="ru-RU" sz="3200" dirty="0">
              <a:solidFill>
                <a:srgbClr val="FFFF00"/>
              </a:solidFill>
            </a:endParaRPr>
          </a:p>
        </p:txBody>
      </p:sp>
      <p:sp>
        <p:nvSpPr>
          <p:cNvPr id="7" name="Круглая лента лицом вверх 6"/>
          <p:cNvSpPr/>
          <p:nvPr/>
        </p:nvSpPr>
        <p:spPr>
          <a:xfrm>
            <a:off x="3214678" y="2857496"/>
            <a:ext cx="3571900" cy="571504"/>
          </a:xfrm>
          <a:prstGeom prst="ellipseRibbon2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643042" y="3000372"/>
            <a:ext cx="22145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4,2х – 6,3 =0 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858016" y="2928934"/>
            <a:ext cx="19288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5х + 5,5 = 0 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85918" y="4000504"/>
            <a:ext cx="137730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42х = 63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Х = 63/42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Х = 1,5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29454" y="4071942"/>
            <a:ext cx="137730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50х = 55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Х = 55/50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Х =1,1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14546" y="6000768"/>
            <a:ext cx="366741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Ответ: 1,5; 1,1.</a:t>
            </a:r>
            <a:endParaRPr lang="ru-RU" sz="4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5918" y="500042"/>
            <a:ext cx="17700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B0F0"/>
                </a:solidFill>
                <a:latin typeface="Monotype Corsiva" pitchFamily="66" charset="0"/>
              </a:rPr>
              <a:t>Пример  </a:t>
            </a:r>
            <a:r>
              <a:rPr lang="ru-RU" sz="3200" dirty="0" smtClean="0">
                <a:solidFill>
                  <a:srgbClr val="00B0F0"/>
                </a:solidFill>
                <a:latin typeface="Monotype Corsiva" pitchFamily="66" charset="0"/>
              </a:rPr>
              <a:t>4</a:t>
            </a:r>
            <a:endParaRPr lang="ru-RU" sz="3200" dirty="0">
              <a:solidFill>
                <a:srgbClr val="00B0F0"/>
              </a:solidFill>
              <a:latin typeface="Monotype Corsiv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3108" y="1571612"/>
            <a:ext cx="321273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|3х - 33|= 13</a:t>
            </a:r>
            <a:endParaRPr lang="ru-RU" sz="4400" dirty="0"/>
          </a:p>
        </p:txBody>
      </p:sp>
      <p:sp>
        <p:nvSpPr>
          <p:cNvPr id="4" name="Круглая лента лицом вверх 3"/>
          <p:cNvSpPr/>
          <p:nvPr/>
        </p:nvSpPr>
        <p:spPr>
          <a:xfrm>
            <a:off x="3000364" y="2428868"/>
            <a:ext cx="3071834" cy="785818"/>
          </a:xfrm>
          <a:prstGeom prst="ellipseRibbon2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57158" y="2786058"/>
            <a:ext cx="278608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3х – 33 = 13</a:t>
            </a:r>
          </a:p>
          <a:p>
            <a:r>
              <a:rPr lang="ru-RU" sz="4000" dirty="0" smtClean="0">
                <a:solidFill>
                  <a:srgbClr val="FF0000"/>
                </a:solidFill>
              </a:rPr>
              <a:t>3х = 13 + 33</a:t>
            </a:r>
          </a:p>
          <a:p>
            <a:r>
              <a:rPr lang="ru-RU" sz="4000" dirty="0" smtClean="0">
                <a:solidFill>
                  <a:srgbClr val="FF0000"/>
                </a:solidFill>
              </a:rPr>
              <a:t>3х = 46</a:t>
            </a:r>
          </a:p>
          <a:p>
            <a:r>
              <a:rPr lang="ru-RU" sz="4000" dirty="0" smtClean="0">
                <a:solidFill>
                  <a:srgbClr val="FF0000"/>
                </a:solidFill>
              </a:rPr>
              <a:t>Х = 46/3</a:t>
            </a:r>
          </a:p>
          <a:p>
            <a:r>
              <a:rPr lang="ru-RU" sz="4000" dirty="0" smtClean="0">
                <a:solidFill>
                  <a:srgbClr val="FF0000"/>
                </a:solidFill>
              </a:rPr>
              <a:t>Х = 15 1/3</a:t>
            </a:r>
          </a:p>
          <a:p>
            <a:r>
              <a:rPr lang="ru-RU" sz="4000" dirty="0" smtClean="0">
                <a:solidFill>
                  <a:srgbClr val="FF0000"/>
                </a:solidFill>
              </a:rPr>
              <a:t>Х = 15,(3)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72198" y="2714620"/>
            <a:ext cx="312018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3х – 33 = -13</a:t>
            </a:r>
          </a:p>
          <a:p>
            <a:r>
              <a:rPr lang="ru-RU" sz="4000" dirty="0" smtClean="0">
                <a:solidFill>
                  <a:srgbClr val="FF0000"/>
                </a:solidFill>
              </a:rPr>
              <a:t>3х = -13 + 33</a:t>
            </a:r>
          </a:p>
          <a:p>
            <a:r>
              <a:rPr lang="ru-RU" sz="4000" dirty="0" smtClean="0">
                <a:solidFill>
                  <a:srgbClr val="FF0000"/>
                </a:solidFill>
              </a:rPr>
              <a:t>3х = 20</a:t>
            </a:r>
          </a:p>
          <a:p>
            <a:r>
              <a:rPr lang="ru-RU" sz="4000" dirty="0" smtClean="0">
                <a:solidFill>
                  <a:srgbClr val="FF0000"/>
                </a:solidFill>
              </a:rPr>
              <a:t>Х = 20/3</a:t>
            </a:r>
          </a:p>
          <a:p>
            <a:r>
              <a:rPr lang="ru-RU" sz="4000" dirty="0" smtClean="0">
                <a:solidFill>
                  <a:srgbClr val="FF0000"/>
                </a:solidFill>
              </a:rPr>
              <a:t>Х = 18 2/3</a:t>
            </a:r>
          </a:p>
          <a:p>
            <a:r>
              <a:rPr lang="ru-RU" sz="4000" dirty="0" smtClean="0">
                <a:solidFill>
                  <a:srgbClr val="FF0000"/>
                </a:solidFill>
              </a:rPr>
              <a:t>Х = 18,(6)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28926" y="6357958"/>
            <a:ext cx="29779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Ответ: 15 1/3; 18 2/3.</a:t>
            </a:r>
            <a:endParaRPr lang="ru-RU" sz="24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4480" y="500042"/>
            <a:ext cx="2643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B0F0"/>
                </a:solidFill>
                <a:latin typeface="Monotype Corsiva" pitchFamily="66" charset="0"/>
              </a:rPr>
              <a:t>Пример  </a:t>
            </a:r>
            <a:r>
              <a:rPr lang="ru-RU" sz="3200" dirty="0" smtClean="0">
                <a:solidFill>
                  <a:srgbClr val="00B0F0"/>
                </a:solidFill>
                <a:latin typeface="Monotype Corsiva" pitchFamily="66" charset="0"/>
              </a:rPr>
              <a:t>5</a:t>
            </a:r>
            <a:endParaRPr lang="ru-RU" sz="3200" dirty="0">
              <a:solidFill>
                <a:srgbClr val="00B0F0"/>
              </a:solidFill>
              <a:latin typeface="Monotype Corsiv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00166" y="1643050"/>
            <a:ext cx="4748416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|-0,42| = </a:t>
            </a:r>
            <a:r>
              <a:rPr lang="ru-RU" sz="4400" dirty="0" err="1" smtClean="0"/>
              <a:t>|а|</a:t>
            </a:r>
            <a:r>
              <a:rPr lang="ru-RU" sz="4400" dirty="0" smtClean="0"/>
              <a:t>·|-2,8|</a:t>
            </a:r>
          </a:p>
          <a:p>
            <a:r>
              <a:rPr lang="ru-RU" sz="4400" dirty="0" smtClean="0"/>
              <a:t>0,42 = </a:t>
            </a:r>
            <a:r>
              <a:rPr lang="ru-RU" sz="4400" dirty="0" err="1" smtClean="0"/>
              <a:t>|а|</a:t>
            </a:r>
            <a:r>
              <a:rPr lang="ru-RU" sz="4400" dirty="0" smtClean="0"/>
              <a:t>·2,8</a:t>
            </a:r>
          </a:p>
          <a:p>
            <a:r>
              <a:rPr lang="ru-RU" sz="4400" dirty="0" err="1" smtClean="0"/>
              <a:t>|а|=</a:t>
            </a:r>
            <a:r>
              <a:rPr lang="ru-RU" sz="4400" dirty="0" smtClean="0"/>
              <a:t> 0,42 : 2,8</a:t>
            </a:r>
          </a:p>
          <a:p>
            <a:r>
              <a:rPr lang="ru-RU" sz="4400" dirty="0" err="1" smtClean="0"/>
              <a:t>|а|=</a:t>
            </a:r>
            <a:r>
              <a:rPr lang="ru-RU" sz="4400" dirty="0" smtClean="0"/>
              <a:t> 42 : 280</a:t>
            </a:r>
          </a:p>
          <a:p>
            <a:r>
              <a:rPr lang="ru-RU" sz="4400" dirty="0" err="1" smtClean="0"/>
              <a:t>|а|</a:t>
            </a:r>
            <a:r>
              <a:rPr lang="ru-RU" sz="4400" dirty="0" smtClean="0"/>
              <a:t> = 0,15</a:t>
            </a:r>
          </a:p>
          <a:p>
            <a:r>
              <a:rPr lang="ru-RU" sz="4400" dirty="0" smtClean="0"/>
              <a:t>а=0,15 или а=-0,15</a:t>
            </a:r>
          </a:p>
          <a:p>
            <a:r>
              <a:rPr lang="ru-RU" sz="4400" dirty="0" smtClean="0"/>
              <a:t>Ответ: 0,15;-0,15.</a:t>
            </a:r>
            <a:endParaRPr lang="ru-RU" sz="4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313</Words>
  <Application>Microsoft Office PowerPoint</Application>
  <PresentationFormat>Экран (4:3)</PresentationFormat>
  <Paragraphs>79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Тема Office</vt:lpstr>
      <vt:lpstr>Document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Новикова</dc:creator>
  <cp:lastModifiedBy>Оля</cp:lastModifiedBy>
  <cp:revision>21</cp:revision>
  <dcterms:created xsi:type="dcterms:W3CDTF">2008-02-25T06:29:45Z</dcterms:created>
  <dcterms:modified xsi:type="dcterms:W3CDTF">2010-01-23T11:10:21Z</dcterms:modified>
</cp:coreProperties>
</file>