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8" r:id="rId2"/>
    <p:sldId id="274" r:id="rId3"/>
    <p:sldId id="256" r:id="rId4"/>
    <p:sldId id="276" r:id="rId5"/>
    <p:sldId id="260" r:id="rId6"/>
    <p:sldId id="259" r:id="rId7"/>
    <p:sldId id="283" r:id="rId8"/>
    <p:sldId id="287" r:id="rId9"/>
    <p:sldId id="263" r:id="rId10"/>
    <p:sldId id="286" r:id="rId11"/>
    <p:sldId id="264" r:id="rId12"/>
    <p:sldId id="281" r:id="rId13"/>
    <p:sldId id="284" r:id="rId14"/>
    <p:sldId id="265" r:id="rId15"/>
    <p:sldId id="266" r:id="rId16"/>
    <p:sldId id="262" r:id="rId17"/>
    <p:sldId id="279" r:id="rId18"/>
    <p:sldId id="261" r:id="rId19"/>
    <p:sldId id="277" r:id="rId20"/>
    <p:sldId id="278" r:id="rId21"/>
    <p:sldId id="268" r:id="rId22"/>
    <p:sldId id="269" r:id="rId23"/>
    <p:sldId id="273" r:id="rId24"/>
    <p:sldId id="257" r:id="rId25"/>
    <p:sldId id="275" r:id="rId26"/>
    <p:sldId id="285" r:id="rId27"/>
    <p:sldId id="267" r:id="rId28"/>
    <p:sldId id="270" r:id="rId29"/>
    <p:sldId id="271" r:id="rId30"/>
    <p:sldId id="272" r:id="rId31"/>
    <p:sldId id="280" r:id="rId3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70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86E5BD3-87D7-4B4E-B8FD-D97029BE02E8}" type="datetimeFigureOut">
              <a:rPr lang="ru-RU"/>
              <a:pPr>
                <a:defRPr/>
              </a:pPr>
              <a:t>25.04.2010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6114318-DBCC-4B1C-9D74-6AA004C3C079}"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headEnd/>
            <a:tailEnd/>
          </a:ln>
        </p:spPr>
      </p:sp>
      <p:sp>
        <p:nvSpPr>
          <p:cNvPr id="358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358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3BE1F0-4423-4239-B76D-1DC28B266B0B}" type="slidenum">
              <a:rPr lang="ru-RU" smtClean="0"/>
              <a:pPr/>
              <a:t>12</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p:spPr>
      </p:sp>
      <p:sp>
        <p:nvSpPr>
          <p:cNvPr id="3686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
        <p:nvSpPr>
          <p:cNvPr id="3686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822347-482E-4E3A-8032-DE63DD5FE012}" type="slidenum">
              <a:rPr lang="ru-RU" smtClean="0"/>
              <a:pPr/>
              <a:t>15</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bwMode="auto">
          <a:noFill/>
          <a:ln>
            <a:solidFill>
              <a:srgbClr val="000000"/>
            </a:solidFill>
            <a:miter lim="800000"/>
            <a:headEnd/>
            <a:tailEnd/>
          </a:ln>
        </p:spPr>
      </p:sp>
      <p:sp>
        <p:nvSpPr>
          <p:cNvPr id="3789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
        <p:nvSpPr>
          <p:cNvPr id="3789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2CABC0-D9D6-4827-B7A0-17FD4D60657F}" type="slidenum">
              <a:rPr lang="ru-RU" smtClean="0"/>
              <a:pPr/>
              <a:t>19</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bwMode="auto">
          <a:noFill/>
          <a:ln>
            <a:solidFill>
              <a:srgbClr val="000000"/>
            </a:solidFill>
            <a:miter lim="800000"/>
            <a:headEnd/>
            <a:tailEnd/>
          </a:ln>
        </p:spPr>
      </p:sp>
      <p:sp>
        <p:nvSpPr>
          <p:cNvPr id="3891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891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0C1765-4707-41AA-9D6A-40850136CB86}" type="slidenum">
              <a:rPr lang="ru-RU" smtClean="0"/>
              <a:pPr/>
              <a:t>24</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6114318-DBCC-4B1C-9D74-6AA004C3C079}" type="slidenum">
              <a:rPr lang="ru-RU" smtClean="0"/>
              <a:pPr>
                <a:defRPr/>
              </a:pPr>
              <a:t>27</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6114318-DBCC-4B1C-9D74-6AA004C3C079}" type="slidenum">
              <a:rPr lang="ru-RU" smtClean="0"/>
              <a:pPr>
                <a:defRPr/>
              </a:pPr>
              <a:t>30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26EED9F-8EF3-4098-B285-3947E68428C8}" type="datetimeFigureOut">
              <a:rPr lang="ru-RU"/>
              <a:pPr>
                <a:defRPr/>
              </a:pPr>
              <a:t>25.04.2010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BC93166-B049-406C-9412-4CC253B86ABA}" type="slidenum">
              <a:rPr lang="ru-RU"/>
              <a:pPr>
                <a:defRPr/>
              </a:pPr>
              <a:t>‹#›</a:t>
            </a:fld>
            <a:endParaRPr lang="ru-RU"/>
          </a:p>
        </p:txBody>
      </p:sp>
    </p:spTree>
  </p:cSld>
  <p:clrMapOvr>
    <a:masterClrMapping/>
  </p:clrMapOvr>
  <p:transition spd="slow">
    <p:strip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C37B1F2-DF5B-46F3-8BF8-E44BA2748D75}" type="datetimeFigureOut">
              <a:rPr lang="ru-RU"/>
              <a:pPr>
                <a:defRPr/>
              </a:pPr>
              <a:t>25.04.2010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A73F914-FB12-4F14-BF3C-B0C1F198CB6F}" type="slidenum">
              <a:rPr lang="ru-RU"/>
              <a:pPr>
                <a:defRPr/>
              </a:pPr>
              <a:t>‹#›</a:t>
            </a:fld>
            <a:endParaRPr lang="ru-RU"/>
          </a:p>
        </p:txBody>
      </p:sp>
    </p:spTree>
  </p:cSld>
  <p:clrMapOvr>
    <a:masterClrMapping/>
  </p:clrMapOvr>
  <p:transition spd="slow">
    <p:strip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23155CC-E398-4B63-9F21-E49A5AD8C74F}" type="datetimeFigureOut">
              <a:rPr lang="ru-RU"/>
              <a:pPr>
                <a:defRPr/>
              </a:pPr>
              <a:t>25.04.2010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8D140EE-EAF6-40D6-A616-6E3F48BD5D5C}" type="slidenum">
              <a:rPr lang="ru-RU"/>
              <a:pPr>
                <a:defRPr/>
              </a:pPr>
              <a:t>‹#›</a:t>
            </a:fld>
            <a:endParaRPr lang="ru-RU"/>
          </a:p>
        </p:txBody>
      </p:sp>
    </p:spTree>
  </p:cSld>
  <p:clrMapOvr>
    <a:masterClrMapping/>
  </p:clrMapOvr>
  <p:transition spd="slow">
    <p:strip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0309C22-AD23-4D8C-9E8C-1DD7216DA977}" type="datetimeFigureOut">
              <a:rPr lang="ru-RU"/>
              <a:pPr>
                <a:defRPr/>
              </a:pPr>
              <a:t>25.04.2010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06634BE-7142-4FFC-A8AC-A74D895758B1}" type="slidenum">
              <a:rPr lang="ru-RU"/>
              <a:pPr>
                <a:defRPr/>
              </a:pPr>
              <a:t>‹#›</a:t>
            </a:fld>
            <a:endParaRPr lang="ru-RU"/>
          </a:p>
        </p:txBody>
      </p:sp>
    </p:spTree>
  </p:cSld>
  <p:clrMapOvr>
    <a:masterClrMapping/>
  </p:clrMapOvr>
  <p:transition spd="slow">
    <p:strip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B1673E7-B350-491B-B440-0860EAB2BC57}" type="datetimeFigureOut">
              <a:rPr lang="ru-RU"/>
              <a:pPr>
                <a:defRPr/>
              </a:pPr>
              <a:t>25.04.2010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C40E420-2AA8-4ED7-8E61-6935A1EC62F6}" type="slidenum">
              <a:rPr lang="ru-RU"/>
              <a:pPr>
                <a:defRPr/>
              </a:pPr>
              <a:t>‹#›</a:t>
            </a:fld>
            <a:endParaRPr lang="ru-RU"/>
          </a:p>
        </p:txBody>
      </p:sp>
    </p:spTree>
  </p:cSld>
  <p:clrMapOvr>
    <a:masterClrMapping/>
  </p:clrMapOvr>
  <p:transition spd="slow">
    <p:strip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E5C313D1-14C1-4FF4-8471-21EF30484C67}" type="datetimeFigureOut">
              <a:rPr lang="ru-RU"/>
              <a:pPr>
                <a:defRPr/>
              </a:pPr>
              <a:t>25.04.2010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4AE1991-C5E9-4C12-8235-14F94B06B27D}" type="slidenum">
              <a:rPr lang="ru-RU"/>
              <a:pPr>
                <a:defRPr/>
              </a:pPr>
              <a:t>‹#›</a:t>
            </a:fld>
            <a:endParaRPr lang="ru-RU"/>
          </a:p>
        </p:txBody>
      </p:sp>
    </p:spTree>
  </p:cSld>
  <p:clrMapOvr>
    <a:masterClrMapping/>
  </p:clrMapOvr>
  <p:transition spd="slow">
    <p:strip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E61B9DC-3FDD-4BB4-BEA8-05C01F046D75}" type="datetimeFigureOut">
              <a:rPr lang="ru-RU"/>
              <a:pPr>
                <a:defRPr/>
              </a:pPr>
              <a:t>25.04.2010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E44E988-D022-41B5-875A-79121BC82384}" type="slidenum">
              <a:rPr lang="ru-RU"/>
              <a:pPr>
                <a:defRPr/>
              </a:pPr>
              <a:t>‹#›</a:t>
            </a:fld>
            <a:endParaRPr lang="ru-RU"/>
          </a:p>
        </p:txBody>
      </p:sp>
    </p:spTree>
  </p:cSld>
  <p:clrMapOvr>
    <a:masterClrMapping/>
  </p:clrMapOvr>
  <p:transition spd="slow">
    <p:strip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C464DFE-FF5E-417A-9B3B-968DEAD8E712}" type="datetimeFigureOut">
              <a:rPr lang="ru-RU"/>
              <a:pPr>
                <a:defRPr/>
              </a:pPr>
              <a:t>25.04.2010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F49FD9B-286F-45C4-8020-B7826B177E0D}" type="slidenum">
              <a:rPr lang="ru-RU"/>
              <a:pPr>
                <a:defRPr/>
              </a:pPr>
              <a:t>‹#›</a:t>
            </a:fld>
            <a:endParaRPr lang="ru-RU"/>
          </a:p>
        </p:txBody>
      </p:sp>
    </p:spTree>
  </p:cSld>
  <p:clrMapOvr>
    <a:masterClrMapping/>
  </p:clrMapOvr>
  <p:transition spd="slow">
    <p:strip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6FE4C0A-3A89-4F8C-AE8B-9F1FBF87F577}" type="datetimeFigureOut">
              <a:rPr lang="ru-RU"/>
              <a:pPr>
                <a:defRPr/>
              </a:pPr>
              <a:t>25.04.2010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166E37C-279C-4C93-B167-2710121FCE36}" type="slidenum">
              <a:rPr lang="ru-RU"/>
              <a:pPr>
                <a:defRPr/>
              </a:pPr>
              <a:t>‹#›</a:t>
            </a:fld>
            <a:endParaRPr lang="ru-RU"/>
          </a:p>
        </p:txBody>
      </p:sp>
    </p:spTree>
  </p:cSld>
  <p:clrMapOvr>
    <a:masterClrMapping/>
  </p:clrMapOvr>
  <p:transition spd="slow">
    <p:strip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DA6ED20-D85B-4017-B25A-247D14956A02}" type="datetimeFigureOut">
              <a:rPr lang="ru-RU"/>
              <a:pPr>
                <a:defRPr/>
              </a:pPr>
              <a:t>25.04.2010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111D29F-F996-45AE-A45F-5C92CA3A59AD}" type="slidenum">
              <a:rPr lang="ru-RU"/>
              <a:pPr>
                <a:defRPr/>
              </a:pPr>
              <a:t>‹#›</a:t>
            </a:fld>
            <a:endParaRPr lang="ru-RU"/>
          </a:p>
        </p:txBody>
      </p:sp>
    </p:spTree>
  </p:cSld>
  <p:clrMapOvr>
    <a:masterClrMapping/>
  </p:clrMapOvr>
  <p:transition spd="slow">
    <p:strip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F40A12D-906D-44BF-93CC-83DF6B397506}" type="datetimeFigureOut">
              <a:rPr lang="ru-RU"/>
              <a:pPr>
                <a:defRPr/>
              </a:pPr>
              <a:t>25.04.2010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A634FF5-2686-489D-AC4C-7384D81D5A43}" type="slidenum">
              <a:rPr lang="ru-RU"/>
              <a:pPr>
                <a:defRPr/>
              </a:pPr>
              <a:t>‹#›</a:t>
            </a:fld>
            <a:endParaRPr lang="ru-RU"/>
          </a:p>
        </p:txBody>
      </p:sp>
    </p:spTree>
  </p:cSld>
  <p:clrMapOvr>
    <a:masterClrMapping/>
  </p:clrMapOvr>
  <p:transition spd="slow">
    <p:strip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B8D431F-95BB-4BF5-B144-260D0C490E1F}" type="datetimeFigureOut">
              <a:rPr lang="ru-RU"/>
              <a:pPr>
                <a:defRPr/>
              </a:pPr>
              <a:t>25.04.2010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C32B57F-BEC6-4F2F-8327-D036B7571FA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trips/>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ru.wikipedia.org/wiki/%D0%9F%D0%BE%D1%80%D1%83%D1%87%D0%B8%D0%B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ru.wikipedia.org/wiki/%D0%98%D0%B7%D0%BC%D0%B0%D0%B9%D0%BB%D0%BE%D0%B2%D1%81%D0%BA%D0%B8%D0%B9_%D0%BF%D0%BE%D0%BB%D0%BA" TargetMode="External"/><Relationship Id="rId5" Type="http://schemas.openxmlformats.org/officeDocument/2006/relationships/hyperlink" Target="http://ru.wikipedia.org/wiki/%D0%9C%D0%BE%D1%81%D0%BA%D0%B2%D0%B0" TargetMode="External"/><Relationship Id="rId4" Type="http://schemas.openxmlformats.org/officeDocument/2006/relationships/hyperlink" Target="http://ru.wikipedia.org/wiki/%D0%9F%D1%83%D1%88%D0%BA%D0%B8%D0%BD,_%D0%90%D0%BB%D0%B5%D0%BA%D1%81%D0%B0%D0%BD%D0%B4%D1%80_%D0%A1%D0%B5%D1%80%D0%B3%D0%B5%D0%B5%D0%B2%D0%B8%D1%87"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http://a4-format.ru/index_pic.php?data=photos/410541b8.jpg&amp;percenta="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hyperlink" Target="javascript:%20window.clos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javascript:%20window.close();" TargetMode="External"/><Relationship Id="rId1" Type="http://schemas.openxmlformats.org/officeDocument/2006/relationships/slideLayout" Target="../slideLayouts/slideLayout4.xml"/><Relationship Id="rId4" Type="http://schemas.openxmlformats.org/officeDocument/2006/relationships/image" Target="http://a4-format.ru/index_pic.php?data=photos/435d4885.jpg&amp;percenta="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javascript:%20window.close();" TargetMode="External"/><Relationship Id="rId1" Type="http://schemas.openxmlformats.org/officeDocument/2006/relationships/slideLayout" Target="../slideLayouts/slideLayout7.xml"/><Relationship Id="rId4" Type="http://schemas.openxmlformats.org/officeDocument/2006/relationships/image" Target="http://a4-format.ru/index_pic.php?data=photos/41060d57.jpg&amp;percent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http://a4-format.ru/index_pic.php?data=photos/435d4ff3.jpg&amp;percent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http://www.foto-list.ru/images/cities/cities06_pokrovka_22_pushk2.jpg" TargetMode="External"/><Relationship Id="rId5" Type="http://schemas.openxmlformats.org/officeDocument/2006/relationships/image" Target="../media/image9.jpeg"/><Relationship Id="rId4" Type="http://schemas.openxmlformats.org/officeDocument/2006/relationships/image" Target="http://www.foto-list.ru/images/cities/cities06_pokrovka_22_pushk1.jp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457200" y="274638"/>
            <a:ext cx="8229600" cy="2368550"/>
          </a:xfrm>
        </p:spPr>
        <p:txBody>
          <a:bodyPr>
            <a:scene3d>
              <a:camera prst="orthographicFront"/>
              <a:lightRig rig="threePt" dir="t"/>
            </a:scene3d>
            <a:sp3d extrusionH="57150">
              <a:bevelT w="38100" h="38100"/>
            </a:sp3d>
          </a:bodyPr>
          <a:lstStyle/>
          <a:p>
            <a:pPr eaLnBrk="1" hangingPunct="1"/>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5">
                      <a:satMod val="175000"/>
                      <a:alpha val="40000"/>
                    </a:schemeClr>
                  </a:glow>
                  <a:innerShdw blurRad="69850" dist="43180" dir="5400000">
                    <a:srgbClr val="000000">
                      <a:alpha val="65000"/>
                    </a:srgbClr>
                  </a:innerShdw>
                </a:effectLst>
                <a:latin typeface="Monotype Corsiva" pitchFamily="66" charset="0"/>
              </a:rPr>
              <a:t>Семья </a:t>
            </a:r>
            <a:b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5">
                      <a:satMod val="175000"/>
                      <a:alpha val="40000"/>
                    </a:schemeClr>
                  </a:glow>
                  <a:innerShdw blurRad="69850" dist="43180" dir="5400000">
                    <a:srgbClr val="000000">
                      <a:alpha val="65000"/>
                    </a:srgbClr>
                  </a:innerShdw>
                </a:effectLst>
                <a:latin typeface="Monotype Corsiva" pitchFamily="66" charset="0"/>
              </a:rPr>
            </a:b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5">
                      <a:satMod val="175000"/>
                      <a:alpha val="40000"/>
                    </a:schemeClr>
                  </a:glow>
                  <a:innerShdw blurRad="69850" dist="43180" dir="5400000">
                    <a:srgbClr val="000000">
                      <a:alpha val="65000"/>
                    </a:srgbClr>
                  </a:innerShdw>
                </a:effectLst>
                <a:latin typeface="Monotype Corsiva" pitchFamily="66" charset="0"/>
              </a:rPr>
              <a:t> Александра Сергеевича Пушкина (1799-1837гг)</a:t>
            </a: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5">
                      <a:satMod val="175000"/>
                      <a:alpha val="40000"/>
                    </a:schemeClr>
                  </a:glow>
                  <a:innerShdw blurRad="69850" dist="43180" dir="5400000">
                    <a:srgbClr val="000000">
                      <a:alpha val="65000"/>
                    </a:srgbClr>
                  </a:innerShdw>
                </a:effectLst>
              </a:rPr>
              <a:t/>
            </a:r>
            <a:b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5">
                      <a:satMod val="175000"/>
                      <a:alpha val="40000"/>
                    </a:schemeClr>
                  </a:glow>
                  <a:innerShdw blurRad="69850" dist="43180" dir="5400000">
                    <a:srgbClr val="000000">
                      <a:alpha val="65000"/>
                    </a:srgbClr>
                  </a:innerShdw>
                </a:effectLst>
              </a:rPr>
            </a:br>
            <a:endPar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5">
                    <a:satMod val="175000"/>
                    <a:alpha val="40000"/>
                  </a:schemeClr>
                </a:glow>
                <a:innerShdw blurRad="69850" dist="43180" dir="5400000">
                  <a:srgbClr val="000000">
                    <a:alpha val="65000"/>
                  </a:srgbClr>
                </a:innerShdw>
              </a:effectLst>
            </a:endParaRPr>
          </a:p>
        </p:txBody>
      </p:sp>
      <p:pic>
        <p:nvPicPr>
          <p:cNvPr id="4100" name="Picture 4" descr="C:\Documents and Settings\Пользователь\Рабочий стол\литература\евгений онегин\RusLibrary - Пушкин А_С_files\a_s_pushkin2.jpg"/>
          <p:cNvPicPr>
            <a:picLocks noGrp="1" noChangeAspect="1" noChangeArrowheads="1"/>
          </p:cNvPicPr>
          <p:nvPr>
            <p:ph idx="1"/>
          </p:nvPr>
        </p:nvPicPr>
        <p:blipFill>
          <a:blip r:embed="rId2"/>
          <a:srcRect/>
          <a:stretch>
            <a:fillRect/>
          </a:stretch>
        </p:blipFill>
        <p:spPr>
          <a:xfrm>
            <a:off x="2928938" y="2643188"/>
            <a:ext cx="3214687" cy="3608387"/>
          </a:xfrm>
          <a:prstGeom prst="roundRect">
            <a:avLst>
              <a:gd name="adj" fmla="val 11111"/>
            </a:avLst>
          </a:prstGeom>
          <a:ln w="190500" cap="rnd">
            <a:solidFill>
              <a:schemeClr val="bg2">
                <a:lumMod val="50000"/>
              </a:schemeClr>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down)">
                                      <p:cBhvr>
                                        <p:cTn id="7" dur="2000"/>
                                        <p:tgtEl>
                                          <p:spTgt spid="41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i-main-pic" descr="Картинка 12 из 16"/>
          <p:cNvPicPr>
            <a:picLocks noChangeAspect="1" noChangeArrowheads="1"/>
          </p:cNvPicPr>
          <p:nvPr/>
        </p:nvPicPr>
        <p:blipFill>
          <a:blip r:embed="rId2"/>
          <a:srcRect/>
          <a:stretch>
            <a:fillRect/>
          </a:stretch>
        </p:blipFill>
        <p:spPr bwMode="auto">
          <a:xfrm>
            <a:off x="214282" y="214290"/>
            <a:ext cx="2428892" cy="2714644"/>
          </a:xfrm>
          <a:prstGeom prst="roundRect">
            <a:avLst>
              <a:gd name="adj" fmla="val 8594"/>
            </a:avLst>
          </a:prstGeom>
          <a:solidFill>
            <a:srgbClr val="FFFFFF">
              <a:shade val="85000"/>
            </a:srgbClr>
          </a:solidFill>
          <a:ln>
            <a:solidFill>
              <a:schemeClr val="bg2">
                <a:lumMod val="50000"/>
              </a:schemeClr>
            </a:solidFill>
          </a:ln>
          <a:effectLst>
            <a:glow rad="228600">
              <a:schemeClr val="bg2">
                <a:lumMod val="50000"/>
                <a:alpha val="40000"/>
              </a:schemeClr>
            </a:glow>
            <a:reflection blurRad="12700" stA="38000" endPos="28000" dist="5000" dir="5400000" sy="-100000" algn="bl" rotWithShape="0"/>
          </a:effectLst>
          <a:scene3d>
            <a:camera prst="orthographicFront"/>
            <a:lightRig rig="threePt" dir="t"/>
          </a:scene3d>
          <a:sp3d>
            <a:bevelT/>
          </a:sp3d>
        </p:spPr>
      </p:pic>
      <p:sp>
        <p:nvSpPr>
          <p:cNvPr id="3" name="Прямоугольник 2"/>
          <p:cNvSpPr>
            <a:spLocks noChangeArrowheads="1"/>
          </p:cNvSpPr>
          <p:nvPr/>
        </p:nvSpPr>
        <p:spPr bwMode="auto">
          <a:xfrm>
            <a:off x="0" y="3000375"/>
            <a:ext cx="2609850" cy="923925"/>
          </a:xfrm>
          <a:prstGeom prst="rect">
            <a:avLst/>
          </a:prstGeom>
          <a:noFill/>
          <a:ln w="9525">
            <a:noFill/>
            <a:miter lim="800000"/>
            <a:headEnd/>
            <a:tailEnd/>
          </a:ln>
        </p:spPr>
        <p:txBody>
          <a:bodyPr>
            <a:spAutoFit/>
          </a:bodyPr>
          <a:lstStyle/>
          <a:p>
            <a:pPr algn="ct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5">
                      <a:satMod val="175000"/>
                      <a:alpha val="40000"/>
                    </a:schemeClr>
                  </a:glow>
                  <a:reflection blurRad="12700" stA="28000" endPos="45000" dist="1000" dir="5400000" sy="-100000" algn="bl" rotWithShape="0"/>
                </a:effectLst>
                <a:latin typeface="Monotype Corsiva" pitchFamily="66" charset="0"/>
              </a:rPr>
              <a:t>Осип Абрамович Ганнибал (1744-1806гг) – дед А.С.Пушкина </a:t>
            </a:r>
          </a:p>
        </p:txBody>
      </p:sp>
      <p:pic>
        <p:nvPicPr>
          <p:cNvPr id="49155" name="Picture 3" descr="i?id=30880480&amp;tov=8"/>
          <p:cNvPicPr>
            <a:picLocks noChangeAspect="1" noChangeArrowheads="1"/>
          </p:cNvPicPr>
          <p:nvPr/>
        </p:nvPicPr>
        <p:blipFill>
          <a:blip r:embed="rId3"/>
          <a:srcRect/>
          <a:stretch>
            <a:fillRect/>
          </a:stretch>
        </p:blipFill>
        <p:spPr bwMode="auto">
          <a:xfrm>
            <a:off x="285720" y="4071942"/>
            <a:ext cx="2500330" cy="1755957"/>
          </a:xfrm>
          <a:prstGeom prst="roundRect">
            <a:avLst>
              <a:gd name="adj" fmla="val 8594"/>
            </a:avLst>
          </a:prstGeom>
          <a:solidFill>
            <a:srgbClr val="FFFFFF">
              <a:shade val="85000"/>
            </a:srgbClr>
          </a:solidFill>
          <a:ln>
            <a:noFill/>
          </a:ln>
          <a:effectLst>
            <a:glow rad="228600">
              <a:schemeClr val="bg2">
                <a:lumMod val="25000"/>
                <a:alpha val="40000"/>
              </a:schemeClr>
            </a:glow>
            <a:reflection blurRad="12700" stA="38000" endPos="28000" dist="5000" dir="5400000" sy="-100000" algn="bl" rotWithShape="0"/>
          </a:effectLst>
          <a:scene3d>
            <a:camera prst="orthographicFront"/>
            <a:lightRig rig="threePt" dir="t"/>
          </a:scene3d>
          <a:sp3d>
            <a:bevelT/>
          </a:sp3d>
        </p:spPr>
      </p:pic>
      <p:sp>
        <p:nvSpPr>
          <p:cNvPr id="5" name="Прямоугольник 4"/>
          <p:cNvSpPr>
            <a:spLocks noChangeArrowheads="1"/>
          </p:cNvSpPr>
          <p:nvPr/>
        </p:nvSpPr>
        <p:spPr bwMode="auto">
          <a:xfrm>
            <a:off x="285750" y="5934075"/>
            <a:ext cx="2714625" cy="923925"/>
          </a:xfrm>
          <a:prstGeom prst="rect">
            <a:avLst/>
          </a:prstGeom>
          <a:noFill/>
          <a:ln w="9525">
            <a:noFill/>
            <a:miter lim="800000"/>
            <a:headEnd/>
            <a:tailEnd/>
          </a:ln>
        </p:spPr>
        <p:txBody>
          <a:bodyPr>
            <a:spAutoFit/>
          </a:bodyPr>
          <a:lstStyle/>
          <a:p>
            <a:pPr algn="ctr"/>
            <a:r>
              <a:rPr lang="ru-RU" dirty="0">
                <a:latin typeface="Monotype Corsiva" pitchFamily="66" charset="0"/>
              </a:rPr>
              <a:t>Усадьба, принадлежавшая Осипу Абрамовичу Ганнибалу</a:t>
            </a:r>
          </a:p>
        </p:txBody>
      </p:sp>
      <p:sp>
        <p:nvSpPr>
          <p:cNvPr id="49156" name="Rectangle 4"/>
          <p:cNvSpPr>
            <a:spLocks noChangeArrowheads="1"/>
          </p:cNvSpPr>
          <p:nvPr/>
        </p:nvSpPr>
        <p:spPr bwMode="auto">
          <a:xfrm>
            <a:off x="3214688" y="0"/>
            <a:ext cx="5643562" cy="6862763"/>
          </a:xfrm>
          <a:prstGeom prst="rect">
            <a:avLst/>
          </a:prstGeom>
          <a:noFill/>
          <a:ln w="9525">
            <a:noFill/>
            <a:miter lim="800000"/>
            <a:headEnd/>
            <a:tailEnd/>
          </a:ln>
        </p:spPr>
        <p:txBody>
          <a:bodyPr anchor="ctr">
            <a:spAutoFit/>
          </a:bodyPr>
          <a:lstStyle/>
          <a:p>
            <a:pPr algn="just" eaLnBrk="0" hangingPunct="0"/>
            <a:r>
              <a:rPr lang="ru-RU" sz="2000" dirty="0">
                <a:latin typeface="Monotype Corsiva" pitchFamily="66" charset="0"/>
              </a:rPr>
              <a:t>Осип Абрамович, человек менее крутой и решительный нежели его отец, отличался полным отсутствием нравственных принципов и не признавал никаких семейных обязанностей. Не считая нужным стеснять себя в чем-либо, он, без всякого повода, бросил жену и малолетнюю дочь, будущую мать поэта А.С.Пушкина, и 9-го января 1779 года обвенчался с капитаншей </a:t>
            </a:r>
            <a:r>
              <a:rPr lang="ru-RU" sz="2000" dirty="0" err="1">
                <a:latin typeface="Monotype Corsiva" pitchFamily="66" charset="0"/>
              </a:rPr>
              <a:t>Устиньей</a:t>
            </a:r>
            <a:r>
              <a:rPr lang="ru-RU" sz="2000" dirty="0">
                <a:latin typeface="Monotype Corsiva" pitchFamily="66" charset="0"/>
              </a:rPr>
              <a:t> Толстой, представив ложное свидетельство о смерти первой жены. Тем не менее, бракоразводное дело, продолжавшееся около пяти лет, кончилось довольно благополучно для Осипа Абрамовича, несмотря на его двоеженство и представленное им подложное письмо. 17 января 1784 года, состоялся указ с окончательной резолюцией, положенной государыней, по которой было велено второй брак Осипа Абрамовича с Толстою "почитать уничтоженным и ее за законную ему не признавать, а за учиненное Ганнибалом преступление, - вступление во второй брак при живой жене, - вместо положенной на него церковной </a:t>
            </a:r>
            <a:r>
              <a:rPr lang="ru-RU" sz="2000" dirty="0" err="1">
                <a:latin typeface="Monotype Corsiva" pitchFamily="66" charset="0"/>
              </a:rPr>
              <a:t>эпитимии</a:t>
            </a:r>
            <a:r>
              <a:rPr lang="ru-RU" sz="2000" dirty="0">
                <a:latin typeface="Monotype Corsiva" pitchFamily="66" charset="0"/>
              </a:rPr>
              <a:t>, послать его на кораблях в Средиземное море, дабы он там службою с раскаянием своим содеянное им преступление заслужить мог"…</a:t>
            </a: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additive="base">
                                        <p:cTn id="7" dur="1000" fill="hold"/>
                                        <p:tgtEl>
                                          <p:spTgt spid="49154"/>
                                        </p:tgtEl>
                                        <p:attrNameLst>
                                          <p:attrName>ppt_x</p:attrName>
                                        </p:attrNameLst>
                                      </p:cBhvr>
                                      <p:tavLst>
                                        <p:tav tm="0">
                                          <p:val>
                                            <p:strVal val="#ppt_x"/>
                                          </p:val>
                                        </p:tav>
                                        <p:tav tm="100000">
                                          <p:val>
                                            <p:strVal val="#ppt_x"/>
                                          </p:val>
                                        </p:tav>
                                      </p:tavLst>
                                    </p:anim>
                                    <p:anim calcmode="lin" valueType="num">
                                      <p:cBhvr additive="base">
                                        <p:cTn id="8" dur="1000" fill="hold"/>
                                        <p:tgtEl>
                                          <p:spTgt spid="4915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9" presetClass="entr" presetSubtype="0" fill="hold" grpId="0" nodeType="afterEffect">
                                  <p:stCondLst>
                                    <p:cond delay="0"/>
                                  </p:stCondLst>
                                  <p:iterate type="lt">
                                    <p:tmPct val="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2"/>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500"/>
                                        <p:tgtEl>
                                          <p:spTgt spid="3"/>
                                        </p:tgtEl>
                                      </p:cBhvr>
                                    </p:animEffect>
                                  </p:childTnLst>
                                </p:cTn>
                              </p:par>
                            </p:childTnLst>
                          </p:cTn>
                        </p:par>
                        <p:par>
                          <p:cTn id="15" fill="hold">
                            <p:stCondLst>
                              <p:cond delay="1500"/>
                            </p:stCondLst>
                            <p:childTnLst>
                              <p:par>
                                <p:cTn id="16" presetID="7" presetClass="entr" presetSubtype="4" fill="hold" grpId="0" nodeType="afterEffect">
                                  <p:stCondLst>
                                    <p:cond delay="0"/>
                                  </p:stCondLst>
                                  <p:childTnLst>
                                    <p:set>
                                      <p:cBhvr>
                                        <p:cTn id="17" dur="1" fill="hold">
                                          <p:stCondLst>
                                            <p:cond delay="0"/>
                                          </p:stCondLst>
                                        </p:cTn>
                                        <p:tgtEl>
                                          <p:spTgt spid="49156">
                                            <p:txEl>
                                              <p:pRg st="0" end="0"/>
                                            </p:txEl>
                                          </p:spTgt>
                                        </p:tgtEl>
                                        <p:attrNameLst>
                                          <p:attrName>style.visibility</p:attrName>
                                        </p:attrNameLst>
                                      </p:cBhvr>
                                      <p:to>
                                        <p:strVal val="visible"/>
                                      </p:to>
                                    </p:set>
                                    <p:anim calcmode="lin" valueType="num">
                                      <p:cBhvr additive="base">
                                        <p:cTn id="18" dur="1000" fill="hold"/>
                                        <p:tgtEl>
                                          <p:spTgt spid="49156">
                                            <p:txEl>
                                              <p:pRg st="0" end="0"/>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49156">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500"/>
                            </p:stCondLst>
                            <p:childTnLst>
                              <p:par>
                                <p:cTn id="21" presetID="6" presetClass="entr" presetSubtype="16" fill="hold" nodeType="afterEffect">
                                  <p:stCondLst>
                                    <p:cond delay="0"/>
                                  </p:stCondLst>
                                  <p:childTnLst>
                                    <p:set>
                                      <p:cBhvr>
                                        <p:cTn id="22" dur="1" fill="hold">
                                          <p:stCondLst>
                                            <p:cond delay="0"/>
                                          </p:stCondLst>
                                        </p:cTn>
                                        <p:tgtEl>
                                          <p:spTgt spid="49155"/>
                                        </p:tgtEl>
                                        <p:attrNameLst>
                                          <p:attrName>style.visibility</p:attrName>
                                        </p:attrNameLst>
                                      </p:cBhvr>
                                      <p:to>
                                        <p:strVal val="visible"/>
                                      </p:to>
                                    </p:set>
                                    <p:animEffect transition="in" filter="circle(in)">
                                      <p:cBhvr>
                                        <p:cTn id="23" dur="2000"/>
                                        <p:tgtEl>
                                          <p:spTgt spid="49155"/>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
                                        </p:tgtEl>
                                        <p:attrNameLst>
                                          <p:attrName>ppt_y</p:attrName>
                                        </p:attrNameLst>
                                      </p:cBhvr>
                                      <p:tavLst>
                                        <p:tav tm="0">
                                          <p:val>
                                            <p:strVal val="#ppt_y"/>
                                          </p:val>
                                        </p:tav>
                                        <p:tav tm="100000">
                                          <p:val>
                                            <p:strVal val="#ppt_y"/>
                                          </p:val>
                                        </p:tav>
                                      </p:tavLst>
                                    </p:anim>
                                    <p:anim calcmode="lin" valueType="num">
                                      <p:cBhvr>
                                        <p:cTn id="2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915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0"/>
            <a:ext cx="8229600" cy="1857364"/>
          </a:xfrm>
        </p:spPr>
        <p:txBody>
          <a:bodyPr>
            <a:scene3d>
              <a:camera prst="orthographicFront"/>
              <a:lightRig rig="threePt" dir="t"/>
            </a:scene3d>
            <a:sp3d extrusionH="57150">
              <a:bevelT w="38100" h="38100"/>
            </a:sp3d>
          </a:bodyPr>
          <a:lstStyle/>
          <a:p>
            <a:pPr eaLnBrk="1" hangingPunct="1"/>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5">
                      <a:satMod val="175000"/>
                      <a:alpha val="40000"/>
                    </a:schemeClr>
                  </a:glow>
                  <a:innerShdw blurRad="69850" dist="43180" dir="5400000">
                    <a:srgbClr val="000000">
                      <a:alpha val="65000"/>
                    </a:srgbClr>
                  </a:innerShdw>
                </a:effectLst>
                <a:latin typeface="Monotype Corsiva" pitchFamily="66" charset="0"/>
              </a:rPr>
              <a:t>Бабушка, Мария Алексеевна Ганнибал </a:t>
            </a:r>
            <a:b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5">
                      <a:satMod val="175000"/>
                      <a:alpha val="40000"/>
                    </a:schemeClr>
                  </a:glow>
                  <a:innerShdw blurRad="69850" dist="43180" dir="5400000">
                    <a:srgbClr val="000000">
                      <a:alpha val="65000"/>
                    </a:srgbClr>
                  </a:innerShdw>
                </a:effectLst>
                <a:latin typeface="Monotype Corsiva" pitchFamily="66" charset="0"/>
              </a:rPr>
            </a:b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5">
                      <a:satMod val="175000"/>
                      <a:alpha val="40000"/>
                    </a:schemeClr>
                  </a:glow>
                  <a:innerShdw blurRad="69850" dist="43180" dir="5400000">
                    <a:srgbClr val="000000">
                      <a:alpha val="65000"/>
                    </a:srgbClr>
                  </a:innerShdw>
                </a:effectLst>
                <a:latin typeface="Monotype Corsiva" pitchFamily="66" charset="0"/>
              </a:rPr>
              <a:t>(1745-1818г.)</a:t>
            </a:r>
          </a:p>
        </p:txBody>
      </p:sp>
      <p:sp>
        <p:nvSpPr>
          <p:cNvPr id="12291" name="Содержимое 4"/>
          <p:cNvSpPr>
            <a:spLocks noGrp="1"/>
          </p:cNvSpPr>
          <p:nvPr>
            <p:ph sz="half" idx="1"/>
          </p:nvPr>
        </p:nvSpPr>
        <p:spPr>
          <a:xfrm>
            <a:off x="214282" y="1857364"/>
            <a:ext cx="3357562" cy="4429125"/>
          </a:xfrm>
        </p:spPr>
        <p:txBody>
          <a:bodyPr/>
          <a:lstStyle/>
          <a:p>
            <a:pPr eaLnBrk="1" hangingPunct="1">
              <a:buFont typeface="Arial" charset="0"/>
              <a:buNone/>
            </a:pPr>
            <a:endParaRPr lang="ru-RU" dirty="0" smtClean="0"/>
          </a:p>
        </p:txBody>
      </p:sp>
      <p:sp>
        <p:nvSpPr>
          <p:cNvPr id="6" name="Содержимое 5"/>
          <p:cNvSpPr>
            <a:spLocks noGrp="1"/>
          </p:cNvSpPr>
          <p:nvPr>
            <p:ph sz="half" idx="2"/>
          </p:nvPr>
        </p:nvSpPr>
        <p:spPr>
          <a:xfrm>
            <a:off x="4286248" y="2000240"/>
            <a:ext cx="4400550" cy="4525963"/>
          </a:xfrm>
        </p:spPr>
        <p:txBody>
          <a:bodyPr/>
          <a:lstStyle/>
          <a:p>
            <a:pPr algn="just" eaLnBrk="1" hangingPunct="1">
              <a:buFont typeface="Arial" charset="0"/>
              <a:buNone/>
            </a:pPr>
            <a:r>
              <a:rPr lang="ru-RU" dirty="0" smtClean="0">
                <a:latin typeface="Monotype Corsiva" pitchFamily="66" charset="0"/>
              </a:rPr>
              <a:t>Урожденная Пушкина, мать Н.О. Пушкиной. По словам П.И. Бартенева, "...любила вспоминать старину, и от нее А.С. Пушкин </a:t>
            </a:r>
            <a:r>
              <a:rPr lang="ru-RU" dirty="0" err="1" smtClean="0">
                <a:latin typeface="Monotype Corsiva" pitchFamily="66" charset="0"/>
              </a:rPr>
              <a:t>наслышился</a:t>
            </a:r>
            <a:r>
              <a:rPr lang="ru-RU" dirty="0" smtClean="0">
                <a:latin typeface="Monotype Corsiva" pitchFamily="66" charset="0"/>
              </a:rPr>
              <a:t> семейных преданий, коими так дорожил впоследствии".</a:t>
            </a:r>
          </a:p>
        </p:txBody>
      </p:sp>
      <p:pic>
        <p:nvPicPr>
          <p:cNvPr id="21506" name="Picture 2"/>
          <p:cNvPicPr>
            <a:picLocks noChangeAspect="1" noChangeArrowheads="1"/>
          </p:cNvPicPr>
          <p:nvPr/>
        </p:nvPicPr>
        <p:blipFill>
          <a:blip r:embed="rId2"/>
          <a:srcRect/>
          <a:stretch>
            <a:fillRect/>
          </a:stretch>
        </p:blipFill>
        <p:spPr bwMode="auto">
          <a:xfrm>
            <a:off x="357158" y="1785926"/>
            <a:ext cx="2928959" cy="3710015"/>
          </a:xfrm>
          <a:prstGeom prst="roundRect">
            <a:avLst>
              <a:gd name="adj" fmla="val 8594"/>
            </a:avLst>
          </a:prstGeom>
          <a:solidFill>
            <a:srgbClr val="FFFFFF">
              <a:shade val="85000"/>
            </a:srgbClr>
          </a:solidFill>
          <a:ln>
            <a:solidFill>
              <a:schemeClr val="accent4">
                <a:lumMod val="75000"/>
              </a:schemeClr>
            </a:solidFill>
          </a:ln>
          <a:effectLst>
            <a:reflection blurRad="12700" stA="38000" endPos="28000" dist="5000" dir="5400000" sy="-100000" algn="bl" rotWithShape="0"/>
          </a:effectLst>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8" presetClass="emph" presetSubtype="0" fill="hold" grpId="1" nodeType="afterEffect">
                                  <p:stCondLst>
                                    <p:cond delay="0"/>
                                  </p:stCondLst>
                                  <p:childTnLst>
                                    <p:animRot by="21600000">
                                      <p:cBhvr>
                                        <p:cTn id="10" dur="2000" fill="hold"/>
                                        <p:tgtEl>
                                          <p:spTgt spid="4"/>
                                        </p:tgtEl>
                                        <p:attrNameLst>
                                          <p:attrName>r</p:attrName>
                                        </p:attrNameLst>
                                      </p:cBhvr>
                                    </p:animRot>
                                  </p:childTnLst>
                                </p:cTn>
                              </p:par>
                            </p:childTnLst>
                          </p:cTn>
                        </p:par>
                        <p:par>
                          <p:cTn id="11" fill="hold">
                            <p:stCondLst>
                              <p:cond delay="4000"/>
                            </p:stCondLst>
                            <p:childTnLst>
                              <p:par>
                                <p:cTn id="12" presetID="10" presetClass="entr" presetSubtype="0" fill="hold" nodeType="afterEffect">
                                  <p:stCondLst>
                                    <p:cond delay="0"/>
                                  </p:stCondLst>
                                  <p:childTnLst>
                                    <p:set>
                                      <p:cBhvr>
                                        <p:cTn id="13" dur="1" fill="hold">
                                          <p:stCondLst>
                                            <p:cond delay="0"/>
                                          </p:stCondLst>
                                        </p:cTn>
                                        <p:tgtEl>
                                          <p:spTgt spid="21506"/>
                                        </p:tgtEl>
                                        <p:attrNameLst>
                                          <p:attrName>style.visibility</p:attrName>
                                        </p:attrNameLst>
                                      </p:cBhvr>
                                      <p:to>
                                        <p:strVal val="visible"/>
                                      </p:to>
                                    </p:set>
                                    <p:animEffect transition="in" filter="fade">
                                      <p:cBhvr>
                                        <p:cTn id="14" dur="2000"/>
                                        <p:tgtEl>
                                          <p:spTgt spid="21506"/>
                                        </p:tgtEl>
                                      </p:cBhvr>
                                    </p:animEffect>
                                  </p:childTnLst>
                                </p:cTn>
                              </p:par>
                            </p:childTnLst>
                          </p:cTn>
                        </p:par>
                        <p:par>
                          <p:cTn id="15" fill="hold">
                            <p:stCondLst>
                              <p:cond delay="6000"/>
                            </p:stCondLst>
                            <p:childTnLst>
                              <p:par>
                                <p:cTn id="16" presetID="22" presetClass="entr" presetSubtype="1"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up)">
                                      <p:cBhvr>
                                        <p:cTn id="18"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285750" y="142875"/>
            <a:ext cx="8643938" cy="6556375"/>
          </a:xfrm>
          <a:prstGeom prst="rect">
            <a:avLst/>
          </a:prstGeom>
          <a:noFill/>
          <a:ln w="9525">
            <a:noFill/>
            <a:miter lim="800000"/>
            <a:headEnd/>
            <a:tailEnd/>
          </a:ln>
        </p:spPr>
        <p:txBody>
          <a:bodyPr anchor="ctr">
            <a:spAutoFit/>
          </a:bodyPr>
          <a:lstStyle/>
          <a:p>
            <a:pPr eaLnBrk="0" hangingPunct="0"/>
            <a:r>
              <a:rPr lang="ru-RU" sz="2000">
                <a:latin typeface="Monotype Corsiva" pitchFamily="66" charset="0"/>
              </a:rPr>
              <a:t>... Маленький Пушкин часто убегал в комнату к бабушке, забирался в большую корзину и оттуда внимательно наблюдал, как рукодельничает старушка... Или: </a:t>
            </a:r>
          </a:p>
          <a:p>
            <a:pPr eaLnBrk="0" hangingPunct="0"/>
            <a:r>
              <a:rPr lang="ru-RU" sz="2000">
                <a:latin typeface="Monotype Corsiva" pitchFamily="66" charset="0"/>
              </a:rPr>
              <a:t>	Когда в чепце, в старинном одеянье,</a:t>
            </a:r>
          </a:p>
          <a:p>
            <a:pPr eaLnBrk="0" hangingPunct="0"/>
            <a:r>
              <a:rPr lang="ru-RU" sz="2000">
                <a:latin typeface="Monotype Corsiva" pitchFamily="66" charset="0"/>
              </a:rPr>
              <a:t>	Она, духов молитвой уклоня,</a:t>
            </a:r>
          </a:p>
          <a:p>
            <a:pPr eaLnBrk="0" hangingPunct="0"/>
            <a:r>
              <a:rPr lang="ru-RU" sz="2000">
                <a:latin typeface="Monotype Corsiva" pitchFamily="66" charset="0"/>
              </a:rPr>
              <a:t>	С усердием перекрестит меня</a:t>
            </a:r>
          </a:p>
          <a:p>
            <a:pPr eaLnBrk="0" hangingPunct="0"/>
            <a:r>
              <a:rPr lang="ru-RU" sz="2000">
                <a:latin typeface="Monotype Corsiva" pitchFamily="66" charset="0"/>
              </a:rPr>
              <a:t>	И шепотом рассказывать мне станет</a:t>
            </a:r>
          </a:p>
          <a:p>
            <a:pPr eaLnBrk="0" hangingPunct="0"/>
            <a:r>
              <a:rPr lang="ru-RU" sz="2000">
                <a:latin typeface="Monotype Corsiva" pitchFamily="66" charset="0"/>
              </a:rPr>
              <a:t>	О мертвецах, о подвигах Бовы...</a:t>
            </a:r>
          </a:p>
          <a:p>
            <a:pPr eaLnBrk="0" hangingPunct="0"/>
            <a:r>
              <a:rPr lang="ru-RU" sz="2000">
                <a:latin typeface="Monotype Corsiva" pitchFamily="66" charset="0"/>
              </a:rPr>
              <a:t>	От ужаса не шелохнусь, бывало.</a:t>
            </a:r>
          </a:p>
          <a:p>
            <a:pPr eaLnBrk="0" hangingPunct="0"/>
            <a:r>
              <a:rPr lang="ru-RU" sz="2000">
                <a:latin typeface="Monotype Corsiva" pitchFamily="66" charset="0"/>
              </a:rPr>
              <a:t>	Едва дыша, прижмусь под одеяло,</a:t>
            </a:r>
          </a:p>
          <a:p>
            <a:pPr eaLnBrk="0" hangingPunct="0"/>
            <a:r>
              <a:rPr lang="ru-RU" sz="2000">
                <a:latin typeface="Monotype Corsiva" pitchFamily="66" charset="0"/>
              </a:rPr>
              <a:t>	Не чувствуя ни ног, ни головы.</a:t>
            </a:r>
          </a:p>
          <a:p>
            <a:pPr eaLnBrk="0" hangingPunct="0"/>
            <a:r>
              <a:rPr lang="ru-RU" sz="2000">
                <a:latin typeface="Monotype Corsiva" pitchFamily="66" charset="0"/>
              </a:rPr>
              <a:t>	Под образом простой ночник из глины</a:t>
            </a:r>
          </a:p>
          <a:p>
            <a:pPr eaLnBrk="0" hangingPunct="0"/>
            <a:r>
              <a:rPr lang="ru-RU" sz="2000">
                <a:latin typeface="Monotype Corsiva" pitchFamily="66" charset="0"/>
              </a:rPr>
              <a:t>	Чуть освещал глубокие морщины,</a:t>
            </a:r>
          </a:p>
          <a:p>
            <a:pPr eaLnBrk="0" hangingPunct="0"/>
            <a:r>
              <a:rPr lang="ru-RU" sz="2000">
                <a:latin typeface="Monotype Corsiva" pitchFamily="66" charset="0"/>
              </a:rPr>
              <a:t>	Драгой антик, прабабушкин чепец,</a:t>
            </a:r>
          </a:p>
          <a:p>
            <a:pPr eaLnBrk="0" hangingPunct="0"/>
            <a:r>
              <a:rPr lang="ru-RU" sz="2000">
                <a:latin typeface="Monotype Corsiva" pitchFamily="66" charset="0"/>
              </a:rPr>
              <a:t>	И длинный рот, где два зуба стучало,-</a:t>
            </a:r>
          </a:p>
          <a:p>
            <a:pPr eaLnBrk="0" hangingPunct="0"/>
            <a:r>
              <a:rPr lang="ru-RU" sz="2000">
                <a:latin typeface="Monotype Corsiva" pitchFamily="66" charset="0"/>
              </a:rPr>
              <a:t>	Все в душу страх невольный поселяло.</a:t>
            </a:r>
          </a:p>
          <a:p>
            <a:pPr eaLnBrk="0" hangingPunct="0"/>
            <a:r>
              <a:rPr lang="ru-RU" sz="2000">
                <a:latin typeface="Monotype Corsiva" pitchFamily="66" charset="0"/>
              </a:rPr>
              <a:t>	Я трепетал - и тихо наконец</a:t>
            </a:r>
          </a:p>
          <a:p>
            <a:pPr eaLnBrk="0" hangingPunct="0"/>
            <a:r>
              <a:rPr lang="ru-RU" sz="2000">
                <a:latin typeface="Monotype Corsiva" pitchFamily="66" charset="0"/>
              </a:rPr>
              <a:t>	Томленье сна на очи упадало.</a:t>
            </a:r>
          </a:p>
          <a:p>
            <a:pPr eaLnBrk="0" hangingPunct="0"/>
            <a:r>
              <a:rPr lang="ru-RU" sz="2000">
                <a:latin typeface="Monotype Corsiva" pitchFamily="66" charset="0"/>
              </a:rPr>
              <a:t>			("Сон", 1816г.)</a:t>
            </a:r>
          </a:p>
          <a:p>
            <a:pPr algn="just" eaLnBrk="0" hangingPunct="0"/>
            <a:r>
              <a:rPr lang="ru-RU" sz="2000">
                <a:latin typeface="Monotype Corsiva" pitchFamily="66" charset="0"/>
              </a:rPr>
              <a:t>Женщина умная и по своему времени образованная, она первая пробудила у будущего поэта интерес к русской старине и родной природе. </a:t>
            </a:r>
          </a:p>
          <a:p>
            <a:pPr algn="just" eaLnBrk="0" hangingPunct="0"/>
            <a:endParaRPr lang="ru-RU" sz="2000">
              <a:latin typeface="Monotype Corsiva" pitchFamily="66"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009">
                                            <p:txEl>
                                              <p:pRg st="0" end="0"/>
                                            </p:txEl>
                                          </p:spTgt>
                                        </p:tgtEl>
                                        <p:attrNameLst>
                                          <p:attrName>style.visibility</p:attrName>
                                        </p:attrNameLst>
                                      </p:cBhvr>
                                      <p:to>
                                        <p:strVal val="visible"/>
                                      </p:to>
                                    </p:set>
                                    <p:animEffect transition="in" filter="fade">
                                      <p:cBhvr>
                                        <p:cTn id="7" dur="1000"/>
                                        <p:tgtEl>
                                          <p:spTgt spid="4300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3009">
                                            <p:txEl>
                                              <p:pRg st="1" end="1"/>
                                            </p:txEl>
                                          </p:spTgt>
                                        </p:tgtEl>
                                        <p:attrNameLst>
                                          <p:attrName>style.visibility</p:attrName>
                                        </p:attrNameLst>
                                      </p:cBhvr>
                                      <p:to>
                                        <p:strVal val="visible"/>
                                      </p:to>
                                    </p:set>
                                    <p:animEffect transition="in" filter="fade">
                                      <p:cBhvr>
                                        <p:cTn id="11" dur="1000"/>
                                        <p:tgtEl>
                                          <p:spTgt spid="43009">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3009">
                                            <p:txEl>
                                              <p:pRg st="2" end="2"/>
                                            </p:txEl>
                                          </p:spTgt>
                                        </p:tgtEl>
                                        <p:attrNameLst>
                                          <p:attrName>style.visibility</p:attrName>
                                        </p:attrNameLst>
                                      </p:cBhvr>
                                      <p:to>
                                        <p:strVal val="visible"/>
                                      </p:to>
                                    </p:set>
                                    <p:animEffect transition="in" filter="fade">
                                      <p:cBhvr>
                                        <p:cTn id="15" dur="1000"/>
                                        <p:tgtEl>
                                          <p:spTgt spid="43009">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3009">
                                            <p:txEl>
                                              <p:pRg st="3" end="3"/>
                                            </p:txEl>
                                          </p:spTgt>
                                        </p:tgtEl>
                                        <p:attrNameLst>
                                          <p:attrName>style.visibility</p:attrName>
                                        </p:attrNameLst>
                                      </p:cBhvr>
                                      <p:to>
                                        <p:strVal val="visible"/>
                                      </p:to>
                                    </p:set>
                                    <p:animEffect transition="in" filter="fade">
                                      <p:cBhvr>
                                        <p:cTn id="19" dur="1000"/>
                                        <p:tgtEl>
                                          <p:spTgt spid="43009">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43009">
                                            <p:txEl>
                                              <p:pRg st="4" end="4"/>
                                            </p:txEl>
                                          </p:spTgt>
                                        </p:tgtEl>
                                        <p:attrNameLst>
                                          <p:attrName>style.visibility</p:attrName>
                                        </p:attrNameLst>
                                      </p:cBhvr>
                                      <p:to>
                                        <p:strVal val="visible"/>
                                      </p:to>
                                    </p:set>
                                    <p:animEffect transition="in" filter="fade">
                                      <p:cBhvr>
                                        <p:cTn id="23" dur="1000"/>
                                        <p:tgtEl>
                                          <p:spTgt spid="43009">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43009">
                                            <p:txEl>
                                              <p:pRg st="5" end="5"/>
                                            </p:txEl>
                                          </p:spTgt>
                                        </p:tgtEl>
                                        <p:attrNameLst>
                                          <p:attrName>style.visibility</p:attrName>
                                        </p:attrNameLst>
                                      </p:cBhvr>
                                      <p:to>
                                        <p:strVal val="visible"/>
                                      </p:to>
                                    </p:set>
                                    <p:animEffect transition="in" filter="fade">
                                      <p:cBhvr>
                                        <p:cTn id="27" dur="1000"/>
                                        <p:tgtEl>
                                          <p:spTgt spid="43009">
                                            <p:txEl>
                                              <p:pRg st="5" end="5"/>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43009">
                                            <p:txEl>
                                              <p:pRg st="6" end="6"/>
                                            </p:txEl>
                                          </p:spTgt>
                                        </p:tgtEl>
                                        <p:attrNameLst>
                                          <p:attrName>style.visibility</p:attrName>
                                        </p:attrNameLst>
                                      </p:cBhvr>
                                      <p:to>
                                        <p:strVal val="visible"/>
                                      </p:to>
                                    </p:set>
                                    <p:animEffect transition="in" filter="fade">
                                      <p:cBhvr>
                                        <p:cTn id="31" dur="1000"/>
                                        <p:tgtEl>
                                          <p:spTgt spid="43009">
                                            <p:txEl>
                                              <p:pRg st="6" end="6"/>
                                            </p:tx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43009">
                                            <p:txEl>
                                              <p:pRg st="7" end="7"/>
                                            </p:txEl>
                                          </p:spTgt>
                                        </p:tgtEl>
                                        <p:attrNameLst>
                                          <p:attrName>style.visibility</p:attrName>
                                        </p:attrNameLst>
                                      </p:cBhvr>
                                      <p:to>
                                        <p:strVal val="visible"/>
                                      </p:to>
                                    </p:set>
                                    <p:animEffect transition="in" filter="fade">
                                      <p:cBhvr>
                                        <p:cTn id="35" dur="1000"/>
                                        <p:tgtEl>
                                          <p:spTgt spid="43009">
                                            <p:txEl>
                                              <p:pRg st="7" end="7"/>
                                            </p:txEl>
                                          </p:spTgt>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43009">
                                            <p:txEl>
                                              <p:pRg st="8" end="8"/>
                                            </p:txEl>
                                          </p:spTgt>
                                        </p:tgtEl>
                                        <p:attrNameLst>
                                          <p:attrName>style.visibility</p:attrName>
                                        </p:attrNameLst>
                                      </p:cBhvr>
                                      <p:to>
                                        <p:strVal val="visible"/>
                                      </p:to>
                                    </p:set>
                                    <p:animEffect transition="in" filter="fade">
                                      <p:cBhvr>
                                        <p:cTn id="39" dur="1000"/>
                                        <p:tgtEl>
                                          <p:spTgt spid="43009">
                                            <p:txEl>
                                              <p:pRg st="8" end="8"/>
                                            </p:txEl>
                                          </p:spTgt>
                                        </p:tgtEl>
                                      </p:cBhvr>
                                    </p:animEffect>
                                  </p:childTnLst>
                                </p:cTn>
                              </p:par>
                            </p:childTnLst>
                          </p:cTn>
                        </p:par>
                        <p:par>
                          <p:cTn id="40" fill="hold">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43009">
                                            <p:txEl>
                                              <p:pRg st="9" end="9"/>
                                            </p:txEl>
                                          </p:spTgt>
                                        </p:tgtEl>
                                        <p:attrNameLst>
                                          <p:attrName>style.visibility</p:attrName>
                                        </p:attrNameLst>
                                      </p:cBhvr>
                                      <p:to>
                                        <p:strVal val="visible"/>
                                      </p:to>
                                    </p:set>
                                    <p:animEffect transition="in" filter="fade">
                                      <p:cBhvr>
                                        <p:cTn id="43" dur="1000"/>
                                        <p:tgtEl>
                                          <p:spTgt spid="43009">
                                            <p:txEl>
                                              <p:pRg st="9" end="9"/>
                                            </p:txEl>
                                          </p:spTgt>
                                        </p:tgtEl>
                                      </p:cBhvr>
                                    </p:animEffect>
                                  </p:childTnLst>
                                </p:cTn>
                              </p:par>
                            </p:childTnLst>
                          </p:cTn>
                        </p:par>
                        <p:par>
                          <p:cTn id="44" fill="hold">
                            <p:stCondLst>
                              <p:cond delay="10000"/>
                            </p:stCondLst>
                            <p:childTnLst>
                              <p:par>
                                <p:cTn id="45" presetID="10" presetClass="entr" presetSubtype="0" fill="hold" grpId="0" nodeType="afterEffect">
                                  <p:stCondLst>
                                    <p:cond delay="0"/>
                                  </p:stCondLst>
                                  <p:childTnLst>
                                    <p:set>
                                      <p:cBhvr>
                                        <p:cTn id="46" dur="1" fill="hold">
                                          <p:stCondLst>
                                            <p:cond delay="0"/>
                                          </p:stCondLst>
                                        </p:cTn>
                                        <p:tgtEl>
                                          <p:spTgt spid="43009">
                                            <p:txEl>
                                              <p:pRg st="10" end="10"/>
                                            </p:txEl>
                                          </p:spTgt>
                                        </p:tgtEl>
                                        <p:attrNameLst>
                                          <p:attrName>style.visibility</p:attrName>
                                        </p:attrNameLst>
                                      </p:cBhvr>
                                      <p:to>
                                        <p:strVal val="visible"/>
                                      </p:to>
                                    </p:set>
                                    <p:animEffect transition="in" filter="fade">
                                      <p:cBhvr>
                                        <p:cTn id="47" dur="1000"/>
                                        <p:tgtEl>
                                          <p:spTgt spid="43009">
                                            <p:txEl>
                                              <p:pRg st="10" end="10"/>
                                            </p:txEl>
                                          </p:spTgt>
                                        </p:tgtEl>
                                      </p:cBhvr>
                                    </p:animEffect>
                                  </p:childTnLst>
                                </p:cTn>
                              </p:par>
                            </p:childTnLst>
                          </p:cTn>
                        </p:par>
                        <p:par>
                          <p:cTn id="48" fill="hold">
                            <p:stCondLst>
                              <p:cond delay="11000"/>
                            </p:stCondLst>
                            <p:childTnLst>
                              <p:par>
                                <p:cTn id="49" presetID="10" presetClass="entr" presetSubtype="0" fill="hold" grpId="0" nodeType="afterEffect">
                                  <p:stCondLst>
                                    <p:cond delay="0"/>
                                  </p:stCondLst>
                                  <p:childTnLst>
                                    <p:set>
                                      <p:cBhvr>
                                        <p:cTn id="50" dur="1" fill="hold">
                                          <p:stCondLst>
                                            <p:cond delay="0"/>
                                          </p:stCondLst>
                                        </p:cTn>
                                        <p:tgtEl>
                                          <p:spTgt spid="43009">
                                            <p:txEl>
                                              <p:pRg st="11" end="11"/>
                                            </p:txEl>
                                          </p:spTgt>
                                        </p:tgtEl>
                                        <p:attrNameLst>
                                          <p:attrName>style.visibility</p:attrName>
                                        </p:attrNameLst>
                                      </p:cBhvr>
                                      <p:to>
                                        <p:strVal val="visible"/>
                                      </p:to>
                                    </p:set>
                                    <p:animEffect transition="in" filter="fade">
                                      <p:cBhvr>
                                        <p:cTn id="51" dur="1000"/>
                                        <p:tgtEl>
                                          <p:spTgt spid="43009">
                                            <p:txEl>
                                              <p:pRg st="11" end="11"/>
                                            </p:txEl>
                                          </p:spTgt>
                                        </p:tgtEl>
                                      </p:cBhvr>
                                    </p:animEffect>
                                  </p:childTnLst>
                                </p:cTn>
                              </p:par>
                            </p:childTnLst>
                          </p:cTn>
                        </p:par>
                        <p:par>
                          <p:cTn id="52" fill="hold">
                            <p:stCondLst>
                              <p:cond delay="12000"/>
                            </p:stCondLst>
                            <p:childTnLst>
                              <p:par>
                                <p:cTn id="53" presetID="10" presetClass="entr" presetSubtype="0" fill="hold" grpId="0" nodeType="afterEffect">
                                  <p:stCondLst>
                                    <p:cond delay="0"/>
                                  </p:stCondLst>
                                  <p:childTnLst>
                                    <p:set>
                                      <p:cBhvr>
                                        <p:cTn id="54" dur="1" fill="hold">
                                          <p:stCondLst>
                                            <p:cond delay="0"/>
                                          </p:stCondLst>
                                        </p:cTn>
                                        <p:tgtEl>
                                          <p:spTgt spid="43009">
                                            <p:txEl>
                                              <p:pRg st="12" end="12"/>
                                            </p:txEl>
                                          </p:spTgt>
                                        </p:tgtEl>
                                        <p:attrNameLst>
                                          <p:attrName>style.visibility</p:attrName>
                                        </p:attrNameLst>
                                      </p:cBhvr>
                                      <p:to>
                                        <p:strVal val="visible"/>
                                      </p:to>
                                    </p:set>
                                    <p:animEffect transition="in" filter="fade">
                                      <p:cBhvr>
                                        <p:cTn id="55" dur="1000"/>
                                        <p:tgtEl>
                                          <p:spTgt spid="43009">
                                            <p:txEl>
                                              <p:pRg st="12" end="12"/>
                                            </p:txEl>
                                          </p:spTgt>
                                        </p:tgtEl>
                                      </p:cBhvr>
                                    </p:animEffect>
                                  </p:childTnLst>
                                </p:cTn>
                              </p:par>
                            </p:childTnLst>
                          </p:cTn>
                        </p:par>
                        <p:par>
                          <p:cTn id="56" fill="hold">
                            <p:stCondLst>
                              <p:cond delay="13000"/>
                            </p:stCondLst>
                            <p:childTnLst>
                              <p:par>
                                <p:cTn id="57" presetID="10" presetClass="entr" presetSubtype="0" fill="hold" grpId="0" nodeType="afterEffect">
                                  <p:stCondLst>
                                    <p:cond delay="0"/>
                                  </p:stCondLst>
                                  <p:childTnLst>
                                    <p:set>
                                      <p:cBhvr>
                                        <p:cTn id="58" dur="1" fill="hold">
                                          <p:stCondLst>
                                            <p:cond delay="0"/>
                                          </p:stCondLst>
                                        </p:cTn>
                                        <p:tgtEl>
                                          <p:spTgt spid="43009">
                                            <p:txEl>
                                              <p:pRg st="13" end="13"/>
                                            </p:txEl>
                                          </p:spTgt>
                                        </p:tgtEl>
                                        <p:attrNameLst>
                                          <p:attrName>style.visibility</p:attrName>
                                        </p:attrNameLst>
                                      </p:cBhvr>
                                      <p:to>
                                        <p:strVal val="visible"/>
                                      </p:to>
                                    </p:set>
                                    <p:animEffect transition="in" filter="fade">
                                      <p:cBhvr>
                                        <p:cTn id="59" dur="1000"/>
                                        <p:tgtEl>
                                          <p:spTgt spid="43009">
                                            <p:txEl>
                                              <p:pRg st="13" end="13"/>
                                            </p:txEl>
                                          </p:spTgt>
                                        </p:tgtEl>
                                      </p:cBhvr>
                                    </p:animEffect>
                                  </p:childTnLst>
                                </p:cTn>
                              </p:par>
                            </p:childTnLst>
                          </p:cTn>
                        </p:par>
                        <p:par>
                          <p:cTn id="60" fill="hold">
                            <p:stCondLst>
                              <p:cond delay="14000"/>
                            </p:stCondLst>
                            <p:childTnLst>
                              <p:par>
                                <p:cTn id="61" presetID="10" presetClass="entr" presetSubtype="0" fill="hold" grpId="0" nodeType="afterEffect">
                                  <p:stCondLst>
                                    <p:cond delay="0"/>
                                  </p:stCondLst>
                                  <p:childTnLst>
                                    <p:set>
                                      <p:cBhvr>
                                        <p:cTn id="62" dur="1" fill="hold">
                                          <p:stCondLst>
                                            <p:cond delay="0"/>
                                          </p:stCondLst>
                                        </p:cTn>
                                        <p:tgtEl>
                                          <p:spTgt spid="43009">
                                            <p:txEl>
                                              <p:pRg st="14" end="14"/>
                                            </p:txEl>
                                          </p:spTgt>
                                        </p:tgtEl>
                                        <p:attrNameLst>
                                          <p:attrName>style.visibility</p:attrName>
                                        </p:attrNameLst>
                                      </p:cBhvr>
                                      <p:to>
                                        <p:strVal val="visible"/>
                                      </p:to>
                                    </p:set>
                                    <p:animEffect transition="in" filter="fade">
                                      <p:cBhvr>
                                        <p:cTn id="63" dur="1000"/>
                                        <p:tgtEl>
                                          <p:spTgt spid="43009">
                                            <p:txEl>
                                              <p:pRg st="14" end="14"/>
                                            </p:txEl>
                                          </p:spTgt>
                                        </p:tgtEl>
                                      </p:cBhvr>
                                    </p:animEffect>
                                  </p:childTnLst>
                                </p:cTn>
                              </p:par>
                            </p:childTnLst>
                          </p:cTn>
                        </p:par>
                        <p:par>
                          <p:cTn id="64" fill="hold">
                            <p:stCondLst>
                              <p:cond delay="15000"/>
                            </p:stCondLst>
                            <p:childTnLst>
                              <p:par>
                                <p:cTn id="65" presetID="10" presetClass="entr" presetSubtype="0" fill="hold" grpId="0" nodeType="afterEffect">
                                  <p:stCondLst>
                                    <p:cond delay="0"/>
                                  </p:stCondLst>
                                  <p:childTnLst>
                                    <p:set>
                                      <p:cBhvr>
                                        <p:cTn id="66" dur="1" fill="hold">
                                          <p:stCondLst>
                                            <p:cond delay="0"/>
                                          </p:stCondLst>
                                        </p:cTn>
                                        <p:tgtEl>
                                          <p:spTgt spid="43009">
                                            <p:txEl>
                                              <p:pRg st="15" end="15"/>
                                            </p:txEl>
                                          </p:spTgt>
                                        </p:tgtEl>
                                        <p:attrNameLst>
                                          <p:attrName>style.visibility</p:attrName>
                                        </p:attrNameLst>
                                      </p:cBhvr>
                                      <p:to>
                                        <p:strVal val="visible"/>
                                      </p:to>
                                    </p:set>
                                    <p:animEffect transition="in" filter="fade">
                                      <p:cBhvr>
                                        <p:cTn id="67" dur="1000"/>
                                        <p:tgtEl>
                                          <p:spTgt spid="43009">
                                            <p:txEl>
                                              <p:pRg st="15" end="15"/>
                                            </p:txEl>
                                          </p:spTgt>
                                        </p:tgtEl>
                                      </p:cBhvr>
                                    </p:animEffect>
                                  </p:childTnLst>
                                </p:cTn>
                              </p:par>
                            </p:childTnLst>
                          </p:cTn>
                        </p:par>
                        <p:par>
                          <p:cTn id="68" fill="hold">
                            <p:stCondLst>
                              <p:cond delay="16000"/>
                            </p:stCondLst>
                            <p:childTnLst>
                              <p:par>
                                <p:cTn id="69" presetID="10" presetClass="entr" presetSubtype="0" fill="hold" grpId="0" nodeType="afterEffect">
                                  <p:stCondLst>
                                    <p:cond delay="0"/>
                                  </p:stCondLst>
                                  <p:childTnLst>
                                    <p:set>
                                      <p:cBhvr>
                                        <p:cTn id="70" dur="1" fill="hold">
                                          <p:stCondLst>
                                            <p:cond delay="0"/>
                                          </p:stCondLst>
                                        </p:cTn>
                                        <p:tgtEl>
                                          <p:spTgt spid="43009">
                                            <p:txEl>
                                              <p:pRg st="16" end="16"/>
                                            </p:txEl>
                                          </p:spTgt>
                                        </p:tgtEl>
                                        <p:attrNameLst>
                                          <p:attrName>style.visibility</p:attrName>
                                        </p:attrNameLst>
                                      </p:cBhvr>
                                      <p:to>
                                        <p:strVal val="visible"/>
                                      </p:to>
                                    </p:set>
                                    <p:animEffect transition="in" filter="fade">
                                      <p:cBhvr>
                                        <p:cTn id="71" dur="1000"/>
                                        <p:tgtEl>
                                          <p:spTgt spid="43009">
                                            <p:txEl>
                                              <p:pRg st="16" end="16"/>
                                            </p:txEl>
                                          </p:spTgt>
                                        </p:tgtEl>
                                      </p:cBhvr>
                                    </p:animEffect>
                                  </p:childTnLst>
                                </p:cTn>
                              </p:par>
                            </p:childTnLst>
                          </p:cTn>
                        </p:par>
                        <p:par>
                          <p:cTn id="72" fill="hold">
                            <p:stCondLst>
                              <p:cond delay="17000"/>
                            </p:stCondLst>
                            <p:childTnLst>
                              <p:par>
                                <p:cTn id="73" presetID="10" presetClass="entr" presetSubtype="0" fill="hold" grpId="0" nodeType="afterEffect">
                                  <p:stCondLst>
                                    <p:cond delay="0"/>
                                  </p:stCondLst>
                                  <p:childTnLst>
                                    <p:set>
                                      <p:cBhvr>
                                        <p:cTn id="74" dur="1" fill="hold">
                                          <p:stCondLst>
                                            <p:cond delay="0"/>
                                          </p:stCondLst>
                                        </p:cTn>
                                        <p:tgtEl>
                                          <p:spTgt spid="43009">
                                            <p:txEl>
                                              <p:pRg st="17" end="17"/>
                                            </p:txEl>
                                          </p:spTgt>
                                        </p:tgtEl>
                                        <p:attrNameLst>
                                          <p:attrName>style.visibility</p:attrName>
                                        </p:attrNameLst>
                                      </p:cBhvr>
                                      <p:to>
                                        <p:strVal val="visible"/>
                                      </p:to>
                                    </p:set>
                                    <p:animEffect transition="in" filter="fade">
                                      <p:cBhvr>
                                        <p:cTn id="75" dur="1000"/>
                                        <p:tgtEl>
                                          <p:spTgt spid="43009">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274638"/>
            <a:ext cx="8229600" cy="1368412"/>
          </a:xfrm>
        </p:spPr>
        <p:txBody>
          <a:bodyPr>
            <a:scene3d>
              <a:camera prst="orthographicFront"/>
              <a:lightRig rig="threePt" dir="t"/>
            </a:scene3d>
            <a:sp3d extrusionH="57150">
              <a:bevelT w="82550" h="38100" prst="coolSlant"/>
            </a:sp3d>
          </a:bodyPr>
          <a:lstStyle/>
          <a:p>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5">
                      <a:satMod val="175000"/>
                      <a:alpha val="40000"/>
                    </a:schemeClr>
                  </a:glow>
                  <a:innerShdw blurRad="69850" dist="43180" dir="5400000">
                    <a:srgbClr val="000000">
                      <a:alpha val="65000"/>
                    </a:srgbClr>
                  </a:innerShdw>
                </a:effectLst>
                <a:latin typeface="Monotype Corsiva" pitchFamily="66" charset="0"/>
              </a:rPr>
              <a:t>Могилы родственников Александра Сергеевича Пушкина в </a:t>
            </a:r>
            <a:r>
              <a:rPr lang="ru-RU"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5">
                      <a:satMod val="175000"/>
                      <a:alpha val="40000"/>
                    </a:schemeClr>
                  </a:glow>
                  <a:innerShdw blurRad="69850" dist="43180" dir="5400000">
                    <a:srgbClr val="000000">
                      <a:alpha val="65000"/>
                    </a:srgbClr>
                  </a:innerShdw>
                </a:effectLst>
                <a:latin typeface="Monotype Corsiva" pitchFamily="66" charset="0"/>
              </a:rPr>
              <a:t>Святогорском</a:t>
            </a: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5">
                      <a:satMod val="175000"/>
                      <a:alpha val="40000"/>
                    </a:schemeClr>
                  </a:glow>
                  <a:innerShdw blurRad="69850" dist="43180" dir="5400000">
                    <a:srgbClr val="000000">
                      <a:alpha val="65000"/>
                    </a:srgbClr>
                  </a:innerShdw>
                </a:effectLst>
                <a:latin typeface="Monotype Corsiva" pitchFamily="66" charset="0"/>
              </a:rPr>
              <a:t> монастыре </a:t>
            </a:r>
            <a:endPar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5">
                    <a:satMod val="175000"/>
                    <a:alpha val="40000"/>
                  </a:schemeClr>
                </a:glow>
                <a:innerShdw blurRad="69850" dist="43180" dir="5400000">
                  <a:srgbClr val="000000">
                    <a:alpha val="65000"/>
                  </a:srgbClr>
                </a:innerShdw>
              </a:effectLst>
            </a:endParaRPr>
          </a:p>
        </p:txBody>
      </p:sp>
      <p:pic>
        <p:nvPicPr>
          <p:cNvPr id="4" name="Содержимое 3" descr="Могилы родственников Александра Сергеевича Пушкина в Святогорском монастыре. Здесь похоронены дед поэта и сын "/>
          <p:cNvPicPr>
            <a:picLocks noGrp="1"/>
          </p:cNvPicPr>
          <p:nvPr>
            <p:ph sz="half" idx="2"/>
          </p:nvPr>
        </p:nvPicPr>
        <p:blipFill>
          <a:blip r:embed="rId2"/>
          <a:stretch>
            <a:fillRect/>
          </a:stretch>
        </p:blipFill>
        <p:spPr>
          <a:xfrm>
            <a:off x="357158" y="1785926"/>
            <a:ext cx="4286280" cy="3786214"/>
          </a:xfrm>
          <a:prstGeom prst="roundRect">
            <a:avLst>
              <a:gd name="adj" fmla="val 11111"/>
            </a:avLst>
          </a:prstGeom>
          <a:ln w="19050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9" name="Содержимое 8"/>
          <p:cNvSpPr>
            <a:spLocks noGrp="1"/>
          </p:cNvSpPr>
          <p:nvPr>
            <p:ph sz="quarter" idx="4"/>
          </p:nvPr>
        </p:nvSpPr>
        <p:spPr>
          <a:xfrm>
            <a:off x="4714875" y="1571625"/>
            <a:ext cx="4214813" cy="5000625"/>
          </a:xfrm>
        </p:spPr>
        <p:txBody>
          <a:bodyPr/>
          <a:lstStyle/>
          <a:p>
            <a:pPr algn="just">
              <a:buFont typeface="Arial" charset="0"/>
              <a:buNone/>
            </a:pPr>
            <a:r>
              <a:rPr lang="ru-RU" dirty="0" smtClean="0">
                <a:latin typeface="Monotype Corsiva" pitchFamily="66" charset="0"/>
              </a:rPr>
              <a:t>Здесь похоронены дед поэта и сын "Арапа Петра Великого" Иосиф (Осип) Абрамович Ганнибал, бабушка поэта Мария Алексеевна Ганнибал, урожденная Пушкиной, мать поэта Надежда Осиповна Пушкина, отец поэта Сергей Львович Пушкин. Пушкинский заповедник "Пушкинские горы". Псковская область.</a:t>
            </a:r>
          </a:p>
          <a:p>
            <a:endParaRPr lang="ru-RU" dirty="0" smtClean="0"/>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par>
                          <p:cTn id="10" fill="hold">
                            <p:stCondLst>
                              <p:cond delay="1000"/>
                            </p:stCondLst>
                            <p:childTnLst>
                              <p:par>
                                <p:cTn id="11" presetID="3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style.rotation</p:attrName>
                                        </p:attrNameLst>
                                      </p:cBhvr>
                                      <p:tavLst>
                                        <p:tav tm="0">
                                          <p:val>
                                            <p:fltVal val="720"/>
                                          </p:val>
                                        </p:tav>
                                        <p:tav tm="100000">
                                          <p:val>
                                            <p:fltVal val="0"/>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 calcmode="lin" valueType="num">
                                      <p:cBhvr>
                                        <p:cTn id="16" dur="2000" fill="hold"/>
                                        <p:tgtEl>
                                          <p:spTgt spid="4"/>
                                        </p:tgtEl>
                                        <p:attrNameLst>
                                          <p:attrName>ppt_w</p:attrName>
                                        </p:attrNameLst>
                                      </p:cBhvr>
                                      <p:tavLst>
                                        <p:tav tm="0">
                                          <p:val>
                                            <p:fltVal val="0"/>
                                          </p:val>
                                        </p:tav>
                                        <p:tav tm="100000">
                                          <p:val>
                                            <p:strVal val="#ppt_w"/>
                                          </p:val>
                                        </p:tav>
                                      </p:tavLst>
                                    </p:anim>
                                  </p:childTnLst>
                                </p:cTn>
                              </p:par>
                            </p:childTnLst>
                          </p:cTn>
                        </p:par>
                        <p:par>
                          <p:cTn id="17" fill="hold">
                            <p:stCondLst>
                              <p:cond delay="3000"/>
                            </p:stCondLst>
                            <p:childTnLst>
                              <p:par>
                                <p:cTn id="18" presetID="6" presetClass="entr" presetSubtype="16" fill="hold" grpId="0" nodeType="after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circle(in)">
                                      <p:cBhvr>
                                        <p:cTn id="20"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threePt" dir="t"/>
            </a:scene3d>
            <a:sp3d extrusionH="57150">
              <a:bevelT w="82550" h="38100" prst="coolSlant"/>
            </a:sp3d>
          </a:bodyPr>
          <a:lstStyle/>
          <a:p>
            <a:pPr eaLnBrk="1" hangingPunct="1"/>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5">
                      <a:satMod val="175000"/>
                      <a:alpha val="40000"/>
                    </a:schemeClr>
                  </a:glow>
                  <a:innerShdw blurRad="69850" dist="43180" dir="5400000">
                    <a:srgbClr val="000000">
                      <a:alpha val="65000"/>
                    </a:srgbClr>
                  </a:innerShdw>
                </a:effectLst>
                <a:latin typeface="Monotype Corsiva" pitchFamily="66" charset="0"/>
              </a:rPr>
              <a:t>Двоюродный брат бабушки, </a:t>
            </a:r>
            <a:b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5">
                      <a:satMod val="175000"/>
                      <a:alpha val="40000"/>
                    </a:schemeClr>
                  </a:glow>
                  <a:innerShdw blurRad="69850" dist="43180" dir="5400000">
                    <a:srgbClr val="000000">
                      <a:alpha val="65000"/>
                    </a:srgbClr>
                  </a:innerShdw>
                </a:effectLst>
                <a:latin typeface="Monotype Corsiva" pitchFamily="66" charset="0"/>
              </a:rPr>
            </a:br>
            <a:r>
              <a:rPr lang="ru-RU"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5">
                      <a:satMod val="175000"/>
                      <a:alpha val="40000"/>
                    </a:schemeClr>
                  </a:glow>
                  <a:innerShdw blurRad="69850" dist="43180" dir="5400000">
                    <a:srgbClr val="000000">
                      <a:alpha val="65000"/>
                    </a:srgbClr>
                  </a:innerShdw>
                </a:effectLst>
                <a:latin typeface="Monotype Corsiva" pitchFamily="66" charset="0"/>
              </a:rPr>
              <a:t>Артемий</a:t>
            </a: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5">
                      <a:satMod val="175000"/>
                      <a:alpha val="40000"/>
                    </a:schemeClr>
                  </a:glow>
                  <a:innerShdw blurRad="69850" dist="43180" dir="5400000">
                    <a:srgbClr val="000000">
                      <a:alpha val="65000"/>
                    </a:srgbClr>
                  </a:innerShdw>
                </a:effectLst>
                <a:latin typeface="Monotype Corsiva" pitchFamily="66" charset="0"/>
              </a:rPr>
              <a:t> Иванович Воронцов</a:t>
            </a:r>
          </a:p>
        </p:txBody>
      </p:sp>
      <p:pic>
        <p:nvPicPr>
          <p:cNvPr id="22530" name="Picture 2"/>
          <p:cNvPicPr>
            <a:picLocks noGrp="1" noChangeAspect="1" noChangeArrowheads="1"/>
          </p:cNvPicPr>
          <p:nvPr>
            <p:ph idx="1"/>
          </p:nvPr>
        </p:nvPicPr>
        <p:blipFill>
          <a:blip r:embed="rId2"/>
          <a:srcRect/>
          <a:stretch>
            <a:fillRect/>
          </a:stretch>
        </p:blipFill>
        <p:spPr>
          <a:xfrm>
            <a:off x="785785" y="1857364"/>
            <a:ext cx="2559861" cy="3071834"/>
          </a:xfrm>
          <a:prstGeom prst="roundRect">
            <a:avLst>
              <a:gd name="adj" fmla="val 8594"/>
            </a:avLst>
          </a:prstGeom>
          <a:solidFill>
            <a:srgbClr val="FFFFFF">
              <a:shade val="85000"/>
            </a:srgbClr>
          </a:solidFill>
          <a:ln>
            <a:solidFill>
              <a:schemeClr val="tx2">
                <a:lumMod val="60000"/>
                <a:lumOff val="40000"/>
              </a:schemeClr>
            </a:solidFill>
          </a:ln>
          <a:effectLst>
            <a:reflection blurRad="12700" stA="38000" endPos="28000" dist="5000" dir="5400000" sy="-100000" algn="bl" rotWithShape="0"/>
          </a:effectLst>
        </p:spPr>
      </p:pic>
      <p:sp>
        <p:nvSpPr>
          <p:cNvPr id="4" name="Прямоугольник 3"/>
          <p:cNvSpPr>
            <a:spLocks noChangeArrowheads="1"/>
          </p:cNvSpPr>
          <p:nvPr/>
        </p:nvSpPr>
        <p:spPr bwMode="auto">
          <a:xfrm>
            <a:off x="4071938" y="1571625"/>
            <a:ext cx="4572000" cy="1384300"/>
          </a:xfrm>
          <a:prstGeom prst="rect">
            <a:avLst/>
          </a:prstGeom>
          <a:noFill/>
          <a:ln w="9525">
            <a:noFill/>
            <a:miter lim="800000"/>
            <a:headEnd/>
            <a:tailEnd/>
          </a:ln>
        </p:spPr>
        <p:txBody>
          <a:bodyPr>
            <a:spAutoFit/>
          </a:bodyPr>
          <a:lstStyle/>
          <a:p>
            <a:r>
              <a:rPr lang="ru-RU" sz="2800">
                <a:latin typeface="Monotype Corsiva" pitchFamily="66" charset="0"/>
              </a:rPr>
              <a:t>Граф, действительный тайный советник, сенатор, крестный отец А.С.Пушкина </a:t>
            </a:r>
          </a:p>
        </p:txBody>
      </p:sp>
      <p:pic>
        <p:nvPicPr>
          <p:cNvPr id="9221" name="Picture 5" descr="Воронцов Артемий Иванович (не ранее 1765) | Воронцов Артемий Иванович (граф) | Русская портретная галерея"/>
          <p:cNvPicPr>
            <a:picLocks noChangeAspect="1" noChangeArrowheads="1"/>
          </p:cNvPicPr>
          <p:nvPr/>
        </p:nvPicPr>
        <p:blipFill>
          <a:blip r:embed="rId3" cstate="email"/>
          <a:srcRect/>
          <a:stretch>
            <a:fillRect/>
          </a:stretch>
        </p:blipFill>
        <p:spPr bwMode="auto">
          <a:xfrm>
            <a:off x="5429256" y="3429000"/>
            <a:ext cx="2204187" cy="30847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iterate type="lt">
                                    <p:tmAbs val="75"/>
                                  </p:iterate>
                                  <p:childTnLst>
                                    <p:set>
                                      <p:cBhvr>
                                        <p:cTn id="9" dur="1" fill="hold">
                                          <p:stCondLst>
                                            <p:cond delay="74"/>
                                          </p:stCondLst>
                                        </p:cTn>
                                        <p:tgtEl>
                                          <p:spTgt spid="22530"/>
                                        </p:tgtEl>
                                        <p:attrNameLst>
                                          <p:attrName>style.visibility</p:attrName>
                                        </p:attrNameLst>
                                      </p:cBhvr>
                                      <p:to>
                                        <p:strVal val="visible"/>
                                      </p:to>
                                    </p:set>
                                  </p:childTnLst>
                                </p:cTn>
                              </p:par>
                            </p:childTnLst>
                          </p:cTn>
                        </p:par>
                        <p:par>
                          <p:cTn id="10" fill="hold">
                            <p:stCondLst>
                              <p:cond delay="575"/>
                            </p:stCondLst>
                            <p:childTnLst>
                              <p:par>
                                <p:cTn id="11" presetID="45"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ppt_w</p:attrName>
                                        </p:attrNameLst>
                                      </p:cBhvr>
                                      <p:tavLst>
                                        <p:tav tm="0" fmla="#ppt_w*sin(2.5*pi*$)">
                                          <p:val>
                                            <p:fltVal val="0"/>
                                          </p:val>
                                        </p:tav>
                                        <p:tav tm="100000">
                                          <p:val>
                                            <p:fltVal val="1"/>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par>
                                <p:cTn id="16" presetID="42" presetClass="entr" presetSubtype="0" fill="hold" nodeType="withEffect">
                                  <p:stCondLst>
                                    <p:cond delay="0"/>
                                  </p:stCondLst>
                                  <p:childTnLst>
                                    <p:set>
                                      <p:cBhvr>
                                        <p:cTn id="17" dur="1" fill="hold">
                                          <p:stCondLst>
                                            <p:cond delay="0"/>
                                          </p:stCondLst>
                                        </p:cTn>
                                        <p:tgtEl>
                                          <p:spTgt spid="9221"/>
                                        </p:tgtEl>
                                        <p:attrNameLst>
                                          <p:attrName>style.visibility</p:attrName>
                                        </p:attrNameLst>
                                      </p:cBhvr>
                                      <p:to>
                                        <p:strVal val="visible"/>
                                      </p:to>
                                    </p:set>
                                    <p:animEffect transition="in" filter="fade">
                                      <p:cBhvr>
                                        <p:cTn id="18" dur="500"/>
                                        <p:tgtEl>
                                          <p:spTgt spid="9221"/>
                                        </p:tgtEl>
                                      </p:cBhvr>
                                    </p:animEffect>
                                    <p:anim calcmode="lin" valueType="num">
                                      <p:cBhvr>
                                        <p:cTn id="19" dur="500" fill="hold"/>
                                        <p:tgtEl>
                                          <p:spTgt spid="9221"/>
                                        </p:tgtEl>
                                        <p:attrNameLst>
                                          <p:attrName>ppt_x</p:attrName>
                                        </p:attrNameLst>
                                      </p:cBhvr>
                                      <p:tavLst>
                                        <p:tav tm="0">
                                          <p:val>
                                            <p:strVal val="#ppt_x"/>
                                          </p:val>
                                        </p:tav>
                                        <p:tav tm="100000">
                                          <p:val>
                                            <p:strVal val="#ppt_x"/>
                                          </p:val>
                                        </p:tav>
                                      </p:tavLst>
                                    </p:anim>
                                    <p:anim calcmode="lin" valueType="num">
                                      <p:cBhvr>
                                        <p:cTn id="20" dur="500" fill="hold"/>
                                        <p:tgtEl>
                                          <p:spTgt spid="9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214313"/>
            <a:ext cx="8229600" cy="1143000"/>
          </a:xfrm>
        </p:spPr>
        <p:txBody>
          <a:bodyPr>
            <a:scene3d>
              <a:camera prst="orthographicFront"/>
              <a:lightRig rig="threePt" dir="t"/>
            </a:scene3d>
            <a:sp3d extrusionH="57150">
              <a:bevelT w="50800" h="38100" prst="riblet"/>
            </a:sp3d>
          </a:bodyPr>
          <a:lstStyle/>
          <a:p>
            <a:pPr eaLnBrk="1" hangingPunct="1"/>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5">
                      <a:satMod val="175000"/>
                      <a:alpha val="40000"/>
                    </a:schemeClr>
                  </a:glow>
                  <a:innerShdw blurRad="69850" dist="43180" dir="5400000">
                    <a:srgbClr val="000000">
                      <a:alpha val="65000"/>
                    </a:srgbClr>
                  </a:innerShdw>
                </a:effectLst>
                <a:latin typeface="Monotype Corsiva" pitchFamily="66" charset="0"/>
              </a:rPr>
              <a:t>Дядя, Василий Львович Пушкин (1766-1830г.)</a:t>
            </a:r>
          </a:p>
        </p:txBody>
      </p:sp>
      <p:pic>
        <p:nvPicPr>
          <p:cNvPr id="23554" name="Picture 2"/>
          <p:cNvPicPr>
            <a:picLocks noGrp="1" noChangeAspect="1" noChangeArrowheads="1"/>
          </p:cNvPicPr>
          <p:nvPr>
            <p:ph idx="1"/>
          </p:nvPr>
        </p:nvPicPr>
        <p:blipFill>
          <a:blip r:embed="rId3"/>
          <a:srcRect/>
          <a:stretch>
            <a:fillRect/>
          </a:stretch>
        </p:blipFill>
        <p:spPr>
          <a:xfrm>
            <a:off x="500063" y="1928813"/>
            <a:ext cx="2738437" cy="3286125"/>
          </a:xfrm>
          <a:prstGeom prst="roundRect">
            <a:avLst>
              <a:gd name="adj" fmla="val 11111"/>
            </a:avLst>
          </a:prstGeom>
          <a:ln w="190500" cap="rnd">
            <a:solidFill>
              <a:schemeClr val="bg2">
                <a:lumMod val="50000"/>
              </a:schemeClr>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5" name="Прямоугольник 4"/>
          <p:cNvSpPr>
            <a:spLocks noChangeArrowheads="1"/>
          </p:cNvSpPr>
          <p:nvPr/>
        </p:nvSpPr>
        <p:spPr bwMode="auto">
          <a:xfrm>
            <a:off x="3429000" y="1857375"/>
            <a:ext cx="5500688" cy="830263"/>
          </a:xfrm>
          <a:prstGeom prst="rect">
            <a:avLst/>
          </a:prstGeom>
          <a:noFill/>
          <a:ln w="9525">
            <a:noFill/>
            <a:miter lim="800000"/>
            <a:headEnd/>
            <a:tailEnd/>
          </a:ln>
        </p:spPr>
        <p:txBody>
          <a:bodyPr>
            <a:spAutoFit/>
          </a:bodyPr>
          <a:lstStyle/>
          <a:p>
            <a:pPr algn="just"/>
            <a:r>
              <a:rPr lang="ru-RU" sz="2400">
                <a:latin typeface="Monotype Corsiva" pitchFamily="66" charset="0"/>
              </a:rPr>
              <a:t>Русский поэт, дядя </a:t>
            </a:r>
            <a:r>
              <a:rPr lang="ru-RU" sz="2400">
                <a:latin typeface="Monotype Corsiva" pitchFamily="66" charset="0"/>
                <a:hlinkClick r:id="rId4" action="ppaction://hlinkfile" tooltip="Пушкин, Александр Сергеевич"/>
              </a:rPr>
              <a:t>Александра Сергеевича Пушкина</a:t>
            </a:r>
            <a:r>
              <a:rPr lang="ru-RU" sz="2400">
                <a:latin typeface="Monotype Corsiva" pitchFamily="66" charset="0"/>
              </a:rPr>
              <a:t>.</a:t>
            </a:r>
          </a:p>
        </p:txBody>
      </p:sp>
      <p:sp>
        <p:nvSpPr>
          <p:cNvPr id="10246" name="Rectangle 6"/>
          <p:cNvSpPr>
            <a:spLocks noChangeArrowheads="1"/>
          </p:cNvSpPr>
          <p:nvPr/>
        </p:nvSpPr>
        <p:spPr bwMode="auto">
          <a:xfrm>
            <a:off x="3500438" y="2714625"/>
            <a:ext cx="5429250" cy="1570038"/>
          </a:xfrm>
          <a:prstGeom prst="rect">
            <a:avLst/>
          </a:prstGeom>
          <a:noFill/>
          <a:ln w="9525">
            <a:noFill/>
            <a:miter lim="800000"/>
            <a:headEnd/>
            <a:tailEnd/>
          </a:ln>
        </p:spPr>
        <p:txBody>
          <a:bodyPr anchor="ctr">
            <a:spAutoFit/>
          </a:bodyPr>
          <a:lstStyle/>
          <a:p>
            <a:pPr algn="just" eaLnBrk="0" hangingPunct="0"/>
            <a:r>
              <a:rPr lang="ru-RU" sz="2400">
                <a:solidFill>
                  <a:schemeClr val="tx2"/>
                </a:solidFill>
                <a:latin typeface="Monotype Corsiva" pitchFamily="66" charset="0"/>
              </a:rPr>
              <a:t>Родился в </a:t>
            </a:r>
            <a:r>
              <a:rPr lang="ru-RU" sz="2400">
                <a:solidFill>
                  <a:srgbClr val="0D0D0D"/>
                </a:solidFill>
                <a:latin typeface="Monotype Corsiva" pitchFamily="66" charset="0"/>
                <a:hlinkClick r:id="rId5" tooltip="Москва"/>
              </a:rPr>
              <a:t>Москве</a:t>
            </a:r>
            <a:r>
              <a:rPr lang="ru-RU" sz="2400">
                <a:solidFill>
                  <a:srgbClr val="0D0D0D"/>
                </a:solidFill>
                <a:latin typeface="Monotype Corsiva" pitchFamily="66" charset="0"/>
              </a:rPr>
              <a:t>. </a:t>
            </a:r>
            <a:r>
              <a:rPr lang="ru-RU" sz="2400">
                <a:solidFill>
                  <a:schemeClr val="tx2"/>
                </a:solidFill>
                <a:latin typeface="Monotype Corsiva" pitchFamily="66" charset="0"/>
              </a:rPr>
              <a:t>18-летним юношей блистал в московских салонах; служил в </a:t>
            </a:r>
            <a:r>
              <a:rPr lang="ru-RU" sz="2400">
                <a:solidFill>
                  <a:schemeClr val="tx2"/>
                </a:solidFill>
                <a:latin typeface="Monotype Corsiva" pitchFamily="66" charset="0"/>
                <a:hlinkClick r:id="rId6" tooltip="Измайловский полк"/>
              </a:rPr>
              <a:t>Измайловском полку</a:t>
            </a:r>
            <a:r>
              <a:rPr lang="ru-RU" sz="2400">
                <a:solidFill>
                  <a:schemeClr val="tx2"/>
                </a:solidFill>
                <a:latin typeface="Monotype Corsiva" pitchFamily="66" charset="0"/>
              </a:rPr>
              <a:t>, </a:t>
            </a:r>
            <a:r>
              <a:rPr lang="ru-RU" sz="2400">
                <a:solidFill>
                  <a:schemeClr val="tx2"/>
                </a:solidFill>
                <a:latin typeface="Monotype Corsiva" pitchFamily="66" charset="0"/>
                <a:hlinkClick r:id="rId7" tooltip="Поручик"/>
              </a:rPr>
              <a:t>поручиком</a:t>
            </a:r>
            <a:r>
              <a:rPr lang="ru-RU" sz="2400">
                <a:solidFill>
                  <a:schemeClr val="tx2"/>
                </a:solidFill>
                <a:latin typeface="Monotype Corsiva" pitchFamily="66" charset="0"/>
              </a:rPr>
              <a:t> вышел в отставку и поселился в Москве.</a:t>
            </a:r>
          </a:p>
        </p:txBody>
      </p:sp>
      <p:sp>
        <p:nvSpPr>
          <p:cNvPr id="7" name="Прямоугольник 6"/>
          <p:cNvSpPr>
            <a:spLocks noChangeArrowheads="1"/>
          </p:cNvSpPr>
          <p:nvPr/>
        </p:nvSpPr>
        <p:spPr bwMode="auto">
          <a:xfrm>
            <a:off x="3500438" y="4643438"/>
            <a:ext cx="5429250" cy="1200150"/>
          </a:xfrm>
          <a:prstGeom prst="rect">
            <a:avLst/>
          </a:prstGeom>
          <a:noFill/>
          <a:ln w="9525">
            <a:noFill/>
            <a:miter lim="800000"/>
            <a:headEnd/>
            <a:tailEnd/>
          </a:ln>
        </p:spPr>
        <p:txBody>
          <a:bodyPr>
            <a:spAutoFit/>
          </a:bodyPr>
          <a:lstStyle/>
          <a:p>
            <a:pPr algn="just"/>
            <a:r>
              <a:rPr lang="ru-RU" sz="2400">
                <a:latin typeface="Monotype Corsiva" pitchFamily="66" charset="0"/>
              </a:rPr>
              <a:t>Автор элегий, романсов, песен, альбомных стихов в духе сентиментализма. Писал также басни и эпиграммы.</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fmla="#ppt_w*sin(2.5*pi*$)">
                                          <p:val>
                                            <p:fltVal val="0"/>
                                          </p:val>
                                        </p:tav>
                                        <p:tav tm="100000">
                                          <p:val>
                                            <p:fltVal val="1"/>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3000"/>
                            </p:stCondLst>
                            <p:childTnLst>
                              <p:par>
                                <p:cTn id="10" presetID="19" presetClass="entr" presetSubtype="10" fill="hold" nodeType="afterEffect">
                                  <p:stCondLst>
                                    <p:cond delay="0"/>
                                  </p:stCondLst>
                                  <p:childTnLst>
                                    <p:set>
                                      <p:cBhvr>
                                        <p:cTn id="11" dur="1" fill="hold">
                                          <p:stCondLst>
                                            <p:cond delay="0"/>
                                          </p:stCondLst>
                                        </p:cTn>
                                        <p:tgtEl>
                                          <p:spTgt spid="23554"/>
                                        </p:tgtEl>
                                        <p:attrNameLst>
                                          <p:attrName>style.visibility</p:attrName>
                                        </p:attrNameLst>
                                      </p:cBhvr>
                                      <p:to>
                                        <p:strVal val="visible"/>
                                      </p:to>
                                    </p:set>
                                    <p:anim calcmode="lin" valueType="num">
                                      <p:cBhvr>
                                        <p:cTn id="12" dur="5000" fill="hold"/>
                                        <p:tgtEl>
                                          <p:spTgt spid="23554"/>
                                        </p:tgtEl>
                                        <p:attrNameLst>
                                          <p:attrName>ppt_w</p:attrName>
                                        </p:attrNameLst>
                                      </p:cBhvr>
                                      <p:tavLst>
                                        <p:tav tm="0" fmla="#ppt_w*sin(2.5*pi*$)">
                                          <p:val>
                                            <p:fltVal val="0"/>
                                          </p:val>
                                        </p:tav>
                                        <p:tav tm="100000">
                                          <p:val>
                                            <p:fltVal val="1"/>
                                          </p:val>
                                        </p:tav>
                                      </p:tavLst>
                                    </p:anim>
                                    <p:anim calcmode="lin" valueType="num">
                                      <p:cBhvr>
                                        <p:cTn id="13" dur="5000" fill="hold"/>
                                        <p:tgtEl>
                                          <p:spTgt spid="23554"/>
                                        </p:tgtEl>
                                        <p:attrNameLst>
                                          <p:attrName>ppt_h</p:attrName>
                                        </p:attrNameLst>
                                      </p:cBhvr>
                                      <p:tavLst>
                                        <p:tav tm="0">
                                          <p:val>
                                            <p:strVal val="#ppt_h"/>
                                          </p:val>
                                        </p:tav>
                                        <p:tav tm="100000">
                                          <p:val>
                                            <p:strVal val="#ppt_h"/>
                                          </p:val>
                                        </p:tav>
                                      </p:tavLst>
                                    </p:anim>
                                  </p:childTnLst>
                                </p:cTn>
                              </p:par>
                              <p:par>
                                <p:cTn id="14" presetID="45" presetClass="entr" presetSubtype="0" fill="hold" grpId="0" nodeType="with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ppt_w</p:attrName>
                                        </p:attrNameLst>
                                      </p:cBhvr>
                                      <p:tavLst>
                                        <p:tav tm="0" fmla="#ppt_w*sin(2.5*pi*$)">
                                          <p:val>
                                            <p:fltVal val="0"/>
                                          </p:val>
                                        </p:tav>
                                        <p:tav tm="100000">
                                          <p:val>
                                            <p:fltVal val="1"/>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par>
                          <p:cTn id="19" fill="hold">
                            <p:stCondLst>
                              <p:cond delay="8000"/>
                            </p:stCondLst>
                            <p:childTnLst>
                              <p:par>
                                <p:cTn id="20" presetID="20" presetClass="entr" presetSubtype="0" fill="hold" grpId="0" nodeType="afterEffect">
                                  <p:stCondLst>
                                    <p:cond delay="0"/>
                                  </p:stCondLst>
                                  <p:childTnLst>
                                    <p:set>
                                      <p:cBhvr>
                                        <p:cTn id="21" dur="1" fill="hold">
                                          <p:stCondLst>
                                            <p:cond delay="0"/>
                                          </p:stCondLst>
                                        </p:cTn>
                                        <p:tgtEl>
                                          <p:spTgt spid="10246"/>
                                        </p:tgtEl>
                                        <p:attrNameLst>
                                          <p:attrName>style.visibility</p:attrName>
                                        </p:attrNameLst>
                                      </p:cBhvr>
                                      <p:to>
                                        <p:strVal val="visible"/>
                                      </p:to>
                                    </p:set>
                                    <p:animEffect transition="in" filter="wedge">
                                      <p:cBhvr>
                                        <p:cTn id="22" dur="2000"/>
                                        <p:tgtEl>
                                          <p:spTgt spid="10246"/>
                                        </p:tgtEl>
                                      </p:cBhvr>
                                    </p:animEffect>
                                  </p:childTnLst>
                                </p:cTn>
                              </p:par>
                            </p:childTnLst>
                          </p:cTn>
                        </p:par>
                        <p:par>
                          <p:cTn id="23" fill="hold">
                            <p:stCondLst>
                              <p:cond delay="10000"/>
                            </p:stCondLst>
                            <p:childTnLst>
                              <p:par>
                                <p:cTn id="24" presetID="7" presetClass="entr" presetSubtype="4"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2000" fill="hold"/>
                                        <p:tgtEl>
                                          <p:spTgt spid="7"/>
                                        </p:tgtEl>
                                        <p:attrNameLst>
                                          <p:attrName>ppt_x</p:attrName>
                                        </p:attrNameLst>
                                      </p:cBhvr>
                                      <p:tavLst>
                                        <p:tav tm="0">
                                          <p:val>
                                            <p:strVal val="#ppt_x"/>
                                          </p:val>
                                        </p:tav>
                                        <p:tav tm="100000">
                                          <p:val>
                                            <p:strVal val="#ppt_x"/>
                                          </p:val>
                                        </p:tav>
                                      </p:tavLst>
                                    </p:anim>
                                    <p:anim calcmode="lin" valueType="num">
                                      <p:cBhvr additive="base">
                                        <p:cTn id="27"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24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3"/>
          <p:cNvSpPr>
            <a:spLocks noGrp="1"/>
          </p:cNvSpPr>
          <p:nvPr>
            <p:ph type="title"/>
          </p:nvPr>
        </p:nvSpPr>
        <p:spPr>
          <a:xfrm>
            <a:off x="457200" y="274638"/>
            <a:ext cx="8229600" cy="1296987"/>
          </a:xfrm>
        </p:spPr>
        <p:txBody>
          <a:bodyPr>
            <a:scene3d>
              <a:camera prst="orthographicFront"/>
              <a:lightRig rig="threePt" dir="t"/>
            </a:scene3d>
            <a:sp3d extrusionH="57150">
              <a:bevelT w="82550" h="38100" prst="coolSlant"/>
            </a:sp3d>
          </a:bodyPr>
          <a:lstStyle/>
          <a:p>
            <a:pPr eaLnBrk="1" hangingPunct="1"/>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5">
                      <a:satMod val="175000"/>
                      <a:alpha val="40000"/>
                    </a:schemeClr>
                  </a:glow>
                  <a:innerShdw blurRad="69850" dist="43180" dir="5400000">
                    <a:srgbClr val="000000">
                      <a:alpha val="65000"/>
                    </a:srgbClr>
                  </a:innerShdw>
                </a:effectLst>
                <a:latin typeface="Monotype Corsiva" pitchFamily="66" charset="0"/>
              </a:rPr>
              <a:t>Отец, Сергей Львович Пушкин</a:t>
            </a:r>
            <a:b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5">
                      <a:satMod val="175000"/>
                      <a:alpha val="40000"/>
                    </a:schemeClr>
                  </a:glow>
                  <a:innerShdw blurRad="69850" dist="43180" dir="5400000">
                    <a:srgbClr val="000000">
                      <a:alpha val="65000"/>
                    </a:srgbClr>
                  </a:innerShdw>
                </a:effectLst>
                <a:latin typeface="Monotype Corsiva" pitchFamily="66" charset="0"/>
              </a:rPr>
            </a:b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5">
                      <a:satMod val="175000"/>
                      <a:alpha val="40000"/>
                    </a:schemeClr>
                  </a:glow>
                  <a:innerShdw blurRad="69850" dist="43180" dir="5400000">
                    <a:srgbClr val="000000">
                      <a:alpha val="65000"/>
                    </a:srgbClr>
                  </a:innerShdw>
                </a:effectLst>
                <a:latin typeface="Monotype Corsiva" pitchFamily="66" charset="0"/>
              </a:rPr>
              <a:t> (1770-1838г.)</a:t>
            </a:r>
          </a:p>
        </p:txBody>
      </p:sp>
      <p:sp>
        <p:nvSpPr>
          <p:cNvPr id="6" name="Содержимое 5"/>
          <p:cNvSpPr>
            <a:spLocks noGrp="1"/>
          </p:cNvSpPr>
          <p:nvPr>
            <p:ph sz="half" idx="2"/>
          </p:nvPr>
        </p:nvSpPr>
        <p:spPr>
          <a:xfrm>
            <a:off x="3429000" y="1600200"/>
            <a:ext cx="5257800" cy="5043488"/>
          </a:xfrm>
        </p:spPr>
        <p:txBody>
          <a:bodyPr/>
          <a:lstStyle/>
          <a:p>
            <a:pPr algn="just" eaLnBrk="1" hangingPunct="1">
              <a:buFont typeface="Arial" charset="0"/>
              <a:buNone/>
            </a:pPr>
            <a:r>
              <a:rPr lang="ru-RU" sz="2200" smtClean="0">
                <a:latin typeface="Monotype Corsiva" pitchFamily="66" charset="0"/>
              </a:rPr>
              <a:t>В 1796г. капитан-поручик лейб-гвардейского Егерского полка, с 1800г. - в Комиссариатском штате в Москве, в 1811г. - военный советник, в 1824г. - начальник Комиссариатской комиссии резервной армиии в Варшаве, с 1817г. в отставке, статский советник. Сергей Львович был тесно связан с литературными кругами, знаком с Д.И. Фонвизиным, К.Н. Батюшковым, П.А. Вяземским, В.А. Жуковским, Н.М. Карамзиным и многими другими литераторами. Пушкин-отец писал стихи и даже целые поэмы, оставил краткие воспоминания о сыне.</a:t>
            </a:r>
          </a:p>
        </p:txBody>
      </p:sp>
      <p:pic>
        <p:nvPicPr>
          <p:cNvPr id="19458" name="Picture 2"/>
          <p:cNvPicPr>
            <a:picLocks noGrp="1" noChangeAspect="1" noChangeArrowheads="1"/>
          </p:cNvPicPr>
          <p:nvPr>
            <p:ph sz="half" idx="1"/>
          </p:nvPr>
        </p:nvPicPr>
        <p:blipFill>
          <a:blip r:embed="rId2"/>
          <a:srcRect/>
          <a:stretch>
            <a:fillRect/>
          </a:stretch>
        </p:blipFill>
        <p:spPr>
          <a:xfrm>
            <a:off x="500034" y="1571612"/>
            <a:ext cx="2735923" cy="3429024"/>
          </a:xfrm>
          <a:prstGeom prst="roundRect">
            <a:avLst>
              <a:gd name="adj" fmla="val 8594"/>
            </a:avLst>
          </a:prstGeom>
          <a:solidFill>
            <a:srgbClr val="FFFFFF">
              <a:shade val="85000"/>
            </a:srgbClr>
          </a:solidFill>
          <a:ln>
            <a:solidFill>
              <a:schemeClr val="bg2">
                <a:lumMod val="50000"/>
              </a:schemeClr>
            </a:solidFill>
          </a:ln>
          <a:effectLst>
            <a:reflection blurRad="12700" stA="38000" endPos="28000" dist="5000" dir="5400000" sy="-100000" algn="bl" rotWithShape="0"/>
          </a:effectLst>
        </p:spPr>
      </p:pic>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2000" fill="hold"/>
                                        <p:tgtEl>
                                          <p:spTgt spid="19458"/>
                                        </p:tgtEl>
                                        <p:attrNameLst>
                                          <p:attrName>ppt_x</p:attrName>
                                        </p:attrNameLst>
                                      </p:cBhvr>
                                      <p:tavLst>
                                        <p:tav tm="0">
                                          <p:val>
                                            <p:strVal val="#ppt_x-.2"/>
                                          </p:val>
                                        </p:tav>
                                        <p:tav tm="100000">
                                          <p:val>
                                            <p:strVal val="#ppt_x"/>
                                          </p:val>
                                        </p:tav>
                                      </p:tavLst>
                                    </p:anim>
                                    <p:anim calcmode="lin" valueType="num">
                                      <p:cBhvr>
                                        <p:cTn id="8" dur="2000" fill="hold"/>
                                        <p:tgtEl>
                                          <p:spTgt spid="19458"/>
                                        </p:tgtEl>
                                        <p:attrNameLst>
                                          <p:attrName>ppt_y</p:attrName>
                                        </p:attrNameLst>
                                      </p:cBhvr>
                                      <p:tavLst>
                                        <p:tav tm="0">
                                          <p:val>
                                            <p:strVal val="#ppt_y"/>
                                          </p:val>
                                        </p:tav>
                                        <p:tav tm="100000">
                                          <p:val>
                                            <p:strVal val="#ppt_y"/>
                                          </p:val>
                                        </p:tav>
                                      </p:tavLst>
                                    </p:anim>
                                    <p:animEffect transition="in" filter="wipe(right)" prLst="gradientSize: 0.1">
                                      <p:cBhvr>
                                        <p:cTn id="9" dur="2000"/>
                                        <p:tgtEl>
                                          <p:spTgt spid="19458"/>
                                        </p:tgtEl>
                                      </p:cBhvr>
                                    </p:animEffect>
                                  </p:childTnLst>
                                </p:cTn>
                              </p:par>
                            </p:childTnLst>
                          </p:cTn>
                        </p:par>
                        <p:par>
                          <p:cTn id="10" fill="hold">
                            <p:stCondLst>
                              <p:cond delay="2000"/>
                            </p:stCondLst>
                            <p:childTnLst>
                              <p:par>
                                <p:cTn id="11" presetID="22" presetClass="entr" presetSubtype="2"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right)">
                                      <p:cBhvr>
                                        <p:cTn id="13"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428625" y="336550"/>
            <a:ext cx="8286750" cy="6554788"/>
          </a:xfrm>
          <a:prstGeom prst="rect">
            <a:avLst/>
          </a:prstGeom>
          <a:noFill/>
          <a:ln w="9525">
            <a:noFill/>
            <a:miter lim="800000"/>
            <a:headEnd/>
            <a:tailEnd/>
          </a:ln>
        </p:spPr>
        <p:txBody>
          <a:bodyPr>
            <a:spAutoFit/>
          </a:bodyPr>
          <a:lstStyle/>
          <a:p>
            <a:pPr algn="just"/>
            <a:r>
              <a:rPr lang="ru-RU" sz="2800" dirty="0">
                <a:latin typeface="Monotype Corsiva" pitchFamily="66" charset="0"/>
              </a:rPr>
              <a:t>В совершенстве владея </a:t>
            </a:r>
            <a:r>
              <a:rPr lang="ru-RU" sz="2800" dirty="0" err="1">
                <a:latin typeface="Monotype Corsiva" pitchFamily="66" charset="0"/>
              </a:rPr>
              <a:t>французким</a:t>
            </a:r>
            <a:r>
              <a:rPr lang="ru-RU" sz="2800" dirty="0">
                <a:latin typeface="Monotype Corsiva" pitchFamily="66" charset="0"/>
              </a:rPr>
              <a:t> языком, Сергей Львович хорошо знал произведение </a:t>
            </a:r>
            <a:r>
              <a:rPr lang="ru-RU" sz="2800" dirty="0" err="1">
                <a:latin typeface="Monotype Corsiva" pitchFamily="66" charset="0"/>
              </a:rPr>
              <a:t>французких</a:t>
            </a:r>
            <a:r>
              <a:rPr lang="ru-RU" sz="2800" dirty="0">
                <a:latin typeface="Monotype Corsiva" pitchFamily="66" charset="0"/>
              </a:rPr>
              <a:t> классиков, следил за современной отечественной литературой, писал "</a:t>
            </a:r>
            <a:r>
              <a:rPr lang="ru-RU" sz="2800" dirty="0" smtClean="0">
                <a:latin typeface="Monotype Corsiva" pitchFamily="66" charset="0"/>
              </a:rPr>
              <a:t>салонные" </a:t>
            </a:r>
            <a:r>
              <a:rPr lang="ru-RU" sz="2800" dirty="0">
                <a:latin typeface="Monotype Corsiva" pitchFamily="66" charset="0"/>
              </a:rPr>
              <a:t>стихи. Он был душой светского общества, остроумен неистощим в каламбурах. Питая отвращение ко всему "низменному", управление имением поручал плуту-управителю, что было причиной постоянного расстройства его денежных дел. Воспитанием детей не занимался, отношения со старшим сыном были отчужденными, резко </a:t>
            </a:r>
            <a:r>
              <a:rPr lang="ru-RU" sz="2800" dirty="0" err="1">
                <a:latin typeface="Monotype Corsiva" pitchFamily="66" charset="0"/>
              </a:rPr>
              <a:t>ухудшивимися</a:t>
            </a:r>
            <a:r>
              <a:rPr lang="ru-RU" sz="2800" dirty="0">
                <a:latin typeface="Monotype Corsiva" pitchFamily="66" charset="0"/>
              </a:rPr>
              <a:t> во время </a:t>
            </a:r>
            <a:r>
              <a:rPr lang="ru-RU" sz="2800" dirty="0" err="1">
                <a:latin typeface="Monotype Corsiva" pitchFamily="66" charset="0"/>
              </a:rPr>
              <a:t>михайловской</a:t>
            </a:r>
            <a:r>
              <a:rPr lang="ru-RU" sz="2800" dirty="0">
                <a:latin typeface="Monotype Corsiva" pitchFamily="66" charset="0"/>
              </a:rPr>
              <a:t> ссылки, когда Сергею Львовичу было предложено осуществлять официальный надзор за опальным поэтом. Впоследствии их отношения стали более родственными и тёплыми. Сергей Львович гордился славой своего сына и очень высоко ценил его талант. </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4"/>
          <p:cNvSpPr>
            <a:spLocks noGrp="1"/>
          </p:cNvSpPr>
          <p:nvPr>
            <p:ph type="title"/>
          </p:nvPr>
        </p:nvSpPr>
        <p:spPr/>
        <p:txBody>
          <a:bodyPr/>
          <a:lstStyle/>
          <a:p>
            <a:pPr eaLnBrk="1" hangingPunct="1"/>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5">
                      <a:satMod val="175000"/>
                      <a:alpha val="40000"/>
                    </a:schemeClr>
                  </a:glow>
                  <a:innerShdw blurRad="69850" dist="43180" dir="5400000">
                    <a:srgbClr val="000000">
                      <a:alpha val="65000"/>
                    </a:srgbClr>
                  </a:innerShdw>
                </a:effectLst>
                <a:latin typeface="Monotype Corsiva" pitchFamily="66" charset="0"/>
              </a:rPr>
              <a:t>Мать, Надежда Осиповна Пушкина (1775-1836г.)</a:t>
            </a:r>
          </a:p>
        </p:txBody>
      </p:sp>
      <p:sp>
        <p:nvSpPr>
          <p:cNvPr id="19459" name="Содержимое 5"/>
          <p:cNvSpPr>
            <a:spLocks noGrp="1"/>
          </p:cNvSpPr>
          <p:nvPr>
            <p:ph sz="half" idx="1"/>
          </p:nvPr>
        </p:nvSpPr>
        <p:spPr>
          <a:xfrm>
            <a:off x="214313" y="1428750"/>
            <a:ext cx="3857625" cy="5214938"/>
          </a:xfrm>
        </p:spPr>
        <p:txBody>
          <a:bodyPr/>
          <a:lstStyle/>
          <a:p>
            <a:pPr eaLnBrk="1" hangingPunct="1">
              <a:buFont typeface="Arial" charset="0"/>
              <a:buNone/>
            </a:pPr>
            <a:endParaRPr lang="ru-RU" dirty="0" smtClean="0"/>
          </a:p>
        </p:txBody>
      </p:sp>
      <p:sp>
        <p:nvSpPr>
          <p:cNvPr id="12292" name="Содержимое 6"/>
          <p:cNvSpPr>
            <a:spLocks noGrp="1"/>
          </p:cNvSpPr>
          <p:nvPr>
            <p:ph sz="half" idx="2"/>
          </p:nvPr>
        </p:nvSpPr>
        <p:spPr>
          <a:xfrm>
            <a:off x="4143375" y="1600200"/>
            <a:ext cx="4543425" cy="4525963"/>
          </a:xfrm>
        </p:spPr>
        <p:txBody>
          <a:bodyPr/>
          <a:lstStyle/>
          <a:p>
            <a:pPr algn="just" eaLnBrk="1" hangingPunct="1">
              <a:buFont typeface="Arial" charset="0"/>
              <a:buNone/>
            </a:pPr>
            <a:r>
              <a:rPr lang="ru-RU" sz="2400" smtClean="0">
                <a:latin typeface="Monotype Corsiva" pitchFamily="66" charset="0"/>
              </a:rPr>
              <a:t>Мать поэта, Пушкина Надежда Осиповна, урожденная Ганнибал, дочь Осипа Абрамовича Ганнибала и Марии Алексеевны Пушкиной, родилась 2 июля 1775 года. Детство и юность Надежды Осиповны прошли в Петербурге и загородном Кобрине, полученном Марией Алексеевной Ганнибал по суду от мужа. Надежда Осиповна получила хорошее домашнее воспитание, была начитана, прекрасно владела французским языком. </a:t>
            </a:r>
            <a:r>
              <a:rPr lang="ru-RU" sz="2400" smtClean="0"/>
              <a:t/>
            </a:r>
            <a:br>
              <a:rPr lang="ru-RU" sz="2400" smtClean="0"/>
            </a:br>
            <a:endParaRPr lang="ru-RU" sz="2400" smtClean="0"/>
          </a:p>
        </p:txBody>
      </p:sp>
      <p:pic>
        <p:nvPicPr>
          <p:cNvPr id="18434" name="Picture 2"/>
          <p:cNvPicPr>
            <a:picLocks noChangeAspect="1" noChangeArrowheads="1"/>
          </p:cNvPicPr>
          <p:nvPr/>
        </p:nvPicPr>
        <p:blipFill>
          <a:blip r:embed="rId2"/>
          <a:srcRect/>
          <a:stretch>
            <a:fillRect/>
          </a:stretch>
        </p:blipFill>
        <p:spPr bwMode="auto">
          <a:xfrm>
            <a:off x="285720" y="1643050"/>
            <a:ext cx="2160285" cy="2571768"/>
          </a:xfrm>
          <a:prstGeom prst="rect">
            <a:avLst/>
          </a:prstGeom>
          <a:ln w="190500" cap="sq">
            <a:solidFill>
              <a:schemeClr val="bg2">
                <a:lumMod val="5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294" name="Picture 6" descr="Надежда Осиповна Пушкина, мать поэта. Художник Ксавье де Местр. 1800-е"/>
          <p:cNvPicPr>
            <a:picLocks noChangeAspect="1" noChangeArrowheads="1"/>
          </p:cNvPicPr>
          <p:nvPr/>
        </p:nvPicPr>
        <p:blipFill>
          <a:blip r:embed="rId3" r:link="rId4" cstate="email"/>
          <a:srcRect/>
          <a:stretch>
            <a:fillRect/>
          </a:stretch>
        </p:blipFill>
        <p:spPr bwMode="auto">
          <a:xfrm>
            <a:off x="1928794" y="4071942"/>
            <a:ext cx="2033399" cy="2390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ppt_x</p:attrName>
                                        </p:attrNameLst>
                                      </p:cBhvr>
                                      <p:tavLst>
                                        <p:tav tm="0">
                                          <p:val>
                                            <p:strVal val="#ppt_x-.2"/>
                                          </p:val>
                                        </p:tav>
                                        <p:tav tm="100000">
                                          <p:val>
                                            <p:strVal val="#ppt_x"/>
                                          </p:val>
                                        </p:tav>
                                      </p:tavLst>
                                    </p:anim>
                                    <p:anim calcmode="lin" valueType="num">
                                      <p:cBhvr>
                                        <p:cTn id="8" dur="1000" fill="hold"/>
                                        <p:tgtEl>
                                          <p:spTgt spid="174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410"/>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8434"/>
                                        </p:tgtEl>
                                        <p:attrNameLst>
                                          <p:attrName>style.visibility</p:attrName>
                                        </p:attrNameLst>
                                      </p:cBhvr>
                                      <p:to>
                                        <p:strVal val="visible"/>
                                      </p:to>
                                    </p:set>
                                    <p:animEffect transition="in" filter="fade">
                                      <p:cBhvr>
                                        <p:cTn id="13" dur="2000"/>
                                        <p:tgtEl>
                                          <p:spTgt spid="18434"/>
                                        </p:tgtEl>
                                      </p:cBhvr>
                                    </p:animEffect>
                                  </p:childTnLst>
                                </p:cTn>
                              </p:par>
                            </p:childTnLst>
                          </p:cTn>
                        </p:par>
                        <p:par>
                          <p:cTn id="14" fill="hold">
                            <p:stCondLst>
                              <p:cond delay="3000"/>
                            </p:stCondLst>
                            <p:childTnLst>
                              <p:par>
                                <p:cTn id="15" presetID="8" presetClass="entr" presetSubtype="16" fill="hold" nodeType="afterEffect">
                                  <p:stCondLst>
                                    <p:cond delay="0"/>
                                  </p:stCondLst>
                                  <p:childTnLst>
                                    <p:set>
                                      <p:cBhvr>
                                        <p:cTn id="16" dur="1" fill="hold">
                                          <p:stCondLst>
                                            <p:cond delay="0"/>
                                          </p:stCondLst>
                                        </p:cTn>
                                        <p:tgtEl>
                                          <p:spTgt spid="18434"/>
                                        </p:tgtEl>
                                        <p:attrNameLst>
                                          <p:attrName>style.visibility</p:attrName>
                                        </p:attrNameLst>
                                      </p:cBhvr>
                                      <p:to>
                                        <p:strVal val="visible"/>
                                      </p:to>
                                    </p:set>
                                    <p:animEffect transition="in" filter="diamond(in)">
                                      <p:cBhvr>
                                        <p:cTn id="17" dur="2000"/>
                                        <p:tgtEl>
                                          <p:spTgt spid="18434"/>
                                        </p:tgtEl>
                                      </p:cBhvr>
                                    </p:animEffect>
                                  </p:childTnLst>
                                </p:cTn>
                              </p:par>
                            </p:childTnLst>
                          </p:cTn>
                        </p:par>
                        <p:par>
                          <p:cTn id="18" fill="hold">
                            <p:stCondLst>
                              <p:cond delay="5000"/>
                            </p:stCondLst>
                            <p:childTnLst>
                              <p:par>
                                <p:cTn id="19" presetID="3" presetClass="entr" presetSubtype="10" fill="hold" nodeType="afterEffect">
                                  <p:stCondLst>
                                    <p:cond delay="0"/>
                                  </p:stCondLst>
                                  <p:childTnLst>
                                    <p:set>
                                      <p:cBhvr>
                                        <p:cTn id="20" dur="1" fill="hold">
                                          <p:stCondLst>
                                            <p:cond delay="0"/>
                                          </p:stCondLst>
                                        </p:cTn>
                                        <p:tgtEl>
                                          <p:spTgt spid="12294"/>
                                        </p:tgtEl>
                                        <p:attrNameLst>
                                          <p:attrName>style.visibility</p:attrName>
                                        </p:attrNameLst>
                                      </p:cBhvr>
                                      <p:to>
                                        <p:strVal val="visible"/>
                                      </p:to>
                                    </p:set>
                                    <p:animEffect transition="in" filter="blinds(horizontal)">
                                      <p:cBhvr>
                                        <p:cTn id="21" dur="500"/>
                                        <p:tgtEl>
                                          <p:spTgt spid="12294"/>
                                        </p:tgtEl>
                                      </p:cBhvr>
                                    </p:animEffect>
                                  </p:childTnLst>
                                </p:cTn>
                              </p:par>
                            </p:childTnLst>
                          </p:cTn>
                        </p:par>
                        <p:par>
                          <p:cTn id="22" fill="hold">
                            <p:stCondLst>
                              <p:cond delay="5500"/>
                            </p:stCondLst>
                            <p:childTnLst>
                              <p:par>
                                <p:cTn id="23" presetID="21" presetClass="entr" presetSubtype="4" fill="hold" nodeType="afterEffect">
                                  <p:stCondLst>
                                    <p:cond delay="0"/>
                                  </p:stCondLst>
                                  <p:childTnLst>
                                    <p:set>
                                      <p:cBhvr>
                                        <p:cTn id="24" dur="1" fill="hold">
                                          <p:stCondLst>
                                            <p:cond delay="0"/>
                                          </p:stCondLst>
                                        </p:cTn>
                                        <p:tgtEl>
                                          <p:spTgt spid="12292">
                                            <p:txEl>
                                              <p:pRg st="0" end="0"/>
                                            </p:txEl>
                                          </p:spTgt>
                                        </p:tgtEl>
                                        <p:attrNameLst>
                                          <p:attrName>style.visibility</p:attrName>
                                        </p:attrNameLst>
                                      </p:cBhvr>
                                      <p:to>
                                        <p:strVal val="visible"/>
                                      </p:to>
                                    </p:set>
                                    <p:animEffect transition="in" filter="wheel(4)">
                                      <p:cBhvr>
                                        <p:cTn id="25" dur="2000"/>
                                        <p:tgtEl>
                                          <p:spTgt spid="122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929063" y="214313"/>
            <a:ext cx="5000625" cy="6500812"/>
          </a:xfrm>
        </p:spPr>
        <p:txBody>
          <a:bodyPr/>
          <a:lstStyle/>
          <a:p>
            <a:pPr algn="just">
              <a:buFont typeface="Arial" charset="0"/>
              <a:buNone/>
            </a:pPr>
            <a:r>
              <a:rPr lang="ru-RU" sz="2400" smtClean="0">
                <a:latin typeface="Monotype Corsiva" pitchFamily="66" charset="0"/>
              </a:rPr>
              <a:t>Веселая, всегда оживленная, она свободно чувствовала себя в светском обществе, имела большой круг знакомых, восхищавшихся ее красотой. Ее называли прекрасной креолкой, тем самым, подчеркивая ее необычное происхождение. С Сергеем Львовичем Пушкиным Надежда Осиповна венчалась 28 сентября 1796 года в церкви соседнего с Кобриным села Воскресенского. Взаимная любовь и душевная привязанность соединили их судьбы на 40 лет. (Надежда Осиповна умерла в 1836 году).</a:t>
            </a:r>
          </a:p>
          <a:p>
            <a:pPr algn="just">
              <a:buFont typeface="Arial" charset="0"/>
              <a:buNone/>
            </a:pPr>
            <a:r>
              <a:rPr lang="ru-RU" sz="2400" smtClean="0">
                <a:latin typeface="Monotype Corsiva" pitchFamily="66" charset="0"/>
              </a:rPr>
              <a:t> </a:t>
            </a:r>
            <a:br>
              <a:rPr lang="ru-RU" sz="2400" smtClean="0">
                <a:latin typeface="Monotype Corsiva" pitchFamily="66" charset="0"/>
              </a:rPr>
            </a:br>
            <a:endParaRPr lang="ru-RU" sz="2400" smtClean="0">
              <a:latin typeface="Monotype Corsiva" pitchFamily="66" charset="0"/>
            </a:endParaRPr>
          </a:p>
        </p:txBody>
      </p:sp>
      <p:pic>
        <p:nvPicPr>
          <p:cNvPr id="48135" name="Picture 7" descr="C:\Documents and Settings\Пользователь\Рабочий стол\Надежда Осиповна Пушкина надежда осиповна получила хорошее домашнее воспитание, была начитана, прекрасно___files\5.jpg"/>
          <p:cNvPicPr>
            <a:picLocks noGrp="1" noChangeAspect="1" noChangeArrowheads="1"/>
          </p:cNvPicPr>
          <p:nvPr>
            <p:ph sz="half" idx="1"/>
          </p:nvPr>
        </p:nvPicPr>
        <p:blipFill>
          <a:blip r:embed="rId3"/>
          <a:srcRect/>
          <a:stretch>
            <a:fillRect/>
          </a:stretch>
        </p:blipFill>
        <p:spPr>
          <a:xfrm>
            <a:off x="714348" y="3500438"/>
            <a:ext cx="2786082" cy="2786082"/>
          </a:xfrm>
          <a:prstGeom prst="roundRect">
            <a:avLst>
              <a:gd name="adj" fmla="val 8594"/>
            </a:avLst>
          </a:prstGeom>
          <a:solidFill>
            <a:srgbClr val="FFFFFF">
              <a:shade val="85000"/>
            </a:srgbClr>
          </a:solidFill>
          <a:ln>
            <a:solidFill>
              <a:schemeClr val="bg2">
                <a:lumMod val="50000"/>
              </a:schemeClr>
            </a:solidFill>
          </a:ln>
          <a:effectLst>
            <a:reflection blurRad="12700" stA="38000" endPos="28000" dist="5000" dir="5400000" sy="-100000" algn="bl" rotWithShape="0"/>
          </a:effectLst>
        </p:spPr>
      </p:pic>
      <p:pic>
        <p:nvPicPr>
          <p:cNvPr id="48136" name="Picture 8" descr="C:\Documents and Settings\Пользователь\Рабочий стол\Надежда Осиповна Пушкина надежда осиповна получила хорошее домашнее воспитание, была начитана, прекрасно___files\6.jpg"/>
          <p:cNvPicPr>
            <a:picLocks noChangeAspect="1" noChangeArrowheads="1"/>
          </p:cNvPicPr>
          <p:nvPr/>
        </p:nvPicPr>
        <p:blipFill>
          <a:blip r:embed="rId4"/>
          <a:srcRect/>
          <a:stretch>
            <a:fillRect/>
          </a:stretch>
        </p:blipFill>
        <p:spPr bwMode="auto">
          <a:xfrm>
            <a:off x="285720" y="357166"/>
            <a:ext cx="2786082" cy="2786082"/>
          </a:xfrm>
          <a:prstGeom prst="roundRect">
            <a:avLst>
              <a:gd name="adj" fmla="val 8594"/>
            </a:avLst>
          </a:prstGeom>
          <a:solidFill>
            <a:srgbClr val="FFFFFF">
              <a:shade val="85000"/>
            </a:srgbClr>
          </a:solidFill>
          <a:ln>
            <a:solidFill>
              <a:schemeClr val="tx2">
                <a:lumMod val="60000"/>
                <a:lumOff val="40000"/>
              </a:schemeClr>
            </a:solidFill>
          </a:ln>
          <a:effectLst>
            <a:reflection blurRad="12700" stA="38000" endPos="28000" dist="5000" dir="5400000" sy="-100000" algn="bl" rotWithShape="0"/>
          </a:effec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8136"/>
                                        </p:tgtEl>
                                        <p:attrNameLst>
                                          <p:attrName>style.visibility</p:attrName>
                                        </p:attrNameLst>
                                      </p:cBhvr>
                                      <p:to>
                                        <p:strVal val="visible"/>
                                      </p:to>
                                    </p:set>
                                    <p:animEffect transition="in" filter="wedge">
                                      <p:cBhvr>
                                        <p:cTn id="7" dur="2000"/>
                                        <p:tgtEl>
                                          <p:spTgt spid="48136"/>
                                        </p:tgtEl>
                                      </p:cBhvr>
                                    </p:animEffect>
                                  </p:childTnLst>
                                </p:cTn>
                              </p:par>
                              <p:par>
                                <p:cTn id="8" presetID="7" presetClass="entr" presetSubtype="4" fill="hold" nodeType="withEffect">
                                  <p:stCondLst>
                                    <p:cond delay="0"/>
                                  </p:stCondLst>
                                  <p:childTnLst>
                                    <p:set>
                                      <p:cBhvr>
                                        <p:cTn id="9" dur="1" fill="hold">
                                          <p:stCondLst>
                                            <p:cond delay="0"/>
                                          </p:stCondLst>
                                        </p:cTn>
                                        <p:tgtEl>
                                          <p:spTgt spid="48135"/>
                                        </p:tgtEl>
                                        <p:attrNameLst>
                                          <p:attrName>style.visibility</p:attrName>
                                        </p:attrNameLst>
                                      </p:cBhvr>
                                      <p:to>
                                        <p:strVal val="visible"/>
                                      </p:to>
                                    </p:set>
                                    <p:anim calcmode="lin" valueType="num">
                                      <p:cBhvr additive="base">
                                        <p:cTn id="10" dur="2000" fill="hold"/>
                                        <p:tgtEl>
                                          <p:spTgt spid="48135"/>
                                        </p:tgtEl>
                                        <p:attrNameLst>
                                          <p:attrName>ppt_x</p:attrName>
                                        </p:attrNameLst>
                                      </p:cBhvr>
                                      <p:tavLst>
                                        <p:tav tm="0">
                                          <p:val>
                                            <p:strVal val="#ppt_x"/>
                                          </p:val>
                                        </p:tav>
                                        <p:tav tm="100000">
                                          <p:val>
                                            <p:strVal val="#ppt_x"/>
                                          </p:val>
                                        </p:tav>
                                      </p:tavLst>
                                    </p:anim>
                                    <p:anim calcmode="lin" valueType="num">
                                      <p:cBhvr additive="base">
                                        <p:cTn id="11" dur="2000" fill="hold"/>
                                        <p:tgtEl>
                                          <p:spTgt spid="48135"/>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0"/>
                                        <p:tgtEl>
                                          <p:spTgt spid="4">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214688" y="214313"/>
            <a:ext cx="5715000" cy="6429375"/>
          </a:xfrm>
        </p:spPr>
        <p:txBody>
          <a:bodyPr/>
          <a:lstStyle/>
          <a:p>
            <a:pPr algn="just">
              <a:buFont typeface="Arial" charset="0"/>
              <a:buNone/>
            </a:pPr>
            <a:r>
              <a:rPr lang="ru-RU" sz="2400" smtClean="0">
                <a:latin typeface="Monotype Corsiva" pitchFamily="66" charset="0"/>
              </a:rPr>
              <a:t>С детства для Пушкина были значимы принадлежность к славному в истории роду (легендарный родоначальник Радша - сподвижник Александра Невского; прадед по матери - А. П. Ганнибал, «арап Петра Великого») и «домашнее» отношение к словесности (среди посетителей родительского дома - Н. М. Карамзин; дядя В. Л. Пушкин - даровитый поэт). Домашнее воспитание свелось к блестящему овладению французским языком; вкус к языку родному, фольклору и истории пришел от бабки по матери - М. А. Ганнибал, урожденной Пушкиной.</a:t>
            </a:r>
          </a:p>
        </p:txBody>
      </p:sp>
      <p:pic>
        <p:nvPicPr>
          <p:cNvPr id="31746" name="Picture 2"/>
          <p:cNvPicPr>
            <a:picLocks noGrp="1" noChangeAspect="1" noChangeArrowheads="1"/>
          </p:cNvPicPr>
          <p:nvPr>
            <p:ph sz="half" idx="1"/>
          </p:nvPr>
        </p:nvPicPr>
        <p:blipFill>
          <a:blip r:embed="rId2" cstate="email"/>
          <a:srcRect/>
          <a:stretch>
            <a:fillRect/>
          </a:stretch>
        </p:blipFill>
        <p:spPr>
          <a:xfrm>
            <a:off x="500034" y="1000108"/>
            <a:ext cx="2381250" cy="3533775"/>
          </a:xfrm>
          <a:prstGeom prst="roundRect">
            <a:avLst>
              <a:gd name="adj" fmla="val 8594"/>
            </a:avLst>
          </a:prstGeom>
          <a:solidFill>
            <a:srgbClr val="FFFFFF">
              <a:shade val="85000"/>
            </a:srgbClr>
          </a:solidFill>
          <a:ln>
            <a:solidFill>
              <a:schemeClr val="accent1">
                <a:lumMod val="75000"/>
              </a:schemeClr>
            </a:solidFill>
          </a:ln>
          <a:effectLst>
            <a:reflection blurRad="12700" stA="38000" endPos="28000" dist="5000" dir="5400000" sy="-100000" algn="bl" rotWithShape="0"/>
          </a:effectLst>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2000"/>
                                        <p:tgtEl>
                                          <p:spTgt spid="31746"/>
                                        </p:tgtEl>
                                      </p:cBhvr>
                                    </p:animEffect>
                                    <p:anim calcmode="lin" valueType="num">
                                      <p:cBhvr>
                                        <p:cTn id="8" dur="2000" fill="hold"/>
                                        <p:tgtEl>
                                          <p:spTgt spid="31746"/>
                                        </p:tgtEl>
                                        <p:attrNameLst>
                                          <p:attrName>style.rotation</p:attrName>
                                        </p:attrNameLst>
                                      </p:cBhvr>
                                      <p:tavLst>
                                        <p:tav tm="0">
                                          <p:val>
                                            <p:fltVal val="720"/>
                                          </p:val>
                                        </p:tav>
                                        <p:tav tm="100000">
                                          <p:val>
                                            <p:fltVal val="0"/>
                                          </p:val>
                                        </p:tav>
                                      </p:tavLst>
                                    </p:anim>
                                    <p:anim calcmode="lin" valueType="num">
                                      <p:cBhvr>
                                        <p:cTn id="9" dur="2000" fill="hold"/>
                                        <p:tgtEl>
                                          <p:spTgt spid="31746"/>
                                        </p:tgtEl>
                                        <p:attrNameLst>
                                          <p:attrName>ppt_h</p:attrName>
                                        </p:attrNameLst>
                                      </p:cBhvr>
                                      <p:tavLst>
                                        <p:tav tm="0">
                                          <p:val>
                                            <p:fltVal val="0"/>
                                          </p:val>
                                        </p:tav>
                                        <p:tav tm="100000">
                                          <p:val>
                                            <p:strVal val="#ppt_h"/>
                                          </p:val>
                                        </p:tav>
                                      </p:tavLst>
                                    </p:anim>
                                    <p:anim calcmode="lin" valueType="num">
                                      <p:cBhvr>
                                        <p:cTn id="10" dur="2000" fill="hold"/>
                                        <p:tgtEl>
                                          <p:spTgt spid="31746"/>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214313" y="214313"/>
            <a:ext cx="8715375" cy="5262562"/>
          </a:xfrm>
          <a:prstGeom prst="rect">
            <a:avLst/>
          </a:prstGeom>
          <a:noFill/>
          <a:ln w="9525">
            <a:noFill/>
            <a:miter lim="800000"/>
            <a:headEnd/>
            <a:tailEnd/>
          </a:ln>
        </p:spPr>
        <p:txBody>
          <a:bodyPr>
            <a:spAutoFit/>
          </a:bodyPr>
          <a:lstStyle/>
          <a:p>
            <a:pPr algn="just"/>
            <a:r>
              <a:rPr lang="ru-RU" sz="2400">
                <a:latin typeface="Monotype Corsiva" pitchFamily="66" charset="0"/>
              </a:rPr>
              <a:t>Кроме сына Александра у Надежды Осиповны и Сергея Львовича были дети: Ольга, Николай, Лев. Другие же дети - Павел, Михаил, Платон и София - умерли в младенческом возрасте. Она, более чем муж, занималась воспитанием детей. Надежда Осиповна чрезвычайно гордилась успехами своего старшего сына Александра. Во время михайловской ссылки поэта, заботясь о его здоровье, она хлопотала о разрешении Пушкину выехать из деревни для лечения, потом радовалась его приезду в Петербург в мае 1827 года.</a:t>
            </a:r>
          </a:p>
          <a:p>
            <a:pPr algn="just"/>
            <a:r>
              <a:rPr lang="ru-RU" sz="2400">
                <a:latin typeface="Monotype Corsiva" pitchFamily="66" charset="0"/>
              </a:rPr>
              <a:t> </a:t>
            </a:r>
            <a:br>
              <a:rPr lang="ru-RU" sz="2400">
                <a:latin typeface="Monotype Corsiva" pitchFamily="66" charset="0"/>
              </a:rPr>
            </a:br>
            <a:r>
              <a:rPr lang="ru-RU" sz="2400">
                <a:latin typeface="Monotype Corsiva" pitchFamily="66" charset="0"/>
              </a:rPr>
              <a:t>Во время последней болезни матери Пушкин проявлял большую заботу о ней, а после её смерти "жаловался на судьбу" за то, что он так недолго "пользовался нежностью материнскою". Пушкин сам отвёз тело матери для погребения в Святогорский монастырь и выказал желание быть похороненным рядом</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2000"/>
                                        <p:tgtEl>
                                          <p:spTgt spid="5">
                                            <p:txEl>
                                              <p:pRg st="0" end="0"/>
                                            </p:txEl>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up)">
                                      <p:cBhvr>
                                        <p:cTn id="11"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5">
                      <a:satMod val="175000"/>
                      <a:alpha val="40000"/>
                    </a:schemeClr>
                  </a:glow>
                  <a:innerShdw blurRad="69850" dist="43180" dir="5400000">
                    <a:srgbClr val="000000">
                      <a:alpha val="65000"/>
                    </a:srgbClr>
                  </a:innerShdw>
                </a:effectLst>
                <a:latin typeface="Monotype Corsiva" pitchFamily="66" charset="0"/>
              </a:rPr>
              <a:t>Сестра, Ольга Сергеевна Павлищева (1797-1868г.)</a:t>
            </a:r>
          </a:p>
        </p:txBody>
      </p:sp>
      <p:sp>
        <p:nvSpPr>
          <p:cNvPr id="4" name="Содержимое 3"/>
          <p:cNvSpPr>
            <a:spLocks noGrp="1"/>
          </p:cNvSpPr>
          <p:nvPr>
            <p:ph sz="half" idx="2"/>
          </p:nvPr>
        </p:nvSpPr>
        <p:spPr>
          <a:xfrm>
            <a:off x="3643313" y="1600200"/>
            <a:ext cx="5043487" cy="5043488"/>
          </a:xfrm>
        </p:spPr>
        <p:txBody>
          <a:bodyPr/>
          <a:lstStyle/>
          <a:p>
            <a:pPr eaLnBrk="1" hangingPunct="1">
              <a:buFont typeface="Arial" charset="0"/>
              <a:buNone/>
            </a:pPr>
            <a:r>
              <a:rPr lang="ru-RU" dirty="0" smtClean="0">
                <a:latin typeface="Monotype Corsiva" pitchFamily="66" charset="0"/>
              </a:rPr>
              <a:t>Урожденная Пушкина, была всегда дружна с братом Александром. В 1824г. в ссоре Пушкина с отцом приняла сторону брата. Поэт знал о тайном браке сестры и в 1828г., по поручению матери, встречал и благословлял новобрачных.</a:t>
            </a:r>
          </a:p>
        </p:txBody>
      </p:sp>
      <p:pic>
        <p:nvPicPr>
          <p:cNvPr id="24578" name="Picture 2"/>
          <p:cNvPicPr>
            <a:picLocks noGrp="1" noChangeAspect="1" noChangeArrowheads="1"/>
          </p:cNvPicPr>
          <p:nvPr>
            <p:ph sz="half" idx="1"/>
          </p:nvPr>
        </p:nvPicPr>
        <p:blipFill>
          <a:blip r:embed="rId2"/>
          <a:srcRect/>
          <a:stretch>
            <a:fillRect/>
          </a:stretch>
        </p:blipFill>
        <p:spPr>
          <a:xfrm>
            <a:off x="571472" y="2071678"/>
            <a:ext cx="2428892" cy="2785129"/>
          </a:xfrm>
          <a:prstGeom prst="roundRect">
            <a:avLst>
              <a:gd name="adj" fmla="val 4167"/>
            </a:avLst>
          </a:prstGeom>
          <a:solidFill>
            <a:srgbClr val="FFFFFF"/>
          </a:solidFill>
          <a:ln w="76200" cap="sq">
            <a:solidFill>
              <a:schemeClr val="accent3">
                <a:lumMod val="75000"/>
              </a:schemeClr>
            </a:solidFill>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9" presetClass="entr" presetSubtype="0" fill="hold" grpId="1"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2000" fill="hold"/>
                                        <p:tgtEl>
                                          <p:spTgt spid="2"/>
                                        </p:tgtEl>
                                        <p:attrNameLst>
                                          <p:attrName>ppt_x</p:attrName>
                                        </p:attrNameLst>
                                      </p:cBhvr>
                                      <p:tavLst>
                                        <p:tav tm="0">
                                          <p:val>
                                            <p:strVal val="#ppt_x-.2"/>
                                          </p:val>
                                        </p:tav>
                                        <p:tav tm="100000">
                                          <p:val>
                                            <p:strVal val="#ppt_x"/>
                                          </p:val>
                                        </p:tav>
                                      </p:tavLst>
                                    </p:anim>
                                    <p:anim calcmode="lin" valueType="num">
                                      <p:cBhvr>
                                        <p:cTn id="12" dur="2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3" dur="2000"/>
                                        <p:tgtEl>
                                          <p:spTgt spid="2"/>
                                        </p:tgtEl>
                                      </p:cBhvr>
                                    </p:animEffect>
                                  </p:childTnLst>
                                </p:cTn>
                              </p:par>
                              <p:par>
                                <p:cTn id="14" presetID="35" presetClass="entr" presetSubtype="0" fill="hold" nodeType="withEffect">
                                  <p:stCondLst>
                                    <p:cond delay="0"/>
                                  </p:stCondLst>
                                  <p:childTnLst>
                                    <p:set>
                                      <p:cBhvr>
                                        <p:cTn id="15" dur="1" fill="hold">
                                          <p:stCondLst>
                                            <p:cond delay="0"/>
                                          </p:stCondLst>
                                        </p:cTn>
                                        <p:tgtEl>
                                          <p:spTgt spid="24578"/>
                                        </p:tgtEl>
                                        <p:attrNameLst>
                                          <p:attrName>style.visibility</p:attrName>
                                        </p:attrNameLst>
                                      </p:cBhvr>
                                      <p:to>
                                        <p:strVal val="visible"/>
                                      </p:to>
                                    </p:set>
                                    <p:animEffect transition="in" filter="fade">
                                      <p:cBhvr>
                                        <p:cTn id="16" dur="2000"/>
                                        <p:tgtEl>
                                          <p:spTgt spid="24578"/>
                                        </p:tgtEl>
                                      </p:cBhvr>
                                    </p:animEffect>
                                    <p:anim calcmode="lin" valueType="num">
                                      <p:cBhvr>
                                        <p:cTn id="17" dur="2000" fill="hold"/>
                                        <p:tgtEl>
                                          <p:spTgt spid="24578"/>
                                        </p:tgtEl>
                                        <p:attrNameLst>
                                          <p:attrName>style.rotation</p:attrName>
                                        </p:attrNameLst>
                                      </p:cBhvr>
                                      <p:tavLst>
                                        <p:tav tm="0">
                                          <p:val>
                                            <p:fltVal val="720"/>
                                          </p:val>
                                        </p:tav>
                                        <p:tav tm="100000">
                                          <p:val>
                                            <p:fltVal val="0"/>
                                          </p:val>
                                        </p:tav>
                                      </p:tavLst>
                                    </p:anim>
                                    <p:anim calcmode="lin" valueType="num">
                                      <p:cBhvr>
                                        <p:cTn id="18" dur="2000" fill="hold"/>
                                        <p:tgtEl>
                                          <p:spTgt spid="24578"/>
                                        </p:tgtEl>
                                        <p:attrNameLst>
                                          <p:attrName>ppt_h</p:attrName>
                                        </p:attrNameLst>
                                      </p:cBhvr>
                                      <p:tavLst>
                                        <p:tav tm="0">
                                          <p:val>
                                            <p:fltVal val="0"/>
                                          </p:val>
                                        </p:tav>
                                        <p:tav tm="100000">
                                          <p:val>
                                            <p:strVal val="#ppt_h"/>
                                          </p:val>
                                        </p:tav>
                                      </p:tavLst>
                                    </p:anim>
                                    <p:anim calcmode="lin" valueType="num">
                                      <p:cBhvr>
                                        <p:cTn id="19" dur="2000" fill="hold"/>
                                        <p:tgtEl>
                                          <p:spTgt spid="24578"/>
                                        </p:tgtEl>
                                        <p:attrNameLst>
                                          <p:attrName>ppt_w</p:attrName>
                                        </p:attrNameLst>
                                      </p:cBhvr>
                                      <p:tavLst>
                                        <p:tav tm="0">
                                          <p:val>
                                            <p:fltVal val="0"/>
                                          </p:val>
                                        </p:tav>
                                        <p:tav tm="100000">
                                          <p:val>
                                            <p:strVal val="#ppt_w"/>
                                          </p:val>
                                        </p:tav>
                                      </p:tavLst>
                                    </p:anim>
                                  </p:childTnLst>
                                </p:cTn>
                              </p:par>
                              <p:par>
                                <p:cTn id="20" presetID="7" presetClass="entr" presetSubtype="1" fill="hold" grpId="0" nodeType="with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r>
              <a:rPr lang="ru-RU" smtClean="0">
                <a:latin typeface="Monotype Corsiva" pitchFamily="66" charset="0"/>
              </a:rPr>
              <a:t>Брат, Лев Сергеевич Пушкин </a:t>
            </a:r>
            <a:br>
              <a:rPr lang="ru-RU" smtClean="0">
                <a:latin typeface="Monotype Corsiva" pitchFamily="66" charset="0"/>
              </a:rPr>
            </a:br>
            <a:r>
              <a:rPr lang="ru-RU" smtClean="0">
                <a:latin typeface="Monotype Corsiva" pitchFamily="66" charset="0"/>
              </a:rPr>
              <a:t>(1805-1852г.)</a:t>
            </a:r>
          </a:p>
        </p:txBody>
      </p:sp>
      <p:sp>
        <p:nvSpPr>
          <p:cNvPr id="14339" name="Содержимое 3"/>
          <p:cNvSpPr>
            <a:spLocks noGrp="1"/>
          </p:cNvSpPr>
          <p:nvPr>
            <p:ph sz="half" idx="2"/>
          </p:nvPr>
        </p:nvSpPr>
        <p:spPr>
          <a:xfrm>
            <a:off x="3857625" y="1600200"/>
            <a:ext cx="4829175" cy="4900613"/>
          </a:xfrm>
        </p:spPr>
        <p:txBody>
          <a:bodyPr/>
          <a:lstStyle/>
          <a:p>
            <a:pPr algn="just" eaLnBrk="1" hangingPunct="1">
              <a:buFont typeface="Arial" charset="0"/>
              <a:buNone/>
            </a:pPr>
            <a:r>
              <a:rPr lang="ru-RU" sz="2400" smtClean="0">
                <a:latin typeface="Monotype Corsiva" pitchFamily="66" charset="0"/>
              </a:rPr>
              <a:t>Воспитанник Благородного пансиона при Царскосельском Лицее и Благородного пансиона при Главном Педагогическом институте, курса которого не окончил. Участник персидско-турецкой кампании 1827-1829 г.г., затем перешел в Финляндский драгунский полк в чине штабс-капитана. В 1832 г. вышел в отставку в чине капитана. Пушкин нежно любил брата, с примесью родительской строгости.</a:t>
            </a:r>
          </a:p>
        </p:txBody>
      </p:sp>
      <p:pic>
        <p:nvPicPr>
          <p:cNvPr id="25602" name="Picture 2"/>
          <p:cNvPicPr>
            <a:picLocks noGrp="1" noChangeAspect="1" noChangeArrowheads="1"/>
          </p:cNvPicPr>
          <p:nvPr>
            <p:ph sz="half" idx="1"/>
          </p:nvPr>
        </p:nvPicPr>
        <p:blipFill>
          <a:blip r:embed="rId2"/>
          <a:srcRect/>
          <a:stretch>
            <a:fillRect/>
          </a:stretch>
        </p:blipFill>
        <p:spPr>
          <a:xfrm>
            <a:off x="642910" y="1857364"/>
            <a:ext cx="2540836" cy="3286148"/>
          </a:xfrm>
          <a:ln w="190500" cap="sq">
            <a:solidFill>
              <a:schemeClr val="bg2">
                <a:lumMod val="50000"/>
              </a:schemeClr>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4500"/>
                            </p:stCondLst>
                            <p:childTnLst>
                              <p:par>
                                <p:cTn id="11" presetID="45" presetClass="entr" presetSubtype="0" fill="hold" nodeType="afterEffect">
                                  <p:stCondLst>
                                    <p:cond delay="0"/>
                                  </p:stCondLst>
                                  <p:iterate type="lt">
                                    <p:tmPct val="10000"/>
                                  </p:iterate>
                                  <p:childTnLst>
                                    <p:set>
                                      <p:cBhvr>
                                        <p:cTn id="12" dur="1" fill="hold">
                                          <p:stCondLst>
                                            <p:cond delay="0"/>
                                          </p:stCondLst>
                                        </p:cTn>
                                        <p:tgtEl>
                                          <p:spTgt spid="25602"/>
                                        </p:tgtEl>
                                        <p:attrNameLst>
                                          <p:attrName>style.visibility</p:attrName>
                                        </p:attrNameLst>
                                      </p:cBhvr>
                                      <p:to>
                                        <p:strVal val="visible"/>
                                      </p:to>
                                    </p:set>
                                    <p:animEffect transition="in" filter="fade">
                                      <p:cBhvr>
                                        <p:cTn id="13" dur="2000"/>
                                        <p:tgtEl>
                                          <p:spTgt spid="25602"/>
                                        </p:tgtEl>
                                      </p:cBhvr>
                                    </p:animEffect>
                                    <p:anim calcmode="lin" valueType="num">
                                      <p:cBhvr>
                                        <p:cTn id="14" dur="2000" fill="hold"/>
                                        <p:tgtEl>
                                          <p:spTgt spid="25602"/>
                                        </p:tgtEl>
                                        <p:attrNameLst>
                                          <p:attrName>ppt_w</p:attrName>
                                        </p:attrNameLst>
                                      </p:cBhvr>
                                      <p:tavLst>
                                        <p:tav tm="0" fmla="#ppt_w*sin(2.5*pi*$)">
                                          <p:val>
                                            <p:fltVal val="0"/>
                                          </p:val>
                                        </p:tav>
                                        <p:tav tm="100000">
                                          <p:val>
                                            <p:fltVal val="1"/>
                                          </p:val>
                                        </p:tav>
                                      </p:tavLst>
                                    </p:anim>
                                    <p:anim calcmode="lin" valueType="num">
                                      <p:cBhvr>
                                        <p:cTn id="15" dur="2000" fill="hold"/>
                                        <p:tgtEl>
                                          <p:spTgt spid="25602"/>
                                        </p:tgtEl>
                                        <p:attrNameLst>
                                          <p:attrName>ppt_h</p:attrName>
                                        </p:attrNameLst>
                                      </p:cBhvr>
                                      <p:tavLst>
                                        <p:tav tm="0">
                                          <p:val>
                                            <p:strVal val="#ppt_h"/>
                                          </p:val>
                                        </p:tav>
                                        <p:tav tm="100000">
                                          <p:val>
                                            <p:strVal val="#ppt_h"/>
                                          </p:val>
                                        </p:tav>
                                      </p:tavLst>
                                    </p:anim>
                                  </p:childTnLst>
                                </p:cTn>
                              </p:par>
                            </p:childTnLst>
                          </p:cTn>
                        </p:par>
                        <p:par>
                          <p:cTn id="16" fill="hold">
                            <p:stCondLst>
                              <p:cond delay="6500"/>
                            </p:stCondLst>
                            <p:childTnLst>
                              <p:par>
                                <p:cTn id="17" presetID="30" presetClass="emph" presetSubtype="0" fill="hold" nodeType="afterEffect">
                                  <p:stCondLst>
                                    <p:cond delay="0"/>
                                  </p:stCondLst>
                                  <p:iterate type="lt">
                                    <p:tmPct val="0"/>
                                  </p:iterate>
                                  <p:childTnLst>
                                    <p:animClr clrSpc="hsl">
                                      <p:cBhvr override="childStyle">
                                        <p:cTn id="18" dur="500" fill="hold"/>
                                        <p:tgtEl>
                                          <p:spTgt spid="25602"/>
                                        </p:tgtEl>
                                        <p:attrNameLst>
                                          <p:attrName>style.color</p:attrName>
                                        </p:attrNameLst>
                                      </p:cBhvr>
                                      <p:by>
                                        <p:hsl h="0" s="12549" l="25098"/>
                                      </p:by>
                                    </p:animClr>
                                    <p:animClr clrSpc="hsl">
                                      <p:cBhvr>
                                        <p:cTn id="19" dur="500" fill="hold"/>
                                        <p:tgtEl>
                                          <p:spTgt spid="25602"/>
                                        </p:tgtEl>
                                        <p:attrNameLst>
                                          <p:attrName>fillcolor</p:attrName>
                                        </p:attrNameLst>
                                      </p:cBhvr>
                                      <p:by>
                                        <p:hsl h="0" s="12549" l="25098"/>
                                      </p:by>
                                    </p:animClr>
                                    <p:animClr clrSpc="hsl">
                                      <p:cBhvr>
                                        <p:cTn id="20" dur="500" fill="hold"/>
                                        <p:tgtEl>
                                          <p:spTgt spid="25602"/>
                                        </p:tgtEl>
                                        <p:attrNameLst>
                                          <p:attrName>stroke.color</p:attrName>
                                        </p:attrNameLst>
                                      </p:cBhvr>
                                      <p:by>
                                        <p:hsl h="0" s="12549" l="25098"/>
                                      </p:by>
                                    </p:animClr>
                                    <p:set>
                                      <p:cBhvr>
                                        <p:cTn id="21" dur="500" fill="hold"/>
                                        <p:tgtEl>
                                          <p:spTgt spid="25602"/>
                                        </p:tgtEl>
                                        <p:attrNameLst>
                                          <p:attrName>fill.type</p:attrName>
                                        </p:attrNameLst>
                                      </p:cBhvr>
                                      <p:to>
                                        <p:strVal val="solid"/>
                                      </p:to>
                                    </p:set>
                                  </p:childTnLst>
                                </p:cTn>
                              </p:par>
                            </p:childTnLst>
                          </p:cTn>
                        </p:par>
                        <p:par>
                          <p:cTn id="22" fill="hold">
                            <p:stCondLst>
                              <p:cond delay="7000"/>
                            </p:stCondLst>
                            <p:childTnLst>
                              <p:par>
                                <p:cTn id="23" presetID="35" presetClass="entr" presetSubtype="0" fill="hold" grpId="0" nodeType="afterEffect">
                                  <p:stCondLst>
                                    <p:cond delay="0"/>
                                  </p:stCondLst>
                                  <p:childTnLst>
                                    <p:set>
                                      <p:cBhvr>
                                        <p:cTn id="24" dur="1" fill="hold">
                                          <p:stCondLst>
                                            <p:cond delay="0"/>
                                          </p:stCondLst>
                                        </p:cTn>
                                        <p:tgtEl>
                                          <p:spTgt spid="14339">
                                            <p:txEl>
                                              <p:pRg st="0" end="0"/>
                                            </p:txEl>
                                          </p:spTgt>
                                        </p:tgtEl>
                                        <p:attrNameLst>
                                          <p:attrName>style.visibility</p:attrName>
                                        </p:attrNameLst>
                                      </p:cBhvr>
                                      <p:to>
                                        <p:strVal val="visible"/>
                                      </p:to>
                                    </p:set>
                                    <p:animEffect transition="in" filter="fade">
                                      <p:cBhvr>
                                        <p:cTn id="25" dur="2000"/>
                                        <p:tgtEl>
                                          <p:spTgt spid="14339">
                                            <p:txEl>
                                              <p:pRg st="0" end="0"/>
                                            </p:txEl>
                                          </p:spTgt>
                                        </p:tgtEl>
                                      </p:cBhvr>
                                    </p:animEffect>
                                    <p:anim calcmode="lin" valueType="num">
                                      <p:cBhvr>
                                        <p:cTn id="26" dur="2000" fill="hold"/>
                                        <p:tgtEl>
                                          <p:spTgt spid="14339">
                                            <p:txEl>
                                              <p:pRg st="0" end="0"/>
                                            </p:txEl>
                                          </p:spTgt>
                                        </p:tgtEl>
                                        <p:attrNameLst>
                                          <p:attrName>style.rotation</p:attrName>
                                        </p:attrNameLst>
                                      </p:cBhvr>
                                      <p:tavLst>
                                        <p:tav tm="0">
                                          <p:val>
                                            <p:fltVal val="720"/>
                                          </p:val>
                                        </p:tav>
                                        <p:tav tm="100000">
                                          <p:val>
                                            <p:fltVal val="0"/>
                                          </p:val>
                                        </p:tav>
                                      </p:tavLst>
                                    </p:anim>
                                    <p:anim calcmode="lin" valueType="num">
                                      <p:cBhvr>
                                        <p:cTn id="27" dur="2000" fill="hold"/>
                                        <p:tgtEl>
                                          <p:spTgt spid="14339">
                                            <p:txEl>
                                              <p:pRg st="0" end="0"/>
                                            </p:txEl>
                                          </p:spTgt>
                                        </p:tgtEl>
                                        <p:attrNameLst>
                                          <p:attrName>ppt_h</p:attrName>
                                        </p:attrNameLst>
                                      </p:cBhvr>
                                      <p:tavLst>
                                        <p:tav tm="0">
                                          <p:val>
                                            <p:fltVal val="0"/>
                                          </p:val>
                                        </p:tav>
                                        <p:tav tm="100000">
                                          <p:val>
                                            <p:strVal val="#ppt_h"/>
                                          </p:val>
                                        </p:tav>
                                      </p:tavLst>
                                    </p:anim>
                                    <p:anim calcmode="lin" valueType="num">
                                      <p:cBhvr>
                                        <p:cTn id="28" dur="2000" fill="hold"/>
                                        <p:tgtEl>
                                          <p:spTgt spid="14339">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33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rPr>
              <a:t>Могила брата поэта, Николая</a:t>
            </a:r>
            <a:b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rPr>
            </a:b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rPr>
              <a:t> (1801-1807г.)</a:t>
            </a:r>
          </a:p>
        </p:txBody>
      </p:sp>
      <p:pic>
        <p:nvPicPr>
          <p:cNvPr id="30722" name="Picture 2"/>
          <p:cNvPicPr>
            <a:picLocks noGrp="1" noChangeAspect="1" noChangeArrowheads="1"/>
          </p:cNvPicPr>
          <p:nvPr>
            <p:ph idx="1"/>
          </p:nvPr>
        </p:nvPicPr>
        <p:blipFill>
          <a:blip r:embed="rId2"/>
          <a:srcRect/>
          <a:stretch>
            <a:fillRect/>
          </a:stretch>
        </p:blipFill>
        <p:spPr>
          <a:xfrm>
            <a:off x="500034" y="1785926"/>
            <a:ext cx="2395274" cy="2714644"/>
          </a:xfrm>
          <a:prstGeom prst="roundRect">
            <a:avLst>
              <a:gd name="adj" fmla="val 8594"/>
            </a:avLst>
          </a:prstGeom>
          <a:solidFill>
            <a:srgbClr val="FFFFFF">
              <a:shade val="85000"/>
            </a:srgbClr>
          </a:solidFill>
          <a:ln>
            <a:solidFill>
              <a:schemeClr val="bg2">
                <a:lumMod val="50000"/>
              </a:schemeClr>
            </a:solidFill>
          </a:ln>
          <a:effectLst>
            <a:reflection blurRad="12700" stA="38000" endPos="28000" dist="5000" dir="5400000" sy="-100000" algn="bl" rotWithShape="0"/>
          </a:effectLst>
        </p:spPr>
      </p:pic>
      <p:sp>
        <p:nvSpPr>
          <p:cNvPr id="5" name="Прямоугольник 4"/>
          <p:cNvSpPr>
            <a:spLocks noChangeArrowheads="1"/>
          </p:cNvSpPr>
          <p:nvPr/>
        </p:nvSpPr>
        <p:spPr bwMode="auto">
          <a:xfrm>
            <a:off x="3429000" y="1785938"/>
            <a:ext cx="4572000" cy="2554287"/>
          </a:xfrm>
          <a:prstGeom prst="rect">
            <a:avLst/>
          </a:prstGeom>
          <a:noFill/>
          <a:ln w="9525">
            <a:noFill/>
            <a:miter lim="800000"/>
            <a:headEnd/>
            <a:tailEnd/>
          </a:ln>
        </p:spPr>
        <p:txBody>
          <a:bodyPr>
            <a:spAutoFit/>
          </a:bodyPr>
          <a:lstStyle/>
          <a:p>
            <a:r>
              <a:rPr lang="ru-RU" sz="3200">
                <a:latin typeface="Monotype Corsiva" pitchFamily="66" charset="0"/>
              </a:rPr>
              <a:t>Умер в раннем детстве. Похоронен в Больших Вязьмах. Поэт в программе "Автобиографии" записал: "Смерть Николая".</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par>
                                <p:cTn id="10" presetID="37" presetClass="entr" presetSubtype="0" fill="hold" nodeType="withEffect">
                                  <p:stCondLst>
                                    <p:cond delay="0"/>
                                  </p:stCondLst>
                                  <p:childTnLst>
                                    <p:set>
                                      <p:cBhvr>
                                        <p:cTn id="11" dur="1" fill="hold">
                                          <p:stCondLst>
                                            <p:cond delay="0"/>
                                          </p:stCondLst>
                                        </p:cTn>
                                        <p:tgtEl>
                                          <p:spTgt spid="30722"/>
                                        </p:tgtEl>
                                        <p:attrNameLst>
                                          <p:attrName>style.visibility</p:attrName>
                                        </p:attrNameLst>
                                      </p:cBhvr>
                                      <p:to>
                                        <p:strVal val="visible"/>
                                      </p:to>
                                    </p:set>
                                    <p:animEffect transition="in" filter="fade">
                                      <p:cBhvr>
                                        <p:cTn id="12" dur="5000"/>
                                        <p:tgtEl>
                                          <p:spTgt spid="30722"/>
                                        </p:tgtEl>
                                      </p:cBhvr>
                                    </p:animEffect>
                                    <p:anim calcmode="lin" valueType="num">
                                      <p:cBhvr>
                                        <p:cTn id="13" dur="5000" fill="hold"/>
                                        <p:tgtEl>
                                          <p:spTgt spid="30722"/>
                                        </p:tgtEl>
                                        <p:attrNameLst>
                                          <p:attrName>ppt_x</p:attrName>
                                        </p:attrNameLst>
                                      </p:cBhvr>
                                      <p:tavLst>
                                        <p:tav tm="0">
                                          <p:val>
                                            <p:strVal val="#ppt_x"/>
                                          </p:val>
                                        </p:tav>
                                        <p:tav tm="100000">
                                          <p:val>
                                            <p:strVal val="#ppt_x"/>
                                          </p:val>
                                        </p:tav>
                                      </p:tavLst>
                                    </p:anim>
                                    <p:anim calcmode="lin" valueType="num">
                                      <p:cBhvr>
                                        <p:cTn id="14" dur="4500" decel="100000" fill="hold"/>
                                        <p:tgtEl>
                                          <p:spTgt spid="30722"/>
                                        </p:tgtEl>
                                        <p:attrNameLst>
                                          <p:attrName>ppt_y</p:attrName>
                                        </p:attrNameLst>
                                      </p:cBhvr>
                                      <p:tavLst>
                                        <p:tav tm="0">
                                          <p:val>
                                            <p:strVal val="#ppt_y+1"/>
                                          </p:val>
                                        </p:tav>
                                        <p:tav tm="100000">
                                          <p:val>
                                            <p:strVal val="#ppt_y-.03"/>
                                          </p:val>
                                        </p:tav>
                                      </p:tavLst>
                                    </p:anim>
                                    <p:anim calcmode="lin" valueType="num">
                                      <p:cBhvr>
                                        <p:cTn id="15" dur="500" accel="100000" fill="hold">
                                          <p:stCondLst>
                                            <p:cond delay="4500"/>
                                          </p:stCondLst>
                                        </p:cTn>
                                        <p:tgtEl>
                                          <p:spTgt spid="30722"/>
                                        </p:tgtEl>
                                        <p:attrNameLst>
                                          <p:attrName>ppt_y</p:attrName>
                                        </p:attrNameLst>
                                      </p:cBhvr>
                                      <p:tavLst>
                                        <p:tav tm="0">
                                          <p:val>
                                            <p:strVal val="#ppt_y-.03"/>
                                          </p:val>
                                        </p:tav>
                                        <p:tav tm="100000">
                                          <p:val>
                                            <p:strVal val="#ppt_y"/>
                                          </p:val>
                                        </p:tav>
                                      </p:tavLst>
                                    </p:anim>
                                  </p:childTnLst>
                                </p:cTn>
                              </p:par>
                              <p:par>
                                <p:cTn id="16" presetID="45" presetClass="entr" presetSubtype="0" fill="hold" grpId="0" nodeType="with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ppt_w</p:attrName>
                                        </p:attrNameLst>
                                      </p:cBhvr>
                                      <p:tavLst>
                                        <p:tav tm="0" fmla="#ppt_w*sin(2.5*pi*$)">
                                          <p:val>
                                            <p:fltVal val="0"/>
                                          </p:val>
                                        </p:tav>
                                        <p:tav tm="100000">
                                          <p:val>
                                            <p:fltVal val="1"/>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pPr eaLnBrk="1" hangingPunct="1"/>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rPr>
              <a:t>Жена, Наталья Николаевна Пушкина (1812-1863г.)</a:t>
            </a:r>
          </a:p>
        </p:txBody>
      </p:sp>
      <p:sp>
        <p:nvSpPr>
          <p:cNvPr id="8" name="Содержимое 7"/>
          <p:cNvSpPr>
            <a:spLocks noGrp="1"/>
          </p:cNvSpPr>
          <p:nvPr>
            <p:ph sz="half" idx="2"/>
          </p:nvPr>
        </p:nvSpPr>
        <p:spPr>
          <a:xfrm>
            <a:off x="4286250" y="1600200"/>
            <a:ext cx="4400550" cy="5043488"/>
          </a:xfrm>
        </p:spPr>
        <p:txBody>
          <a:bodyPr/>
          <a:lstStyle/>
          <a:p>
            <a:pPr algn="just" eaLnBrk="1" hangingPunct="1">
              <a:buFont typeface="Arial" charset="0"/>
              <a:buNone/>
            </a:pPr>
            <a:r>
              <a:rPr lang="ru-RU" sz="2000" dirty="0" smtClean="0">
                <a:latin typeface="Monotype Corsiva" pitchFamily="66" charset="0"/>
              </a:rPr>
              <a:t>Пушкин писал Наталье Гончаровой: «Гляделась ли ты в зеркало, и уверилась ли ты, что с твоим лицом ничего сравнить нельзя на свете — а душу твою люблю я еще более твоего лица».</a:t>
            </a:r>
          </a:p>
          <a:p>
            <a:pPr algn="just" eaLnBrk="1" hangingPunct="1">
              <a:buFont typeface="Arial" charset="0"/>
              <a:buNone/>
            </a:pPr>
            <a:r>
              <a:rPr lang="ru-RU" sz="2000" dirty="0" smtClean="0">
                <a:latin typeface="Monotype Corsiva" pitchFamily="66" charset="0"/>
              </a:rPr>
              <a:t>Наталья Николаевна Гончарова отличалась нежной, акварельной красотой (Пушкин называл ее своей Мадонной), прекрасной фигурой и величественным ростом (выше Пушкина). Небольшая раскосость глаз придавала ей особенную прелесть. Она отличалась тактом и аристократической простотой манер, держала себя ласково и одновременно с холодноватым достоинством.</a:t>
            </a:r>
          </a:p>
        </p:txBody>
      </p:sp>
      <p:pic>
        <p:nvPicPr>
          <p:cNvPr id="3077" name="Picture 5"/>
          <p:cNvPicPr>
            <a:picLocks noGrp="1" noChangeAspect="1" noChangeArrowheads="1"/>
          </p:cNvPicPr>
          <p:nvPr>
            <p:ph sz="half" idx="1"/>
          </p:nvPr>
        </p:nvPicPr>
        <p:blipFill>
          <a:blip r:embed="rId3"/>
          <a:srcRect/>
          <a:stretch>
            <a:fillRect/>
          </a:stretch>
        </p:blipFill>
        <p:spPr>
          <a:xfrm>
            <a:off x="1000100" y="928670"/>
            <a:ext cx="2154788" cy="2643206"/>
          </a:xfrm>
          <a:prstGeom prst="roundRect">
            <a:avLst>
              <a:gd name="adj" fmla="val 16667"/>
            </a:avLst>
          </a:prstGeom>
          <a:ln>
            <a:solidFill>
              <a:schemeClr val="accent1">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descr="Пушкин с женой перед зеркалом на придворном балу. Художник Н. Ульянов. 1936">
            <a:hlinkClick r:id="rId4"/>
          </p:cNvPr>
          <p:cNvPicPr/>
          <p:nvPr/>
        </p:nvPicPr>
        <p:blipFill>
          <a:blip r:embed="rId5" cstate="email"/>
          <a:srcRect/>
          <a:stretch>
            <a:fillRect/>
          </a:stretch>
        </p:blipFill>
        <p:spPr bwMode="auto">
          <a:xfrm>
            <a:off x="214282" y="3786190"/>
            <a:ext cx="2428892" cy="2714644"/>
          </a:xfrm>
          <a:prstGeom prst="roundRect">
            <a:avLst>
              <a:gd name="adj" fmla="val 8594"/>
            </a:avLst>
          </a:prstGeom>
          <a:solidFill>
            <a:srgbClr val="FFFFFF">
              <a:shade val="85000"/>
            </a:srgbClr>
          </a:solidFill>
          <a:ln>
            <a:noFill/>
          </a:ln>
          <a:effectLst>
            <a:glow rad="228600">
              <a:schemeClr val="accent4">
                <a:satMod val="175000"/>
                <a:alpha val="40000"/>
              </a:schemeClr>
            </a:glow>
            <a:reflection blurRad="12700" stA="38000" endPos="28000" dist="5000" dir="5400000" sy="-100000" algn="bl" rotWithShape="0"/>
          </a:effectLst>
        </p:spPr>
      </p:pic>
      <p:sp>
        <p:nvSpPr>
          <p:cNvPr id="7" name="Прямоугольник 6"/>
          <p:cNvSpPr>
            <a:spLocks noChangeArrowheads="1"/>
          </p:cNvSpPr>
          <p:nvPr/>
        </p:nvSpPr>
        <p:spPr bwMode="auto">
          <a:xfrm>
            <a:off x="2714625" y="4572000"/>
            <a:ext cx="1785938" cy="1477963"/>
          </a:xfrm>
          <a:prstGeom prst="rect">
            <a:avLst/>
          </a:prstGeom>
          <a:noFill/>
          <a:ln w="9525">
            <a:noFill/>
            <a:miter lim="800000"/>
            <a:headEnd/>
            <a:tailEnd/>
          </a:ln>
        </p:spPr>
        <p:txBody>
          <a:bodyPr>
            <a:spAutoFit/>
          </a:bodyPr>
          <a:lstStyle/>
          <a:p>
            <a:r>
              <a:rPr lang="ru-RU">
                <a:latin typeface="Monotype Corsiva" pitchFamily="66" charset="0"/>
              </a:rPr>
              <a:t>Пушкин с женой перед зеркалом на придворном балу. </a:t>
            </a:r>
          </a:p>
          <a:p>
            <a:r>
              <a:rPr lang="ru-RU">
                <a:latin typeface="Monotype Corsiva" pitchFamily="66" charset="0"/>
              </a:rPr>
              <a:t>Художник Н. Ульянов.</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3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7" presetClass="entr" presetSubtype="4" fill="hold" grpId="0" nodeType="after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30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1" presetClass="entr" presetSubtype="4" fill="hold" nodeType="after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wheel(4)">
                                      <p:cBhvr>
                                        <p:cTn id="17" dur="2000"/>
                                        <p:tgtEl>
                                          <p:spTgt spid="3077"/>
                                        </p:tgtEl>
                                      </p:cBhvr>
                                    </p:animEffect>
                                  </p:childTnLst>
                                </p:cTn>
                              </p:par>
                            </p:childTnLst>
                          </p:cTn>
                        </p:par>
                        <p:par>
                          <p:cTn id="18" fill="hold">
                            <p:stCondLst>
                              <p:cond delay="8000"/>
                            </p:stCondLst>
                            <p:childTnLst>
                              <p:par>
                                <p:cTn id="19" presetID="45" presetClass="entr" presetSubtype="0" fill="hold" grpId="0" nodeType="after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ppt_w</p:attrName>
                                        </p:attrNameLst>
                                      </p:cBhvr>
                                      <p:tavLst>
                                        <p:tav tm="0" fmla="#ppt_w*sin(2.5*pi*$)">
                                          <p:val>
                                            <p:fltVal val="0"/>
                                          </p:val>
                                        </p:tav>
                                        <p:tav tm="100000">
                                          <p:val>
                                            <p:fltVal val="1"/>
                                          </p:val>
                                        </p:tav>
                                      </p:tavLst>
                                    </p:anim>
                                    <p:anim calcmode="lin" valueType="num">
                                      <p:cBhvr>
                                        <p:cTn id="23" dur="500" fill="hold"/>
                                        <p:tgtEl>
                                          <p:spTgt spid="6"/>
                                        </p:tgtEl>
                                        <p:attrNameLst>
                                          <p:attrName>ppt_h</p:attrName>
                                        </p:attrNameLst>
                                      </p:cBhvr>
                                      <p:tavLst>
                                        <p:tav tm="0">
                                          <p:val>
                                            <p:strVal val="#ppt_h"/>
                                          </p:val>
                                        </p:tav>
                                        <p:tav tm="100000">
                                          <p:val>
                                            <p:strVal val="#ppt_h"/>
                                          </p:val>
                                        </p:tav>
                                      </p:tavLst>
                                    </p:anim>
                                  </p:childTnLst>
                                </p:cTn>
                              </p:par>
                            </p:childTnLst>
                          </p:cTn>
                        </p:par>
                        <p:par>
                          <p:cTn id="24" fill="hold">
                            <p:stCondLst>
                              <p:cond delay="10550"/>
                            </p:stCondLst>
                            <p:childTnLst>
                              <p:par>
                                <p:cTn id="25" presetID="35"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anim calcmode="lin" valueType="num">
                                      <p:cBhvr>
                                        <p:cTn id="28" dur="2000" fill="hold"/>
                                        <p:tgtEl>
                                          <p:spTgt spid="5"/>
                                        </p:tgtEl>
                                        <p:attrNameLst>
                                          <p:attrName>style.rotation</p:attrName>
                                        </p:attrNameLst>
                                      </p:cBhvr>
                                      <p:tavLst>
                                        <p:tav tm="0">
                                          <p:val>
                                            <p:fltVal val="720"/>
                                          </p:val>
                                        </p:tav>
                                        <p:tav tm="100000">
                                          <p:val>
                                            <p:fltVal val="0"/>
                                          </p:val>
                                        </p:tav>
                                      </p:tavLst>
                                    </p:anim>
                                    <p:anim calcmode="lin" valueType="num">
                                      <p:cBhvr>
                                        <p:cTn id="29" dur="2000" fill="hold"/>
                                        <p:tgtEl>
                                          <p:spTgt spid="5"/>
                                        </p:tgtEl>
                                        <p:attrNameLst>
                                          <p:attrName>ppt_h</p:attrName>
                                        </p:attrNameLst>
                                      </p:cBhvr>
                                      <p:tavLst>
                                        <p:tav tm="0">
                                          <p:val>
                                            <p:fltVal val="0"/>
                                          </p:val>
                                        </p:tav>
                                        <p:tav tm="100000">
                                          <p:val>
                                            <p:strVal val="#ppt_h"/>
                                          </p:val>
                                        </p:tav>
                                      </p:tavLst>
                                    </p:anim>
                                    <p:anim calcmode="lin" valueType="num">
                                      <p:cBhvr>
                                        <p:cTn id="30" dur="2000" fill="hold"/>
                                        <p:tgtEl>
                                          <p:spTgt spid="5"/>
                                        </p:tgtEl>
                                        <p:attrNameLst>
                                          <p:attrName>ppt_w</p:attrName>
                                        </p:attrNameLst>
                                      </p:cBhvr>
                                      <p:tavLst>
                                        <p:tav tm="0">
                                          <p:val>
                                            <p:fltVal val="0"/>
                                          </p:val>
                                        </p:tav>
                                        <p:tav tm="100000">
                                          <p:val>
                                            <p:strVal val="#ppt_w"/>
                                          </p:val>
                                        </p:tav>
                                      </p:tavLst>
                                    </p:anim>
                                  </p:childTnLst>
                                </p:cTn>
                              </p:par>
                            </p:childTnLst>
                          </p:cTn>
                        </p:par>
                        <p:par>
                          <p:cTn id="31" fill="hold">
                            <p:stCondLst>
                              <p:cond delay="1255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7"/>
                                        </p:tgtEl>
                                        <p:attrNameLst>
                                          <p:attrName>ppt_y</p:attrName>
                                        </p:attrNameLst>
                                      </p:cBhvr>
                                      <p:tavLst>
                                        <p:tav tm="0">
                                          <p:val>
                                            <p:strVal val="#ppt_y"/>
                                          </p:val>
                                        </p:tav>
                                        <p:tav tm="100000">
                                          <p:val>
                                            <p:strVal val="#ppt_y"/>
                                          </p:val>
                                        </p:tav>
                                      </p:tavLst>
                                    </p:anim>
                                    <p:anim calcmode="lin" valueType="num">
                                      <p:cBhvr>
                                        <p:cTn id="3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285750" y="0"/>
            <a:ext cx="8643938" cy="6858000"/>
          </a:xfrm>
        </p:spPr>
        <p:txBody>
          <a:bodyPr/>
          <a:lstStyle/>
          <a:p>
            <a:pPr algn="just" eaLnBrk="1" hangingPunct="1">
              <a:buFont typeface="Arial" charset="0"/>
              <a:buNone/>
            </a:pPr>
            <a:r>
              <a:rPr lang="ru-RU" sz="2400" smtClean="0">
                <a:latin typeface="Monotype Corsiva" pitchFamily="66" charset="0"/>
              </a:rPr>
              <a:t>Она была моложе мужа на тринадцать лет, воспитана так, как воспитывались молодые дворянки-москвички из культурных, но не очень богатых семей, была бесприданница. </a:t>
            </a:r>
          </a:p>
          <a:p>
            <a:pPr algn="just" eaLnBrk="1" hangingPunct="1">
              <a:buFont typeface="Arial" charset="0"/>
              <a:buNone/>
            </a:pPr>
            <a:r>
              <a:rPr lang="ru-RU" sz="2400" smtClean="0">
                <a:latin typeface="Monotype Corsiva" pitchFamily="66" charset="0"/>
              </a:rPr>
              <a:t>Романтический брак по страсти в ту пору встречался чаще в романах, чем в жизни. Влюблялся и выбирал мужчина. Девушка чаще всего соглашалась отдать руку. Подлинное знакомство начиналось уже после церковного обряда. В счастливых случаях оно перерастало в спокойную дружескую привязанность или просто привычку. В менее счастливых — в покорное терпение. Семейные неурядицы редко предавались огласке.</a:t>
            </a:r>
          </a:p>
          <a:p>
            <a:pPr algn="just">
              <a:buFont typeface="Arial" charset="0"/>
              <a:buNone/>
            </a:pPr>
            <a:r>
              <a:rPr lang="ru-RU" sz="2400" smtClean="0">
                <a:latin typeface="Monotype Corsiva" pitchFamily="66" charset="0"/>
              </a:rPr>
              <a:t>Наталья Николаевна отдала свою руку Пушкину без страстного увлечения. Он не был красив (прелесть его увлекательного разговора, выразительность некрасивого лица, глубину души она, невестой, вряд ли могла оценить). Он не был богат и во всех отношениях не мог считаться блестящей партией. Решающую роль сыграло, видимо, желание избавиться от тяжелого деспотизма матери</a:t>
            </a:r>
            <a:endParaRPr lang="ru-RU" sz="2400" smtClean="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000"/>
                                        <p:tgtEl>
                                          <p:spTgt spid="4">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4">
                      <a:satMod val="175000"/>
                      <a:alpha val="40000"/>
                    </a:schemeClr>
                  </a:glow>
                  <a:innerShdw blurRad="69850" dist="43180" dir="5400000">
                    <a:srgbClr val="000000">
                      <a:alpha val="65000"/>
                    </a:srgbClr>
                  </a:innerShdw>
                </a:effectLst>
                <a:latin typeface="Monotype Corsiva" pitchFamily="66" charset="0"/>
              </a:rPr>
              <a:t>Дети А.С.Пушкина</a:t>
            </a:r>
          </a:p>
        </p:txBody>
      </p:sp>
      <p:pic>
        <p:nvPicPr>
          <p:cNvPr id="59394" name="Picture 2" descr="Дети Пушкина. Художник Н. Фризенгоф. 1841">
            <a:hlinkClick r:id="rId2"/>
          </p:cNvPr>
          <p:cNvPicPr>
            <a:picLocks noChangeAspect="1" noChangeArrowheads="1"/>
          </p:cNvPicPr>
          <p:nvPr/>
        </p:nvPicPr>
        <p:blipFill>
          <a:blip r:embed="rId3" r:link="rId4" cstate="email"/>
          <a:srcRect/>
          <a:stretch>
            <a:fillRect/>
          </a:stretch>
        </p:blipFill>
        <p:spPr bwMode="auto">
          <a:xfrm>
            <a:off x="928662" y="1571611"/>
            <a:ext cx="7000924" cy="4101125"/>
          </a:xfrm>
          <a:prstGeom prst="roundRect">
            <a:avLst>
              <a:gd name="adj" fmla="val 8594"/>
            </a:avLst>
          </a:prstGeom>
          <a:solidFill>
            <a:srgbClr val="FFFFFF">
              <a:shade val="85000"/>
            </a:srgbClr>
          </a:solidFill>
          <a:ln>
            <a:solidFill>
              <a:schemeClr val="bg2">
                <a:lumMod val="50000"/>
              </a:schemeClr>
            </a:solidFill>
          </a:ln>
          <a:effectLst>
            <a:reflection blurRad="12700" stA="38000" endPos="28000" dist="5000" dir="5400000" sy="-100000" algn="bl" rotWithShape="0"/>
          </a:effectLst>
        </p:spPr>
      </p:pic>
      <p:sp>
        <p:nvSpPr>
          <p:cNvPr id="59396" name="Rectangle 4"/>
          <p:cNvSpPr>
            <a:spLocks noChangeArrowheads="1"/>
          </p:cNvSpPr>
          <p:nvPr/>
        </p:nvSpPr>
        <p:spPr bwMode="auto">
          <a:xfrm>
            <a:off x="1714500" y="5786438"/>
            <a:ext cx="5143500" cy="400050"/>
          </a:xfrm>
          <a:prstGeom prst="rect">
            <a:avLst/>
          </a:prstGeom>
          <a:noFill/>
          <a:ln w="9525">
            <a:noFill/>
            <a:miter lim="800000"/>
            <a:headEnd/>
            <a:tailEnd/>
          </a:ln>
        </p:spPr>
        <p:txBody>
          <a:bodyPr anchor="ctr">
            <a:spAutoFit/>
          </a:bodyPr>
          <a:lstStyle/>
          <a:p>
            <a:pPr algn="ctr" eaLnBrk="0" hangingPunct="0"/>
            <a:r>
              <a:rPr lang="ru-RU" sz="2000">
                <a:latin typeface="Monotype Corsiva" pitchFamily="66" charset="0"/>
              </a:rPr>
              <a:t>Дети Пушкина. Художник Н. Фризенгоф. 1841</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childTnLst>
                          </p:cTn>
                        </p:par>
                        <p:par>
                          <p:cTn id="8" fill="hold">
                            <p:stCondLst>
                              <p:cond delay="1000"/>
                            </p:stCondLst>
                            <p:childTnLst>
                              <p:par>
                                <p:cTn id="9" presetID="29" presetClass="entr" presetSubtype="0" fill="hold" nodeType="afterEffect">
                                  <p:stCondLst>
                                    <p:cond delay="0"/>
                                  </p:stCondLst>
                                  <p:childTnLst>
                                    <p:set>
                                      <p:cBhvr>
                                        <p:cTn id="10" dur="1" fill="hold">
                                          <p:stCondLst>
                                            <p:cond delay="0"/>
                                          </p:stCondLst>
                                        </p:cTn>
                                        <p:tgtEl>
                                          <p:spTgt spid="59394"/>
                                        </p:tgtEl>
                                        <p:attrNameLst>
                                          <p:attrName>style.visibility</p:attrName>
                                        </p:attrNameLst>
                                      </p:cBhvr>
                                      <p:to>
                                        <p:strVal val="visible"/>
                                      </p:to>
                                    </p:set>
                                    <p:anim calcmode="lin" valueType="num">
                                      <p:cBhvr>
                                        <p:cTn id="11" dur="2000" fill="hold"/>
                                        <p:tgtEl>
                                          <p:spTgt spid="59394"/>
                                        </p:tgtEl>
                                        <p:attrNameLst>
                                          <p:attrName>ppt_x</p:attrName>
                                        </p:attrNameLst>
                                      </p:cBhvr>
                                      <p:tavLst>
                                        <p:tav tm="0">
                                          <p:val>
                                            <p:strVal val="#ppt_x-.2"/>
                                          </p:val>
                                        </p:tav>
                                        <p:tav tm="100000">
                                          <p:val>
                                            <p:strVal val="#ppt_x"/>
                                          </p:val>
                                        </p:tav>
                                      </p:tavLst>
                                    </p:anim>
                                    <p:anim calcmode="lin" valueType="num">
                                      <p:cBhvr>
                                        <p:cTn id="12" dur="2000" fill="hold"/>
                                        <p:tgtEl>
                                          <p:spTgt spid="59394"/>
                                        </p:tgtEl>
                                        <p:attrNameLst>
                                          <p:attrName>ppt_y</p:attrName>
                                        </p:attrNameLst>
                                      </p:cBhvr>
                                      <p:tavLst>
                                        <p:tav tm="0">
                                          <p:val>
                                            <p:strVal val="#ppt_y"/>
                                          </p:val>
                                        </p:tav>
                                        <p:tav tm="100000">
                                          <p:val>
                                            <p:strVal val="#ppt_y"/>
                                          </p:val>
                                        </p:tav>
                                      </p:tavLst>
                                    </p:anim>
                                    <p:animEffect transition="in" filter="wipe(right)" prLst="gradientSize: 0.1">
                                      <p:cBhvr>
                                        <p:cTn id="13" dur="2000"/>
                                        <p:tgtEl>
                                          <p:spTgt spid="59394"/>
                                        </p:tgtEl>
                                      </p:cBhvr>
                                    </p:animEffect>
                                  </p:childTnLst>
                                </p:cTn>
                              </p:par>
                              <p:par>
                                <p:cTn id="14" presetID="41" presetClass="entr" presetSubtype="0" fill="hold" grpId="0" nodeType="withEffect">
                                  <p:stCondLst>
                                    <p:cond delay="0"/>
                                  </p:stCondLst>
                                  <p:iterate type="lt">
                                    <p:tmPct val="10000"/>
                                  </p:iterate>
                                  <p:childTnLst>
                                    <p:set>
                                      <p:cBhvr>
                                        <p:cTn id="15" dur="1" fill="hold">
                                          <p:stCondLst>
                                            <p:cond delay="0"/>
                                          </p:stCondLst>
                                        </p:cTn>
                                        <p:tgtEl>
                                          <p:spTgt spid="59396"/>
                                        </p:tgtEl>
                                        <p:attrNameLst>
                                          <p:attrName>style.visibility</p:attrName>
                                        </p:attrNameLst>
                                      </p:cBhvr>
                                      <p:to>
                                        <p:strVal val="visible"/>
                                      </p:to>
                                    </p:set>
                                    <p:anim calcmode="lin" valueType="num">
                                      <p:cBhvr>
                                        <p:cTn id="16" dur="500" fill="hold"/>
                                        <p:tgtEl>
                                          <p:spTgt spid="5939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9396"/>
                                        </p:tgtEl>
                                        <p:attrNameLst>
                                          <p:attrName>ppt_y</p:attrName>
                                        </p:attrNameLst>
                                      </p:cBhvr>
                                      <p:tavLst>
                                        <p:tav tm="0">
                                          <p:val>
                                            <p:strVal val="#ppt_y"/>
                                          </p:val>
                                        </p:tav>
                                        <p:tav tm="100000">
                                          <p:val>
                                            <p:strVal val="#ppt_y"/>
                                          </p:val>
                                        </p:tav>
                                      </p:tavLst>
                                    </p:anim>
                                    <p:anim calcmode="lin" valueType="num">
                                      <p:cBhvr>
                                        <p:cTn id="18" dur="500" fill="hold"/>
                                        <p:tgtEl>
                                          <p:spTgt spid="5939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939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939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929718" cy="1643074"/>
          </a:xfrm>
        </p:spPr>
        <p:txBody>
          <a:bodyPr>
            <a:scene3d>
              <a:camera prst="orthographicFront"/>
              <a:lightRig rig="threePt" dir="t"/>
            </a:scene3d>
            <a:sp3d extrusionH="57150">
              <a:bevelT w="50800" h="38100" prst="riblet"/>
            </a:sp3d>
          </a:bodyPr>
          <a:lstStyle/>
          <a:p>
            <a:pPr eaLnBrk="1" hangingPunct="1"/>
            <a:r>
              <a:rPr lang="ru-RU"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5">
                      <a:satMod val="175000"/>
                      <a:alpha val="40000"/>
                    </a:schemeClr>
                  </a:glow>
                  <a:innerShdw blurRad="69850" dist="43180" dir="5400000">
                    <a:srgbClr val="000000">
                      <a:alpha val="65000"/>
                    </a:srgbClr>
                  </a:innerShdw>
                </a:effectLst>
                <a:latin typeface="Monotype Corsiva" pitchFamily="66" charset="0"/>
              </a:rPr>
              <a:t>Старшая дочь, Мария Александровна Пушкина </a:t>
            </a:r>
            <a:br>
              <a:rPr lang="ru-RU"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5">
                      <a:satMod val="175000"/>
                      <a:alpha val="40000"/>
                    </a:schemeClr>
                  </a:glow>
                  <a:innerShdw blurRad="69850" dist="43180" dir="5400000">
                    <a:srgbClr val="000000">
                      <a:alpha val="65000"/>
                    </a:srgbClr>
                  </a:innerShdw>
                </a:effectLst>
                <a:latin typeface="Monotype Corsiva" pitchFamily="66" charset="0"/>
              </a:rPr>
            </a:br>
            <a:r>
              <a:rPr lang="ru-RU"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5">
                      <a:satMod val="175000"/>
                      <a:alpha val="40000"/>
                    </a:schemeClr>
                  </a:glow>
                  <a:innerShdw blurRad="69850" dist="43180" dir="5400000">
                    <a:srgbClr val="000000">
                      <a:alpha val="65000"/>
                    </a:srgbClr>
                  </a:innerShdw>
                </a:effectLst>
                <a:latin typeface="Monotype Corsiva" pitchFamily="66" charset="0"/>
              </a:rPr>
              <a:t>(1832-1919г.)</a:t>
            </a:r>
          </a:p>
        </p:txBody>
      </p:sp>
      <p:pic>
        <p:nvPicPr>
          <p:cNvPr id="26626" name="Picture 2"/>
          <p:cNvPicPr>
            <a:picLocks noGrp="1" noChangeAspect="1" noChangeArrowheads="1"/>
          </p:cNvPicPr>
          <p:nvPr>
            <p:ph idx="1"/>
          </p:nvPr>
        </p:nvPicPr>
        <p:blipFill>
          <a:blip r:embed="rId3"/>
          <a:srcRect/>
          <a:stretch>
            <a:fillRect/>
          </a:stretch>
        </p:blipFill>
        <p:spPr>
          <a:xfrm>
            <a:off x="428596" y="2071678"/>
            <a:ext cx="1857388" cy="2105040"/>
          </a:xfrm>
          <a:prstGeom prst="roundRect">
            <a:avLst>
              <a:gd name="adj" fmla="val 16667"/>
            </a:avLst>
          </a:prstGeom>
          <a:ln>
            <a:solidFill>
              <a:schemeClr val="bg2">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p:spPr>
      </p:pic>
      <p:pic>
        <p:nvPicPr>
          <p:cNvPr id="26627" name="Picture 3"/>
          <p:cNvPicPr>
            <a:picLocks noChangeAspect="1" noChangeArrowheads="1"/>
          </p:cNvPicPr>
          <p:nvPr/>
        </p:nvPicPr>
        <p:blipFill>
          <a:blip r:embed="rId4"/>
          <a:srcRect/>
          <a:stretch>
            <a:fillRect/>
          </a:stretch>
        </p:blipFill>
        <p:spPr bwMode="auto">
          <a:xfrm>
            <a:off x="1500166" y="4357694"/>
            <a:ext cx="1729293" cy="1928826"/>
          </a:xfrm>
          <a:prstGeom prst="roundRect">
            <a:avLst>
              <a:gd name="adj" fmla="val 16667"/>
            </a:avLst>
          </a:prstGeom>
          <a:ln>
            <a:solidFill>
              <a:schemeClr val="bg2">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p:spPr>
      </p:pic>
      <p:sp>
        <p:nvSpPr>
          <p:cNvPr id="6" name="Прямоугольник 5"/>
          <p:cNvSpPr>
            <a:spLocks noChangeArrowheads="1"/>
          </p:cNvSpPr>
          <p:nvPr/>
        </p:nvSpPr>
        <p:spPr bwMode="auto">
          <a:xfrm>
            <a:off x="3643313" y="2000250"/>
            <a:ext cx="5000625" cy="4032250"/>
          </a:xfrm>
          <a:prstGeom prst="rect">
            <a:avLst/>
          </a:prstGeom>
          <a:noFill/>
          <a:ln w="9525">
            <a:noFill/>
            <a:miter lim="800000"/>
            <a:headEnd/>
            <a:tailEnd/>
          </a:ln>
        </p:spPr>
        <p:txBody>
          <a:bodyPr>
            <a:spAutoFit/>
          </a:bodyPr>
          <a:lstStyle/>
          <a:p>
            <a:r>
              <a:rPr lang="ru-RU" sz="3200" dirty="0">
                <a:latin typeface="Monotype Corsiva" pitchFamily="66" charset="0"/>
              </a:rPr>
              <a:t>Получила домашнее образование. С 1852г. - фрейлина. С 1860г. замужем за генерал-майором </a:t>
            </a:r>
            <a:r>
              <a:rPr lang="ru-RU" sz="3200" dirty="0" err="1">
                <a:latin typeface="Monotype Corsiva" pitchFamily="66" charset="0"/>
              </a:rPr>
              <a:t>Л.Н.Гартунгом</a:t>
            </a:r>
            <a:r>
              <a:rPr lang="ru-RU" sz="3200" dirty="0">
                <a:latin typeface="Monotype Corsiva" pitchFamily="66" charset="0"/>
              </a:rPr>
              <a:t>. Л.Н. Толстой, знавший ее, отразил некоторые черты ее внешнего облика в Анне Карениной.</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9" presetClass="entr" presetSubtype="0" fill="hold" nodeType="afterEffect">
                                  <p:stCondLst>
                                    <p:cond delay="0"/>
                                  </p:stCondLst>
                                  <p:childTnLst>
                                    <p:set>
                                      <p:cBhvr>
                                        <p:cTn id="11" dur="1" fill="hold">
                                          <p:stCondLst>
                                            <p:cond delay="0"/>
                                          </p:stCondLst>
                                        </p:cTn>
                                        <p:tgtEl>
                                          <p:spTgt spid="26626"/>
                                        </p:tgtEl>
                                        <p:attrNameLst>
                                          <p:attrName>style.visibility</p:attrName>
                                        </p:attrNameLst>
                                      </p:cBhvr>
                                      <p:to>
                                        <p:strVal val="visible"/>
                                      </p:to>
                                    </p:set>
                                    <p:anim calcmode="lin" valueType="num">
                                      <p:cBhvr>
                                        <p:cTn id="12" dur="1000" fill="hold"/>
                                        <p:tgtEl>
                                          <p:spTgt spid="26626"/>
                                        </p:tgtEl>
                                        <p:attrNameLst>
                                          <p:attrName>ppt_x</p:attrName>
                                        </p:attrNameLst>
                                      </p:cBhvr>
                                      <p:tavLst>
                                        <p:tav tm="0">
                                          <p:val>
                                            <p:strVal val="#ppt_x-.2"/>
                                          </p:val>
                                        </p:tav>
                                        <p:tav tm="100000">
                                          <p:val>
                                            <p:strVal val="#ppt_x"/>
                                          </p:val>
                                        </p:tav>
                                      </p:tavLst>
                                    </p:anim>
                                    <p:anim calcmode="lin" valueType="num">
                                      <p:cBhvr>
                                        <p:cTn id="13" dur="1000" fill="hold"/>
                                        <p:tgtEl>
                                          <p:spTgt spid="2662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6626"/>
                                        </p:tgtEl>
                                      </p:cBhvr>
                                    </p:animEffect>
                                  </p:childTnLst>
                                </p:cTn>
                              </p:par>
                            </p:childTnLst>
                          </p:cTn>
                        </p:par>
                        <p:par>
                          <p:cTn id="15" fill="hold">
                            <p:stCondLst>
                              <p:cond delay="3000"/>
                            </p:stCondLst>
                            <p:childTnLst>
                              <p:par>
                                <p:cTn id="16" presetID="15" presetClass="entr" presetSubtype="0" fill="hold" nodeType="afterEffect">
                                  <p:stCondLst>
                                    <p:cond delay="0"/>
                                  </p:stCondLst>
                                  <p:childTnLst>
                                    <p:set>
                                      <p:cBhvr>
                                        <p:cTn id="17" dur="1" fill="hold">
                                          <p:stCondLst>
                                            <p:cond delay="0"/>
                                          </p:stCondLst>
                                        </p:cTn>
                                        <p:tgtEl>
                                          <p:spTgt spid="26627"/>
                                        </p:tgtEl>
                                        <p:attrNameLst>
                                          <p:attrName>style.visibility</p:attrName>
                                        </p:attrNameLst>
                                      </p:cBhvr>
                                      <p:to>
                                        <p:strVal val="visible"/>
                                      </p:to>
                                    </p:set>
                                    <p:anim calcmode="lin" valueType="num">
                                      <p:cBhvr>
                                        <p:cTn id="18" dur="2000" fill="hold"/>
                                        <p:tgtEl>
                                          <p:spTgt spid="26627"/>
                                        </p:tgtEl>
                                        <p:attrNameLst>
                                          <p:attrName>ppt_w</p:attrName>
                                        </p:attrNameLst>
                                      </p:cBhvr>
                                      <p:tavLst>
                                        <p:tav tm="0">
                                          <p:val>
                                            <p:fltVal val="0"/>
                                          </p:val>
                                        </p:tav>
                                        <p:tav tm="100000">
                                          <p:val>
                                            <p:strVal val="#ppt_w"/>
                                          </p:val>
                                        </p:tav>
                                      </p:tavLst>
                                    </p:anim>
                                    <p:anim calcmode="lin" valueType="num">
                                      <p:cBhvr>
                                        <p:cTn id="19" dur="2000" fill="hold"/>
                                        <p:tgtEl>
                                          <p:spTgt spid="26627"/>
                                        </p:tgtEl>
                                        <p:attrNameLst>
                                          <p:attrName>ppt_h</p:attrName>
                                        </p:attrNameLst>
                                      </p:cBhvr>
                                      <p:tavLst>
                                        <p:tav tm="0">
                                          <p:val>
                                            <p:fltVal val="0"/>
                                          </p:val>
                                        </p:tav>
                                        <p:tav tm="100000">
                                          <p:val>
                                            <p:strVal val="#ppt_h"/>
                                          </p:val>
                                        </p:tav>
                                      </p:tavLst>
                                    </p:anim>
                                    <p:anim calcmode="lin" valueType="num">
                                      <p:cBhvr>
                                        <p:cTn id="20" dur="2000" fill="hold"/>
                                        <p:tgtEl>
                                          <p:spTgt spid="26627"/>
                                        </p:tgtEl>
                                        <p:attrNameLst>
                                          <p:attrName>ppt_x</p:attrName>
                                        </p:attrNameLst>
                                      </p:cBhvr>
                                      <p:tavLst>
                                        <p:tav tm="0" fmla="#ppt_x+(cos(-2*pi*(1-$))*-#ppt_x-sin(-2*pi*(1-$))*(1-#ppt_y))*(1-$)">
                                          <p:val>
                                            <p:fltVal val="0"/>
                                          </p:val>
                                        </p:tav>
                                        <p:tav tm="100000">
                                          <p:val>
                                            <p:fltVal val="1"/>
                                          </p:val>
                                        </p:tav>
                                      </p:tavLst>
                                    </p:anim>
                                    <p:anim calcmode="lin" valueType="num">
                                      <p:cBhvr>
                                        <p:cTn id="21" dur="2000" fill="hold"/>
                                        <p:tgtEl>
                                          <p:spTgt spid="2662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5000"/>
                            </p:stCondLst>
                            <p:childTnLst>
                              <p:par>
                                <p:cTn id="23" presetID="22" presetClass="entr" presetSubtype="8" fill="hold" grpId="0" nodeType="after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left)">
                                      <p:cBhvr>
                                        <p:cTn id="25"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142875"/>
            <a:ext cx="8229600" cy="1285875"/>
          </a:xfrm>
        </p:spPr>
        <p:txBody>
          <a:bodyPr>
            <a:scene3d>
              <a:camera prst="orthographicFront"/>
              <a:lightRig rig="threePt" dir="t"/>
            </a:scene3d>
            <a:sp3d extrusionH="57150">
              <a:bevelT w="38100" h="38100" prst="relaxedInset"/>
            </a:sp3d>
          </a:bodyPr>
          <a:lstStyle/>
          <a:p>
            <a:pPr eaLnBrk="1" hangingPunct="1"/>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5">
                      <a:satMod val="175000"/>
                      <a:alpha val="40000"/>
                    </a:schemeClr>
                  </a:glow>
                  <a:innerShdw blurRad="69850" dist="43180" dir="5400000">
                    <a:srgbClr val="000000">
                      <a:alpha val="65000"/>
                    </a:srgbClr>
                  </a:innerShdw>
                </a:effectLst>
                <a:latin typeface="Monotype Corsiva" pitchFamily="66" charset="0"/>
              </a:rPr>
              <a:t>Старший сын, Александр Александрович Пушкин </a:t>
            </a:r>
            <a:b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5">
                      <a:satMod val="175000"/>
                      <a:alpha val="40000"/>
                    </a:schemeClr>
                  </a:glow>
                  <a:innerShdw blurRad="69850" dist="43180" dir="5400000">
                    <a:srgbClr val="000000">
                      <a:alpha val="65000"/>
                    </a:srgbClr>
                  </a:innerShdw>
                </a:effectLst>
                <a:latin typeface="Monotype Corsiva" pitchFamily="66" charset="0"/>
              </a:rPr>
            </a:br>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5">
                      <a:satMod val="175000"/>
                      <a:alpha val="40000"/>
                    </a:schemeClr>
                  </a:glow>
                  <a:innerShdw blurRad="69850" dist="43180" dir="5400000">
                    <a:srgbClr val="000000">
                      <a:alpha val="65000"/>
                    </a:srgbClr>
                  </a:innerShdw>
                </a:effectLst>
                <a:latin typeface="Monotype Corsiva" pitchFamily="66" charset="0"/>
              </a:rPr>
              <a:t>(1833-1914г.)</a:t>
            </a:r>
          </a:p>
        </p:txBody>
      </p:sp>
      <p:pic>
        <p:nvPicPr>
          <p:cNvPr id="27650" name="Picture 2"/>
          <p:cNvPicPr>
            <a:picLocks noGrp="1" noChangeAspect="1" noChangeArrowheads="1"/>
          </p:cNvPicPr>
          <p:nvPr>
            <p:ph idx="1"/>
          </p:nvPr>
        </p:nvPicPr>
        <p:blipFill>
          <a:blip r:embed="rId2"/>
          <a:srcRect/>
          <a:stretch>
            <a:fillRect/>
          </a:stretch>
        </p:blipFill>
        <p:spPr>
          <a:xfrm>
            <a:off x="285720" y="1643049"/>
            <a:ext cx="1785940" cy="2024065"/>
          </a:xfrm>
          <a:prstGeom prst="roundRect">
            <a:avLst>
              <a:gd name="adj" fmla="val 4167"/>
            </a:avLst>
          </a:prstGeom>
          <a:solidFill>
            <a:srgbClr val="FFFFFF"/>
          </a:solidFill>
          <a:ln w="76200" cap="sq">
            <a:solidFill>
              <a:schemeClr val="bg2">
                <a:lumMod val="50000"/>
              </a:schemeClr>
            </a:solidFill>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7651" name="Picture 3"/>
          <p:cNvPicPr>
            <a:picLocks noChangeAspect="1" noChangeArrowheads="1"/>
          </p:cNvPicPr>
          <p:nvPr/>
        </p:nvPicPr>
        <p:blipFill>
          <a:blip r:embed="rId3"/>
          <a:srcRect/>
          <a:stretch>
            <a:fillRect/>
          </a:stretch>
        </p:blipFill>
        <p:spPr bwMode="auto">
          <a:xfrm>
            <a:off x="428596" y="4214818"/>
            <a:ext cx="1428760" cy="1857388"/>
          </a:xfrm>
          <a:prstGeom prst="roundRect">
            <a:avLst>
              <a:gd name="adj" fmla="val 4167"/>
            </a:avLst>
          </a:prstGeom>
          <a:solidFill>
            <a:srgbClr val="FFFFFF"/>
          </a:solidFill>
          <a:ln w="76200" cap="sq">
            <a:solidFill>
              <a:schemeClr val="bg2">
                <a:lumMod val="5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Прямоугольник 5"/>
          <p:cNvSpPr>
            <a:spLocks noChangeArrowheads="1"/>
          </p:cNvSpPr>
          <p:nvPr/>
        </p:nvSpPr>
        <p:spPr bwMode="auto">
          <a:xfrm>
            <a:off x="2286000" y="1714500"/>
            <a:ext cx="6429375" cy="5016500"/>
          </a:xfrm>
          <a:prstGeom prst="rect">
            <a:avLst/>
          </a:prstGeom>
          <a:noFill/>
          <a:ln w="9525">
            <a:noFill/>
            <a:miter lim="800000"/>
            <a:headEnd/>
            <a:tailEnd/>
          </a:ln>
        </p:spPr>
        <p:txBody>
          <a:bodyPr>
            <a:spAutoFit/>
          </a:bodyPr>
          <a:lstStyle/>
          <a:p>
            <a:pPr algn="just"/>
            <a:r>
              <a:rPr lang="ru-RU" sz="3200">
                <a:latin typeface="Monotype Corsiva" pitchFamily="66" charset="0"/>
              </a:rPr>
              <a:t>Воспитанник 2-ой Петербургской гимназии и Пажеского корпуса. Награжден золотым Георгиевским оружием с надписью "За храбрость" и орденом Святого Владимира IV степени с мечами и бантом. За 35 лет военной службы стал кавалером многих русских и трех иностранных орденов. В 1890г. А.А. Пушкин "за отличие по службе" был произведен в генерал-лейтенанты.</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2"/>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2000"/>
                                        <p:tgtEl>
                                          <p:spTgt spid="2"/>
                                        </p:tgtEl>
                                      </p:cBhvr>
                                    </p:animEffect>
                                  </p:childTnLst>
                                </p:cTn>
                              </p:par>
                              <p:par>
                                <p:cTn id="10" presetID="30" presetClass="entr" presetSubtype="0" fill="hold" nodeType="withEffect">
                                  <p:stCondLst>
                                    <p:cond delay="0"/>
                                  </p:stCondLst>
                                  <p:childTnLst>
                                    <p:set>
                                      <p:cBhvr>
                                        <p:cTn id="11" dur="1" fill="hold">
                                          <p:stCondLst>
                                            <p:cond delay="0"/>
                                          </p:stCondLst>
                                        </p:cTn>
                                        <p:tgtEl>
                                          <p:spTgt spid="27650"/>
                                        </p:tgtEl>
                                        <p:attrNameLst>
                                          <p:attrName>style.visibility</p:attrName>
                                        </p:attrNameLst>
                                      </p:cBhvr>
                                      <p:to>
                                        <p:strVal val="visible"/>
                                      </p:to>
                                    </p:set>
                                    <p:animEffect transition="in" filter="fade">
                                      <p:cBhvr>
                                        <p:cTn id="12" dur="800" decel="100000"/>
                                        <p:tgtEl>
                                          <p:spTgt spid="27650"/>
                                        </p:tgtEl>
                                      </p:cBhvr>
                                    </p:animEffect>
                                    <p:anim calcmode="lin" valueType="num">
                                      <p:cBhvr>
                                        <p:cTn id="13" dur="800" decel="100000" fill="hold"/>
                                        <p:tgtEl>
                                          <p:spTgt spid="27650"/>
                                        </p:tgtEl>
                                        <p:attrNameLst>
                                          <p:attrName>style.rotation</p:attrName>
                                        </p:attrNameLst>
                                      </p:cBhvr>
                                      <p:tavLst>
                                        <p:tav tm="0">
                                          <p:val>
                                            <p:fltVal val="-90"/>
                                          </p:val>
                                        </p:tav>
                                        <p:tav tm="100000">
                                          <p:val>
                                            <p:fltVal val="0"/>
                                          </p:val>
                                        </p:tav>
                                      </p:tavLst>
                                    </p:anim>
                                    <p:anim calcmode="lin" valueType="num">
                                      <p:cBhvr>
                                        <p:cTn id="14" dur="800" decel="100000" fill="hold"/>
                                        <p:tgtEl>
                                          <p:spTgt spid="27650"/>
                                        </p:tgtEl>
                                        <p:attrNameLst>
                                          <p:attrName>ppt_x</p:attrName>
                                        </p:attrNameLst>
                                      </p:cBhvr>
                                      <p:tavLst>
                                        <p:tav tm="0">
                                          <p:val>
                                            <p:strVal val="#ppt_x+0.4"/>
                                          </p:val>
                                        </p:tav>
                                        <p:tav tm="100000">
                                          <p:val>
                                            <p:strVal val="#ppt_x-0.05"/>
                                          </p:val>
                                        </p:tav>
                                      </p:tavLst>
                                    </p:anim>
                                    <p:anim calcmode="lin" valueType="num">
                                      <p:cBhvr>
                                        <p:cTn id="15" dur="800" decel="100000" fill="hold"/>
                                        <p:tgtEl>
                                          <p:spTgt spid="27650"/>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7650"/>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7650"/>
                                        </p:tgtEl>
                                        <p:attrNameLst>
                                          <p:attrName>ppt_y</p:attrName>
                                        </p:attrNameLst>
                                      </p:cBhvr>
                                      <p:tavLst>
                                        <p:tav tm="0">
                                          <p:val>
                                            <p:strVal val="#ppt_y+0.1"/>
                                          </p:val>
                                        </p:tav>
                                        <p:tav tm="100000">
                                          <p:val>
                                            <p:strVal val="#ppt_y"/>
                                          </p:val>
                                        </p:tav>
                                      </p:tavLst>
                                    </p:anim>
                                  </p:childTnLst>
                                </p:cTn>
                              </p:par>
                            </p:childTnLst>
                          </p:cTn>
                        </p:par>
                        <p:par>
                          <p:cTn id="18" fill="hold">
                            <p:stCondLst>
                              <p:cond delay="2000"/>
                            </p:stCondLst>
                            <p:childTnLst>
                              <p:par>
                                <p:cTn id="19" presetID="30" presetClass="entr" presetSubtype="0" fill="hold"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600" decel="100000"/>
                                        <p:tgtEl>
                                          <p:spTgt spid="6">
                                            <p:txEl>
                                              <p:pRg st="0" end="0"/>
                                            </p:txEl>
                                          </p:spTgt>
                                        </p:tgtEl>
                                      </p:cBhvr>
                                    </p:animEffect>
                                    <p:anim calcmode="lin" valueType="num">
                                      <p:cBhvr>
                                        <p:cTn id="22" dur="1600" decel="100000" fill="hold"/>
                                        <p:tgtEl>
                                          <p:spTgt spid="6">
                                            <p:txEl>
                                              <p:pRg st="0" end="0"/>
                                            </p:txEl>
                                          </p:spTgt>
                                        </p:tgtEl>
                                        <p:attrNameLst>
                                          <p:attrName>style.rotation</p:attrName>
                                        </p:attrNameLst>
                                      </p:cBhvr>
                                      <p:tavLst>
                                        <p:tav tm="0">
                                          <p:val>
                                            <p:fltVal val="-90"/>
                                          </p:val>
                                        </p:tav>
                                        <p:tav tm="100000">
                                          <p:val>
                                            <p:fltVal val="0"/>
                                          </p:val>
                                        </p:tav>
                                      </p:tavLst>
                                    </p:anim>
                                    <p:anim calcmode="lin" valueType="num">
                                      <p:cBhvr>
                                        <p:cTn id="23" dur="1600" decel="100000" fill="hold"/>
                                        <p:tgtEl>
                                          <p:spTgt spid="6">
                                            <p:txEl>
                                              <p:pRg st="0" end="0"/>
                                            </p:txEl>
                                          </p:spTgt>
                                        </p:tgtEl>
                                        <p:attrNameLst>
                                          <p:attrName>ppt_x</p:attrName>
                                        </p:attrNameLst>
                                      </p:cBhvr>
                                      <p:tavLst>
                                        <p:tav tm="0">
                                          <p:val>
                                            <p:strVal val="#ppt_x+0.4"/>
                                          </p:val>
                                        </p:tav>
                                        <p:tav tm="100000">
                                          <p:val>
                                            <p:strVal val="#ppt_x-0.05"/>
                                          </p:val>
                                        </p:tav>
                                      </p:tavLst>
                                    </p:anim>
                                    <p:anim calcmode="lin" valueType="num">
                                      <p:cBhvr>
                                        <p:cTn id="24" dur="1600" decel="100000" fill="hold"/>
                                        <p:tgtEl>
                                          <p:spTgt spid="6">
                                            <p:txEl>
                                              <p:pRg st="0" end="0"/>
                                            </p:txEl>
                                          </p:spTgt>
                                        </p:tgtEl>
                                        <p:attrNameLst>
                                          <p:attrName>ppt_y</p:attrName>
                                        </p:attrNameLst>
                                      </p:cBhvr>
                                      <p:tavLst>
                                        <p:tav tm="0">
                                          <p:val>
                                            <p:strVal val="#ppt_y-0.4"/>
                                          </p:val>
                                        </p:tav>
                                        <p:tav tm="100000">
                                          <p:val>
                                            <p:strVal val="#ppt_y+0.1"/>
                                          </p:val>
                                        </p:tav>
                                      </p:tavLst>
                                    </p:anim>
                                    <p:anim calcmode="lin" valueType="num">
                                      <p:cBhvr>
                                        <p:cTn id="25" dur="400" accel="100000" fill="hold">
                                          <p:stCondLst>
                                            <p:cond delay="1600"/>
                                          </p:stCondLst>
                                        </p:cTn>
                                        <p:tgtEl>
                                          <p:spTgt spid="6">
                                            <p:txEl>
                                              <p:pRg st="0" end="0"/>
                                            </p:txEl>
                                          </p:spTgt>
                                        </p:tgtEl>
                                        <p:attrNameLst>
                                          <p:attrName>ppt_x</p:attrName>
                                        </p:attrNameLst>
                                      </p:cBhvr>
                                      <p:tavLst>
                                        <p:tav tm="0">
                                          <p:val>
                                            <p:strVal val="#ppt_x-0.05"/>
                                          </p:val>
                                        </p:tav>
                                        <p:tav tm="100000">
                                          <p:val>
                                            <p:strVal val="#ppt_x"/>
                                          </p:val>
                                        </p:tav>
                                      </p:tavLst>
                                    </p:anim>
                                    <p:anim calcmode="lin" valueType="num">
                                      <p:cBhvr>
                                        <p:cTn id="26" dur="400" accel="100000" fill="hold">
                                          <p:stCondLst>
                                            <p:cond delay="1600"/>
                                          </p:stCondLst>
                                        </p:cTn>
                                        <p:tgtEl>
                                          <p:spTgt spid="6">
                                            <p:txEl>
                                              <p:pRg st="0" end="0"/>
                                            </p:txEl>
                                          </p:spTgt>
                                        </p:tgtEl>
                                        <p:attrNameLst>
                                          <p:attrName>ppt_y</p:attrName>
                                        </p:attrNameLst>
                                      </p:cBhvr>
                                      <p:tavLst>
                                        <p:tav tm="0">
                                          <p:val>
                                            <p:strVal val="#ppt_y+0.1"/>
                                          </p:val>
                                        </p:tav>
                                        <p:tav tm="100000">
                                          <p:val>
                                            <p:strVal val="#ppt_y"/>
                                          </p:val>
                                        </p:tav>
                                      </p:tavLst>
                                    </p:anim>
                                  </p:childTnLst>
                                </p:cTn>
                              </p:par>
                              <p:par>
                                <p:cTn id="27" presetID="15" presetClass="entr" presetSubtype="0" fill="hold" nodeType="withEffect">
                                  <p:stCondLst>
                                    <p:cond delay="0"/>
                                  </p:stCondLst>
                                  <p:childTnLst>
                                    <p:set>
                                      <p:cBhvr>
                                        <p:cTn id="28" dur="1" fill="hold">
                                          <p:stCondLst>
                                            <p:cond delay="0"/>
                                          </p:stCondLst>
                                        </p:cTn>
                                        <p:tgtEl>
                                          <p:spTgt spid="27651"/>
                                        </p:tgtEl>
                                        <p:attrNameLst>
                                          <p:attrName>style.visibility</p:attrName>
                                        </p:attrNameLst>
                                      </p:cBhvr>
                                      <p:to>
                                        <p:strVal val="visible"/>
                                      </p:to>
                                    </p:set>
                                    <p:anim calcmode="lin" valueType="num">
                                      <p:cBhvr>
                                        <p:cTn id="29" dur="2000" fill="hold"/>
                                        <p:tgtEl>
                                          <p:spTgt spid="27651"/>
                                        </p:tgtEl>
                                        <p:attrNameLst>
                                          <p:attrName>ppt_w</p:attrName>
                                        </p:attrNameLst>
                                      </p:cBhvr>
                                      <p:tavLst>
                                        <p:tav tm="0">
                                          <p:val>
                                            <p:fltVal val="0"/>
                                          </p:val>
                                        </p:tav>
                                        <p:tav tm="100000">
                                          <p:val>
                                            <p:strVal val="#ppt_w"/>
                                          </p:val>
                                        </p:tav>
                                      </p:tavLst>
                                    </p:anim>
                                    <p:anim calcmode="lin" valueType="num">
                                      <p:cBhvr>
                                        <p:cTn id="30" dur="2000" fill="hold"/>
                                        <p:tgtEl>
                                          <p:spTgt spid="27651"/>
                                        </p:tgtEl>
                                        <p:attrNameLst>
                                          <p:attrName>ppt_h</p:attrName>
                                        </p:attrNameLst>
                                      </p:cBhvr>
                                      <p:tavLst>
                                        <p:tav tm="0">
                                          <p:val>
                                            <p:fltVal val="0"/>
                                          </p:val>
                                        </p:tav>
                                        <p:tav tm="100000">
                                          <p:val>
                                            <p:strVal val="#ppt_h"/>
                                          </p:val>
                                        </p:tav>
                                      </p:tavLst>
                                    </p:anim>
                                    <p:anim calcmode="lin" valueType="num">
                                      <p:cBhvr>
                                        <p:cTn id="31" dur="2000" fill="hold"/>
                                        <p:tgtEl>
                                          <p:spTgt spid="27651"/>
                                        </p:tgtEl>
                                        <p:attrNameLst>
                                          <p:attrName>ppt_x</p:attrName>
                                        </p:attrNameLst>
                                      </p:cBhvr>
                                      <p:tavLst>
                                        <p:tav tm="0" fmla="#ppt_x+(cos(-2*pi*(1-$))*-#ppt_x-sin(-2*pi*(1-$))*(1-#ppt_y))*(1-$)">
                                          <p:val>
                                            <p:fltVal val="0"/>
                                          </p:val>
                                        </p:tav>
                                        <p:tav tm="100000">
                                          <p:val>
                                            <p:fltVal val="1"/>
                                          </p:val>
                                        </p:tav>
                                      </p:tavLst>
                                    </p:anim>
                                    <p:anim calcmode="lin" valueType="num">
                                      <p:cBhvr>
                                        <p:cTn id="32" dur="2000" fill="hold"/>
                                        <p:tgtEl>
                                          <p:spTgt spid="276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threePt" dir="t"/>
            </a:scene3d>
            <a:sp3d extrusionH="57150">
              <a:bevelT w="82550" h="38100" prst="coolSlant"/>
            </a:sp3d>
          </a:bodyPr>
          <a:lstStyle/>
          <a:p>
            <a:pPr eaLnBrk="1" hangingPunct="1"/>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5">
                      <a:satMod val="175000"/>
                      <a:alpha val="40000"/>
                    </a:schemeClr>
                  </a:glow>
                  <a:innerShdw blurRad="69850" dist="43180" dir="5400000">
                    <a:srgbClr val="000000">
                      <a:alpha val="65000"/>
                    </a:srgbClr>
                  </a:innerShdw>
                </a:effectLst>
                <a:latin typeface="Monotype Corsiva" pitchFamily="66" charset="0"/>
              </a:rPr>
              <a:t>Младший сын, Григорий Александрович Пушкин </a:t>
            </a:r>
            <a:b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5">
                      <a:satMod val="175000"/>
                      <a:alpha val="40000"/>
                    </a:schemeClr>
                  </a:glow>
                  <a:innerShdw blurRad="69850" dist="43180" dir="5400000">
                    <a:srgbClr val="000000">
                      <a:alpha val="65000"/>
                    </a:srgbClr>
                  </a:innerShdw>
                </a:effectLst>
                <a:latin typeface="Monotype Corsiva" pitchFamily="66" charset="0"/>
              </a:rPr>
            </a:b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5">
                      <a:satMod val="175000"/>
                      <a:alpha val="40000"/>
                    </a:schemeClr>
                  </a:glow>
                  <a:innerShdw blurRad="69850" dist="43180" dir="5400000">
                    <a:srgbClr val="000000">
                      <a:alpha val="65000"/>
                    </a:srgbClr>
                  </a:innerShdw>
                </a:effectLst>
                <a:latin typeface="Monotype Corsiva" pitchFamily="66" charset="0"/>
              </a:rPr>
              <a:t>(1835-1913г.)</a:t>
            </a:r>
          </a:p>
        </p:txBody>
      </p:sp>
      <p:pic>
        <p:nvPicPr>
          <p:cNvPr id="28674" name="Picture 2"/>
          <p:cNvPicPr>
            <a:picLocks noGrp="1" noChangeAspect="1" noChangeArrowheads="1"/>
          </p:cNvPicPr>
          <p:nvPr>
            <p:ph idx="1"/>
          </p:nvPr>
        </p:nvPicPr>
        <p:blipFill>
          <a:blip r:embed="rId2"/>
          <a:stretch>
            <a:fillRect/>
          </a:stretch>
        </p:blipFill>
        <p:spPr>
          <a:xfrm>
            <a:off x="340339" y="2071678"/>
            <a:ext cx="2660025" cy="3000396"/>
          </a:xfrm>
          <a:prstGeom prst="roundRect">
            <a:avLst>
              <a:gd name="adj" fmla="val 8594"/>
            </a:avLst>
          </a:prstGeom>
          <a:solidFill>
            <a:srgbClr val="FFFFFF">
              <a:shade val="85000"/>
            </a:srgbClr>
          </a:solidFill>
          <a:ln>
            <a:solidFill>
              <a:schemeClr val="tx2">
                <a:lumMod val="75000"/>
              </a:schemeClr>
            </a:solidFill>
          </a:ln>
          <a:effectLst>
            <a:reflection blurRad="12700" stA="38000" endPos="28000" dist="5000" dir="5400000" sy="-100000" algn="bl" rotWithShape="0"/>
          </a:effectLst>
        </p:spPr>
      </p:pic>
      <p:sp>
        <p:nvSpPr>
          <p:cNvPr id="5" name="Прямоугольник 4"/>
          <p:cNvSpPr>
            <a:spLocks noChangeArrowheads="1"/>
          </p:cNvSpPr>
          <p:nvPr/>
        </p:nvSpPr>
        <p:spPr bwMode="auto">
          <a:xfrm>
            <a:off x="3000375" y="1357313"/>
            <a:ext cx="5857875" cy="4524375"/>
          </a:xfrm>
          <a:prstGeom prst="rect">
            <a:avLst/>
          </a:prstGeom>
          <a:noFill/>
          <a:ln w="9525">
            <a:noFill/>
            <a:miter lim="800000"/>
            <a:headEnd/>
            <a:tailEnd/>
          </a:ln>
        </p:spPr>
        <p:txBody>
          <a:bodyPr>
            <a:spAutoFit/>
          </a:bodyPr>
          <a:lstStyle/>
          <a:p>
            <a:pPr algn="just"/>
            <a:r>
              <a:rPr lang="ru-RU" sz="3600">
                <a:latin typeface="Monotype Corsiva" pitchFamily="66" charset="0"/>
              </a:rPr>
              <a:t>Воспитанник Пажеского корпуса. Корнет, ротмистр лейб-гвардейского Конного полка, переведен в министерство внутренних дел, где дослужился до старшего советника. С 1866 по 1899 годы жил в селе Михайловском.</a:t>
            </a:r>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9" presetClass="entr" presetSubtype="0" fill="hold" nodeType="afterEffect">
                                  <p:stCondLst>
                                    <p:cond delay="0"/>
                                  </p:stCondLst>
                                  <p:childTnLst>
                                    <p:set>
                                      <p:cBhvr>
                                        <p:cTn id="13" dur="1" fill="hold">
                                          <p:stCondLst>
                                            <p:cond delay="0"/>
                                          </p:stCondLst>
                                        </p:cTn>
                                        <p:tgtEl>
                                          <p:spTgt spid="28674"/>
                                        </p:tgtEl>
                                        <p:attrNameLst>
                                          <p:attrName>style.visibility</p:attrName>
                                        </p:attrNameLst>
                                      </p:cBhvr>
                                      <p:to>
                                        <p:strVal val="visible"/>
                                      </p:to>
                                    </p:set>
                                    <p:anim calcmode="lin" valueType="num">
                                      <p:cBhvr>
                                        <p:cTn id="14" dur="2000" fill="hold"/>
                                        <p:tgtEl>
                                          <p:spTgt spid="28674"/>
                                        </p:tgtEl>
                                        <p:attrNameLst>
                                          <p:attrName>ppt_x</p:attrName>
                                        </p:attrNameLst>
                                      </p:cBhvr>
                                      <p:tavLst>
                                        <p:tav tm="0">
                                          <p:val>
                                            <p:strVal val="#ppt_x-.2"/>
                                          </p:val>
                                        </p:tav>
                                        <p:tav tm="100000">
                                          <p:val>
                                            <p:strVal val="#ppt_x"/>
                                          </p:val>
                                        </p:tav>
                                      </p:tavLst>
                                    </p:anim>
                                    <p:anim calcmode="lin" valueType="num">
                                      <p:cBhvr>
                                        <p:cTn id="15" dur="2000" fill="hold"/>
                                        <p:tgtEl>
                                          <p:spTgt spid="28674"/>
                                        </p:tgtEl>
                                        <p:attrNameLst>
                                          <p:attrName>ppt_y</p:attrName>
                                        </p:attrNameLst>
                                      </p:cBhvr>
                                      <p:tavLst>
                                        <p:tav tm="0">
                                          <p:val>
                                            <p:strVal val="#ppt_y"/>
                                          </p:val>
                                        </p:tav>
                                        <p:tav tm="100000">
                                          <p:val>
                                            <p:strVal val="#ppt_y"/>
                                          </p:val>
                                        </p:tav>
                                      </p:tavLst>
                                    </p:anim>
                                    <p:animEffect transition="in" filter="wipe(right)" prLst="gradientSize: 0.1">
                                      <p:cBhvr>
                                        <p:cTn id="16" dur="2000"/>
                                        <p:tgtEl>
                                          <p:spTgt spid="28674"/>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up)">
                                      <p:cBhvr>
                                        <p:cTn id="19"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одержимое 9"/>
          <p:cNvSpPr>
            <a:spLocks noGrp="1"/>
          </p:cNvSpPr>
          <p:nvPr>
            <p:ph idx="1"/>
          </p:nvPr>
        </p:nvSpPr>
        <p:spPr/>
        <p:txBody>
          <a:bodyPr/>
          <a:lstStyle/>
          <a:p>
            <a:pPr algn="just" eaLnBrk="1" hangingPunct="1">
              <a:lnSpc>
                <a:spcPct val="150000"/>
              </a:lnSpc>
              <a:buFont typeface="Arial" charset="0"/>
              <a:buNone/>
            </a:pPr>
            <a:r>
              <a:rPr lang="ru-RU" sz="1800" smtClean="0">
                <a:latin typeface="Arial Unicode MS" pitchFamily="34" charset="-128"/>
                <a:ea typeface="Arial Unicode MS" pitchFamily="34" charset="-128"/>
                <a:cs typeface="Arial Unicode MS" pitchFamily="34" charset="-128"/>
              </a:rPr>
              <a:t> </a:t>
            </a:r>
            <a:r>
              <a:rPr lang="ru-RU" sz="2000" smtClean="0">
                <a:latin typeface="Monotype Corsiva" pitchFamily="66" charset="0"/>
                <a:ea typeface="Arial Unicode MS" pitchFamily="34" charset="-128"/>
                <a:cs typeface="Arial Unicode MS" pitchFamily="34" charset="-128"/>
              </a:rPr>
              <a:t>Александр Сергеевич Пушкин с гордостью относился к своей родословной, как по линии отца, так и по линии матери. Хроника жизни предков поэта тесно переплеталась с героическим прошлым государства Российского. </a:t>
            </a:r>
          </a:p>
          <a:p>
            <a:pPr algn="ctr" eaLnBrk="1" hangingPunct="1">
              <a:lnSpc>
                <a:spcPct val="150000"/>
              </a:lnSpc>
              <a:buFont typeface="Arial" charset="0"/>
              <a:buNone/>
            </a:pPr>
            <a:r>
              <a:rPr lang="ru-RU" sz="2000" smtClean="0">
                <a:latin typeface="Monotype Corsiva" pitchFamily="66" charset="0"/>
                <a:ea typeface="Arial Unicode MS" pitchFamily="34" charset="-128"/>
                <a:cs typeface="Arial Unicode MS" pitchFamily="34" charset="-128"/>
              </a:rPr>
              <a:t>В одном из стихотворений Пушкин написал: </a:t>
            </a:r>
            <a:br>
              <a:rPr lang="ru-RU" sz="2000" smtClean="0">
                <a:latin typeface="Monotype Corsiva" pitchFamily="66" charset="0"/>
                <a:ea typeface="Arial Unicode MS" pitchFamily="34" charset="-128"/>
                <a:cs typeface="Arial Unicode MS" pitchFamily="34" charset="-128"/>
              </a:rPr>
            </a:br>
            <a:r>
              <a:rPr lang="ru-RU" sz="2000" smtClean="0">
                <a:latin typeface="Monotype Corsiva" pitchFamily="66" charset="0"/>
                <a:ea typeface="Arial Unicode MS" pitchFamily="34" charset="-128"/>
                <a:cs typeface="Arial Unicode MS" pitchFamily="34" charset="-128"/>
              </a:rPr>
              <a:t>	"Не торговал мой дед блинами,</a:t>
            </a:r>
            <a:br>
              <a:rPr lang="ru-RU" sz="2000" smtClean="0">
                <a:latin typeface="Monotype Corsiva" pitchFamily="66" charset="0"/>
                <a:ea typeface="Arial Unicode MS" pitchFamily="34" charset="-128"/>
                <a:cs typeface="Arial Unicode MS" pitchFamily="34" charset="-128"/>
              </a:rPr>
            </a:br>
            <a:r>
              <a:rPr lang="ru-RU" sz="2000" smtClean="0">
                <a:latin typeface="Monotype Corsiva" pitchFamily="66" charset="0"/>
                <a:ea typeface="Arial Unicode MS" pitchFamily="34" charset="-128"/>
                <a:cs typeface="Arial Unicode MS" pitchFamily="34" charset="-128"/>
              </a:rPr>
              <a:t>	Не ваксил царских сапогов, </a:t>
            </a:r>
            <a:br>
              <a:rPr lang="ru-RU" sz="2000" smtClean="0">
                <a:latin typeface="Monotype Corsiva" pitchFamily="66" charset="0"/>
                <a:ea typeface="Arial Unicode MS" pitchFamily="34" charset="-128"/>
                <a:cs typeface="Arial Unicode MS" pitchFamily="34" charset="-128"/>
              </a:rPr>
            </a:br>
            <a:r>
              <a:rPr lang="ru-RU" sz="2000" smtClean="0">
                <a:latin typeface="Monotype Corsiva" pitchFamily="66" charset="0"/>
                <a:ea typeface="Arial Unicode MS" pitchFamily="34" charset="-128"/>
                <a:cs typeface="Arial Unicode MS" pitchFamily="34" charset="-128"/>
              </a:rPr>
              <a:t>	Не пел с придворными дьячками,</a:t>
            </a:r>
            <a:br>
              <a:rPr lang="ru-RU" sz="2000" smtClean="0">
                <a:latin typeface="Monotype Corsiva" pitchFamily="66" charset="0"/>
                <a:ea typeface="Arial Unicode MS" pitchFamily="34" charset="-128"/>
                <a:cs typeface="Arial Unicode MS" pitchFamily="34" charset="-128"/>
              </a:rPr>
            </a:br>
            <a:r>
              <a:rPr lang="ru-RU" sz="2000" smtClean="0">
                <a:latin typeface="Monotype Corsiva" pitchFamily="66" charset="0"/>
                <a:ea typeface="Arial Unicode MS" pitchFamily="34" charset="-128"/>
                <a:cs typeface="Arial Unicode MS" pitchFamily="34" charset="-128"/>
              </a:rPr>
              <a:t>	В князья не прыгал из хохлов..." </a:t>
            </a:r>
          </a:p>
        </p:txBody>
      </p:sp>
      <p:sp>
        <p:nvSpPr>
          <p:cNvPr id="4099" name="Текст 10"/>
          <p:cNvSpPr>
            <a:spLocks noGrp="1"/>
          </p:cNvSpPr>
          <p:nvPr>
            <p:ph type="body" sz="half" idx="2"/>
          </p:nvPr>
        </p:nvSpPr>
        <p:spPr>
          <a:xfrm>
            <a:off x="214313" y="285750"/>
            <a:ext cx="3251200" cy="5840413"/>
          </a:xfrm>
        </p:spPr>
        <p:txBody>
          <a:bodyPr/>
          <a:lstStyle/>
          <a:p>
            <a:pPr eaLnBrk="1" hangingPunct="1"/>
            <a:endParaRPr lang="ru-RU" smtClean="0"/>
          </a:p>
        </p:txBody>
      </p:sp>
      <p:pic>
        <p:nvPicPr>
          <p:cNvPr id="2052" name="Picture 2"/>
          <p:cNvPicPr>
            <a:picLocks noChangeAspect="1" noChangeArrowheads="1"/>
          </p:cNvPicPr>
          <p:nvPr/>
        </p:nvPicPr>
        <p:blipFill>
          <a:blip r:embed="rId2" cstate="email"/>
          <a:srcRect/>
          <a:stretch>
            <a:fillRect/>
          </a:stretch>
        </p:blipFill>
        <p:spPr bwMode="auto">
          <a:xfrm>
            <a:off x="571472" y="857232"/>
            <a:ext cx="2500330" cy="3071834"/>
          </a:xfrm>
          <a:prstGeom prst="roundRect">
            <a:avLst>
              <a:gd name="adj" fmla="val 8594"/>
            </a:avLst>
          </a:prstGeom>
          <a:solidFill>
            <a:srgbClr val="FFFFFF">
              <a:shade val="85000"/>
            </a:srgbClr>
          </a:solidFill>
          <a:ln>
            <a:solidFill>
              <a:schemeClr val="tx2">
                <a:lumMod val="75000"/>
              </a:schemeClr>
            </a:solidFill>
          </a:ln>
          <a:effectLst>
            <a:reflection blurRad="12700" stA="38000" endPos="28000" dist="5000" dir="5400000" sy="-100000" algn="bl" rotWithShape="0"/>
          </a:effectLst>
        </p:spPr>
      </p:pic>
      <p:sp>
        <p:nvSpPr>
          <p:cNvPr id="4101" name="Прямоугольник 4"/>
          <p:cNvSpPr>
            <a:spLocks noChangeArrowheads="1"/>
          </p:cNvSpPr>
          <p:nvPr/>
        </p:nvSpPr>
        <p:spPr bwMode="auto">
          <a:xfrm>
            <a:off x="214313" y="4214813"/>
            <a:ext cx="3214687" cy="923925"/>
          </a:xfrm>
          <a:prstGeom prst="rect">
            <a:avLst/>
          </a:prstGeom>
          <a:noFill/>
          <a:ln w="9525">
            <a:noFill/>
            <a:miter lim="800000"/>
            <a:headEnd/>
            <a:tailEnd/>
          </a:ln>
        </p:spPr>
        <p:txBody>
          <a:bodyPr>
            <a:spAutoFit/>
          </a:bodyPr>
          <a:lstStyle/>
          <a:p>
            <a:pPr algn="ctr"/>
            <a:r>
              <a:rPr lang="ru-RU" i="1">
                <a:latin typeface="Monotype Corsiva" pitchFamily="66" charset="0"/>
              </a:rPr>
              <a:t>Ксавье де Местр. Пушкин-ребенок. 1800-1802.</a:t>
            </a:r>
            <a:r>
              <a:rPr lang="ru-RU">
                <a:latin typeface="Monotype Corsiva" pitchFamily="66" charset="0"/>
              </a:rPr>
              <a:t/>
            </a:r>
            <a:br>
              <a:rPr lang="ru-RU">
                <a:latin typeface="Monotype Corsiva" pitchFamily="66" charset="0"/>
              </a:rPr>
            </a:br>
            <a:r>
              <a:rPr lang="ru-RU" i="1">
                <a:latin typeface="Monotype Corsiva" pitchFamily="66" charset="0"/>
              </a:rPr>
              <a:t>Металлическая пластинка, масло.</a:t>
            </a:r>
            <a:endParaRPr lang="ru-RU">
              <a:latin typeface="Monotype Corsiva" pitchFamily="66"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childTnLst>
                          </p:cTn>
                        </p:par>
                        <p:par>
                          <p:cTn id="8" fill="hold">
                            <p:stCondLst>
                              <p:cond delay="2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101"/>
                                        </p:tgtEl>
                                        <p:attrNameLst>
                                          <p:attrName>style.visibility</p:attrName>
                                        </p:attrNameLst>
                                      </p:cBhvr>
                                      <p:to>
                                        <p:strVal val="visible"/>
                                      </p:to>
                                    </p:set>
                                    <p:anim calcmode="lin" valueType="num">
                                      <p:cBhvr>
                                        <p:cTn id="11" dur="500" fill="hold"/>
                                        <p:tgtEl>
                                          <p:spTgt spid="410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101"/>
                                        </p:tgtEl>
                                        <p:attrNameLst>
                                          <p:attrName>ppt_y</p:attrName>
                                        </p:attrNameLst>
                                      </p:cBhvr>
                                      <p:tavLst>
                                        <p:tav tm="0">
                                          <p:val>
                                            <p:strVal val="#ppt_y"/>
                                          </p:val>
                                        </p:tav>
                                        <p:tav tm="100000">
                                          <p:val>
                                            <p:strVal val="#ppt_y"/>
                                          </p:val>
                                        </p:tav>
                                      </p:tavLst>
                                    </p:anim>
                                    <p:anim calcmode="lin" valueType="num">
                                      <p:cBhvr>
                                        <p:cTn id="13" dur="500" fill="hold"/>
                                        <p:tgtEl>
                                          <p:spTgt spid="410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10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101"/>
                                        </p:tgtEl>
                                      </p:cBhvr>
                                    </p:animEffect>
                                  </p:childTnLst>
                                </p:cTn>
                              </p:par>
                            </p:childTnLst>
                          </p:cTn>
                        </p:par>
                        <p:par>
                          <p:cTn id="16" fill="hold">
                            <p:stCondLst>
                              <p:cond delay="5850"/>
                            </p:stCondLst>
                            <p:childTnLst>
                              <p:par>
                                <p:cTn id="17" presetID="10" presetClass="entr" presetSubtype="0" fill="hold" grpId="0" nodeType="after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2000"/>
                                        <p:tgtEl>
                                          <p:spTgt spid="10">
                                            <p:txEl>
                                              <p:pRg st="0" end="0"/>
                                            </p:txEl>
                                          </p:spTgt>
                                        </p:tgtEl>
                                      </p:cBhvr>
                                    </p:animEffect>
                                  </p:childTnLst>
                                </p:cTn>
                              </p:par>
                            </p:childTnLst>
                          </p:cTn>
                        </p:par>
                        <p:par>
                          <p:cTn id="20" fill="hold">
                            <p:stCondLst>
                              <p:cond delay="7850"/>
                            </p:stCondLst>
                            <p:childTnLst>
                              <p:par>
                                <p:cTn id="21" presetID="10" presetClass="entr" presetSubtype="0" fill="hold" grpId="0" nodeType="after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fade">
                                      <p:cBhvr>
                                        <p:cTn id="23"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410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threePt" dir="t"/>
            </a:scene3d>
            <a:sp3d extrusionH="57150">
              <a:bevelT w="38100" h="38100" prst="angle"/>
            </a:sp3d>
          </a:bodyPr>
          <a:lstStyle/>
          <a:p>
            <a:pPr eaLnBrk="1" hangingPunct="1"/>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5">
                      <a:satMod val="175000"/>
                      <a:alpha val="40000"/>
                    </a:schemeClr>
                  </a:glow>
                  <a:innerShdw blurRad="69850" dist="43180" dir="5400000">
                    <a:srgbClr val="000000">
                      <a:alpha val="65000"/>
                    </a:srgbClr>
                  </a:innerShdw>
                </a:effectLst>
                <a:latin typeface="Monotype Corsiva" pitchFamily="66" charset="0"/>
              </a:rPr>
              <a:t>Младшая дочь, Наталья Александровна Пушкина </a:t>
            </a:r>
            <a:b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5">
                      <a:satMod val="175000"/>
                      <a:alpha val="40000"/>
                    </a:schemeClr>
                  </a:glow>
                  <a:innerShdw blurRad="69850" dist="43180" dir="5400000">
                    <a:srgbClr val="000000">
                      <a:alpha val="65000"/>
                    </a:srgbClr>
                  </a:innerShdw>
                </a:effectLst>
                <a:latin typeface="Monotype Corsiva" pitchFamily="66" charset="0"/>
              </a:rPr>
            </a:b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5">
                      <a:satMod val="175000"/>
                      <a:alpha val="40000"/>
                    </a:schemeClr>
                  </a:glow>
                  <a:innerShdw blurRad="69850" dist="43180" dir="5400000">
                    <a:srgbClr val="000000">
                      <a:alpha val="65000"/>
                    </a:srgbClr>
                  </a:innerShdw>
                </a:effectLst>
                <a:latin typeface="Monotype Corsiva" pitchFamily="66" charset="0"/>
              </a:rPr>
              <a:t>(1836-1913г.)</a:t>
            </a:r>
          </a:p>
        </p:txBody>
      </p:sp>
      <p:pic>
        <p:nvPicPr>
          <p:cNvPr id="29698" name="Picture 2"/>
          <p:cNvPicPr>
            <a:picLocks noGrp="1" noChangeAspect="1" noChangeArrowheads="1"/>
          </p:cNvPicPr>
          <p:nvPr>
            <p:ph idx="1"/>
          </p:nvPr>
        </p:nvPicPr>
        <p:blipFill>
          <a:blip r:embed="rId3"/>
          <a:srcRect/>
          <a:stretch>
            <a:fillRect/>
          </a:stretch>
        </p:blipFill>
        <p:spPr>
          <a:xfrm>
            <a:off x="714347" y="1928802"/>
            <a:ext cx="2321735" cy="2786082"/>
          </a:xfrm>
          <a:ln w="190500" cap="sq">
            <a:solidFill>
              <a:schemeClr val="bg2">
                <a:lumMod val="75000"/>
              </a:schemeClr>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Прямоугольник 5"/>
          <p:cNvSpPr>
            <a:spLocks noChangeArrowheads="1"/>
          </p:cNvSpPr>
          <p:nvPr/>
        </p:nvSpPr>
        <p:spPr bwMode="auto">
          <a:xfrm>
            <a:off x="3500438" y="1500188"/>
            <a:ext cx="5429250" cy="5016500"/>
          </a:xfrm>
          <a:prstGeom prst="rect">
            <a:avLst/>
          </a:prstGeom>
          <a:noFill/>
          <a:ln w="9525">
            <a:noFill/>
            <a:miter lim="800000"/>
            <a:headEnd/>
            <a:tailEnd/>
          </a:ln>
        </p:spPr>
        <p:txBody>
          <a:bodyPr>
            <a:spAutoFit/>
          </a:bodyPr>
          <a:lstStyle/>
          <a:p>
            <a:pPr algn="just"/>
            <a:r>
              <a:rPr lang="ru-RU" sz="3200">
                <a:latin typeface="Monotype Corsiva" pitchFamily="66" charset="0"/>
              </a:rPr>
              <a:t>Получила домашнее образование. Вышла замуж за М.Л. Дубельта. Во втором браке - Меренберг. Современники называли ее "прекрасной дочерью прекрасной матери". В 1876г. Наталья Александровна предоставила И.С. Тургеневу для публикации письма отца к ее матери. Это вызвало недовольство ее братьев. </a:t>
            </a:r>
          </a:p>
        </p:txBody>
      </p:sp>
      <p:pic>
        <p:nvPicPr>
          <p:cNvPr id="5" name="Picture 2"/>
          <p:cNvPicPr>
            <a:picLocks noChangeAspect="1" noChangeArrowheads="1"/>
          </p:cNvPicPr>
          <p:nvPr/>
        </p:nvPicPr>
        <p:blipFill>
          <a:blip r:embed="rId3"/>
          <a:srcRect/>
          <a:stretch>
            <a:fillRect/>
          </a:stretch>
        </p:blipFill>
        <p:spPr bwMode="auto">
          <a:xfrm>
            <a:off x="714348" y="1928802"/>
            <a:ext cx="2321735" cy="2786082"/>
          </a:xfrm>
          <a:prstGeom prst="rect">
            <a:avLst/>
          </a:prstGeom>
          <a:noFill/>
          <a:ln w="190500" cap="sq">
            <a:solidFill>
              <a:schemeClr val="bg2">
                <a:lumMod val="75000"/>
              </a:schemeClr>
            </a:solidFill>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7" presetClass="entr" presetSubtype="10" fill="hold" nodeType="afterEffect">
                                  <p:stCondLst>
                                    <p:cond delay="0"/>
                                  </p:stCondLst>
                                  <p:childTnLst>
                                    <p:set>
                                      <p:cBhvr>
                                        <p:cTn id="11" dur="1" fill="hold">
                                          <p:stCondLst>
                                            <p:cond delay="0"/>
                                          </p:stCondLst>
                                        </p:cTn>
                                        <p:tgtEl>
                                          <p:spTgt spid="29698"/>
                                        </p:tgtEl>
                                        <p:attrNameLst>
                                          <p:attrName>style.visibility</p:attrName>
                                        </p:attrNameLst>
                                      </p:cBhvr>
                                      <p:to>
                                        <p:strVal val="visible"/>
                                      </p:to>
                                    </p:set>
                                    <p:anim calcmode="lin" valueType="num">
                                      <p:cBhvr>
                                        <p:cTn id="12" dur="500" fill="hold"/>
                                        <p:tgtEl>
                                          <p:spTgt spid="29698"/>
                                        </p:tgtEl>
                                        <p:attrNameLst>
                                          <p:attrName>ppt_w</p:attrName>
                                        </p:attrNameLst>
                                      </p:cBhvr>
                                      <p:tavLst>
                                        <p:tav tm="0">
                                          <p:val>
                                            <p:fltVal val="0"/>
                                          </p:val>
                                        </p:tav>
                                        <p:tav tm="100000">
                                          <p:val>
                                            <p:strVal val="#ppt_w"/>
                                          </p:val>
                                        </p:tav>
                                      </p:tavLst>
                                    </p:anim>
                                    <p:anim calcmode="lin" valueType="num">
                                      <p:cBhvr>
                                        <p:cTn id="13" dur="500" fill="hold"/>
                                        <p:tgtEl>
                                          <p:spTgt spid="29698"/>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42" presetClass="entr" presetSubtype="0" fill="hold"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2000"/>
                                        <p:tgtEl>
                                          <p:spTgt spid="6">
                                            <p:txEl>
                                              <p:pRg st="0" end="0"/>
                                            </p:txEl>
                                          </p:spTgt>
                                        </p:tgtEl>
                                      </p:cBhvr>
                                    </p:animEffect>
                                    <p:anim calcmode="lin" valueType="num">
                                      <p:cBhvr>
                                        <p:cTn id="18"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2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4500"/>
                            </p:stCondLst>
                            <p:childTnLst>
                              <p:par>
                                <p:cTn id="21" presetID="17" presetClass="entr" presetSubtype="1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229600" cy="1143000"/>
          </a:xfrm>
        </p:spPr>
        <p:txBody>
          <a:bodyPr>
            <a:scene3d>
              <a:camera prst="orthographicFront"/>
              <a:lightRig rig="threePt" dir="t"/>
            </a:scene3d>
            <a:sp3d extrusionH="57150">
              <a:bevelT w="82550" h="38100" prst="coolSlant"/>
            </a:sp3d>
          </a:bodyPr>
          <a:lstStyle/>
          <a:p>
            <a:r>
              <a:rPr lang="ru-RU"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5">
                      <a:satMod val="175000"/>
                      <a:alpha val="40000"/>
                    </a:schemeClr>
                  </a:glow>
                  <a:innerShdw blurRad="69850" dist="43180" dir="5400000">
                    <a:srgbClr val="000000">
                      <a:alpha val="65000"/>
                    </a:srgbClr>
                  </a:innerShdw>
                </a:effectLst>
                <a:latin typeface="Monotype Corsiva" pitchFamily="66" charset="0"/>
              </a:rPr>
              <a:t>Памятники А.С.Пушкину</a:t>
            </a:r>
          </a:p>
        </p:txBody>
      </p:sp>
      <p:pic>
        <p:nvPicPr>
          <p:cNvPr id="52226" name="Picture 2" descr="http://im7-tub.yandex.net/i?id=182825454&amp;tov=7"/>
          <p:cNvPicPr>
            <a:picLocks noChangeAspect="1" noChangeArrowheads="1"/>
          </p:cNvPicPr>
          <p:nvPr/>
        </p:nvPicPr>
        <p:blipFill>
          <a:blip r:embed="rId2"/>
          <a:srcRect/>
          <a:stretch>
            <a:fillRect/>
          </a:stretch>
        </p:blipFill>
        <p:spPr bwMode="auto">
          <a:xfrm>
            <a:off x="214282" y="4000504"/>
            <a:ext cx="2000264" cy="26789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2227" name="Picture 3" descr="C:\Documents and Settings\Пользователь\Рабочий стол\0_22eb9_b0a2690e_XL.jpg"/>
          <p:cNvPicPr>
            <a:picLocks noGrp="1" noChangeAspect="1" noChangeArrowheads="1"/>
          </p:cNvPicPr>
          <p:nvPr>
            <p:ph idx="1"/>
          </p:nvPr>
        </p:nvPicPr>
        <p:blipFill>
          <a:blip r:embed="rId3" cstate="email"/>
          <a:srcRect/>
          <a:stretch>
            <a:fillRect/>
          </a:stretch>
        </p:blipFill>
        <p:spPr>
          <a:xfrm>
            <a:off x="285720" y="1571612"/>
            <a:ext cx="1554480" cy="2282190"/>
          </a:xfrm>
          <a:prstGeom prst="roundRect">
            <a:avLst>
              <a:gd name="adj" fmla="val 16667"/>
            </a:avLst>
          </a:prstGeom>
          <a:ln>
            <a:solidFill>
              <a:schemeClr val="accent2">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2228" name="Picture 4" descr="C:\Documents and Settings\Пользователь\Рабочий стол\3.jpg"/>
          <p:cNvPicPr>
            <a:picLocks noChangeAspect="1" noChangeArrowheads="1"/>
          </p:cNvPicPr>
          <p:nvPr/>
        </p:nvPicPr>
        <p:blipFill>
          <a:blip r:embed="rId4"/>
          <a:srcRect/>
          <a:stretch>
            <a:fillRect/>
          </a:stretch>
        </p:blipFill>
        <p:spPr bwMode="auto">
          <a:xfrm>
            <a:off x="2786050" y="4143380"/>
            <a:ext cx="2571768" cy="2428892"/>
          </a:xfrm>
          <a:prstGeom prst="roundRect">
            <a:avLst>
              <a:gd name="adj" fmla="val 16667"/>
            </a:avLst>
          </a:prstGeom>
          <a:ln>
            <a:noFill/>
          </a:ln>
          <a:effectLst>
            <a:glow rad="228600">
              <a:schemeClr val="accent4">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2229" name="Picture 5" descr="C:\Documents and Settings\Пользователь\Рабочий стол\i.jpg"/>
          <p:cNvPicPr>
            <a:picLocks noChangeAspect="1" noChangeArrowheads="1"/>
          </p:cNvPicPr>
          <p:nvPr/>
        </p:nvPicPr>
        <p:blipFill>
          <a:blip r:embed="rId5"/>
          <a:srcRect/>
          <a:stretch>
            <a:fillRect/>
          </a:stretch>
        </p:blipFill>
        <p:spPr bwMode="auto">
          <a:xfrm>
            <a:off x="2500298" y="1785926"/>
            <a:ext cx="2571768" cy="1868819"/>
          </a:xfrm>
          <a:prstGeom prst="roundRect">
            <a:avLst>
              <a:gd name="adj" fmla="val 8594"/>
            </a:avLst>
          </a:prstGeom>
          <a:solidFill>
            <a:srgbClr val="FFFFFF">
              <a:shade val="85000"/>
            </a:srgbClr>
          </a:solidFill>
          <a:ln>
            <a:solidFill>
              <a:schemeClr val="tx2">
                <a:lumMod val="60000"/>
                <a:lumOff val="40000"/>
              </a:schemeClr>
            </a:solidFill>
          </a:ln>
          <a:effectLst>
            <a:reflection blurRad="12700" stA="38000" endPos="28000" dist="5000" dir="5400000" sy="-100000" algn="bl" rotWithShape="0"/>
          </a:effectLst>
        </p:spPr>
      </p:pic>
      <p:pic>
        <p:nvPicPr>
          <p:cNvPr id="52230" name="Picture 6" descr="C:\Documents and Settings\Пользователь\Рабочий стол\2.jpg"/>
          <p:cNvPicPr>
            <a:picLocks noChangeAspect="1" noChangeArrowheads="1"/>
          </p:cNvPicPr>
          <p:nvPr/>
        </p:nvPicPr>
        <p:blipFill>
          <a:blip r:embed="rId6"/>
          <a:srcRect/>
          <a:stretch>
            <a:fillRect/>
          </a:stretch>
        </p:blipFill>
        <p:spPr bwMode="auto">
          <a:xfrm>
            <a:off x="5643570" y="4429132"/>
            <a:ext cx="3000396" cy="2260862"/>
          </a:xfrm>
          <a:prstGeom prst="ellipse">
            <a:avLst/>
          </a:prstGeom>
          <a:ln>
            <a:solidFill>
              <a:schemeClr val="accent3">
                <a:lumMod val="75000"/>
              </a:schemeClr>
            </a:solidFill>
          </a:ln>
          <a:effectLst>
            <a:reflection blurRad="6350" stA="50000" endA="300" endPos="90000" dir="5400000" sy="-100000" algn="bl" rotWithShape="0"/>
            <a:softEdge rad="112500"/>
          </a:effectLst>
        </p:spPr>
      </p:pic>
      <p:pic>
        <p:nvPicPr>
          <p:cNvPr id="52233" name="Picture 9" descr="C:\Documents and Settings\Пользователь\Рабочий стол\4.jpg"/>
          <p:cNvPicPr>
            <a:picLocks noChangeAspect="1" noChangeArrowheads="1"/>
          </p:cNvPicPr>
          <p:nvPr/>
        </p:nvPicPr>
        <p:blipFill>
          <a:blip r:embed="rId7"/>
          <a:srcRect/>
          <a:stretch>
            <a:fillRect/>
          </a:stretch>
        </p:blipFill>
        <p:spPr bwMode="auto">
          <a:xfrm rot="10800000" flipH="1" flipV="1">
            <a:off x="5643570" y="1643050"/>
            <a:ext cx="2960709" cy="1924468"/>
          </a:xfrm>
          <a:prstGeom prst="roundRect">
            <a:avLst>
              <a:gd name="adj" fmla="val 8594"/>
            </a:avLst>
          </a:prstGeom>
          <a:solidFill>
            <a:srgbClr val="FFFFFF">
              <a:shade val="85000"/>
            </a:srgbClr>
          </a:solidFill>
          <a:ln>
            <a:solidFill>
              <a:schemeClr val="tx2">
                <a:lumMod val="75000"/>
              </a:schemeClr>
            </a:solidFill>
          </a:ln>
          <a:effectLst>
            <a:reflection blurRad="6350" stA="50000" endA="300" endPos="55000" dir="5400000" sy="-100000" algn="bl" rotWithShape="0"/>
          </a:effec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childTnLst>
                          </p:cTn>
                        </p:par>
                        <p:par>
                          <p:cTn id="8" fill="hold">
                            <p:stCondLst>
                              <p:cond delay="1000"/>
                            </p:stCondLst>
                            <p:childTnLst>
                              <p:par>
                                <p:cTn id="9" presetID="7" presetClass="entr" presetSubtype="4" fill="hold" nodeType="afterEffect">
                                  <p:stCondLst>
                                    <p:cond delay="0"/>
                                  </p:stCondLst>
                                  <p:childTnLst>
                                    <p:set>
                                      <p:cBhvr>
                                        <p:cTn id="10" dur="1" fill="hold">
                                          <p:stCondLst>
                                            <p:cond delay="0"/>
                                          </p:stCondLst>
                                        </p:cTn>
                                        <p:tgtEl>
                                          <p:spTgt spid="52227"/>
                                        </p:tgtEl>
                                        <p:attrNameLst>
                                          <p:attrName>style.visibility</p:attrName>
                                        </p:attrNameLst>
                                      </p:cBhvr>
                                      <p:to>
                                        <p:strVal val="visible"/>
                                      </p:to>
                                    </p:set>
                                    <p:anim calcmode="lin" valueType="num">
                                      <p:cBhvr additive="base">
                                        <p:cTn id="11" dur="2000" fill="hold"/>
                                        <p:tgtEl>
                                          <p:spTgt spid="52227"/>
                                        </p:tgtEl>
                                        <p:attrNameLst>
                                          <p:attrName>ppt_x</p:attrName>
                                        </p:attrNameLst>
                                      </p:cBhvr>
                                      <p:tavLst>
                                        <p:tav tm="0">
                                          <p:val>
                                            <p:strVal val="#ppt_x"/>
                                          </p:val>
                                        </p:tav>
                                        <p:tav tm="100000">
                                          <p:val>
                                            <p:strVal val="#ppt_x"/>
                                          </p:val>
                                        </p:tav>
                                      </p:tavLst>
                                    </p:anim>
                                    <p:anim calcmode="lin" valueType="num">
                                      <p:cBhvr additive="base">
                                        <p:cTn id="12" dur="2000" fill="hold"/>
                                        <p:tgtEl>
                                          <p:spTgt spid="52227"/>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20" presetClass="entr" presetSubtype="0" fill="hold" nodeType="afterEffect">
                                  <p:stCondLst>
                                    <p:cond delay="0"/>
                                  </p:stCondLst>
                                  <p:childTnLst>
                                    <p:set>
                                      <p:cBhvr>
                                        <p:cTn id="15" dur="1" fill="hold">
                                          <p:stCondLst>
                                            <p:cond delay="0"/>
                                          </p:stCondLst>
                                        </p:cTn>
                                        <p:tgtEl>
                                          <p:spTgt spid="52229"/>
                                        </p:tgtEl>
                                        <p:attrNameLst>
                                          <p:attrName>style.visibility</p:attrName>
                                        </p:attrNameLst>
                                      </p:cBhvr>
                                      <p:to>
                                        <p:strVal val="visible"/>
                                      </p:to>
                                    </p:set>
                                    <p:animEffect transition="in" filter="wedge">
                                      <p:cBhvr>
                                        <p:cTn id="16" dur="2000"/>
                                        <p:tgtEl>
                                          <p:spTgt spid="52229"/>
                                        </p:tgtEl>
                                      </p:cBhvr>
                                    </p:animEffect>
                                  </p:childTnLst>
                                </p:cTn>
                              </p:par>
                            </p:childTnLst>
                          </p:cTn>
                        </p:par>
                        <p:par>
                          <p:cTn id="17" fill="hold">
                            <p:stCondLst>
                              <p:cond delay="5000"/>
                            </p:stCondLst>
                            <p:childTnLst>
                              <p:par>
                                <p:cTn id="18" presetID="21" presetClass="entr" presetSubtype="4" fill="hold" nodeType="afterEffect">
                                  <p:stCondLst>
                                    <p:cond delay="0"/>
                                  </p:stCondLst>
                                  <p:childTnLst>
                                    <p:set>
                                      <p:cBhvr>
                                        <p:cTn id="19" dur="1" fill="hold">
                                          <p:stCondLst>
                                            <p:cond delay="0"/>
                                          </p:stCondLst>
                                        </p:cTn>
                                        <p:tgtEl>
                                          <p:spTgt spid="52233"/>
                                        </p:tgtEl>
                                        <p:attrNameLst>
                                          <p:attrName>style.visibility</p:attrName>
                                        </p:attrNameLst>
                                      </p:cBhvr>
                                      <p:to>
                                        <p:strVal val="visible"/>
                                      </p:to>
                                    </p:set>
                                    <p:animEffect transition="in" filter="wheel(4)">
                                      <p:cBhvr>
                                        <p:cTn id="20" dur="2000"/>
                                        <p:tgtEl>
                                          <p:spTgt spid="52233"/>
                                        </p:tgtEl>
                                      </p:cBhvr>
                                    </p:animEffect>
                                  </p:childTnLst>
                                </p:cTn>
                              </p:par>
                            </p:childTnLst>
                          </p:cTn>
                        </p:par>
                        <p:par>
                          <p:cTn id="21" fill="hold">
                            <p:stCondLst>
                              <p:cond delay="7000"/>
                            </p:stCondLst>
                            <p:childTnLst>
                              <p:par>
                                <p:cTn id="22" presetID="29" presetClass="entr" presetSubtype="0" fill="hold" nodeType="afterEffect">
                                  <p:stCondLst>
                                    <p:cond delay="0"/>
                                  </p:stCondLst>
                                  <p:childTnLst>
                                    <p:set>
                                      <p:cBhvr>
                                        <p:cTn id="23" dur="1" fill="hold">
                                          <p:stCondLst>
                                            <p:cond delay="0"/>
                                          </p:stCondLst>
                                        </p:cTn>
                                        <p:tgtEl>
                                          <p:spTgt spid="52226"/>
                                        </p:tgtEl>
                                        <p:attrNameLst>
                                          <p:attrName>style.visibility</p:attrName>
                                        </p:attrNameLst>
                                      </p:cBhvr>
                                      <p:to>
                                        <p:strVal val="visible"/>
                                      </p:to>
                                    </p:set>
                                    <p:anim calcmode="lin" valueType="num">
                                      <p:cBhvr>
                                        <p:cTn id="24" dur="1000" fill="hold"/>
                                        <p:tgtEl>
                                          <p:spTgt spid="52226"/>
                                        </p:tgtEl>
                                        <p:attrNameLst>
                                          <p:attrName>ppt_x</p:attrName>
                                        </p:attrNameLst>
                                      </p:cBhvr>
                                      <p:tavLst>
                                        <p:tav tm="0">
                                          <p:val>
                                            <p:strVal val="#ppt_x-.2"/>
                                          </p:val>
                                        </p:tav>
                                        <p:tav tm="100000">
                                          <p:val>
                                            <p:strVal val="#ppt_x"/>
                                          </p:val>
                                        </p:tav>
                                      </p:tavLst>
                                    </p:anim>
                                    <p:anim calcmode="lin" valueType="num">
                                      <p:cBhvr>
                                        <p:cTn id="25" dur="1000" fill="hold"/>
                                        <p:tgtEl>
                                          <p:spTgt spid="522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2226"/>
                                        </p:tgtEl>
                                      </p:cBhvr>
                                    </p:animEffect>
                                  </p:childTnLst>
                                </p:cTn>
                              </p:par>
                            </p:childTnLst>
                          </p:cTn>
                        </p:par>
                        <p:par>
                          <p:cTn id="27" fill="hold">
                            <p:stCondLst>
                              <p:cond delay="8000"/>
                            </p:stCondLst>
                            <p:childTnLst>
                              <p:par>
                                <p:cTn id="28" presetID="55" presetClass="entr" presetSubtype="0" fill="hold" nodeType="afterEffect">
                                  <p:stCondLst>
                                    <p:cond delay="0"/>
                                  </p:stCondLst>
                                  <p:childTnLst>
                                    <p:set>
                                      <p:cBhvr>
                                        <p:cTn id="29" dur="1" fill="hold">
                                          <p:stCondLst>
                                            <p:cond delay="0"/>
                                          </p:stCondLst>
                                        </p:cTn>
                                        <p:tgtEl>
                                          <p:spTgt spid="52228"/>
                                        </p:tgtEl>
                                        <p:attrNameLst>
                                          <p:attrName>style.visibility</p:attrName>
                                        </p:attrNameLst>
                                      </p:cBhvr>
                                      <p:to>
                                        <p:strVal val="visible"/>
                                      </p:to>
                                    </p:set>
                                    <p:anim calcmode="lin" valueType="num">
                                      <p:cBhvr>
                                        <p:cTn id="30" dur="1000" fill="hold"/>
                                        <p:tgtEl>
                                          <p:spTgt spid="52228"/>
                                        </p:tgtEl>
                                        <p:attrNameLst>
                                          <p:attrName>ppt_w</p:attrName>
                                        </p:attrNameLst>
                                      </p:cBhvr>
                                      <p:tavLst>
                                        <p:tav tm="0">
                                          <p:val>
                                            <p:strVal val="#ppt_w*0.70"/>
                                          </p:val>
                                        </p:tav>
                                        <p:tav tm="100000">
                                          <p:val>
                                            <p:strVal val="#ppt_w"/>
                                          </p:val>
                                        </p:tav>
                                      </p:tavLst>
                                    </p:anim>
                                    <p:anim calcmode="lin" valueType="num">
                                      <p:cBhvr>
                                        <p:cTn id="31" dur="1000" fill="hold"/>
                                        <p:tgtEl>
                                          <p:spTgt spid="52228"/>
                                        </p:tgtEl>
                                        <p:attrNameLst>
                                          <p:attrName>ppt_h</p:attrName>
                                        </p:attrNameLst>
                                      </p:cBhvr>
                                      <p:tavLst>
                                        <p:tav tm="0">
                                          <p:val>
                                            <p:strVal val="#ppt_h"/>
                                          </p:val>
                                        </p:tav>
                                        <p:tav tm="100000">
                                          <p:val>
                                            <p:strVal val="#ppt_h"/>
                                          </p:val>
                                        </p:tav>
                                      </p:tavLst>
                                    </p:anim>
                                    <p:animEffect transition="in" filter="fade">
                                      <p:cBhvr>
                                        <p:cTn id="32" dur="1000"/>
                                        <p:tgtEl>
                                          <p:spTgt spid="52228"/>
                                        </p:tgtEl>
                                      </p:cBhvr>
                                    </p:animEffect>
                                  </p:childTnLst>
                                </p:cTn>
                              </p:par>
                            </p:childTnLst>
                          </p:cTn>
                        </p:par>
                        <p:par>
                          <p:cTn id="33" fill="hold">
                            <p:stCondLst>
                              <p:cond delay="9000"/>
                            </p:stCondLst>
                            <p:childTnLst>
                              <p:par>
                                <p:cTn id="34" presetID="35" presetClass="entr" presetSubtype="0" fill="hold" nodeType="afterEffect">
                                  <p:stCondLst>
                                    <p:cond delay="0"/>
                                  </p:stCondLst>
                                  <p:childTnLst>
                                    <p:set>
                                      <p:cBhvr>
                                        <p:cTn id="35" dur="1" fill="hold">
                                          <p:stCondLst>
                                            <p:cond delay="0"/>
                                          </p:stCondLst>
                                        </p:cTn>
                                        <p:tgtEl>
                                          <p:spTgt spid="52230"/>
                                        </p:tgtEl>
                                        <p:attrNameLst>
                                          <p:attrName>style.visibility</p:attrName>
                                        </p:attrNameLst>
                                      </p:cBhvr>
                                      <p:to>
                                        <p:strVal val="visible"/>
                                      </p:to>
                                    </p:set>
                                    <p:animEffect transition="in" filter="fade">
                                      <p:cBhvr>
                                        <p:cTn id="36" dur="2000"/>
                                        <p:tgtEl>
                                          <p:spTgt spid="52230"/>
                                        </p:tgtEl>
                                      </p:cBhvr>
                                    </p:animEffect>
                                    <p:anim calcmode="lin" valueType="num">
                                      <p:cBhvr>
                                        <p:cTn id="37" dur="2000" fill="hold"/>
                                        <p:tgtEl>
                                          <p:spTgt spid="52230"/>
                                        </p:tgtEl>
                                        <p:attrNameLst>
                                          <p:attrName>style.rotation</p:attrName>
                                        </p:attrNameLst>
                                      </p:cBhvr>
                                      <p:tavLst>
                                        <p:tav tm="0">
                                          <p:val>
                                            <p:fltVal val="720"/>
                                          </p:val>
                                        </p:tav>
                                        <p:tav tm="100000">
                                          <p:val>
                                            <p:fltVal val="0"/>
                                          </p:val>
                                        </p:tav>
                                      </p:tavLst>
                                    </p:anim>
                                    <p:anim calcmode="lin" valueType="num">
                                      <p:cBhvr>
                                        <p:cTn id="38" dur="2000" fill="hold"/>
                                        <p:tgtEl>
                                          <p:spTgt spid="52230"/>
                                        </p:tgtEl>
                                        <p:attrNameLst>
                                          <p:attrName>ppt_h</p:attrName>
                                        </p:attrNameLst>
                                      </p:cBhvr>
                                      <p:tavLst>
                                        <p:tav tm="0">
                                          <p:val>
                                            <p:fltVal val="0"/>
                                          </p:val>
                                        </p:tav>
                                        <p:tav tm="100000">
                                          <p:val>
                                            <p:strVal val="#ppt_h"/>
                                          </p:val>
                                        </p:tav>
                                      </p:tavLst>
                                    </p:anim>
                                    <p:anim calcmode="lin" valueType="num">
                                      <p:cBhvr>
                                        <p:cTn id="39" dur="2000" fill="hold"/>
                                        <p:tgtEl>
                                          <p:spTgt spid="5223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descr="Родословное древо Пушкиных. Неизвестный художник XIX века">
            <a:hlinkClick r:id="rId2"/>
          </p:cNvPr>
          <p:cNvPicPr>
            <a:picLocks noChangeAspect="1" noChangeArrowheads="1"/>
          </p:cNvPicPr>
          <p:nvPr/>
        </p:nvPicPr>
        <p:blipFill>
          <a:blip r:embed="rId3" r:link="rId4"/>
          <a:srcRect/>
          <a:stretch>
            <a:fillRect/>
          </a:stretch>
        </p:blipFill>
        <p:spPr bwMode="auto">
          <a:xfrm>
            <a:off x="857250" y="142875"/>
            <a:ext cx="7715250" cy="6500813"/>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additive="base">
                                        <p:cTn id="7" dur="5000" fill="hold"/>
                                        <p:tgtEl>
                                          <p:spTgt spid="35843"/>
                                        </p:tgtEl>
                                        <p:attrNameLst>
                                          <p:attrName>ppt_x</p:attrName>
                                        </p:attrNameLst>
                                      </p:cBhvr>
                                      <p:tavLst>
                                        <p:tav tm="0">
                                          <p:val>
                                            <p:strVal val="#ppt_x"/>
                                          </p:val>
                                        </p:tav>
                                        <p:tav tm="100000">
                                          <p:val>
                                            <p:strVal val="#ppt_x"/>
                                          </p:val>
                                        </p:tav>
                                      </p:tavLst>
                                    </p:anim>
                                    <p:anim calcmode="lin" valueType="num">
                                      <p:cBhvr additive="base">
                                        <p:cTn id="8" dur="5000" fill="hold"/>
                                        <p:tgtEl>
                                          <p:spTgt spid="358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3"/>
          <p:cNvSpPr>
            <a:spLocks noGrp="1"/>
          </p:cNvSpPr>
          <p:nvPr>
            <p:ph type="title"/>
          </p:nvPr>
        </p:nvSpPr>
        <p:spPr>
          <a:xfrm>
            <a:off x="428625" y="214313"/>
            <a:ext cx="8229600" cy="1011237"/>
          </a:xfrm>
        </p:spPr>
        <p:txBody>
          <a:bodyPr/>
          <a:lstStyle/>
          <a:p>
            <a:pPr eaLnBrk="1" hangingPunct="1"/>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5">
                      <a:satMod val="175000"/>
                      <a:alpha val="40000"/>
                    </a:schemeClr>
                  </a:glow>
                  <a:innerShdw blurRad="69850" dist="43180" dir="5400000">
                    <a:srgbClr val="000000">
                      <a:alpha val="65000"/>
                    </a:srgbClr>
                  </a:innerShdw>
                </a:effectLst>
                <a:latin typeface="Monotype Corsiva" pitchFamily="66" charset="0"/>
              </a:rPr>
              <a:t>Герб Пушкиных </a:t>
            </a:r>
          </a:p>
        </p:txBody>
      </p:sp>
      <p:sp>
        <p:nvSpPr>
          <p:cNvPr id="6" name="Содержимое 5"/>
          <p:cNvSpPr>
            <a:spLocks noGrp="1"/>
          </p:cNvSpPr>
          <p:nvPr>
            <p:ph sz="half" idx="2"/>
          </p:nvPr>
        </p:nvSpPr>
        <p:spPr>
          <a:xfrm>
            <a:off x="3143250" y="1071563"/>
            <a:ext cx="5614988" cy="5572125"/>
          </a:xfrm>
        </p:spPr>
        <p:txBody>
          <a:bodyPr/>
          <a:lstStyle/>
          <a:p>
            <a:pPr eaLnBrk="1" hangingPunct="1">
              <a:buFont typeface="Arial" charset="0"/>
              <a:buNone/>
            </a:pPr>
            <a:r>
              <a:rPr lang="ru-RU" sz="2400" dirty="0" smtClean="0">
                <a:latin typeface="Monotype Corsiva" pitchFamily="66" charset="0"/>
              </a:rPr>
              <a:t>Щит разделен горизонталью на две части, из коих в верхней в горностаевом поле на Пурпурной подушке с золочеными кистями положена Княжеская Шапка. В нижней части в правом </a:t>
            </a:r>
            <a:r>
              <a:rPr lang="ru-RU" sz="2400" dirty="0" err="1" smtClean="0">
                <a:latin typeface="Monotype Corsiva" pitchFamily="66" charset="0"/>
              </a:rPr>
              <a:t>голубом</a:t>
            </a:r>
            <a:r>
              <a:rPr lang="ru-RU" sz="2400" dirty="0" smtClean="0">
                <a:latin typeface="Monotype Corsiva" pitchFamily="66" charset="0"/>
              </a:rPr>
              <a:t> поле изображена в серебряных латах правая Рука с мечем, вверх подъятым; в левом золотом поле голубой Орел с распростертыми Крыльями, имеющий в когтях Меч и Державу </a:t>
            </a:r>
            <a:r>
              <a:rPr lang="ru-RU" sz="2400" dirty="0" err="1" smtClean="0">
                <a:latin typeface="Monotype Corsiva" pitchFamily="66" charset="0"/>
              </a:rPr>
              <a:t>голубого</a:t>
            </a:r>
            <a:r>
              <a:rPr lang="ru-RU" sz="2400" dirty="0" smtClean="0">
                <a:latin typeface="Monotype Corsiva" pitchFamily="66" charset="0"/>
              </a:rPr>
              <a:t> ж цвета. Щит увенчан обыкновенным Дворянским Шлемом с дворянской на нем Короною и тремя Страусовыми перьями.</a:t>
            </a:r>
          </a:p>
        </p:txBody>
      </p:sp>
      <p:pic>
        <p:nvPicPr>
          <p:cNvPr id="17410" name="Picture 2"/>
          <p:cNvPicPr>
            <a:picLocks noGrp="1" noChangeAspect="1" noChangeArrowheads="1"/>
          </p:cNvPicPr>
          <p:nvPr>
            <p:ph sz="half" idx="1"/>
          </p:nvPr>
        </p:nvPicPr>
        <p:blipFill>
          <a:blip r:embed="rId2"/>
          <a:srcRect/>
          <a:stretch>
            <a:fillRect/>
          </a:stretch>
        </p:blipFill>
        <p:spPr>
          <a:xfrm>
            <a:off x="214282" y="1142984"/>
            <a:ext cx="2321736" cy="2786083"/>
          </a:xfrm>
          <a:prstGeom prst="roundRect">
            <a:avLst>
              <a:gd name="adj" fmla="val 16667"/>
            </a:avLst>
          </a:prstGeom>
          <a:ln>
            <a:solidFill>
              <a:schemeClr val="accent1">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p:spPr>
      </p:pic>
      <p:pic>
        <p:nvPicPr>
          <p:cNvPr id="6150" name="Picture 6" descr="Герб рода Пушкиных. Неизвестный художник. 1801"/>
          <p:cNvPicPr>
            <a:picLocks noChangeAspect="1" noChangeArrowheads="1"/>
          </p:cNvPicPr>
          <p:nvPr/>
        </p:nvPicPr>
        <p:blipFill>
          <a:blip r:embed="rId3" r:link="rId4" cstate="email"/>
          <a:srcRect/>
          <a:stretch>
            <a:fillRect/>
          </a:stretch>
        </p:blipFill>
        <p:spPr bwMode="auto">
          <a:xfrm>
            <a:off x="1142976" y="4143380"/>
            <a:ext cx="2336800" cy="2527300"/>
          </a:xfrm>
          <a:prstGeom prst="roundRect">
            <a:avLst>
              <a:gd name="adj" fmla="val 8594"/>
            </a:avLst>
          </a:prstGeom>
          <a:solidFill>
            <a:srgbClr val="FFFFFF">
              <a:shade val="85000"/>
            </a:srgbClr>
          </a:solidFill>
          <a:ln>
            <a:solidFill>
              <a:schemeClr val="bg2">
                <a:lumMod val="50000"/>
              </a:schemeClr>
            </a:solidFill>
          </a:ln>
          <a:effectLst>
            <a:reflection blurRad="12700" stA="38000" endPos="28000" dist="5000" dir="5400000" sy="-100000" algn="bl" rotWithShape="0"/>
          </a:effectLst>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down)">
                                      <p:cBhvr>
                                        <p:cTn id="7" dur="2000"/>
                                        <p:tgtEl>
                                          <p:spTgt spid="17410"/>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3000"/>
                                        <p:tgtEl>
                                          <p:spTgt spid="6">
                                            <p:txEl>
                                              <p:pRg st="0" end="0"/>
                                            </p:txEl>
                                          </p:spTgt>
                                        </p:tgtEl>
                                      </p:cBhvr>
                                    </p:animEffect>
                                  </p:childTnLst>
                                </p:cTn>
                              </p:par>
                            </p:childTnLst>
                          </p:cTn>
                        </p:par>
                        <p:par>
                          <p:cTn id="12" fill="hold">
                            <p:stCondLst>
                              <p:cond delay="5000"/>
                            </p:stCondLst>
                            <p:childTnLst>
                              <p:par>
                                <p:cTn id="13" presetID="22" presetClass="entr" presetSubtype="4" fill="hold" nodeType="afterEffect">
                                  <p:stCondLst>
                                    <p:cond delay="0"/>
                                  </p:stCondLst>
                                  <p:childTnLst>
                                    <p:set>
                                      <p:cBhvr>
                                        <p:cTn id="14" dur="1" fill="hold">
                                          <p:stCondLst>
                                            <p:cond delay="0"/>
                                          </p:stCondLst>
                                        </p:cTn>
                                        <p:tgtEl>
                                          <p:spTgt spid="6150"/>
                                        </p:tgtEl>
                                        <p:attrNameLst>
                                          <p:attrName>style.visibility</p:attrName>
                                        </p:attrNameLst>
                                      </p:cBhvr>
                                      <p:to>
                                        <p:strVal val="visible"/>
                                      </p:to>
                                    </p:set>
                                    <p:animEffect transition="in" filter="wipe(down)">
                                      <p:cBhvr>
                                        <p:cTn id="15"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Grp="1" noChangeAspect="1" noChangeArrowheads="1"/>
          </p:cNvPicPr>
          <p:nvPr>
            <p:ph sz="half" idx="1"/>
          </p:nvPr>
        </p:nvPicPr>
        <p:blipFill>
          <a:blip r:embed="rId2"/>
          <a:srcRect/>
          <a:stretch>
            <a:fillRect/>
          </a:stretch>
        </p:blipFill>
        <p:spPr>
          <a:xfrm>
            <a:off x="928662" y="500042"/>
            <a:ext cx="2428892" cy="2786082"/>
          </a:xfrm>
          <a:prstGeom prst="roundRect">
            <a:avLst>
              <a:gd name="adj" fmla="val 16667"/>
            </a:avLst>
          </a:prstGeom>
          <a:ln>
            <a:solidFill>
              <a:schemeClr val="tx1">
                <a:lumMod val="75000"/>
                <a:lumOff val="25000"/>
              </a:schemeClr>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contourClr>
              <a:srgbClr val="969696"/>
            </a:contourClr>
          </a:sp3d>
        </p:spPr>
      </p:pic>
      <p:sp>
        <p:nvSpPr>
          <p:cNvPr id="6" name="Содержимое 5"/>
          <p:cNvSpPr>
            <a:spLocks noGrp="1"/>
          </p:cNvSpPr>
          <p:nvPr>
            <p:ph sz="half" idx="2"/>
          </p:nvPr>
        </p:nvSpPr>
        <p:spPr>
          <a:xfrm>
            <a:off x="4648200" y="214313"/>
            <a:ext cx="4281488" cy="6500812"/>
          </a:xfrm>
        </p:spPr>
        <p:txBody>
          <a:bodyPr/>
          <a:lstStyle/>
          <a:p>
            <a:pPr eaLnBrk="1" hangingPunct="1">
              <a:buFont typeface="Arial" charset="0"/>
              <a:buNone/>
            </a:pPr>
            <a:r>
              <a:rPr lang="ru-RU" smtClean="0">
                <a:latin typeface="Monotype Corsiva" pitchFamily="66" charset="0"/>
              </a:rPr>
              <a:t>В одном из писем 1831 года поэт признается: "... я черезвычано дорожу именем моих предков, этим единственным наследством, доставшимся мне от них." Также с уважением и любовью Пушкин относился к своим родителям, бабушке, дяде, сестре и брату, людям своеобразной индивидуальности. Он также глубоко и нежно любил жену и детей.</a:t>
            </a:r>
          </a:p>
        </p:txBody>
      </p:sp>
      <p:pic>
        <p:nvPicPr>
          <p:cNvPr id="7173" name="Picture 5" descr="http://www.foto-list.ru/images/cities/cities06_pokrovka_22_pushk1.jpg"/>
          <p:cNvPicPr>
            <a:picLocks noChangeAspect="1" noChangeArrowheads="1"/>
          </p:cNvPicPr>
          <p:nvPr/>
        </p:nvPicPr>
        <p:blipFill>
          <a:blip r:embed="rId3" r:link="rId4" cstate="email"/>
          <a:srcRect/>
          <a:stretch>
            <a:fillRect/>
          </a:stretch>
        </p:blipFill>
        <p:spPr bwMode="auto">
          <a:xfrm>
            <a:off x="642909" y="3429000"/>
            <a:ext cx="1583127" cy="2571768"/>
          </a:xfrm>
          <a:prstGeom prst="roundRect">
            <a:avLst>
              <a:gd name="adj" fmla="val 8594"/>
            </a:avLst>
          </a:prstGeom>
          <a:solidFill>
            <a:srgbClr val="FFFFFF">
              <a:shade val="85000"/>
            </a:srgbClr>
          </a:solidFill>
          <a:ln>
            <a:solidFill>
              <a:schemeClr val="bg2">
                <a:lumMod val="50000"/>
              </a:schemeClr>
            </a:solidFill>
          </a:ln>
          <a:effectLst>
            <a:glow rad="228600">
              <a:schemeClr val="accent2">
                <a:satMod val="175000"/>
                <a:alpha val="40000"/>
              </a:schemeClr>
            </a:glow>
            <a:reflection blurRad="12700" stA="38000" endPos="28000" dist="5000" dir="5400000" sy="-100000" algn="bl" rotWithShape="0"/>
          </a:effectLst>
          <a:scene3d>
            <a:camera prst="orthographicFront"/>
            <a:lightRig rig="threePt" dir="t"/>
          </a:scene3d>
          <a:sp3d>
            <a:bevelT/>
          </a:sp3d>
        </p:spPr>
      </p:pic>
      <p:pic>
        <p:nvPicPr>
          <p:cNvPr id="7174" name="Picture 6" descr="http://www.foto-list.ru/images/cities/cities06_pokrovka_22_pushk2.jpg"/>
          <p:cNvPicPr>
            <a:picLocks noChangeAspect="1" noChangeArrowheads="1"/>
          </p:cNvPicPr>
          <p:nvPr/>
        </p:nvPicPr>
        <p:blipFill>
          <a:blip r:embed="rId5" r:link="rId6" cstate="email"/>
          <a:srcRect/>
          <a:stretch>
            <a:fillRect/>
          </a:stretch>
        </p:blipFill>
        <p:spPr bwMode="auto">
          <a:xfrm>
            <a:off x="2428860" y="3429000"/>
            <a:ext cx="1571636" cy="2563137"/>
          </a:xfrm>
          <a:prstGeom prst="rect">
            <a:avLst/>
          </a:prstGeom>
          <a:noFill/>
          <a:ln w="9525">
            <a:solidFill>
              <a:schemeClr val="bg2">
                <a:lumMod val="50000"/>
              </a:schemeClr>
            </a:solidFill>
            <a:miter lim="800000"/>
            <a:headEnd/>
            <a:tailEnd/>
          </a:ln>
          <a:effectLst>
            <a:glow rad="139700">
              <a:schemeClr val="accent2">
                <a:satMod val="175000"/>
                <a:alpha val="40000"/>
              </a:schemeClr>
            </a:glow>
          </a:effectLst>
          <a:scene3d>
            <a:camera prst="orthographicFront"/>
            <a:lightRig rig="threePt" dir="t"/>
          </a:scene3d>
          <a:sp3d>
            <a:bevelT/>
          </a:sp3d>
        </p:spPr>
      </p:pic>
      <p:sp>
        <p:nvSpPr>
          <p:cNvPr id="7" name="Прямоугольник 6"/>
          <p:cNvSpPr>
            <a:spLocks noChangeArrowheads="1"/>
          </p:cNvSpPr>
          <p:nvPr/>
        </p:nvSpPr>
        <p:spPr bwMode="auto">
          <a:xfrm>
            <a:off x="285750" y="6000750"/>
            <a:ext cx="3643313" cy="646113"/>
          </a:xfrm>
          <a:prstGeom prst="rect">
            <a:avLst/>
          </a:prstGeom>
          <a:noFill/>
          <a:ln w="9525">
            <a:noFill/>
            <a:miter lim="800000"/>
            <a:headEnd/>
            <a:tailEnd/>
          </a:ln>
        </p:spPr>
        <p:txBody>
          <a:bodyPr>
            <a:spAutoFit/>
          </a:bodyPr>
          <a:lstStyle/>
          <a:p>
            <a:pPr algn="ctr"/>
            <a:r>
              <a:rPr lang="ru-RU">
                <a:latin typeface="Monotype Corsiva" pitchFamily="66" charset="0"/>
              </a:rPr>
              <a:t>Историко-литературном журнал "Исторический вестник" </a:t>
            </a: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2000" fill="hold"/>
                                        <p:tgtEl>
                                          <p:spTgt spid="5124"/>
                                        </p:tgtEl>
                                        <p:attrNameLst>
                                          <p:attrName>ppt_x</p:attrName>
                                        </p:attrNameLst>
                                      </p:cBhvr>
                                      <p:tavLst>
                                        <p:tav tm="0">
                                          <p:val>
                                            <p:strVal val="#ppt_x"/>
                                          </p:val>
                                        </p:tav>
                                        <p:tav tm="100000">
                                          <p:val>
                                            <p:strVal val="#ppt_x"/>
                                          </p:val>
                                        </p:tav>
                                      </p:tavLst>
                                    </p:anim>
                                    <p:anim calcmode="lin" valueType="num">
                                      <p:cBhvr additive="base">
                                        <p:cTn id="8" dur="2000" fill="hold"/>
                                        <p:tgtEl>
                                          <p:spTgt spid="512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35" presetClass="entr" presetSubtype="0" fill="hold" nodeType="after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fade">
                                      <p:cBhvr>
                                        <p:cTn id="12" dur="2000"/>
                                        <p:tgtEl>
                                          <p:spTgt spid="7173"/>
                                        </p:tgtEl>
                                      </p:cBhvr>
                                    </p:animEffect>
                                    <p:anim calcmode="lin" valueType="num">
                                      <p:cBhvr>
                                        <p:cTn id="13" dur="2000" fill="hold"/>
                                        <p:tgtEl>
                                          <p:spTgt spid="7173"/>
                                        </p:tgtEl>
                                        <p:attrNameLst>
                                          <p:attrName>style.rotation</p:attrName>
                                        </p:attrNameLst>
                                      </p:cBhvr>
                                      <p:tavLst>
                                        <p:tav tm="0">
                                          <p:val>
                                            <p:fltVal val="720"/>
                                          </p:val>
                                        </p:tav>
                                        <p:tav tm="100000">
                                          <p:val>
                                            <p:fltVal val="0"/>
                                          </p:val>
                                        </p:tav>
                                      </p:tavLst>
                                    </p:anim>
                                    <p:anim calcmode="lin" valueType="num">
                                      <p:cBhvr>
                                        <p:cTn id="14" dur="2000" fill="hold"/>
                                        <p:tgtEl>
                                          <p:spTgt spid="7173"/>
                                        </p:tgtEl>
                                        <p:attrNameLst>
                                          <p:attrName>ppt_h</p:attrName>
                                        </p:attrNameLst>
                                      </p:cBhvr>
                                      <p:tavLst>
                                        <p:tav tm="0">
                                          <p:val>
                                            <p:fltVal val="0"/>
                                          </p:val>
                                        </p:tav>
                                        <p:tav tm="100000">
                                          <p:val>
                                            <p:strVal val="#ppt_h"/>
                                          </p:val>
                                        </p:tav>
                                      </p:tavLst>
                                    </p:anim>
                                    <p:anim calcmode="lin" valueType="num">
                                      <p:cBhvr>
                                        <p:cTn id="15" dur="2000" fill="hold"/>
                                        <p:tgtEl>
                                          <p:spTgt spid="7173"/>
                                        </p:tgtEl>
                                        <p:attrNameLst>
                                          <p:attrName>ppt_w</p:attrName>
                                        </p:attrNameLst>
                                      </p:cBhvr>
                                      <p:tavLst>
                                        <p:tav tm="0">
                                          <p:val>
                                            <p:fltVal val="0"/>
                                          </p:val>
                                        </p:tav>
                                        <p:tav tm="100000">
                                          <p:val>
                                            <p:strVal val="#ppt_w"/>
                                          </p:val>
                                        </p:tav>
                                      </p:tavLst>
                                    </p:anim>
                                  </p:childTnLst>
                                </p:cTn>
                              </p:par>
                            </p:childTnLst>
                          </p:cTn>
                        </p:par>
                        <p:par>
                          <p:cTn id="16" fill="hold">
                            <p:stCondLst>
                              <p:cond delay="4000"/>
                            </p:stCondLst>
                            <p:childTnLst>
                              <p:par>
                                <p:cTn id="17" presetID="35" presetClass="entr" presetSubtype="0" fill="hold" nodeType="afterEffect">
                                  <p:stCondLst>
                                    <p:cond delay="0"/>
                                  </p:stCondLst>
                                  <p:childTnLst>
                                    <p:set>
                                      <p:cBhvr>
                                        <p:cTn id="18" dur="1" fill="hold">
                                          <p:stCondLst>
                                            <p:cond delay="0"/>
                                          </p:stCondLst>
                                        </p:cTn>
                                        <p:tgtEl>
                                          <p:spTgt spid="7174"/>
                                        </p:tgtEl>
                                        <p:attrNameLst>
                                          <p:attrName>style.visibility</p:attrName>
                                        </p:attrNameLst>
                                      </p:cBhvr>
                                      <p:to>
                                        <p:strVal val="visible"/>
                                      </p:to>
                                    </p:set>
                                    <p:animEffect transition="in" filter="fade">
                                      <p:cBhvr>
                                        <p:cTn id="19" dur="2000"/>
                                        <p:tgtEl>
                                          <p:spTgt spid="7174"/>
                                        </p:tgtEl>
                                      </p:cBhvr>
                                    </p:animEffect>
                                    <p:anim calcmode="lin" valueType="num">
                                      <p:cBhvr>
                                        <p:cTn id="20" dur="2000" fill="hold"/>
                                        <p:tgtEl>
                                          <p:spTgt spid="7174"/>
                                        </p:tgtEl>
                                        <p:attrNameLst>
                                          <p:attrName>style.rotation</p:attrName>
                                        </p:attrNameLst>
                                      </p:cBhvr>
                                      <p:tavLst>
                                        <p:tav tm="0">
                                          <p:val>
                                            <p:fltVal val="720"/>
                                          </p:val>
                                        </p:tav>
                                        <p:tav tm="100000">
                                          <p:val>
                                            <p:fltVal val="0"/>
                                          </p:val>
                                        </p:tav>
                                      </p:tavLst>
                                    </p:anim>
                                    <p:anim calcmode="lin" valueType="num">
                                      <p:cBhvr>
                                        <p:cTn id="21" dur="2000" fill="hold"/>
                                        <p:tgtEl>
                                          <p:spTgt spid="7174"/>
                                        </p:tgtEl>
                                        <p:attrNameLst>
                                          <p:attrName>ppt_h</p:attrName>
                                        </p:attrNameLst>
                                      </p:cBhvr>
                                      <p:tavLst>
                                        <p:tav tm="0">
                                          <p:val>
                                            <p:fltVal val="0"/>
                                          </p:val>
                                        </p:tav>
                                        <p:tav tm="100000">
                                          <p:val>
                                            <p:strVal val="#ppt_h"/>
                                          </p:val>
                                        </p:tav>
                                      </p:tavLst>
                                    </p:anim>
                                    <p:anim calcmode="lin" valueType="num">
                                      <p:cBhvr>
                                        <p:cTn id="22" dur="2000" fill="hold"/>
                                        <p:tgtEl>
                                          <p:spTgt spid="7174"/>
                                        </p:tgtEl>
                                        <p:attrNameLst>
                                          <p:attrName>ppt_w</p:attrName>
                                        </p:attrNameLst>
                                      </p:cBhvr>
                                      <p:tavLst>
                                        <p:tav tm="0">
                                          <p:val>
                                            <p:fltVal val="0"/>
                                          </p:val>
                                        </p:tav>
                                        <p:tav tm="100000">
                                          <p:val>
                                            <p:strVal val="#ppt_w"/>
                                          </p:val>
                                        </p:tav>
                                      </p:tavLst>
                                    </p:anim>
                                  </p:childTnLst>
                                </p:cTn>
                              </p:par>
                              <p:par>
                                <p:cTn id="23" presetID="41" presetClass="entr" presetSubtype="0" fill="hold" grpId="0" nodeType="with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7"/>
                                        </p:tgtEl>
                                        <p:attrNameLst>
                                          <p:attrName>ppt_y</p:attrName>
                                        </p:attrNameLst>
                                      </p:cBhvr>
                                      <p:tavLst>
                                        <p:tav tm="0">
                                          <p:val>
                                            <p:strVal val="#ppt_y"/>
                                          </p:val>
                                        </p:tav>
                                        <p:tav tm="100000">
                                          <p:val>
                                            <p:strVal val="#ppt_y"/>
                                          </p:val>
                                        </p:tav>
                                      </p:tavLst>
                                    </p:anim>
                                    <p:anim calcmode="lin" valueType="num">
                                      <p:cBhvr>
                                        <p:cTn id="2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7"/>
                                        </p:tgtEl>
                                      </p:cBhvr>
                                    </p:animEffect>
                                  </p:childTnLst>
                                </p:cTn>
                              </p:par>
                            </p:childTnLst>
                          </p:cTn>
                        </p:par>
                        <p:par>
                          <p:cTn id="30" fill="hold">
                            <p:stCondLst>
                              <p:cond delay="6850"/>
                            </p:stCondLst>
                            <p:childTnLst>
                              <p:par>
                                <p:cTn id="31" presetID="10" presetClass="entr" presetSubtype="0" fill="hold" grpId="0" nodeType="after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fade">
                                      <p:cBhvr>
                                        <p:cTn id="33"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ЕМЬЯ ВЕЛИКОГО ПОЭТА"/>
          <p:cNvPicPr>
            <a:picLocks noChangeAspect="1" noChangeArrowheads="1"/>
          </p:cNvPicPr>
          <p:nvPr/>
        </p:nvPicPr>
        <p:blipFill>
          <a:blip r:embed="rId2"/>
          <a:srcRect/>
          <a:stretch>
            <a:fillRect/>
          </a:stretch>
        </p:blipFill>
        <p:spPr bwMode="auto">
          <a:xfrm>
            <a:off x="642938" y="857250"/>
            <a:ext cx="7929562" cy="5429250"/>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Рисунок 1"/>
          <p:cNvPicPr>
            <a:picLocks noChangeAspect="1" noChangeArrowheads="1"/>
          </p:cNvPicPr>
          <p:nvPr/>
        </p:nvPicPr>
        <p:blipFill>
          <a:blip r:embed="rId2"/>
          <a:srcRect/>
          <a:stretch>
            <a:fillRect/>
          </a:stretch>
        </p:blipFill>
        <p:spPr bwMode="auto">
          <a:xfrm>
            <a:off x="285720" y="214290"/>
            <a:ext cx="2643206" cy="2643206"/>
          </a:xfrm>
          <a:prstGeom prst="roundRect">
            <a:avLst>
              <a:gd name="adj" fmla="val 8594"/>
            </a:avLst>
          </a:prstGeom>
          <a:solidFill>
            <a:srgbClr val="FFFFFF">
              <a:shade val="85000"/>
            </a:srgbClr>
          </a:solidFill>
          <a:ln>
            <a:solidFill>
              <a:schemeClr val="bg2">
                <a:lumMod val="50000"/>
              </a:schemeClr>
            </a:solidFill>
          </a:ln>
          <a:effectLst>
            <a:glow rad="228600">
              <a:schemeClr val="bg2">
                <a:lumMod val="50000"/>
                <a:alpha val="40000"/>
              </a:schemeClr>
            </a:glow>
            <a:reflection blurRad="12700" stA="38000" endPos="28000" dist="5000" dir="5400000" sy="-100000" algn="bl" rotWithShape="0"/>
          </a:effectLst>
          <a:scene3d>
            <a:camera prst="orthographicFront"/>
            <a:lightRig rig="threePt" dir="t"/>
          </a:scene3d>
          <a:sp3d>
            <a:bevelT/>
          </a:sp3d>
        </p:spPr>
      </p:pic>
      <p:sp>
        <p:nvSpPr>
          <p:cNvPr id="7" name="Прямоугольник 6"/>
          <p:cNvSpPr>
            <a:spLocks noChangeArrowheads="1"/>
          </p:cNvSpPr>
          <p:nvPr/>
        </p:nvSpPr>
        <p:spPr bwMode="auto">
          <a:xfrm>
            <a:off x="214313" y="3000375"/>
            <a:ext cx="2643187" cy="646113"/>
          </a:xfrm>
          <a:prstGeom prst="rect">
            <a:avLst/>
          </a:prstGeom>
          <a:noFill/>
          <a:ln w="9525">
            <a:noFill/>
            <a:miter lim="800000"/>
            <a:headEnd/>
            <a:tailEnd/>
          </a:ln>
        </p:spPr>
        <p:txBody>
          <a:bodyPr>
            <a:spAutoFit/>
          </a:bodyPr>
          <a:lstStyle/>
          <a:p>
            <a:pPr algn="ctr"/>
            <a:r>
              <a:rPr lang="ru-RU">
                <a:latin typeface="Monotype Corsiva" pitchFamily="66" charset="0"/>
              </a:rPr>
              <a:t>Сарра Юрьевна Пушкина (1721-1790гг)</a:t>
            </a:r>
          </a:p>
        </p:txBody>
      </p:sp>
      <p:pic>
        <p:nvPicPr>
          <p:cNvPr id="61443" name="Рисунок 4"/>
          <p:cNvPicPr>
            <a:picLocks noChangeAspect="1" noChangeArrowheads="1"/>
          </p:cNvPicPr>
          <p:nvPr/>
        </p:nvPicPr>
        <p:blipFill>
          <a:blip r:embed="rId3"/>
          <a:srcRect/>
          <a:stretch>
            <a:fillRect/>
          </a:stretch>
        </p:blipFill>
        <p:spPr bwMode="auto">
          <a:xfrm>
            <a:off x="357158" y="3643314"/>
            <a:ext cx="2500330" cy="2500330"/>
          </a:xfrm>
          <a:prstGeom prst="roundRect">
            <a:avLst>
              <a:gd name="adj" fmla="val 8594"/>
            </a:avLst>
          </a:prstGeom>
          <a:solidFill>
            <a:srgbClr val="FFFFFF">
              <a:shade val="85000"/>
            </a:srgbClr>
          </a:solidFill>
          <a:ln>
            <a:solidFill>
              <a:schemeClr val="bg2">
                <a:lumMod val="50000"/>
              </a:schemeClr>
            </a:solidFill>
          </a:ln>
          <a:effectLst>
            <a:glow rad="228600">
              <a:schemeClr val="bg2">
                <a:lumMod val="50000"/>
                <a:alpha val="40000"/>
              </a:schemeClr>
            </a:glow>
            <a:reflection blurRad="12700" stA="38000" endPos="28000" dist="5000" dir="5400000" sy="-100000" algn="bl" rotWithShape="0"/>
          </a:effectLst>
          <a:scene3d>
            <a:camera prst="orthographicFront"/>
            <a:lightRig rig="threePt" dir="t"/>
          </a:scene3d>
          <a:sp3d>
            <a:bevelT/>
          </a:sp3d>
        </p:spPr>
      </p:pic>
      <p:sp>
        <p:nvSpPr>
          <p:cNvPr id="9" name="Прямоугольник 8"/>
          <p:cNvSpPr>
            <a:spLocks noChangeArrowheads="1"/>
          </p:cNvSpPr>
          <p:nvPr/>
        </p:nvSpPr>
        <p:spPr bwMode="auto">
          <a:xfrm>
            <a:off x="214313" y="6215063"/>
            <a:ext cx="2608262" cy="646112"/>
          </a:xfrm>
          <a:prstGeom prst="rect">
            <a:avLst/>
          </a:prstGeom>
          <a:noFill/>
          <a:ln w="9525">
            <a:noFill/>
            <a:miter lim="800000"/>
            <a:headEnd/>
            <a:tailEnd/>
          </a:ln>
        </p:spPr>
        <p:txBody>
          <a:bodyPr wrap="none">
            <a:spAutoFit/>
          </a:bodyPr>
          <a:lstStyle/>
          <a:p>
            <a:pPr algn="ctr"/>
            <a:r>
              <a:rPr lang="ru-RU">
                <a:latin typeface="Monotype Corsiva" pitchFamily="66" charset="0"/>
              </a:rPr>
              <a:t>Алексей Федорович Пушкин</a:t>
            </a:r>
          </a:p>
          <a:p>
            <a:pPr algn="ctr"/>
            <a:r>
              <a:rPr lang="ru-RU">
                <a:latin typeface="Monotype Corsiva" pitchFamily="66" charset="0"/>
              </a:rPr>
              <a:t>(1717-1777гг)</a:t>
            </a:r>
          </a:p>
        </p:txBody>
      </p:sp>
      <p:sp>
        <p:nvSpPr>
          <p:cNvPr id="10" name="Прямоугольник 9"/>
          <p:cNvSpPr>
            <a:spLocks noChangeArrowheads="1"/>
          </p:cNvSpPr>
          <p:nvPr/>
        </p:nvSpPr>
        <p:spPr bwMode="auto">
          <a:xfrm>
            <a:off x="3286125" y="214313"/>
            <a:ext cx="5643563" cy="5694362"/>
          </a:xfrm>
          <a:prstGeom prst="rect">
            <a:avLst/>
          </a:prstGeom>
          <a:noFill/>
          <a:ln w="9525">
            <a:noFill/>
            <a:miter lim="800000"/>
            <a:headEnd/>
            <a:tailEnd/>
          </a:ln>
        </p:spPr>
        <p:txBody>
          <a:bodyPr>
            <a:spAutoFit/>
          </a:bodyPr>
          <a:lstStyle/>
          <a:p>
            <a:pPr algn="just"/>
            <a:r>
              <a:rPr lang="ru-RU" sz="2800">
                <a:latin typeface="Monotype Corsiva" pitchFamily="66" charset="0"/>
              </a:rPr>
              <a:t>Прапрадед поэта со стороны его матери, служил в Ростовском пехотном полку и, выйдя в отставку (1712 г.), жил в своих поместьях Рязанской и Ярославской губ. От брака с Ксенией Ивановной Кореневой он имел единственного сына Алексея Федоровича (1717—1777), служившего в военной службе и участвовавшего во взятии крепостей Очакова и Хотина; Алексей Федорович женился на Сарре Юрьевне Ржевской, дочери нижегородского вице-губернатора (1727) Юрия Алексеевича</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fade">
                                      <p:cBhvr>
                                        <p:cTn id="7" dur="2000"/>
                                        <p:tgtEl>
                                          <p:spTgt spid="61442"/>
                                        </p:tgtEl>
                                      </p:cBhvr>
                                    </p:animEffect>
                                    <p:anim calcmode="lin" valueType="num">
                                      <p:cBhvr>
                                        <p:cTn id="8" dur="2000" fill="hold"/>
                                        <p:tgtEl>
                                          <p:spTgt spid="61442"/>
                                        </p:tgtEl>
                                        <p:attrNameLst>
                                          <p:attrName>style.rotation</p:attrName>
                                        </p:attrNameLst>
                                      </p:cBhvr>
                                      <p:tavLst>
                                        <p:tav tm="0">
                                          <p:val>
                                            <p:fltVal val="720"/>
                                          </p:val>
                                        </p:tav>
                                        <p:tav tm="100000">
                                          <p:val>
                                            <p:fltVal val="0"/>
                                          </p:val>
                                        </p:tav>
                                      </p:tavLst>
                                    </p:anim>
                                    <p:anim calcmode="lin" valueType="num">
                                      <p:cBhvr>
                                        <p:cTn id="9" dur="2000" fill="hold"/>
                                        <p:tgtEl>
                                          <p:spTgt spid="61442"/>
                                        </p:tgtEl>
                                        <p:attrNameLst>
                                          <p:attrName>ppt_h</p:attrName>
                                        </p:attrNameLst>
                                      </p:cBhvr>
                                      <p:tavLst>
                                        <p:tav tm="0">
                                          <p:val>
                                            <p:fltVal val="0"/>
                                          </p:val>
                                        </p:tav>
                                        <p:tav tm="100000">
                                          <p:val>
                                            <p:strVal val="#ppt_h"/>
                                          </p:val>
                                        </p:tav>
                                      </p:tavLst>
                                    </p:anim>
                                    <p:anim calcmode="lin" valueType="num">
                                      <p:cBhvr>
                                        <p:cTn id="10" dur="2000" fill="hold"/>
                                        <p:tgtEl>
                                          <p:spTgt spid="61442"/>
                                        </p:tgtEl>
                                        <p:attrNameLst>
                                          <p:attrName>ppt_w</p:attrName>
                                        </p:attrNameLst>
                                      </p:cBhvr>
                                      <p:tavLst>
                                        <p:tav tm="0">
                                          <p:val>
                                            <p:fltVal val="0"/>
                                          </p:val>
                                        </p:tav>
                                        <p:tav tm="100000">
                                          <p:val>
                                            <p:strVal val="#ppt_w"/>
                                          </p:val>
                                        </p:tav>
                                      </p:tavLst>
                                    </p:anim>
                                  </p:childTnLst>
                                </p:cTn>
                              </p:par>
                              <p:par>
                                <p:cTn id="11" presetID="2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ppt_x</p:attrName>
                                        </p:attrNameLst>
                                      </p:cBhvr>
                                      <p:tavLst>
                                        <p:tav tm="0">
                                          <p:val>
                                            <p:strVal val="#ppt_x-.2"/>
                                          </p:val>
                                        </p:tav>
                                        <p:tav tm="100000">
                                          <p:val>
                                            <p:strVal val="#ppt_x"/>
                                          </p:val>
                                        </p:tav>
                                      </p:tavLst>
                                    </p:anim>
                                    <p:anim calcmode="lin" valueType="num">
                                      <p:cBhvr>
                                        <p:cTn id="14"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5" dur="2000"/>
                                        <p:tgtEl>
                                          <p:spTgt spid="7"/>
                                        </p:tgtEl>
                                      </p:cBhvr>
                                    </p:animEffect>
                                  </p:childTnLst>
                                </p:cTn>
                              </p:par>
                            </p:childTnLst>
                          </p:cTn>
                        </p:par>
                        <p:par>
                          <p:cTn id="16" fill="hold">
                            <p:stCondLst>
                              <p:cond delay="2000"/>
                            </p:stCondLst>
                            <p:childTnLst>
                              <p:par>
                                <p:cTn id="17" presetID="35" presetClass="entr" presetSubtype="0" fill="hold" nodeType="afterEffect">
                                  <p:stCondLst>
                                    <p:cond delay="0"/>
                                  </p:stCondLst>
                                  <p:childTnLst>
                                    <p:set>
                                      <p:cBhvr>
                                        <p:cTn id="18" dur="1" fill="hold">
                                          <p:stCondLst>
                                            <p:cond delay="0"/>
                                          </p:stCondLst>
                                        </p:cTn>
                                        <p:tgtEl>
                                          <p:spTgt spid="61443"/>
                                        </p:tgtEl>
                                        <p:attrNameLst>
                                          <p:attrName>style.visibility</p:attrName>
                                        </p:attrNameLst>
                                      </p:cBhvr>
                                      <p:to>
                                        <p:strVal val="visible"/>
                                      </p:to>
                                    </p:set>
                                    <p:animEffect transition="in" filter="fade">
                                      <p:cBhvr>
                                        <p:cTn id="19" dur="2000"/>
                                        <p:tgtEl>
                                          <p:spTgt spid="61443"/>
                                        </p:tgtEl>
                                      </p:cBhvr>
                                    </p:animEffect>
                                    <p:anim calcmode="lin" valueType="num">
                                      <p:cBhvr>
                                        <p:cTn id="20" dur="2000" fill="hold"/>
                                        <p:tgtEl>
                                          <p:spTgt spid="61443"/>
                                        </p:tgtEl>
                                        <p:attrNameLst>
                                          <p:attrName>style.rotation</p:attrName>
                                        </p:attrNameLst>
                                      </p:cBhvr>
                                      <p:tavLst>
                                        <p:tav tm="0">
                                          <p:val>
                                            <p:fltVal val="720"/>
                                          </p:val>
                                        </p:tav>
                                        <p:tav tm="100000">
                                          <p:val>
                                            <p:fltVal val="0"/>
                                          </p:val>
                                        </p:tav>
                                      </p:tavLst>
                                    </p:anim>
                                    <p:anim calcmode="lin" valueType="num">
                                      <p:cBhvr>
                                        <p:cTn id="21" dur="2000" fill="hold"/>
                                        <p:tgtEl>
                                          <p:spTgt spid="61443"/>
                                        </p:tgtEl>
                                        <p:attrNameLst>
                                          <p:attrName>ppt_h</p:attrName>
                                        </p:attrNameLst>
                                      </p:cBhvr>
                                      <p:tavLst>
                                        <p:tav tm="0">
                                          <p:val>
                                            <p:fltVal val="0"/>
                                          </p:val>
                                        </p:tav>
                                        <p:tav tm="100000">
                                          <p:val>
                                            <p:strVal val="#ppt_h"/>
                                          </p:val>
                                        </p:tav>
                                      </p:tavLst>
                                    </p:anim>
                                    <p:anim calcmode="lin" valueType="num">
                                      <p:cBhvr>
                                        <p:cTn id="22" dur="2000" fill="hold"/>
                                        <p:tgtEl>
                                          <p:spTgt spid="61443"/>
                                        </p:tgtEl>
                                        <p:attrNameLst>
                                          <p:attrName>ppt_w</p:attrName>
                                        </p:attrNameLst>
                                      </p:cBhvr>
                                      <p:tavLst>
                                        <p:tav tm="0">
                                          <p:val>
                                            <p:fltVal val="0"/>
                                          </p:val>
                                        </p:tav>
                                        <p:tav tm="100000">
                                          <p:val>
                                            <p:strVal val="#ppt_w"/>
                                          </p:val>
                                        </p:tav>
                                      </p:tavLst>
                                    </p:anim>
                                  </p:childTnLst>
                                </p:cTn>
                              </p:par>
                              <p:par>
                                <p:cTn id="23" presetID="29"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2000" fill="hold"/>
                                        <p:tgtEl>
                                          <p:spTgt spid="9"/>
                                        </p:tgtEl>
                                        <p:attrNameLst>
                                          <p:attrName>ppt_x</p:attrName>
                                        </p:attrNameLst>
                                      </p:cBhvr>
                                      <p:tavLst>
                                        <p:tav tm="0">
                                          <p:val>
                                            <p:strVal val="#ppt_x-.2"/>
                                          </p:val>
                                        </p:tav>
                                        <p:tav tm="100000">
                                          <p:val>
                                            <p:strVal val="#ppt_x"/>
                                          </p:val>
                                        </p:tav>
                                      </p:tavLst>
                                    </p:anim>
                                    <p:anim calcmode="lin" valueType="num">
                                      <p:cBhvr>
                                        <p:cTn id="26" dur="2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7" dur="2000"/>
                                        <p:tgtEl>
                                          <p:spTgt spid="9"/>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anim calcmode="lin" valueType="num">
                                      <p:cBhvr>
                                        <p:cTn id="32" dur="2000" fill="hold"/>
                                        <p:tgtEl>
                                          <p:spTgt spid="10"/>
                                        </p:tgtEl>
                                        <p:attrNameLst>
                                          <p:attrName>ppt_x</p:attrName>
                                        </p:attrNameLst>
                                      </p:cBhvr>
                                      <p:tavLst>
                                        <p:tav tm="0">
                                          <p:val>
                                            <p:strVal val="#ppt_x"/>
                                          </p:val>
                                        </p:tav>
                                        <p:tav tm="100000">
                                          <p:val>
                                            <p:strVal val="#ppt_x"/>
                                          </p:val>
                                        </p:tav>
                                      </p:tavLst>
                                    </p:anim>
                                    <p:anim calcmode="lin" valueType="num">
                                      <p:cBhvr>
                                        <p:cTn id="33"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eaLnBrk="1" hangingPunct="1"/>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5">
                      <a:satMod val="175000"/>
                      <a:alpha val="40000"/>
                    </a:schemeClr>
                  </a:glow>
                  <a:innerShdw blurRad="69850" dist="43180" dir="5400000">
                    <a:srgbClr val="000000">
                      <a:alpha val="65000"/>
                    </a:srgbClr>
                  </a:innerShdw>
                </a:effectLst>
                <a:latin typeface="Monotype Corsiva" pitchFamily="66" charset="0"/>
              </a:rPr>
              <a:t>Прадедушка, Абрам Петрович Ганнибал (1698-1781гг)</a:t>
            </a:r>
          </a:p>
        </p:txBody>
      </p:sp>
      <p:sp>
        <p:nvSpPr>
          <p:cNvPr id="6" name="Содержимое 5"/>
          <p:cNvSpPr>
            <a:spLocks noGrp="1"/>
          </p:cNvSpPr>
          <p:nvPr>
            <p:ph sz="half" idx="2"/>
          </p:nvPr>
        </p:nvSpPr>
        <p:spPr>
          <a:xfrm>
            <a:off x="3929063" y="1600200"/>
            <a:ext cx="5000625" cy="4972050"/>
          </a:xfrm>
        </p:spPr>
        <p:txBody>
          <a:bodyPr/>
          <a:lstStyle/>
          <a:p>
            <a:pPr algn="just" eaLnBrk="1" hangingPunct="1">
              <a:buFont typeface="Arial" charset="0"/>
              <a:buNone/>
            </a:pPr>
            <a:r>
              <a:rPr lang="ru-RU" dirty="0" smtClean="0">
                <a:latin typeface="Monotype Corsiva" pitchFamily="66" charset="0"/>
              </a:rPr>
              <a:t>"Арап Петра Великого", абиссинский князек. Он умер в 1781г. генерал-аншефом и </a:t>
            </a:r>
            <a:r>
              <a:rPr lang="ru-RU" dirty="0" err="1" smtClean="0">
                <a:latin typeface="Monotype Corsiva" pitchFamily="66" charset="0"/>
              </a:rPr>
              <a:t>александровским</a:t>
            </a:r>
            <a:r>
              <a:rPr lang="ru-RU" dirty="0" smtClean="0">
                <a:latin typeface="Monotype Corsiva" pitchFamily="66" charset="0"/>
              </a:rPr>
              <a:t> кавалером, оставив 7 человек детей и более 1400 душ. Это была "мягкая, трусливая, но вспыльчивая абиссинская натура", наклонная "к невообразимой, необдуманной решимости".</a:t>
            </a:r>
          </a:p>
        </p:txBody>
      </p:sp>
      <p:pic>
        <p:nvPicPr>
          <p:cNvPr id="20482" name="Picture 2"/>
          <p:cNvPicPr>
            <a:picLocks noGrp="1" noChangeAspect="1" noChangeArrowheads="1"/>
          </p:cNvPicPr>
          <p:nvPr>
            <p:ph sz="half" idx="1"/>
          </p:nvPr>
        </p:nvPicPr>
        <p:blipFill>
          <a:blip r:embed="rId2"/>
          <a:srcRect/>
          <a:stretch>
            <a:fillRect/>
          </a:stretch>
        </p:blipFill>
        <p:spPr>
          <a:xfrm>
            <a:off x="428596" y="1928802"/>
            <a:ext cx="2553909" cy="3357586"/>
          </a:xfrm>
          <a:prstGeom prst="roundRect">
            <a:avLst>
              <a:gd name="adj" fmla="val 16667"/>
            </a:avLst>
          </a:prstGeom>
          <a:ln>
            <a:solidFill>
              <a:schemeClr val="bg2">
                <a:lumMod val="50000"/>
              </a:schemeClr>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36" presetClass="emph" presetSubtype="0" fill="hold" grpId="1" nodeType="afterEffect">
                                  <p:stCondLst>
                                    <p:cond delay="0"/>
                                  </p:stCondLst>
                                  <p:iterate type="lt">
                                    <p:tmPct val="10000"/>
                                  </p:iterate>
                                  <p:childTnLst>
                                    <p:animScale>
                                      <p:cBhvr>
                                        <p:cTn id="10" dur="250" autoRev="1" fill="hold">
                                          <p:stCondLst>
                                            <p:cond delay="0"/>
                                          </p:stCondLst>
                                        </p:cTn>
                                        <p:tgtEl>
                                          <p:spTgt spid="4"/>
                                        </p:tgtEl>
                                      </p:cBhvr>
                                      <p:to x="80000" y="100000"/>
                                    </p:animScale>
                                    <p:anim by="(#ppt_w*0.10)" calcmode="lin" valueType="num">
                                      <p:cBhvr>
                                        <p:cTn id="11" dur="250" autoRev="1" fill="hold">
                                          <p:stCondLst>
                                            <p:cond delay="0"/>
                                          </p:stCondLst>
                                        </p:cTn>
                                        <p:tgtEl>
                                          <p:spTgt spid="4"/>
                                        </p:tgtEl>
                                        <p:attrNameLst>
                                          <p:attrName>ppt_x</p:attrName>
                                        </p:attrNameLst>
                                      </p:cBhvr>
                                    </p:anim>
                                    <p:anim by="(-#ppt_w*0.10)" calcmode="lin" valueType="num">
                                      <p:cBhvr>
                                        <p:cTn id="12" dur="250" autoRev="1" fill="hold">
                                          <p:stCondLst>
                                            <p:cond delay="0"/>
                                          </p:stCondLst>
                                        </p:cTn>
                                        <p:tgtEl>
                                          <p:spTgt spid="4"/>
                                        </p:tgtEl>
                                        <p:attrNameLst>
                                          <p:attrName>ppt_y</p:attrName>
                                        </p:attrNameLst>
                                      </p:cBhvr>
                                    </p:anim>
                                    <p:animRot by="-480000">
                                      <p:cBhvr>
                                        <p:cTn id="13" dur="250" autoRev="1" fill="hold">
                                          <p:stCondLst>
                                            <p:cond delay="0"/>
                                          </p:stCondLst>
                                        </p:cTn>
                                        <p:tgtEl>
                                          <p:spTgt spid="4"/>
                                        </p:tgtEl>
                                        <p:attrNameLst>
                                          <p:attrName>r</p:attrName>
                                        </p:attrNameLst>
                                      </p:cBhvr>
                                    </p:animRot>
                                  </p:childTnLst>
                                </p:cTn>
                              </p:par>
                            </p:childTnLst>
                          </p:cTn>
                        </p:par>
                        <p:par>
                          <p:cTn id="14" fill="hold">
                            <p:stCondLst>
                              <p:cond delay="4700"/>
                            </p:stCondLst>
                            <p:childTnLst>
                              <p:par>
                                <p:cTn id="15" presetID="22" presetClass="entr" presetSubtype="8" fill="hold" nodeType="afterEffect">
                                  <p:stCondLst>
                                    <p:cond delay="0"/>
                                  </p:stCondLst>
                                  <p:childTnLst>
                                    <p:set>
                                      <p:cBhvr>
                                        <p:cTn id="16" dur="1" fill="hold">
                                          <p:stCondLst>
                                            <p:cond delay="0"/>
                                          </p:stCondLst>
                                        </p:cTn>
                                        <p:tgtEl>
                                          <p:spTgt spid="20482"/>
                                        </p:tgtEl>
                                        <p:attrNameLst>
                                          <p:attrName>style.visibility</p:attrName>
                                        </p:attrNameLst>
                                      </p:cBhvr>
                                      <p:to>
                                        <p:strVal val="visible"/>
                                      </p:to>
                                    </p:set>
                                    <p:animEffect transition="in" filter="wipe(left)">
                                      <p:cBhvr>
                                        <p:cTn id="17" dur="2000"/>
                                        <p:tgtEl>
                                          <p:spTgt spid="20482"/>
                                        </p:tgtEl>
                                      </p:cBhvr>
                                    </p:animEffect>
                                  </p:childTnLst>
                                </p:cTn>
                              </p:par>
                              <p:par>
                                <p:cTn id="18" presetID="18" presetClass="path" presetSubtype="0" accel="50000" decel="50000" fill="hold" nodeType="withEffect">
                                  <p:stCondLst>
                                    <p:cond delay="0"/>
                                  </p:stCondLst>
                                  <p:childTnLst>
                                    <p:animMotion origin="layout" path="M 0 0  C 0.001 0.04533  0.011 0.08667  0.028 0.11333  C 0.028 0.11467  0.055 0.15067  0.055 0.14933  C 0.07 0.16933  0.079 0.19733  0.079 0.22667  C 0.079 0.28533  0.044 0.332  0 0.33333  C -0.044 0.332  -0.079 0.28533  -0.079 0.22667  C -0.079 0.19733  -0.07 0.16933  -0.055 0.14933  C -0.055 0.15067  -0.028 0.11467  -0.028 0.11333  C -0.011 0.08667  -0.001 0.04533  0 0  Z" pathEditMode="relative" ptsTypes="">
                                      <p:cBhvr>
                                        <p:cTn id="19" dur="2000" fill="hold"/>
                                        <p:tgtEl>
                                          <p:spTgt spid="20482"/>
                                        </p:tgtEl>
                                        <p:attrNameLst>
                                          <p:attrName>ppt_x</p:attrName>
                                          <p:attrName>ppt_y</p:attrName>
                                        </p:attrNameLst>
                                      </p:cBhvr>
                                    </p:animMotion>
                                  </p:childTnLst>
                                </p:cTn>
                              </p:par>
                            </p:childTnLst>
                          </p:cTn>
                        </p:par>
                        <p:par>
                          <p:cTn id="20" fill="hold">
                            <p:stCondLst>
                              <p:cond delay="6700"/>
                            </p:stCondLst>
                            <p:childTnLst>
                              <p:par>
                                <p:cTn id="21" presetID="22" presetClass="entr" presetSubtype="1" fill="hold" grpId="0" nodeType="after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up)">
                                      <p:cBhvr>
                                        <p:cTn id="23"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build="p"/>
    </p:bldLst>
  </p:timing>
</p:sld>
</file>

<file path=ppt/theme/theme1.xml><?xml version="1.0" encoding="utf-8"?>
<a:theme xmlns:a="http://schemas.openxmlformats.org/drawingml/2006/main" name="Тема Office">
  <a:themeElements>
    <a:clrScheme name="Другая 1">
      <a:dk1>
        <a:sysClr val="windowText" lastClr="000000"/>
      </a:dk1>
      <a:lt1>
        <a:srgbClr val="DBEEF3"/>
      </a:lt1>
      <a:dk2>
        <a:srgbClr val="1F497D"/>
      </a:dk2>
      <a:lt2>
        <a:srgbClr val="EEECE1"/>
      </a:lt2>
      <a:accent1>
        <a:srgbClr val="4F81BD"/>
      </a:accent1>
      <a:accent2>
        <a:srgbClr val="C0504D"/>
      </a:accent2>
      <a:accent3>
        <a:srgbClr val="9BBB59"/>
      </a:accent3>
      <a:accent4>
        <a:srgbClr val="8064A2"/>
      </a:accent4>
      <a:accent5>
        <a:srgbClr val="4BACC6"/>
      </a:accent5>
      <a:accent6>
        <a:srgbClr val="CCC1D9"/>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985</TotalTime>
  <Words>1824</Words>
  <Application>Microsoft Office PowerPoint</Application>
  <PresentationFormat>Экран (4:3)</PresentationFormat>
  <Paragraphs>86</Paragraphs>
  <Slides>31</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Семья   Александра Сергеевича Пушкина (1799-1837гг) </vt:lpstr>
      <vt:lpstr>Слайд 2</vt:lpstr>
      <vt:lpstr>Слайд 3</vt:lpstr>
      <vt:lpstr>Слайд 4</vt:lpstr>
      <vt:lpstr>Герб Пушкиных </vt:lpstr>
      <vt:lpstr>Слайд 6</vt:lpstr>
      <vt:lpstr>Слайд 7</vt:lpstr>
      <vt:lpstr>Слайд 8</vt:lpstr>
      <vt:lpstr>Прадедушка, Абрам Петрович Ганнибал (1698-1781гг)</vt:lpstr>
      <vt:lpstr>Слайд 10</vt:lpstr>
      <vt:lpstr>Бабушка, Мария Алексеевна Ганнибал  (1745-1818г.)</vt:lpstr>
      <vt:lpstr>Слайд 12</vt:lpstr>
      <vt:lpstr>Могилы родственников Александра Сергеевича Пушкина в Святогорском монастыре </vt:lpstr>
      <vt:lpstr>Двоюродный брат бабушки,  Артемий Иванович Воронцов</vt:lpstr>
      <vt:lpstr>Дядя, Василий Львович Пушкин (1766-1830г.)</vt:lpstr>
      <vt:lpstr>Отец, Сергей Львович Пушкин  (1770-1838г.)</vt:lpstr>
      <vt:lpstr>Слайд 17</vt:lpstr>
      <vt:lpstr>Мать, Надежда Осиповна Пушкина (1775-1836г.)</vt:lpstr>
      <vt:lpstr>Слайд 19</vt:lpstr>
      <vt:lpstr>Слайд 20</vt:lpstr>
      <vt:lpstr>Сестра, Ольга Сергеевна Павлищева (1797-1868г.)</vt:lpstr>
      <vt:lpstr>Брат, Лев Сергеевич Пушкин  (1805-1852г.)</vt:lpstr>
      <vt:lpstr>Могила брата поэта, Николая  (1801-1807г.)</vt:lpstr>
      <vt:lpstr>Жена, Наталья Николаевна Пушкина (1812-1863г.)</vt:lpstr>
      <vt:lpstr>Слайд 25</vt:lpstr>
      <vt:lpstr>Дети А.С.Пушкина</vt:lpstr>
      <vt:lpstr>Старшая дочь, Мария Александровна Пушкина  (1832-1919г.)</vt:lpstr>
      <vt:lpstr>Старший сын, Александр Александрович Пушкин  (1833-1914г.)</vt:lpstr>
      <vt:lpstr>Младший сын, Григорий Александрович Пушкин  (1835-1913г.)</vt:lpstr>
      <vt:lpstr>Младшая дочь, Наталья Александровна Пушкина  (1836-1913г.)</vt:lpstr>
      <vt:lpstr>Памятники А.С.Пушкину</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Valued Acer Customer</dc:creator>
  <cp:lastModifiedBy>TATA</cp:lastModifiedBy>
  <cp:revision>248</cp:revision>
  <dcterms:created xsi:type="dcterms:W3CDTF">2009-12-22T15:08:51Z</dcterms:created>
  <dcterms:modified xsi:type="dcterms:W3CDTF">2010-04-24T23:48:48Z</dcterms:modified>
</cp:coreProperties>
</file>