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3F3F1-2312-490F-AC9C-2B55E8089455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E5700-D3FB-41E8-B7E7-9A19F36D15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3F3F1-2312-490F-AC9C-2B55E8089455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E5700-D3FB-41E8-B7E7-9A19F36D1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3F3F1-2312-490F-AC9C-2B55E8089455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E5700-D3FB-41E8-B7E7-9A19F36D1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3F3F1-2312-490F-AC9C-2B55E8089455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E5700-D3FB-41E8-B7E7-9A19F36D1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3F3F1-2312-490F-AC9C-2B55E8089455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E5700-D3FB-41E8-B7E7-9A19F36D15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3F3F1-2312-490F-AC9C-2B55E8089455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E5700-D3FB-41E8-B7E7-9A19F36D1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3F3F1-2312-490F-AC9C-2B55E8089455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E5700-D3FB-41E8-B7E7-9A19F36D1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3F3F1-2312-490F-AC9C-2B55E8089455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E5700-D3FB-41E8-B7E7-9A19F36D1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3F3F1-2312-490F-AC9C-2B55E8089455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E5700-D3FB-41E8-B7E7-9A19F36D15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3F3F1-2312-490F-AC9C-2B55E8089455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E5700-D3FB-41E8-B7E7-9A19F36D1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13F3F1-2312-490F-AC9C-2B55E8089455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E5700-D3FB-41E8-B7E7-9A19F36D15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F13F3F1-2312-490F-AC9C-2B55E8089455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1EE5700-D3FB-41E8-B7E7-9A19F36D15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857364"/>
            <a:ext cx="7406640" cy="1472184"/>
          </a:xfrm>
        </p:spPr>
        <p:txBody>
          <a:bodyPr/>
          <a:lstStyle/>
          <a:p>
            <a:r>
              <a:rPr lang="ru-RU" dirty="0"/>
              <a:t>Тема урока:</a:t>
            </a:r>
            <a:br>
              <a:rPr lang="ru-RU" dirty="0"/>
            </a:br>
            <a:r>
              <a:rPr lang="ru-RU" dirty="0"/>
              <a:t>«</a:t>
            </a:r>
            <a:r>
              <a:rPr lang="ru-RU" i="1" dirty="0"/>
              <a:t> Квадратные уравнения»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86482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smtClean="0"/>
              <a:t>7.Старинная задача </a:t>
            </a:r>
            <a:r>
              <a:rPr lang="ru-RU" i="1" dirty="0"/>
              <a:t>на составление уравнений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 Задача </a:t>
            </a:r>
            <a:r>
              <a:rPr lang="ru-RU" dirty="0" err="1"/>
              <a:t>Магавири</a:t>
            </a:r>
            <a:r>
              <a:rPr lang="ru-RU" dirty="0"/>
              <a:t> ( Индия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Найти  число  павлинов  в стае, 1/16 которой, умноженная на себя, сидит на манговом дереве, а квадрат 1/9 остатка вместе с 14 другими павлинами – на дереве  </a:t>
            </a:r>
            <a:r>
              <a:rPr lang="ru-RU" dirty="0" err="1"/>
              <a:t>тамала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8.Подведение итогов.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Что нового вы узнали на уроке?.</a:t>
            </a:r>
          </a:p>
          <a:p>
            <a:r>
              <a:rPr lang="ru-RU" dirty="0"/>
              <a:t>2.Чем мы будем занимать на </a:t>
            </a:r>
            <a:r>
              <a:rPr lang="en-US" dirty="0" smtClean="0"/>
              <a:t>                </a:t>
            </a:r>
            <a:r>
              <a:rPr lang="ru-RU" dirty="0" smtClean="0"/>
              <a:t>следующем </a:t>
            </a:r>
            <a:r>
              <a:rPr lang="ru-RU" dirty="0"/>
              <a:t>уроке.</a:t>
            </a:r>
          </a:p>
          <a:p>
            <a:pPr>
              <a:buNone/>
            </a:pPr>
            <a:r>
              <a:rPr lang="ru-RU" dirty="0"/>
              <a:t>    </a:t>
            </a:r>
            <a:r>
              <a:rPr lang="ru-RU" dirty="0" smtClean="0"/>
              <a:t>3.</a:t>
            </a:r>
            <a:r>
              <a:rPr lang="en-US" dirty="0" smtClean="0"/>
              <a:t> </a:t>
            </a:r>
            <a:r>
              <a:rPr lang="ru-RU" dirty="0" smtClean="0"/>
              <a:t>На </a:t>
            </a:r>
            <a:r>
              <a:rPr lang="ru-RU" dirty="0"/>
              <a:t>дом:</a:t>
            </a:r>
          </a:p>
          <a:p>
            <a:r>
              <a:rPr lang="ru-RU" dirty="0"/>
              <a:t>составить 5 уравнений ,в которых применятся  свойства коэффициентов квадратного уравнения.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Цель  урока: 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отработка </a:t>
            </a:r>
            <a:r>
              <a:rPr lang="ru-RU" dirty="0"/>
              <a:t>навыков решения квадратных уравнений  по </a:t>
            </a:r>
            <a:r>
              <a:rPr lang="ru-RU" dirty="0" smtClean="0"/>
              <a:t>формуле</a:t>
            </a:r>
            <a:br>
              <a:rPr lang="ru-RU" dirty="0" smtClean="0"/>
            </a:br>
            <a:r>
              <a:rPr lang="ru-RU" dirty="0" smtClean="0"/>
              <a:t>1 </a:t>
            </a:r>
            <a:r>
              <a:rPr lang="ru-RU" dirty="0"/>
              <a:t>и 2; </a:t>
            </a:r>
          </a:p>
          <a:p>
            <a:r>
              <a:rPr lang="ru-RU" dirty="0" smtClean="0"/>
              <a:t>научить </a:t>
            </a:r>
            <a:r>
              <a:rPr lang="ru-RU" dirty="0"/>
              <a:t>решать квадратные уравнения  используя   свойства </a:t>
            </a:r>
            <a:r>
              <a:rPr lang="ru-RU" dirty="0" smtClean="0"/>
              <a:t>коэффициентов </a:t>
            </a:r>
            <a:r>
              <a:rPr lang="ru-RU" dirty="0"/>
              <a:t>квадратного уравнения ;</a:t>
            </a:r>
          </a:p>
          <a:p>
            <a:r>
              <a:rPr lang="ru-RU" dirty="0" smtClean="0"/>
              <a:t>развивать </a:t>
            </a:r>
            <a:r>
              <a:rPr lang="ru-RU" dirty="0"/>
              <a:t>познавательную </a:t>
            </a:r>
            <a:r>
              <a:rPr lang="ru-RU" dirty="0" smtClean="0"/>
              <a:t>активность, </a:t>
            </a:r>
            <a:r>
              <a:rPr lang="ru-RU" dirty="0"/>
              <a:t>интерес к математике.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rmAutofit fontScale="90000"/>
          </a:bodyPr>
          <a:lstStyle/>
          <a:p>
            <a:r>
              <a:rPr lang="ru-RU" sz="3200" i="1" dirty="0"/>
              <a:t>«Уравнение – это золотой  ключ, 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i="1" dirty="0" smtClean="0"/>
              <a:t>открывающий  </a:t>
            </a:r>
            <a:r>
              <a:rPr lang="ru-RU" sz="3200" i="1" dirty="0"/>
              <a:t>все  математические </a:t>
            </a:r>
            <a:r>
              <a:rPr lang="ru-RU" sz="3200" i="1" dirty="0" smtClean="0"/>
              <a:t>сезамы»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План урока.</a:t>
            </a:r>
            <a:endParaRPr lang="ru-RU" dirty="0"/>
          </a:p>
          <a:p>
            <a:pPr>
              <a:buNone/>
            </a:pPr>
            <a:endParaRPr lang="ru-RU" dirty="0"/>
          </a:p>
          <a:p>
            <a:r>
              <a:rPr lang="ru-RU" dirty="0"/>
              <a:t>    1. Организационный </a:t>
            </a:r>
            <a:r>
              <a:rPr lang="ru-RU" dirty="0" smtClean="0"/>
              <a:t> момент</a:t>
            </a:r>
            <a:r>
              <a:rPr lang="ru-RU" dirty="0"/>
              <a:t>.</a:t>
            </a:r>
          </a:p>
          <a:p>
            <a:pPr marL="365125" indent="-365125"/>
            <a:r>
              <a:rPr lang="ru-RU" dirty="0"/>
              <a:t>    2. </a:t>
            </a:r>
            <a:r>
              <a:rPr lang="ru-RU" dirty="0" smtClean="0"/>
              <a:t>Отработка  устных  </a:t>
            </a:r>
            <a:r>
              <a:rPr lang="ru-RU" dirty="0"/>
              <a:t>вычислительных </a:t>
            </a:r>
            <a:r>
              <a:rPr lang="ru-RU" dirty="0" smtClean="0"/>
              <a:t>навыков  </a:t>
            </a:r>
            <a:r>
              <a:rPr lang="ru-RU" dirty="0"/>
              <a:t>-  </a:t>
            </a:r>
            <a:r>
              <a:rPr lang="ru-RU" dirty="0" smtClean="0"/>
              <a:t>зарядка </a:t>
            </a:r>
            <a:r>
              <a:rPr lang="ru-RU" dirty="0"/>
              <a:t>для ума.</a:t>
            </a:r>
          </a:p>
          <a:p>
            <a:r>
              <a:rPr lang="ru-RU" dirty="0"/>
              <a:t>    3. </a:t>
            </a:r>
            <a:r>
              <a:rPr lang="ru-RU" dirty="0" smtClean="0"/>
              <a:t>Актуализация  знаний  </a:t>
            </a:r>
            <a:r>
              <a:rPr lang="ru-RU" dirty="0"/>
              <a:t>учащихся.</a:t>
            </a:r>
          </a:p>
          <a:p>
            <a:r>
              <a:rPr lang="ru-RU" dirty="0"/>
              <a:t>    4. Историческая </a:t>
            </a:r>
            <a:r>
              <a:rPr lang="ru-RU" dirty="0" smtClean="0"/>
              <a:t> справка</a:t>
            </a:r>
            <a:r>
              <a:rPr lang="ru-RU" dirty="0"/>
              <a:t>.</a:t>
            </a:r>
          </a:p>
          <a:p>
            <a:r>
              <a:rPr lang="ru-RU" dirty="0"/>
              <a:t>    5.Свойства </a:t>
            </a:r>
            <a:r>
              <a:rPr lang="ru-RU" dirty="0" smtClean="0"/>
              <a:t> коэффициентов     квадратного  уравнения</a:t>
            </a:r>
            <a:r>
              <a:rPr lang="ru-RU" dirty="0"/>
              <a:t>.</a:t>
            </a:r>
          </a:p>
          <a:p>
            <a:r>
              <a:rPr lang="ru-RU" dirty="0"/>
              <a:t>    6.  Самостоятельная </a:t>
            </a:r>
            <a:r>
              <a:rPr lang="ru-RU" dirty="0" smtClean="0"/>
              <a:t>  </a:t>
            </a:r>
            <a:r>
              <a:rPr lang="ru-RU" dirty="0"/>
              <a:t>работа.</a:t>
            </a:r>
          </a:p>
          <a:p>
            <a:r>
              <a:rPr lang="ru-RU" dirty="0"/>
              <a:t>     7. Итог </a:t>
            </a:r>
            <a:r>
              <a:rPr lang="ru-RU" dirty="0" smtClean="0"/>
              <a:t> урока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b="1" dirty="0"/>
              <a:t>Ход урока</a:t>
            </a:r>
            <a:r>
              <a:rPr lang="ru-RU" dirty="0"/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2571744"/>
          <a:ext cx="7858180" cy="3439268"/>
        </p:xfrm>
        <a:graphic>
          <a:graphicData uri="http://schemas.openxmlformats.org/drawingml/2006/table">
            <a:tbl>
              <a:tblPr/>
              <a:tblGrid>
                <a:gridCol w="3928664"/>
                <a:gridCol w="3929516"/>
              </a:tblGrid>
              <a:tr h="309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Определить число корней.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Решить уравнение.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2х² +  3х - 5  = 0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3х² +  7х - 6  = 0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2х² +  7х + 8  = 0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4х² +  20х   = 0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²   -   4х + 4  = 0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2х² +  3х + 7 = 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ru-RU" sz="2400" dirty="0" err="1" smtClean="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² 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= 5;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2.7х²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+ 14Х = 0;</a:t>
                      </a: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² - 16  =0;</a:t>
                      </a: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4. 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² + 36  = 0;</a:t>
                      </a: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² +  6х +9  = 0</a:t>
                      </a: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6. ( 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– 4)*(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+  6) = 0;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000100" y="1643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1.Тема  урока. Цель урока.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2.Устная работа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2285992"/>
          <a:ext cx="7016439" cy="2714644"/>
        </p:xfrm>
        <a:graphic>
          <a:graphicData uri="http://schemas.openxmlformats.org/drawingml/2006/table">
            <a:tbl>
              <a:tblPr/>
              <a:tblGrid>
                <a:gridCol w="3507854"/>
                <a:gridCol w="3508585"/>
              </a:tblGrid>
              <a:tr h="448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Решить уравнение.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Дополнительные  уравнения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6199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1. 9х² - 21х + 6 = 0;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2.10х  – 8 =  -3х²;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3.8х + 4 = 5х²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4. 25х²  + 20х + 4 = 0;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5. (2х – 7 )²  = 9;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6. ( 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– 3)*(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+  5) =2х + 21.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57422" y="5357826"/>
          <a:ext cx="3877636" cy="1000132"/>
        </p:xfrm>
        <a:graphic>
          <a:graphicData uri="http://schemas.openxmlformats.org/drawingml/2006/table">
            <a:tbl>
              <a:tblPr/>
              <a:tblGrid>
                <a:gridCol w="969409"/>
                <a:gridCol w="969409"/>
                <a:gridCol w="969409"/>
                <a:gridCol w="969409"/>
              </a:tblGrid>
              <a:tr h="409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-0,4; 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-0.4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1/3; 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-4; 2/3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000100" y="571480"/>
            <a:ext cx="771236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 .Актуализация знаний учащихся.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Работает   1  ученик  у доски, остальные на рабочих местах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4.Историческая справка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Франсуа Виет (1540- 1603 г.) - французский математик.</a:t>
            </a:r>
          </a:p>
          <a:p>
            <a:r>
              <a:rPr lang="ru-RU" dirty="0"/>
              <a:t>Разработал   почти  всю  элементарную  алгебру.  Известны формулы, дающие зависимость между коэффициентами  квадратного уравнения .</a:t>
            </a:r>
          </a:p>
          <a:p>
            <a:r>
              <a:rPr lang="ru-RU" dirty="0"/>
              <a:t>Виет ввел  буквенные обозначения  для коэффициентов в уравнении.</a:t>
            </a:r>
          </a:p>
          <a:p>
            <a:r>
              <a:rPr lang="ru-RU" dirty="0"/>
              <a:t>Есть теорема  ВИЕТА.  С ней </a:t>
            </a:r>
            <a:r>
              <a:rPr lang="ru-RU" dirty="0" smtClean="0"/>
              <a:t> мы </a:t>
            </a:r>
            <a:r>
              <a:rPr lang="ru-RU" dirty="0"/>
              <a:t>познакомимся </a:t>
            </a:r>
            <a:r>
              <a:rPr lang="ru-RU" dirty="0" smtClean="0"/>
              <a:t> на </a:t>
            </a:r>
            <a:r>
              <a:rPr lang="ru-RU" dirty="0"/>
              <a:t>следующем уроке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5.  Внимание ! </a:t>
            </a:r>
            <a:r>
              <a:rPr lang="ru-RU" i="1" dirty="0" smtClean="0"/>
              <a:t>Знакомьтесь.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856х²  </a:t>
            </a:r>
            <a:r>
              <a:rPr lang="ru-RU" dirty="0"/>
              <a:t>- </a:t>
            </a:r>
            <a:r>
              <a:rPr lang="ru-RU" dirty="0" smtClean="0"/>
              <a:t>437х  </a:t>
            </a:r>
            <a:r>
              <a:rPr lang="ru-RU" dirty="0"/>
              <a:t>- </a:t>
            </a:r>
            <a:r>
              <a:rPr lang="ru-RU" dirty="0" smtClean="0"/>
              <a:t>419 </a:t>
            </a:r>
            <a:r>
              <a:rPr lang="ru-RU" dirty="0"/>
              <a:t>= 0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Зная  свойство коэффициентов  квадратного  уравнения  мы   быстро и рационально  решим данное уравнение.</a:t>
            </a:r>
          </a:p>
          <a:p>
            <a:r>
              <a:rPr lang="ru-RU" dirty="0"/>
              <a:t>И так.</a:t>
            </a:r>
          </a:p>
          <a:p>
            <a:r>
              <a:rPr lang="ru-RU" dirty="0"/>
              <a:t>Теорема 1. Если  а +</a:t>
            </a:r>
            <a:r>
              <a:rPr lang="ru-RU" dirty="0" err="1"/>
              <a:t>в+</a:t>
            </a:r>
            <a:r>
              <a:rPr lang="ru-RU" dirty="0"/>
              <a:t> с + 0 , то </a:t>
            </a:r>
            <a:r>
              <a:rPr lang="ru-RU" dirty="0" smtClean="0"/>
              <a:t>х</a:t>
            </a:r>
            <a:r>
              <a:rPr lang="ru-RU" baseline="-25000" dirty="0" smtClean="0"/>
              <a:t>1</a:t>
            </a:r>
            <a:r>
              <a:rPr lang="ru-RU" dirty="0" smtClean="0"/>
              <a:t> = </a:t>
            </a:r>
            <a:r>
              <a:rPr lang="ru-RU" dirty="0"/>
              <a:t>1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 х</a:t>
            </a:r>
            <a:r>
              <a:rPr lang="ru-RU" baseline="-25000" dirty="0" smtClean="0"/>
              <a:t>2</a:t>
            </a:r>
            <a:r>
              <a:rPr lang="ru-RU" dirty="0" smtClean="0"/>
              <a:t> </a:t>
            </a:r>
            <a:r>
              <a:rPr lang="ru-RU" dirty="0"/>
              <a:t>= с/а.</a:t>
            </a:r>
          </a:p>
          <a:p>
            <a:r>
              <a:rPr lang="ru-RU" dirty="0" smtClean="0"/>
              <a:t>Теорема </a:t>
            </a:r>
            <a:r>
              <a:rPr lang="ru-RU" dirty="0"/>
              <a:t>2. Если  а - </a:t>
            </a:r>
            <a:r>
              <a:rPr lang="ru-RU" dirty="0" err="1"/>
              <a:t>в+</a:t>
            </a:r>
            <a:r>
              <a:rPr lang="ru-RU" dirty="0"/>
              <a:t> с + 0 , то </a:t>
            </a:r>
            <a:r>
              <a:rPr lang="ru-RU" dirty="0" smtClean="0"/>
              <a:t>х</a:t>
            </a:r>
            <a:r>
              <a:rPr lang="ru-RU" baseline="-25000" dirty="0" smtClean="0"/>
              <a:t>1</a:t>
            </a:r>
            <a:r>
              <a:rPr lang="ru-RU" dirty="0" smtClean="0"/>
              <a:t> </a:t>
            </a:r>
            <a:r>
              <a:rPr lang="ru-RU" dirty="0"/>
              <a:t>= - 1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 х</a:t>
            </a:r>
            <a:r>
              <a:rPr lang="ru-RU" baseline="-25000" dirty="0" smtClean="0"/>
              <a:t>2</a:t>
            </a:r>
            <a:r>
              <a:rPr lang="ru-RU" dirty="0" smtClean="0"/>
              <a:t> </a:t>
            </a:r>
            <a:r>
              <a:rPr lang="ru-RU" dirty="0"/>
              <a:t>= - с/а.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495800" y="3359150"/>
          <a:ext cx="152400" cy="139700"/>
        </p:xfrm>
        <a:graphic>
          <a:graphicData uri="http://schemas.openxmlformats.org/presentationml/2006/ole">
            <p:oleObj spid="_x0000_s1026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8" name="Формула" r:id="rId4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А теперь в бой</a:t>
            </a:r>
            <a:r>
              <a:rPr lang="ru-RU" sz="6000" dirty="0" smtClean="0"/>
              <a:t>.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1. 48х²  - 33х  -  15 = 0;</a:t>
            </a:r>
          </a:p>
          <a:p>
            <a:r>
              <a:rPr lang="ru-RU" sz="4000" dirty="0"/>
              <a:t>2. 1978х²  - 1984х  + 6 = 0;</a:t>
            </a:r>
          </a:p>
          <a:p>
            <a:r>
              <a:rPr lang="ru-RU" sz="4000" dirty="0"/>
              <a:t>3. </a:t>
            </a:r>
            <a:r>
              <a:rPr lang="ru-RU" sz="4000" dirty="0" smtClean="0"/>
              <a:t>345х²  </a:t>
            </a:r>
            <a:r>
              <a:rPr lang="ru-RU" sz="4000" dirty="0"/>
              <a:t>- </a:t>
            </a:r>
            <a:r>
              <a:rPr lang="ru-RU" sz="4000" dirty="0" smtClean="0"/>
              <a:t>137х  </a:t>
            </a:r>
            <a:r>
              <a:rPr lang="ru-RU" sz="4000" dirty="0"/>
              <a:t>- </a:t>
            </a:r>
            <a:r>
              <a:rPr lang="ru-RU" sz="4000" dirty="0" smtClean="0"/>
              <a:t>208 </a:t>
            </a:r>
            <a:r>
              <a:rPr lang="ru-RU" sz="4000" dirty="0"/>
              <a:t>= 0;</a:t>
            </a:r>
          </a:p>
          <a:p>
            <a:r>
              <a:rPr lang="ru-RU" sz="4000" dirty="0"/>
              <a:t>4. 2009х²  + </a:t>
            </a:r>
            <a:r>
              <a:rPr lang="ru-RU" sz="4000" dirty="0" err="1"/>
              <a:t>х</a:t>
            </a:r>
            <a:r>
              <a:rPr lang="ru-RU" sz="4000" dirty="0"/>
              <a:t>  - 2010 = </a:t>
            </a:r>
            <a:r>
              <a:rPr lang="ru-RU" sz="4000" dirty="0" smtClean="0"/>
              <a:t>0</a:t>
            </a:r>
            <a:r>
              <a:rPr lang="en-US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7" name="Таблица 46"/>
          <p:cNvGraphicFramePr>
            <a:graphicFrameLocks noGrp="1"/>
          </p:cNvGraphicFramePr>
          <p:nvPr/>
        </p:nvGraphicFramePr>
        <p:xfrm>
          <a:off x="1714480" y="857232"/>
          <a:ext cx="6286544" cy="3977640"/>
        </p:xfrm>
        <a:graphic>
          <a:graphicData uri="http://schemas.openxmlformats.org/drawingml/2006/table">
            <a:tbl>
              <a:tblPr/>
              <a:tblGrid>
                <a:gridCol w="3286148"/>
                <a:gridCol w="3000396"/>
              </a:tblGrid>
              <a:tr h="363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 вариант     1 уровень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 вариант     1 уровень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6х²  - 7х  +  1 = 0;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² -  5Х = 0;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2х² -  72 = 0;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4.     132х² 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- 247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+ 115 = 0;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3х²  - 7х  +  2 = 0;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² +  15Х = 0;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2х² -   8 = 0;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167х² 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- 251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+ 84 = 0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8" name="Таблица 47"/>
          <p:cNvGraphicFramePr>
            <a:graphicFrameLocks noGrp="1"/>
          </p:cNvGraphicFramePr>
          <p:nvPr/>
        </p:nvGraphicFramePr>
        <p:xfrm>
          <a:off x="1714480" y="3214686"/>
          <a:ext cx="6265568" cy="3214710"/>
        </p:xfrm>
        <a:graphic>
          <a:graphicData uri="http://schemas.openxmlformats.org/drawingml/2006/table">
            <a:tbl>
              <a:tblPr/>
              <a:tblGrid>
                <a:gridCol w="3285684"/>
                <a:gridCol w="2979884"/>
              </a:tblGrid>
              <a:tr h="645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 вариант     2 уровень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2вариант     2 уровень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²  - 6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+ 9 = 0;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(х+3)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25+6х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. При каких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значениях  в уравнение 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² +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вх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+ 4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= 0     имеет один корень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4х²  - 12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+ 9 = 0;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х+2)²=4х+12</a:t>
                      </a:r>
                      <a:endParaRPr lang="en-US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каких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значениях  в уравнение  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²  - 4х + 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= о    имеет один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корень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1540" name="Picture 3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5572140"/>
            <a:ext cx="695325" cy="352425"/>
          </a:xfrm>
          <a:prstGeom prst="rect">
            <a:avLst/>
          </a:prstGeom>
          <a:noFill/>
        </p:spPr>
      </p:pic>
      <p:pic>
        <p:nvPicPr>
          <p:cNvPr id="55" name="Picture 3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5643578"/>
            <a:ext cx="695325" cy="35242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428728" y="214290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7.	САМОСТОЯТЕЛЬНАЯ  РАБОТА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</TotalTime>
  <Words>615</Words>
  <Application>Microsoft Office PowerPoint</Application>
  <PresentationFormat>Экран (4:3)</PresentationFormat>
  <Paragraphs>114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Солнцестояние</vt:lpstr>
      <vt:lpstr>Формула</vt:lpstr>
      <vt:lpstr>Тема урока: « Квадратные уравнения»</vt:lpstr>
      <vt:lpstr>Цель  урока:  </vt:lpstr>
      <vt:lpstr>«Уравнение – это золотой  ключ,   открывающий  все  математические сезамы»</vt:lpstr>
      <vt:lpstr> Ход урока.</vt:lpstr>
      <vt:lpstr>Слайд 5</vt:lpstr>
      <vt:lpstr>4.Историческая справка </vt:lpstr>
      <vt:lpstr>5.  Внимание ! Знакомьтесь.</vt:lpstr>
      <vt:lpstr>А теперь в бой.</vt:lpstr>
      <vt:lpstr>Слайд 9</vt:lpstr>
      <vt:lpstr>7.Старинная задача на составление уравнений.</vt:lpstr>
      <vt:lpstr>8.Подведение итогов.</vt:lpstr>
    </vt:vector>
  </TitlesOfParts>
  <Company>МОУ СОШ №5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 Квадратные уравнения»</dc:title>
  <dc:creator>кабинет 26</dc:creator>
  <cp:lastModifiedBy>кабинет 26</cp:lastModifiedBy>
  <cp:revision>16</cp:revision>
  <dcterms:created xsi:type="dcterms:W3CDTF">2010-01-25T05:19:17Z</dcterms:created>
  <dcterms:modified xsi:type="dcterms:W3CDTF">2010-01-25T12:00:25Z</dcterms:modified>
</cp:coreProperties>
</file>