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  <p:sldMasterId id="2147483659" r:id="rId2"/>
    <p:sldMasterId id="2147483670" r:id="rId3"/>
  </p:sldMasterIdLst>
  <p:notesMasterIdLst>
    <p:notesMasterId r:id="rId47"/>
  </p:notesMasterIdLst>
  <p:sldIdLst>
    <p:sldId id="256" r:id="rId4"/>
    <p:sldId id="376" r:id="rId5"/>
    <p:sldId id="375" r:id="rId6"/>
    <p:sldId id="257" r:id="rId7"/>
    <p:sldId id="259" r:id="rId8"/>
    <p:sldId id="292" r:id="rId9"/>
    <p:sldId id="372" r:id="rId10"/>
    <p:sldId id="293" r:id="rId11"/>
    <p:sldId id="294" r:id="rId12"/>
    <p:sldId id="295" r:id="rId13"/>
    <p:sldId id="296" r:id="rId14"/>
    <p:sldId id="297" r:id="rId15"/>
    <p:sldId id="367" r:id="rId16"/>
    <p:sldId id="298" r:id="rId17"/>
    <p:sldId id="299" r:id="rId18"/>
    <p:sldId id="370" r:id="rId19"/>
    <p:sldId id="300" r:id="rId20"/>
    <p:sldId id="303" r:id="rId21"/>
    <p:sldId id="374" r:id="rId22"/>
    <p:sldId id="301" r:id="rId23"/>
    <p:sldId id="379" r:id="rId24"/>
    <p:sldId id="305" r:id="rId25"/>
    <p:sldId id="306" r:id="rId26"/>
    <p:sldId id="351" r:id="rId27"/>
    <p:sldId id="307" r:id="rId28"/>
    <p:sldId id="308" r:id="rId29"/>
    <p:sldId id="352" r:id="rId30"/>
    <p:sldId id="309" r:id="rId31"/>
    <p:sldId id="310" r:id="rId32"/>
    <p:sldId id="311" r:id="rId33"/>
    <p:sldId id="377" r:id="rId34"/>
    <p:sldId id="342" r:id="rId35"/>
    <p:sldId id="312" r:id="rId36"/>
    <p:sldId id="355" r:id="rId37"/>
    <p:sldId id="313" r:id="rId38"/>
    <p:sldId id="344" r:id="rId39"/>
    <p:sldId id="343" r:id="rId40"/>
    <p:sldId id="345" r:id="rId41"/>
    <p:sldId id="346" r:id="rId42"/>
    <p:sldId id="366" r:id="rId43"/>
    <p:sldId id="356" r:id="rId44"/>
    <p:sldId id="360" r:id="rId45"/>
    <p:sldId id="378" r:id="rId46"/>
  </p:sldIdLst>
  <p:sldSz cx="9144000" cy="6858000" type="screen4x3"/>
  <p:notesSz cx="6858000" cy="9144000"/>
  <p:embeddedFontLst>
    <p:embeddedFont>
      <p:font typeface="Impact" pitchFamily="34" charset="0"/>
      <p:regular r:id="rId48"/>
    </p:embeddedFont>
    <p:embeddedFont>
      <p:font typeface="Algerian" pitchFamily="82" charset="0"/>
      <p:regular r:id="rId49"/>
    </p:embeddedFont>
    <p:embeddedFont>
      <p:font typeface="BankGothic Lt BT"/>
      <p:regular r:id="rId50"/>
    </p:embeddedFont>
    <p:embeddedFont>
      <p:font typeface="Garamond" pitchFamily="18" charset="0"/>
      <p:regular r:id="rId51"/>
      <p:bold r:id="rId52"/>
      <p:italic r:id="rId53"/>
    </p:embeddedFont>
    <p:embeddedFont>
      <p:font typeface="Tahoma" pitchFamily="34" charset="0"/>
      <p:regular r:id="rId54"/>
      <p:bold r:id="rId55"/>
    </p:embeddedFont>
    <p:embeddedFont>
      <p:font typeface="Arial Narrow" pitchFamily="34" charset="0"/>
      <p:regular r:id="rId56"/>
      <p:bold r:id="rId57"/>
      <p:italic r:id="rId58"/>
      <p:boldItalic r:id="rId59"/>
    </p:embeddedFont>
    <p:embeddedFont>
      <p:font typeface="Monotype Corsiva" pitchFamily="66" charset="0"/>
      <p:italic r:id="rId60"/>
    </p:embeddedFont>
  </p:embeddedFontLst>
  <p:custShowLst>
    <p:custShow name="Произвольный показ 1" id="0">
      <p:sldLst>
        <p:sld r:id="rId18"/>
      </p:sldLst>
    </p:custShow>
  </p:custShow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ankGothic Lt B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FF"/>
    <a:srgbClr val="DFF0F5"/>
    <a:srgbClr val="FF9900"/>
    <a:srgbClr val="CC0000"/>
    <a:srgbClr val="FFFF00"/>
    <a:srgbClr val="99FF99"/>
    <a:srgbClr val="3366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80" d="100"/>
          <a:sy n="80" d="100"/>
        </p:scale>
        <p:origin x="-996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060F727-1A92-49D1-B698-E817D19DA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C5F17-E427-40E1-AC74-AB8FF0CE00E5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75B1A-5EA6-4746-ADA9-68E316F3A10B}" type="slidenum">
              <a:rPr lang="ru-RU" smtClean="0">
                <a:latin typeface="Arial" pitchFamily="34" charset="0"/>
              </a:rPr>
              <a:pPr/>
              <a:t>25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5DF02-C599-408B-8F00-18E1A1170DCA}" type="slidenum">
              <a:rPr lang="ru-RU" smtClean="0">
                <a:latin typeface="Arial" pitchFamily="34" charset="0"/>
              </a:rPr>
              <a:pPr/>
              <a:t>29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D1FE7-7CF4-4AF3-ADE5-6C7C7F3D1431}" type="slidenum">
              <a:rPr lang="ru-RU" smtClean="0">
                <a:latin typeface="Arial" pitchFamily="34" charset="0"/>
              </a:rPr>
              <a:pPr/>
              <a:t>33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0F727-1A92-49D1-B698-E817D19DA0C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60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760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03A9-233A-4005-9CDA-BEE05D8E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FF4E-A5A6-4A13-B225-84342D68B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FBAB-7067-4493-8C31-20045086B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24F43-71F0-4B27-9B2F-078F83F88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B0AD-EC2F-4F80-A6A3-A2EFE98B7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B17E-5085-4D08-9C75-8D7EA330D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D4E1-4884-4DBD-A556-A37C8F316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FF23D-180E-4DD1-BC39-74CEA88A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F2C8C-2D25-4980-A4DA-977708F9F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BE329-08FC-4B48-AE34-EA37AFA0D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CB16-6B33-4D9F-A8CA-CDEF90B60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0D13-6146-4DB4-9BA2-69C04CB15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2046D-1BD2-4913-94F7-FFAF0DA4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7535-ED90-41FB-90EC-B0BF83144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15B5-30DB-4B2F-95FF-1CCC80B7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B6C7E-8CAC-4656-A335-8F78AD1E9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F3DA-E193-4087-8F89-2AEFE953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FDB5-EEED-4036-8A29-637048BF5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5C040-87D8-4640-B4AA-9004B9F11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ABFE-837C-46B8-85D5-9D0EC97BF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760E2-E4A1-49DE-BAAA-F033B750A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200AB-B1EE-47AB-8F83-57FA39836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4C7B2-3EFD-4E5B-873C-013BA513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8985-32BC-445D-8076-D81B26821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5935-5A09-42B6-9582-617CC422F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E168-3123-4C25-BF81-ED08481F9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DCCAC-8ADE-4CA9-96B1-25B9A800C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656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6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7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8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8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8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58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8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8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19B0395-64A7-41D5-A549-E97E2B3F3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658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4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76131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76132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76133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76134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7613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76136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 eaLnBrk="0" hangingPunct="0">
                <a:spcBef>
                  <a:spcPct val="50000"/>
                </a:spcBef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17613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39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176141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42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176144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45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15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176147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6148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14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  <p:sldLayoutId id="2147484638" r:id="rId14"/>
    <p:sldLayoutId id="214748463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4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4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4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F933D5F-6CCC-421A-AABB-20C66AB83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  <p:sldLayoutId id="2147484651" r:id="rId12"/>
    <p:sldLayoutId id="2147484652" r:id="rId13"/>
    <p:sldLayoutId id="21474846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view(356,480,'/Articles/6/1358/Archimedes.jpg');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audio" Target="background.wav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iew(446,480,'/Articles/6/1358/OrreryVeryBig.jpg');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iew(542,480,'/Articles/6/1358/Crater.jpg');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900113" y="1844675"/>
            <a:ext cx="7345362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Проще простого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14375"/>
            <a:ext cx="8362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Первое опровержение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571744"/>
            <a:ext cx="8286808" cy="17859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бы великий механик древности знал, как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огромна масса земного шара, он, вероятно,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воздержался бы от своего горделивого восклицания.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48" y="3071810"/>
            <a:ext cx="8001056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/>
                <a:latin typeface="Garamond" pitchFamily="18" charset="0"/>
              </a:rPr>
              <a:t>  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Масса Земли определена астрономами</a:t>
            </a: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38576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1 000 000 000 000 000 000 000 000,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 е. 6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3200" b="1" baseline="5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кг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43050"/>
            <a:ext cx="9144000" cy="38576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Согласно формуле: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m∙g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тело с такой массой весило бы на Земле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000 000 000 000 000 000 000 000 кг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2357430"/>
            <a:ext cx="7859712" cy="2981325"/>
          </a:xfrm>
        </p:spPr>
        <p:txBody>
          <a:bodyPr/>
          <a:lstStyle/>
          <a:p>
            <a:pPr marL="0" indent="3429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человек может поднять только 60 кг, то,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чтобы "поднять Землю", ему понадобится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приложить свои руки к длинному плечу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рычага, который больше короткого в 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>
              <a:effectLst/>
              <a:latin typeface="Garamond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2928934"/>
            <a:ext cx="8496300" cy="16843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 е. 10</a:t>
            </a:r>
            <a:r>
              <a:rPr lang="ru-RU" b="1" baseline="5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Это следует из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теоретически выведенного Архимедом правила равновесия рычага 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71625"/>
            <a:ext cx="7786688" cy="3214688"/>
          </a:xfrm>
        </p:spPr>
        <p:txBody>
          <a:bodyPr/>
          <a:lstStyle/>
          <a:p>
            <a:pPr marL="0" indent="457200" algn="just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Рычаг находится в равновесии, когда силы, действующие на него, обратно пропорциональны плечам этих сил.</a:t>
            </a:r>
          </a:p>
          <a:p>
            <a:pPr marL="0" indent="457200" algn="just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правило можно записать в виде формулы: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357562"/>
            <a:ext cx="433797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2714620"/>
            <a:ext cx="8399493" cy="2071702"/>
          </a:xfrm>
        </p:spPr>
        <p:txBody>
          <a:bodyPr/>
          <a:lstStyle/>
          <a:p>
            <a:pPr indent="342900" algn="just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 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Вообразим на мгновение, что Архимеду дана та "другая Земля", та точка опоры, которую он искал; вообразим далее, что он изготовил рычаг нужной длины.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063" y="714375"/>
            <a:ext cx="8362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Второе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опровержение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2214554"/>
            <a:ext cx="8229600" cy="2016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Пока конец короткого плеча поднимается на 1 см, другой конец опишет во вселенной огромную дугу в 10</a:t>
            </a:r>
            <a:r>
              <a:rPr lang="ru-RU" sz="2800" baseline="30000" dirty="0" smtClean="0"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м</a:t>
            </a:r>
          </a:p>
          <a:p>
            <a:pPr eaLnBrk="1" hangingPunct="1">
              <a:defRPr/>
            </a:pP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428604"/>
            <a:ext cx="5233988" cy="54292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Природу не обмануть!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Выигрывая в одном, проигрываем в другом.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Посмотрим на рисунок.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мы уравновесим с помощью рычага две разные силы, но при вращении рычага за одно и то же время точка приложения меньшей силы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1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проходит больший путь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1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точка приложения большей силы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1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меньший путь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aseline="-1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проявляет себя на практике «Золотое правило механики».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400" b="1" dirty="0" smtClean="0">
              <a:solidFill>
                <a:schemeClr val="bg1"/>
              </a:solidFill>
              <a:latin typeface="Academy"/>
            </a:endParaRPr>
          </a:p>
        </p:txBody>
      </p:sp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tretch>
            <a:fillRect/>
          </a:stretch>
        </p:blipFill>
        <p:spPr bwMode="auto">
          <a:xfrm>
            <a:off x="5500688" y="428625"/>
            <a:ext cx="3429000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928938" y="24288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553" y="3929066"/>
            <a:ext cx="3415165" cy="208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2357422" y="571480"/>
            <a:ext cx="7000875" cy="6889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2857500" y="1214438"/>
            <a:ext cx="56435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техники долго не могли понять какими приспособлениями пользовались древние строители, возводя огромные сооружения, сохранившиеся в течение тысячелетий: египетские пирамиды, обширные храмы и стоящие у входа  цельные каменные колонны - обелиски.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6" descr="ieroglif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500042"/>
            <a:ext cx="2357437" cy="5857875"/>
          </a:xfrm>
          <a:noFill/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2857500" y="3357563"/>
            <a:ext cx="5572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Рисунки на стенах развалин храмов дают ключ к разгадке способов, какими пользовались вавилоняне, египтяне и другие древние народы для доставки массивных каменных глыб.</a:t>
            </a:r>
          </a:p>
          <a:p>
            <a:pPr indent="457200"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Все задачи техники в древних странах Востока разрешались силой большого числа рабочих. Единственной машиной, увеличивающей силу человека, служил рычаг.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2428868"/>
            <a:ext cx="8229600" cy="2643188"/>
          </a:xfrm>
        </p:spPr>
        <p:txBody>
          <a:bodyPr/>
          <a:lstStyle/>
          <a:p>
            <a:pPr marL="0" algn="just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spc="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	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Такой невообразимо длинный путь должна была бы пройти рука Архимеда, налегающая на рычаг, чтобы "поднять Землю" только на один сантиметр!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071563"/>
            <a:ext cx="8229600" cy="3286125"/>
          </a:xfrm>
        </p:spPr>
        <p:txBody>
          <a:bodyPr/>
          <a:lstStyle/>
          <a:p>
            <a:pPr marL="0" indent="36000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Если считать, что человек способен поднять груз в 60 кг на высоту 1 м в одну секунду, то скорость поднятия груза: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285750" y="2714625"/>
            <a:ext cx="857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 тогда для "поднятия Земли" на 1 см потребуется            секунд или триста тысяч биллионов лет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                         </a:t>
            </a:r>
          </a:p>
        </p:txBody>
      </p:sp>
      <p:sp>
        <p:nvSpPr>
          <p:cNvPr id="3081" name="Прямоугольник 14"/>
          <p:cNvSpPr>
            <a:spLocks noChangeArrowheads="1"/>
          </p:cNvSpPr>
          <p:nvPr/>
        </p:nvSpPr>
        <p:spPr bwMode="auto">
          <a:xfrm>
            <a:off x="785813" y="285750"/>
            <a:ext cx="6643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Третье опровержение</a:t>
            </a:r>
            <a:endParaRPr lang="ru-RU" sz="320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267892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786058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3714752"/>
            <a:ext cx="76023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786" y="785794"/>
            <a:ext cx="7143750" cy="55895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indent="342900" algn="just"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Если бы даже гениальный изобретатель довел быстроту своей руки до величайшей скорости, какая возможна в природе - 300000 км в секунду или     (скорость света),то и при таком фантастическом допущении он "поднял бы Землю" на 1 см лишь после 1 миллиона лет работы.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>
              <a:effectLst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1000132" cy="32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286124"/>
            <a:ext cx="4429156" cy="1448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2714620"/>
            <a:ext cx="6084887" cy="237648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1 000 000 лет.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54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1139825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600" b="1" smtClean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214563"/>
            <a:ext cx="8269288" cy="2538412"/>
          </a:xfrm>
        </p:spPr>
        <p:txBody>
          <a:bodyPr/>
          <a:lstStyle/>
          <a:p>
            <a:pPr marL="0" indent="45720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За всю свою долгую жизнь Архимед, напирая на рычаг, не поднял бы Землю даже на толщину тончайшего волоса.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80975" y="908050"/>
            <a:ext cx="9215438" cy="38877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/>
              <a:t>		</a:t>
            </a: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755650" y="1700213"/>
            <a:ext cx="7848600" cy="22336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>
              <a:defRPr/>
            </a:pPr>
            <a:r>
              <a:rPr lang="ru-RU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Доводы сторонников </a:t>
            </a:r>
            <a:r>
              <a:rPr lang="ru-RU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Архимеда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Исторический факт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85875"/>
            <a:ext cx="8197850" cy="4868863"/>
          </a:xfrm>
        </p:spPr>
        <p:txBody>
          <a:bodyPr/>
          <a:lstStyle/>
          <a:p>
            <a:pPr marL="0" indent="342900" algn="just" eaLnBrk="1" hangingPunct="1">
              <a:buFontTx/>
              <a:buNone/>
            </a:pP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Обратимся еще раз к историческому письму Архимеда к сиракузскому царю Герону, в котором он, вдохновленный открытым им правилом равновесия рычага, пишет о его неограниченных возможностях и прибавляет, что если бы была другая Земля, «он, перейдя на нее, сдвинул бы с места нашу»</a:t>
            </a:r>
            <a:r>
              <a:rPr lang="ru-RU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00063"/>
            <a:ext cx="8269287" cy="544353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Герон потребовал доказательств. Тогда Архимед загрузил целый корабль, на который вошла команда, а затем с помощью системы блоков, называемой полиспастом, один очень легко заставил корабль двигаться по воде. Герон  был поражён.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Уточнения к словам Архимеда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25"/>
            <a:ext cx="8229600" cy="5126038"/>
          </a:xfrm>
        </p:spPr>
        <p:txBody>
          <a:bodyPr/>
          <a:lstStyle/>
          <a:p>
            <a:pPr marL="360000" indent="360000" algn="just" eaLnBrk="1" hangingPunct="1">
              <a:lnSpc>
                <a:spcPct val="80000"/>
              </a:lnSpc>
              <a:spcBef>
                <a:spcPts val="100"/>
              </a:spcBef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 выражением поднять Землю, следует подразумевать поднятие на земной поверхности такого груза, масса которого равна массе нашей планеты.</a:t>
            </a:r>
          </a:p>
          <a:p>
            <a:pPr marL="360000" indent="360000" algn="just" eaLnBrk="1" hangingPunct="1">
              <a:lnSpc>
                <a:spcPct val="80000"/>
              </a:lnSpc>
              <a:spcBef>
                <a:spcPts val="100"/>
              </a:spcBef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Архимед знал, что нет такого груза, которого нельзя было бы поднять самой слабой силой, если воспользоваться рычагом: 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стоит только приложить эту силу  к очень длинному плечу рычага, а короткое плечо заставить действовать на груз, т.е. напирая на чрезвычайно длинное плечо рычага, можно силой рук поднять и груз, масса которого равна массе земного шара.</a:t>
            </a:r>
          </a:p>
          <a:p>
            <a:pPr marL="360000" indent="360000" algn="just" eaLnBrk="1" hangingPunct="1">
              <a:lnSpc>
                <a:spcPct val="80000"/>
              </a:lnSpc>
              <a:spcBef>
                <a:spcPts val="100"/>
              </a:spcBef>
              <a:defRPr/>
            </a:pP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 жизнь и научная деятельность Архимеда доказывают, что гениальный ученый не мог сделать необдуманного заявления.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Научная деятельность Архимеда</a:t>
            </a:r>
            <a:br>
              <a:rPr lang="ru-RU" sz="32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 Архимед - физик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57313"/>
            <a:ext cx="8115300" cy="3214695"/>
          </a:xfrm>
        </p:spPr>
        <p:txBody>
          <a:bodyPr/>
          <a:lstStyle/>
          <a:p>
            <a:pPr marL="360000" indent="360000" algn="just" eaLnBrk="1" hangingPunct="1">
              <a:spcBef>
                <a:spcPts val="100"/>
              </a:spcBef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Разработал научные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основы статики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(наука о равновесии тел), в частности, ввел понятие центра тяжести и момента относительно прямой и плоскости, определил положение центра тяжести многих тел и фигур, математически вывел законы рычага, сформировал правило сложения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параллельных сил. </a:t>
            </a:r>
          </a:p>
          <a:p>
            <a:pPr marL="360000" indent="360000" algn="just" eaLnBrk="1" hangingPunct="1">
              <a:spcBef>
                <a:spcPts val="1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Заложил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гидростатики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(наука о равновесии тел в жидкости).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>
          <a:xfrm>
            <a:off x="1214414" y="571480"/>
            <a:ext cx="6500813" cy="5715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5977" name="Rectangle 9"/>
          <p:cNvSpPr>
            <a:spLocks noChangeArrowheads="1"/>
          </p:cNvSpPr>
          <p:nvPr/>
        </p:nvSpPr>
        <p:spPr bwMode="auto">
          <a:xfrm>
            <a:off x="642938" y="1214438"/>
            <a:ext cx="7848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endParaRPr lang="ru-RU" sz="1800" b="1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1143000"/>
            <a:ext cx="7786688" cy="56626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Применяя для увеличения силы рычаг, блок и ворот и пользуясь разными передачами, греческие инженеры строили довольно сложные машины. Они уже не довольствовались чисто практическими правилами, выведенными из опыта, а хотели открыть законы, которыми объясняется действие машин. Теоретически впервые вывел правило рычага греческий ученый Архимед (287-212 годы до нашей эры).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Существует легенда, что греческий учёный Архимед, восхищённый открытым им правилом рычага, воскликнул: «Дайте мне точку опоры, и я сдвину Землю»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>
              <a:latin typeface="Algerian" pitchFamily="82" charset="0"/>
            </a:endParaRPr>
          </a:p>
          <a:p>
            <a:pPr algn="r">
              <a:defRPr/>
            </a:pPr>
            <a:r>
              <a:rPr lang="ru-RU" sz="1400" dirty="0"/>
              <a:t>                                                                                                   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Архимед </a:t>
            </a:r>
          </a:p>
          <a:p>
            <a:pPr algn="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(художник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Доменико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Фетти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17 век).</a:t>
            </a:r>
          </a:p>
          <a:p>
            <a:pPr>
              <a:defRPr/>
            </a:pPr>
            <a:endParaRPr lang="ru-RU" dirty="0">
              <a:latin typeface="Algerian" pitchFamily="82" charset="0"/>
            </a:endParaRPr>
          </a:p>
          <a:p>
            <a:pPr>
              <a:defRPr/>
            </a:pPr>
            <a:endParaRPr lang="ru-RU" dirty="0">
              <a:latin typeface="Algerian" pitchFamily="82" charset="0"/>
            </a:endParaRPr>
          </a:p>
          <a:p>
            <a:pPr>
              <a:defRPr/>
            </a:pPr>
            <a:endParaRPr lang="ru-RU" dirty="0">
              <a:latin typeface="Algerian" pitchFamily="82" charset="0"/>
            </a:endParaRPr>
          </a:p>
          <a:p>
            <a:pPr>
              <a:defRPr/>
            </a:pPr>
            <a:endParaRPr lang="ru-RU" dirty="0">
              <a:latin typeface="Algerian" pitchFamily="82" charset="0"/>
            </a:endParaRPr>
          </a:p>
          <a:p>
            <a:pPr>
              <a:defRPr/>
            </a:pPr>
            <a:endParaRPr lang="ru-RU" dirty="0">
              <a:latin typeface="Algerian" pitchFamily="82" charset="0"/>
            </a:endParaRPr>
          </a:p>
          <a:p>
            <a:pPr>
              <a:defRPr/>
            </a:pPr>
            <a:endParaRPr lang="ru-RU" dirty="0">
              <a:latin typeface="Algerian" pitchFamily="82" charset="0"/>
            </a:endParaRPr>
          </a:p>
        </p:txBody>
      </p:sp>
      <p:pic>
        <p:nvPicPr>
          <p:cNvPr id="11269" name="Рисунок 8" descr="http://www.mirf.ru/Articles/6/1358/Archimed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71942"/>
            <a:ext cx="17859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физик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71563"/>
            <a:ext cx="4257675" cy="5357812"/>
          </a:xfrm>
        </p:spPr>
        <p:txBody>
          <a:bodyPr/>
          <a:lstStyle/>
          <a:p>
            <a:pPr marL="360000" indent="360000" algn="just" eaLnBrk="1" hangingPunct="1">
              <a:spcBef>
                <a:spcPts val="100"/>
              </a:spcBef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сочинении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 indent="360000" algn="just" eaLnBrk="1" hangingPunct="1">
              <a:spcBef>
                <a:spcPts val="1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плавающих телах»,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дошедшем до нас в переводе, содержатся  основные положения гидростатики, в частности, её основной закон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(Закон Архимеда).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0000" indent="360000" algn="just" eaLnBrk="1" hangingPunct="1">
              <a:spcBef>
                <a:spcPts val="100"/>
              </a:spcBef>
              <a:defRPr/>
            </a:pPr>
            <a:r>
              <a:rPr lang="ru-RU" sz="2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этого закона Архимед решил задачу о содержании золота и серебра в короне </a:t>
            </a:r>
            <a:r>
              <a:rPr lang="ru-RU" sz="2400" dirty="0" err="1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сиракузского</a:t>
            </a:r>
            <a:r>
              <a:rPr lang="ru-RU" sz="2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царя  Герона.</a:t>
            </a:r>
          </a:p>
        </p:txBody>
      </p:sp>
      <p:pic>
        <p:nvPicPr>
          <p:cNvPr id="34820" name="Picture 4" descr="arhimed_van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>
          <a:xfrm rot="838954">
            <a:off x="5027613" y="2159000"/>
            <a:ext cx="3455987" cy="3016250"/>
          </a:xfrm>
          <a:blipFill dpi="0" rotWithShape="1">
            <a:blip r:embed="rId4" cstate="print">
              <a:lum bright="-18000" contrast="30000"/>
              <a:alphaModFix amt="5000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285875"/>
            <a:ext cx="8358187" cy="5383213"/>
          </a:xfrm>
        </p:spPr>
        <p:txBody>
          <a:bodyPr/>
          <a:lstStyle/>
          <a:p>
            <a:pPr indent="342900" algn="just" eaLnBrk="1" hangingPunct="1">
              <a:spcBef>
                <a:spcPct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Историки считают Архимеда одним из трех величайших математиков человечества (другие два — Ньютон и Гаусс).</a:t>
            </a:r>
          </a:p>
          <a:p>
            <a:pPr indent="342900" algn="just" eaLnBrk="1" hangingPunct="1">
              <a:spcBef>
                <a:spcPct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Архимед заложил основы интегрального исчисления и теории сверхмалых чисел. Он доказал, что соотношение длины окружности к ее диаметру равно соотношению площади круга к квадрату его радиуса. Ученый, конечно, не назвал это соотношение «числом Пи», однако довольно точно определил ее значение в интервале от 3+10/71 (примерно 3,1408) до 3+1/7 (примерно 3, 1429).</a:t>
            </a:r>
          </a:p>
          <a:p>
            <a:pPr indent="342900" algn="just" eaLnBrk="1" hangingPunct="1">
              <a:spcBef>
                <a:spcPct val="0"/>
              </a:spcBef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менее значительны и другие сочинения</a:t>
            </a:r>
            <a:r>
              <a:rPr lang="ru-RU" sz="2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коноидах и сфероидах», «О спиралях», «Измерение круга», «Квадратура параболы».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математик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5286394"/>
          </a:xfrm>
        </p:spPr>
        <p:txBody>
          <a:bodyPr/>
          <a:lstStyle/>
          <a:p>
            <a:pPr marL="360000" indent="360000" algn="just">
              <a:spcBef>
                <a:spcPct val="0"/>
              </a:spcBef>
              <a:buFontTx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Инженерный гений Архимеда проявился при драматических обстоятельствах осады Сиракуз римлянами весной 214 г. до н.э., когда Архимеду было уже за семьдесят. </a:t>
            </a:r>
          </a:p>
          <a:p>
            <a:pPr marL="360000" indent="360000" algn="just">
              <a:spcBef>
                <a:spcPct val="0"/>
              </a:spcBef>
              <a:buFontTx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Победа над римлянами стала величайшим триумфом, который когда-либо выпадал на долю ученых.</a:t>
            </a:r>
          </a:p>
          <a:p>
            <a:pPr marL="360000" indent="360000" algn="just">
              <a:spcBef>
                <a:spcPct val="0"/>
              </a:spcBef>
              <a:buFontTx/>
              <a:buNone/>
              <a:defRPr/>
            </a:pP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рассказа </a:t>
            </a:r>
            <a:r>
              <a:rPr lang="ru-RU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Полибия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явствует, что машинами для обороны города Архимед занимался задолго до того, как они пригодились. Эти машины поразили воображение современников. И не только машины. </a:t>
            </a:r>
            <a:r>
              <a:rPr lang="ru-RU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Полибия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явно восхищает и удивляет глубокая, математически продуманная Архимедом оборона Сиракуз. Видимо, ученый умел рассчитывать не только геометрические соотношения.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инженер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847" name="Group 71"/>
          <p:cNvGraphicFramePr>
            <a:graphicFrameLocks noGrp="1"/>
          </p:cNvGraphicFramePr>
          <p:nvPr>
            <p:ph sz="half" idx="2"/>
          </p:nvPr>
        </p:nvGraphicFramePr>
        <p:xfrm>
          <a:off x="3429000" y="428625"/>
          <a:ext cx="5857916" cy="5857916"/>
        </p:xfrm>
        <a:graphic>
          <a:graphicData uri="http://schemas.openxmlformats.org/drawingml/2006/table">
            <a:tbl>
              <a:tblPr/>
              <a:tblGrid>
                <a:gridCol w="5857916"/>
              </a:tblGrid>
              <a:tr h="58579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рассказе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Полибия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перечень оборонительных средств выглядит так: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метательные машины;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машины для сбрасывания камней и «груд свинца» на корабли;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машины с «железными лапами», опрокидывавшие корабли и хватавшие воинов;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применение бойниц, устроенных в теле крепостных стен.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ru-RU" sz="2000" b="1" i="1" kern="1200" dirty="0" smtClean="0">
                          <a:solidFill>
                            <a:srgbClr val="33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Римляне были шокированы, увидев машины Архимеда в действии. Плутарх пишет, что иногда дело доходило до абсурда: увидев на стене Сиракуз какую-нибудь веревку или бревно, непобедимые римские легионеры в панике спасались бегством, думая, что сейчас против них будет применен очередной адский механизм.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893" name="Picture 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6000" contrast="6000"/>
          </a:blip>
          <a:srcRect/>
          <a:stretch>
            <a:fillRect/>
          </a:stretch>
        </p:blipFill>
        <p:spPr>
          <a:xfrm>
            <a:off x="0" y="1142984"/>
            <a:ext cx="3357562" cy="4797429"/>
          </a:xfrm>
          <a:effectLst>
            <a:softEdge rad="112500"/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инженер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4143375"/>
            <a:ext cx="7286625" cy="2357438"/>
          </a:xfrm>
          <a:solidFill>
            <a:schemeClr val="bg2">
              <a:alpha val="70000"/>
            </a:schemeClr>
          </a:solidFill>
        </p:spPr>
        <p:txBody>
          <a:bodyPr/>
          <a:lstStyle/>
          <a:p>
            <a:pPr marL="0" indent="4572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некоторым свидетельствам, Архимед уничтожил множество кораблей неприятеля, используя совершенно неожиданный способ. Женщины Сиракуз, собравшиеся на берегу, направляли с помощью бронзовых зеркал солнечные лучи на корабли римлян, отчего смола на них вспыхивала.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>
            <a:lum bright="-22000" contrast="42000"/>
          </a:blip>
          <a:srcRect/>
          <a:stretch>
            <a:fillRect/>
          </a:stretch>
        </p:blipFill>
        <p:spPr bwMode="auto">
          <a:xfrm>
            <a:off x="1071538" y="142852"/>
            <a:ext cx="7286676" cy="4006850"/>
          </a:xfrm>
          <a:prstGeom prst="rect">
            <a:avLst/>
          </a:prstGeom>
          <a:gradFill>
            <a:gsLst>
              <a:gs pos="0">
                <a:schemeClr val="accent4"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 extrusionH="6350" prstMaterial="translucentPowder">
            <a:bevelT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2071688"/>
            <a:ext cx="8186738" cy="3786187"/>
          </a:xfrm>
        </p:spPr>
        <p:txBody>
          <a:bodyPr/>
          <a:lstStyle/>
          <a:p>
            <a:pPr indent="342900"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знаем всего о трех астрономических работах ученого.</a:t>
            </a:r>
          </a:p>
          <a:p>
            <a:pPr indent="342900" algn="just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endParaRPr lang="ru-RU" sz="2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Во-первых, сам Архимед вскользь рассказал о своих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измерениях углового диаметра Солнца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коснулся других астрономических вопросов в арифметическом сочинении «Псаммит». </a:t>
            </a:r>
          </a:p>
          <a:p>
            <a:pPr indent="342900"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Во-вторых, христианский автор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 в.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Ипполит привел в своей книге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«Опровержение всех ересей» </a:t>
            </a:r>
            <a:r>
              <a:rPr lang="ru-RU" sz="2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значения расстояний между орбитами некоторых планет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взятых из какой-то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утерянной позже работы Архимеда.</a:t>
            </a:r>
          </a:p>
          <a:p>
            <a:pPr indent="342900"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Наконец, в-третьих, сохранилось четыре разделенных столетиями упоминания о </a:t>
            </a:r>
            <a:r>
              <a:rPr lang="ru-RU" sz="2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«небесном глобусе» Архимеда</a:t>
            </a:r>
            <a:r>
              <a:rPr lang="ru-RU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своеобразном планетарии, который был одним из </a:t>
            </a:r>
          </a:p>
          <a:p>
            <a:pPr indent="342900"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замечательных произведений античной механики.</a:t>
            </a:r>
          </a:p>
        </p:txBody>
      </p:sp>
      <p:pic>
        <p:nvPicPr>
          <p:cNvPr id="39940" name="Picture 7" descr="to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1071546"/>
            <a:ext cx="7675588" cy="1008062"/>
          </a:xfrm>
          <a:effectLst>
            <a:softEdge rad="112500"/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астроном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6" descr="ar_asron_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714488"/>
            <a:ext cx="4000528" cy="3500462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89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1" y="1214438"/>
            <a:ext cx="4114800" cy="4911725"/>
          </a:xfrm>
        </p:spPr>
        <p:txBody>
          <a:bodyPr/>
          <a:lstStyle/>
          <a:p>
            <a:pPr marL="0" indent="360000" algn="just" eaLnBrk="1" hangingPunct="1">
              <a:spcBef>
                <a:spcPts val="100"/>
              </a:spcBef>
              <a:buFontTx/>
              <a:buNone/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«Псаммит»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обычно переводят как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«исчисление песчинок».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Оно имеет астрономическое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содержание и арифметический характер, причем основной решаемой здесь задачей является описание изобретенного Архимедом способа записи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очень больших астрономических чисел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демонстрация действий с ними.</a:t>
            </a:r>
            <a:r>
              <a:rPr lang="ru-RU" sz="2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астроном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6" descr="ar_asron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1186" y="1571612"/>
            <a:ext cx="3635479" cy="3714776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астроном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000240"/>
            <a:ext cx="4679950" cy="3268662"/>
          </a:xfrm>
        </p:spPr>
        <p:txBody>
          <a:bodyPr/>
          <a:lstStyle/>
          <a:p>
            <a:pPr marL="0" indent="0" algn="dist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мира Архимеда.</a:t>
            </a:r>
          </a:p>
          <a:p>
            <a:pPr marL="0" indent="0" algn="di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di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Вполне вероятно, что Архимед принял гелиоцентрическую систему устройства мира, выдвинутую одним из исследователей звездного неба – Аристархом.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астроном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360000" algn="just" eaLnBrk="1" hangingPunct="1">
              <a:spcBef>
                <a:spcPts val="100"/>
              </a:spcBef>
              <a:buFontTx/>
              <a:buNone/>
            </a:pP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Самое раннее упоминание о глобусе Архимеда относится к I в. до н.э.</a:t>
            </a:r>
          </a:p>
          <a:p>
            <a:pPr marL="0" indent="360000" algn="just" eaLnBrk="1" hangingPunct="1">
              <a:spcBef>
                <a:spcPts val="100"/>
              </a:spcBef>
              <a:buFontTx/>
              <a:buNone/>
            </a:pP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диалоге знаменитого римского оратора Цицерона «О государстве» разговор между участниками беседы заходит о солнечных затмениях, и один из них рассказывает: «Я вспоминаю, как  однажды вместе с Гаем </a:t>
            </a:r>
            <a:r>
              <a:rPr lang="ru-RU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Сульпицием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Галлом, одним из самых ученых людей нашего отечества... был в гостях у Марка </a:t>
            </a:r>
            <a:r>
              <a:rPr lang="ru-RU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Марцелла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 и Галл попросил его принести знаменитую «сферу», единственный трофей, которым прадед </a:t>
            </a:r>
            <a:r>
              <a:rPr lang="ru-RU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Марцелла</a:t>
            </a:r>
            <a:r>
              <a:rPr lang="ru-RU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(римский полководец) пожелал украсить свой дом после взятия Сиракуз, города, полного сокровищ и чудес.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85875"/>
            <a:ext cx="8642350" cy="4968875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	Последнее упоминание о глобусе принадлежит римскому поэту V в. </a:t>
            </a:r>
            <a:r>
              <a:rPr lang="ru-RU" sz="2400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Клавдиан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Клавдиан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воспел архимедов глобус в стихах незадолго до захвата Рима готами. Само появление такого стихотворения показывает, что в эпоху крушения империи, упадка наук и распространения мистицизма, глобус Архимеда был для людей символом могущества человеческого разума. Тон стихотворения не оставляет сомнений в том, что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Клавдиан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видел архимедов </a:t>
            </a:r>
            <a:r>
              <a:rPr lang="ru-RU" sz="24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глобус   в действии (больше чем через 600 лет после его создания!):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ru-RU" sz="1800" b="1" u="sng" dirty="0" smtClean="0">
              <a:solidFill>
                <a:schemeClr val="tx2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астроном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background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-674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00063" y="500063"/>
            <a:ext cx="8072437" cy="5857875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исследовательского проекта: «Проще простого».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Цель: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справедливость высказывания Архимеда: «Дай мне, где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стать, и я сдвину Землю».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Обобщить знания по теме «Простые механизмы» 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2. Исследовать факты, опровергающие и подтверждающие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справедливость высказывания Архимеда.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3. Сформулировать предположения по данной проблеме.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4. Знакомиться с методам научного исследования: анализом синтезом,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сравнением, доказательностью и опровержением,  установлением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 зависимости явлений, построением моделей,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интеграцией знаний, научным предвидением, осмыслением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собственного опыта.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5.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Проявление уважения к культурным традициям и научным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достижениям других народов, самовоспитание.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" algn="l" eaLnBrk="1" hangingPunct="1"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Разработчики: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 marL="252000" algn="l" eaLnBrk="1" hangingPunct="1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«Гимназия № 104 «Классическая гимназия», г. Екатеринбурга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Осолодкова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 И., сборная команда 7 - 8 классов. </a:t>
            </a:r>
          </a:p>
          <a:p>
            <a:pPr marL="252000" algn="l" eaLnBrk="1" hangingPunct="1">
              <a:spcBef>
                <a:spcPts val="0"/>
              </a:spcBef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Персональный идентификатор: 209-332-332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Рисунок 3" descr="http://www.mirf.ru/Articles/6/1358/OrreryVeryBig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357694"/>
            <a:ext cx="2000232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07425" cy="414337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  <a:defRPr/>
            </a:pPr>
            <a:endParaRPr lang="ru-RU" sz="1200" b="1" dirty="0" smtClean="0"/>
          </a:p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«Неба устав, законы богов, гармонию мира –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Сиракузский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старик мудро на землю принес.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Воздух, скрытый внутри, различные движет светила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 по дивным путям, сделав творенье живым.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Ложный бежит зодиак, назначенный ход выполняя,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Лик поддельный Луны вновь каждый месяц идет.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Смелым искусством гордясь, свой мир приводя во вращенье,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Звездами вышних небес правит умом человек».</a:t>
            </a:r>
          </a:p>
          <a:p>
            <a:pPr algn="ctr" eaLnBrk="1" hangingPunct="1">
              <a:buFontTx/>
              <a:buNone/>
              <a:defRPr/>
            </a:pPr>
            <a:endParaRPr lang="ru-RU" sz="24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Архимед - астроном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362950" cy="1700213"/>
          </a:xfrm>
        </p:spPr>
        <p:txBody>
          <a:bodyPr/>
          <a:lstStyle/>
          <a:p>
            <a:pPr marL="0" indent="45720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Согласно легенде, в 212 г. до н. э. римлянам всё же удалось ворваться в город. Легионер застал Архимеда в саду, когда тот пытался решить очередную геометрическую задачу, не обращая ни малейшего внимания на происходящее в городе. Солдат попытался силой увезти его. Архимед закричал: «Не трогай мои чертежи». Легионер в гневе зарубил учёного мечом. Так оборвалась жизнь величайшего учёного древности.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785813" y="1954213"/>
            <a:ext cx="7715250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	</a:t>
            </a:r>
          </a:p>
        </p:txBody>
      </p:sp>
      <p:sp>
        <p:nvSpPr>
          <p:cNvPr id="1240069" name="Rectangle 5"/>
          <p:cNvSpPr>
            <a:spLocks noChangeArrowheads="1"/>
          </p:cNvSpPr>
          <p:nvPr/>
        </p:nvSpPr>
        <p:spPr bwMode="auto">
          <a:xfrm>
            <a:off x="428625" y="357188"/>
            <a:ext cx="806608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indent="360000" algn="just">
              <a:defRPr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indent="360000" algn="just">
              <a:defRPr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 ли был Архимед, уверенный в неограниченной силе рычага?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 нельзя дать однозначного ответа на этот вопрос.</a:t>
            </a:r>
          </a:p>
          <a:p>
            <a:pPr indent="360000" algn="just">
              <a:defRPr/>
            </a:pPr>
            <a:r>
              <a:rPr lang="ru-RU" sz="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Извилист </a:t>
            </a: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путь науки и техники. Если Архимеда считают основоположником статики, т. е. механики тел, находящихся в равновесии, то итальянского учёного Галилео Галилея называют основоположником динамики – механики движущихся тел. </a:t>
            </a:r>
          </a:p>
          <a:p>
            <a:pPr indent="360000" algn="just">
              <a:defRPr/>
            </a:pPr>
            <a:endParaRPr lang="ru-RU" sz="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Архимеда до Галилея, на протяжении почти двух тысяч лет</a:t>
            </a: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ничего замечательного не было открыто в механике. Расцвет механики начался после «тёмной ночи» средневековья, когда стали усиленно развиваться промышленность, торговля, международные связи</a:t>
            </a:r>
          </a:p>
          <a:p>
            <a:pPr indent="360000" algn="just">
              <a:defRPr/>
            </a:pP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(13 в. н. э.).</a:t>
            </a:r>
          </a:p>
          <a:p>
            <a:pPr indent="360000" algn="just">
              <a:defRPr/>
            </a:pPr>
            <a:endParaRPr lang="ru-RU" sz="8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60000" algn="just">
              <a:defRPr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Мог </a:t>
            </a: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ли знать об этом гениальный учёный Архимед из Сиракуз?</a:t>
            </a:r>
            <a:b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Архимед, согласно многочисленным свидетельствам, относился к довольно редкому типу людей, для которых не существует ничего, кроме целиком поглотившей их науки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28688"/>
            <a:ext cx="8329612" cy="5643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857250"/>
            <a:ext cx="8786812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Несомненно</a:t>
            </a: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как механик и математик, Архимед на несколько столетий опередил своё время. Ему предписывают до 40 открытий в области практической механики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До нашего времени дошли лишь некоторые трактаты Архимеда,</a:t>
            </a:r>
            <a:r>
              <a:rPr lang="ru-RU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большинство из них погибло в двух пожарах Александрийской библиотеки. Достаточно лишь мельком взглянуть даже на известную часть его открытий и изобретений, чтобы понять, во что мог превратиться наш мир, если бы высокие технологии усваивались в античности так же быстро, как и сегодня.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Несомненно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Архимеда можно с полным правом назвать одним из величайших гениев человечества.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дань уважения, один из крупных лунных кратеров (82 километра в ширину) был назван именем Архимеда.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defRPr/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algn="r">
              <a:defRPr/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Архимед — человек и кратер.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3" name="Рисунок 5" descr="http://www.mirf.ru/Articles/6/1358/Crat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714875"/>
            <a:ext cx="2428875" cy="192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28625" y="357188"/>
            <a:ext cx="8066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33CCFF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48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 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786063"/>
            <a:ext cx="8229600" cy="79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Архимед прав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своем утверждении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6" name="Picture 4" descr="J023469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789363"/>
            <a:ext cx="24479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63713" y="3789363"/>
            <a:ext cx="8675687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285750" y="1714500"/>
            <a:ext cx="8143875" cy="232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b="1" kern="10" spc="96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Доводы противников Архимеда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33CCCC"/>
                </a:solidFill>
                <a:latin typeface="Times New Roman" pitchFamily="18" charset="0"/>
                <a:cs typeface="Times New Roman" pitchFamily="18" charset="0"/>
              </a:rPr>
              <a:t>Исторический факт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85875"/>
            <a:ext cx="8197850" cy="4868863"/>
          </a:xfrm>
        </p:spPr>
        <p:txBody>
          <a:bodyPr/>
          <a:lstStyle/>
          <a:p>
            <a:pPr indent="342900" algn="just" eaLnBrk="1" hangingPunct="1">
              <a:buFontTx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«Однажды Архимед, - читаем мы у Плутарх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- написал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сиракузскому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царю Герону, которому он был родственник и друг, что данной силой можно подвинуть какой угодно груз и прибавил, что если бы была другая Земля, «он, перейдя на нее, сдвинул бы с места нашу»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model_ar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711967">
            <a:off x="4500563" y="2781300"/>
            <a:ext cx="4286250" cy="2314575"/>
          </a:xfr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 формулировки высказывания Архимеда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7313"/>
            <a:ext cx="4038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«Дайте мне точку опоры, и я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переверну</a:t>
            </a:r>
            <a:r>
              <a:rPr lang="ru-RU" sz="2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земной шар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«Дайте мне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стать,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я переверну Землю».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«Дайте мне точку опоры, и я </a:t>
            </a:r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сдвину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Землю».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«Дайте мне точку опоры, и я </a:t>
            </a:r>
            <a:r>
              <a:rPr lang="ru-RU" sz="28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подниму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Землю».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 </a:t>
            </a:r>
          </a:p>
        </p:txBody>
      </p:sp>
      <p:pic>
        <p:nvPicPr>
          <p:cNvPr id="5" name="Picture 6" descr="model_ar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1967">
            <a:off x="4478420" y="2773380"/>
            <a:ext cx="42862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4224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так Архимед мысленно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пытался поднять Землю.</a:t>
            </a:r>
          </a:p>
        </p:txBody>
      </p:sp>
      <p:pic>
        <p:nvPicPr>
          <p:cNvPr id="17411" name="Picture 5" descr="ARH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8538" y="2366963"/>
            <a:ext cx="4679950" cy="3403600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theme/theme1.xml><?xml version="1.0" encoding="utf-8"?>
<a:theme xmlns:a="http://schemas.openxmlformats.org/drawingml/2006/main" name="Занаве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Lt BT" pitchFamily="34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10">
        <a:dk1>
          <a:srgbClr val="111111"/>
        </a:dk1>
        <a:lt1>
          <a:srgbClr val="FAF5D2"/>
        </a:lt1>
        <a:dk2>
          <a:srgbClr val="000000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AAAAAA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rtificate">
  <a:themeElements>
    <a:clrScheme name="Certificate 1">
      <a:dk1>
        <a:srgbClr val="000000"/>
      </a:dk1>
      <a:lt1>
        <a:srgbClr val="FFFFCC"/>
      </a:lt1>
      <a:dk2>
        <a:srgbClr val="333300"/>
      </a:dk2>
      <a:lt2>
        <a:srgbClr val="808000"/>
      </a:lt2>
      <a:accent1>
        <a:srgbClr val="339933"/>
      </a:accent1>
      <a:accent2>
        <a:srgbClr val="A50021"/>
      </a:accent2>
      <a:accent3>
        <a:srgbClr val="FFFFE2"/>
      </a:accent3>
      <a:accent4>
        <a:srgbClr val="000000"/>
      </a:accent4>
      <a:accent5>
        <a:srgbClr val="ADCAAD"/>
      </a:accent5>
      <a:accent6>
        <a:srgbClr val="95001D"/>
      </a:accent6>
      <a:hlink>
        <a:srgbClr val="CC9900"/>
      </a:hlink>
      <a:folHlink>
        <a:srgbClr val="FFCC66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Lt BT" pitchFamily="34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4">
        <a:dk1>
          <a:srgbClr val="111111"/>
        </a:dk1>
        <a:lt1>
          <a:srgbClr val="FAF5D2"/>
        </a:lt1>
        <a:dk2>
          <a:srgbClr val="000000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AAAAAA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Lt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nkGothic Lt BT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5419</TotalTime>
  <Words>1574</Words>
  <Application>Microsoft Office PowerPoint</Application>
  <PresentationFormat>Экран (4:3)</PresentationFormat>
  <Paragraphs>169</Paragraphs>
  <Slides>43</Slides>
  <Notes>5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43</vt:i4>
      </vt:variant>
      <vt:variant>
        <vt:lpstr>Произвольные показы</vt:lpstr>
      </vt:variant>
      <vt:variant>
        <vt:i4>1</vt:i4>
      </vt:variant>
    </vt:vector>
  </HeadingPairs>
  <TitlesOfParts>
    <vt:vector size="58" baseType="lpstr">
      <vt:lpstr>Arial</vt:lpstr>
      <vt:lpstr>Impact</vt:lpstr>
      <vt:lpstr>Times New Roman</vt:lpstr>
      <vt:lpstr>Algerian</vt:lpstr>
      <vt:lpstr>BankGothic Lt BT</vt:lpstr>
      <vt:lpstr>Garamond</vt:lpstr>
      <vt:lpstr>Tahoma</vt:lpstr>
      <vt:lpstr>Wingdings</vt:lpstr>
      <vt:lpstr>Academy</vt:lpstr>
      <vt:lpstr>Arial Narrow</vt:lpstr>
      <vt:lpstr>Monotype Corsiva</vt:lpstr>
      <vt:lpstr>Занавес</vt:lpstr>
      <vt:lpstr>Certificate</vt:lpstr>
      <vt:lpstr>Оформление по умолчанию</vt:lpstr>
      <vt:lpstr>Слайд 1</vt:lpstr>
      <vt:lpstr>ВВЕДЕНИЕ</vt:lpstr>
      <vt:lpstr>  ВВЕДЕНИЕ  </vt:lpstr>
      <vt:lpstr>Слайд 4</vt:lpstr>
      <vt:lpstr>Гипотеза :</vt:lpstr>
      <vt:lpstr>Слайд 6</vt:lpstr>
      <vt:lpstr>Исторический факт</vt:lpstr>
      <vt:lpstr>Разные формулировки высказывания Архимеда:</vt:lpstr>
      <vt:lpstr>Вот так Архимед мысленно пытался поднять Землю.</vt:lpstr>
      <vt:lpstr>Первое опровержение  </vt:lpstr>
      <vt:lpstr>Слайд 11</vt:lpstr>
      <vt:lpstr>6 ∙ 1 000 000 000 000 000 000 000 000, т. е. 6 ∙ 1024 кг</vt:lpstr>
      <vt:lpstr>Согласно формуле: P = m∙g, тело с такой массой весило бы на Земле  60  000 000 000 000 000 000 000 000 кг </vt:lpstr>
      <vt:lpstr>Слайд 14</vt:lpstr>
      <vt:lpstr>Слайд 15</vt:lpstr>
      <vt:lpstr>Это следует из теоретически выведенного Архимедом правила равновесия рычага 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Вывод</vt:lpstr>
      <vt:lpstr>Слайд 25</vt:lpstr>
      <vt:lpstr>Исторический факт</vt:lpstr>
      <vt:lpstr>Слайд 27</vt:lpstr>
      <vt:lpstr>Уточнения к словам Архимеда</vt:lpstr>
      <vt:lpstr>Научная деятельность Архимеда  Архимед - физик</vt:lpstr>
      <vt:lpstr>Архимед - физик</vt:lpstr>
      <vt:lpstr>Архимед - математик</vt:lpstr>
      <vt:lpstr>Архимед - инженер</vt:lpstr>
      <vt:lpstr>Архимед - инженер</vt:lpstr>
      <vt:lpstr>Слайд 34</vt:lpstr>
      <vt:lpstr>Архимед - астроном</vt:lpstr>
      <vt:lpstr>Архимед - астроном</vt:lpstr>
      <vt:lpstr>Архимед - астроном</vt:lpstr>
      <vt:lpstr>Архимед - астроном</vt:lpstr>
      <vt:lpstr>Архимед - астроном</vt:lpstr>
      <vt:lpstr>Архимед - астроном</vt:lpstr>
      <vt:lpstr>Слайд 41</vt:lpstr>
      <vt:lpstr>Слайд 42</vt:lpstr>
      <vt:lpstr>Слайд 43</vt:lpstr>
      <vt:lpstr>Произвольный показ 1</vt:lpstr>
    </vt:vector>
  </TitlesOfParts>
  <Company>школа 170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Проще простого.</dc:title>
  <dc:creator>Шестой</dc:creator>
  <cp:lastModifiedBy>osolodkov a. v.</cp:lastModifiedBy>
  <cp:revision>430</cp:revision>
  <dcterms:created xsi:type="dcterms:W3CDTF">2004-07-01T16:16:58Z</dcterms:created>
  <dcterms:modified xsi:type="dcterms:W3CDTF">2010-01-27T17:57:05Z</dcterms:modified>
</cp:coreProperties>
</file>