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6" r:id="rId14"/>
    <p:sldId id="303" r:id="rId15"/>
    <p:sldId id="304" r:id="rId16"/>
    <p:sldId id="305" r:id="rId17"/>
    <p:sldId id="302" r:id="rId18"/>
    <p:sldId id="270" r:id="rId19"/>
    <p:sldId id="271" r:id="rId20"/>
    <p:sldId id="272" r:id="rId21"/>
    <p:sldId id="273" r:id="rId22"/>
    <p:sldId id="274" r:id="rId23"/>
    <p:sldId id="300" r:id="rId24"/>
    <p:sldId id="281" r:id="rId25"/>
    <p:sldId id="282" r:id="rId26"/>
    <p:sldId id="283" r:id="rId27"/>
    <p:sldId id="297" r:id="rId28"/>
    <p:sldId id="298" r:id="rId29"/>
    <p:sldId id="284" r:id="rId30"/>
    <p:sldId id="285" r:id="rId31"/>
    <p:sldId id="301" r:id="rId32"/>
    <p:sldId id="289" r:id="rId33"/>
    <p:sldId id="299" r:id="rId34"/>
    <p:sldId id="286" r:id="rId35"/>
    <p:sldId id="287" r:id="rId36"/>
    <p:sldId id="288" r:id="rId37"/>
    <p:sldId id="280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75" r:id="rId46"/>
    <p:sldId id="279" r:id="rId47"/>
    <p:sldId id="276" r:id="rId48"/>
    <p:sldId id="277" r:id="rId49"/>
    <p:sldId id="27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22" autoAdjust="0"/>
    <p:restoredTop sz="94660"/>
  </p:normalViewPr>
  <p:slideViewPr>
    <p:cSldViewPr>
      <p:cViewPr varScale="1">
        <p:scale>
          <a:sx n="55" d="100"/>
          <a:sy n="55" d="100"/>
        </p:scale>
        <p:origin x="-9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FEEF1-7F3B-4CCF-BA86-C721C3FA7236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66FC6D-F221-4ACD-81ED-049EC826D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229600" cy="200026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ЗНАТЬ И ПОМНИТЬ.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31698"/>
            <a:ext cx="7572428" cy="281194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ВОЕННО-ПАТРИОТИЧЕСКАЯ ИГРА.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Баграмян Иван Христофорович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Василевский Александр Михайлович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Буденный Семен Михайлович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estival.1september.ru/articles/515427/Image260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3786190"/>
            <a:ext cx="365991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В) Тимошенко Семен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      Константинович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714488"/>
            <a:ext cx="3714776" cy="3643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Баграмян Иван Христофорович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Василевский Александр Михайлович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Тимошенко Семен Константинович</a:t>
            </a:r>
          </a:p>
        </p:txBody>
      </p:sp>
      <p:pic>
        <p:nvPicPr>
          <p:cNvPr id="4" name="Рисунок 3" descr="http://festival.1september.ru/articles/515427/Image261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50"/>
            <a:ext cx="47863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4929198"/>
            <a:ext cx="3327258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Г</a:t>
            </a:r>
            <a:r>
              <a:rPr lang="ru-RU" sz="2800" b="1" dirty="0" smtClean="0">
                <a:solidFill>
                  <a:srgbClr val="FFFF00"/>
                </a:solidFill>
              </a:rPr>
              <a:t>) </a:t>
            </a:r>
            <a:r>
              <a:rPr lang="ru-RU" sz="2800" dirty="0" smtClean="0">
                <a:solidFill>
                  <a:srgbClr val="FFFF00"/>
                </a:solidFill>
              </a:rPr>
              <a:t>Буденный Семен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     Михайлович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511420"/>
          </a:xfrm>
        </p:spPr>
        <p:txBody>
          <a:bodyPr>
            <a:normAutofit/>
          </a:bodyPr>
          <a:lstStyle/>
          <a:p>
            <a:pPr lvl="0" algn="l"/>
            <a:r>
              <a:rPr lang="ru-RU" sz="3200" dirty="0" smtClean="0">
                <a:effectLst/>
              </a:rPr>
              <a:t>Назовите какая связь существует между этими фамилиями?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«Константинов, Ефремов, Семенов, Христофоров, Степанов».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71744"/>
            <a:ext cx="8229600" cy="40719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Это оперативные псевдонимы </a:t>
            </a:r>
          </a:p>
          <a:p>
            <a:pPr marL="108000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Георгия Константиновича Жукова, </a:t>
            </a:r>
          </a:p>
          <a:p>
            <a:pPr marL="108000" indent="0">
              <a:buNone/>
            </a:pPr>
            <a:r>
              <a:rPr lang="ru-RU" sz="3000" dirty="0" err="1" smtClean="0">
                <a:solidFill>
                  <a:srgbClr val="FFFF00"/>
                </a:solidFill>
              </a:rPr>
              <a:t>Климента</a:t>
            </a:r>
            <a:r>
              <a:rPr lang="ru-RU" sz="3000" dirty="0" smtClean="0">
                <a:solidFill>
                  <a:srgbClr val="FFFF00"/>
                </a:solidFill>
              </a:rPr>
              <a:t>  Ефремовича Ворошилова, </a:t>
            </a:r>
          </a:p>
          <a:p>
            <a:pPr marL="108000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Семена Михайловича Буденного, </a:t>
            </a:r>
          </a:p>
          <a:p>
            <a:pPr marL="108000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Ивана Христофоровича Баграмяна, </a:t>
            </a:r>
          </a:p>
          <a:p>
            <a:pPr marL="108000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Ивана Степановича Конева, </a:t>
            </a:r>
          </a:p>
          <a:p>
            <a:pPr marL="108000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введенные по настоянию Сталина с целью маскировки и дезинформации противника </a:t>
            </a:r>
            <a:endParaRPr lang="ru-RU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>
            <a:normAutofit/>
          </a:bodyPr>
          <a:lstStyle/>
          <a:p>
            <a:r>
              <a:rPr lang="ru-RU" dirty="0" smtClean="0"/>
              <a:t>Значение терминов: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929718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стремительное нападение на неприятеля;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система мер, имеющих целью отрезать неприятеля от морских и сухопутных сообщений;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решительная атака на укрепленные позиции противника;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организованный вывоз людей, предприятий и т.п.  для предохранения от опасности;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изгнание, ссылка; 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восстание против геноцида;</a:t>
            </a: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– война в тылу врага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-  </a:t>
            </a:r>
            <a:r>
              <a:rPr lang="ru-RU" sz="3000" dirty="0" smtClean="0">
                <a:solidFill>
                  <a:srgbClr val="FFFF00"/>
                </a:solidFill>
              </a:rPr>
              <a:t>Шпионаж и диверсии</a:t>
            </a:r>
            <a:r>
              <a:rPr lang="ru-RU" sz="3000" dirty="0" smtClean="0"/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FF"/>
                </a:solidFill>
              </a:rPr>
              <a:t>Эвакуация, Партизанская война. 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Депортация</a:t>
            </a:r>
            <a:r>
              <a:rPr lang="ru-RU" dirty="0" smtClean="0">
                <a:solidFill>
                  <a:srgbClr val="FFFFFF"/>
                </a:solidFill>
              </a:rPr>
              <a:t> , </a:t>
            </a:r>
            <a:r>
              <a:rPr lang="ru-RU" b="1" dirty="0" smtClean="0">
                <a:solidFill>
                  <a:srgbClr val="FFFFFF"/>
                </a:solidFill>
              </a:rPr>
              <a:t>Блокада</a:t>
            </a:r>
            <a:r>
              <a:rPr lang="ru-RU" b="1" smtClean="0">
                <a:solidFill>
                  <a:srgbClr val="FFFFFF"/>
                </a:solidFill>
              </a:rPr>
              <a:t>, </a:t>
            </a:r>
            <a:r>
              <a:rPr lang="ru-RU" smtClean="0">
                <a:solidFill>
                  <a:srgbClr val="FFFFFF"/>
                </a:solidFill>
              </a:rPr>
              <a:t> </a:t>
            </a:r>
            <a:r>
              <a:rPr lang="ru-RU" b="1" smtClean="0">
                <a:solidFill>
                  <a:srgbClr val="FFFFFF"/>
                </a:solidFill>
              </a:rPr>
              <a:t>Холокост,  </a:t>
            </a:r>
            <a:r>
              <a:rPr lang="ru-RU" b="1" dirty="0" smtClean="0">
                <a:solidFill>
                  <a:srgbClr val="FFFFFF"/>
                </a:solidFill>
              </a:rPr>
              <a:t>Штурм, 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Атака, Пятая колона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4143404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ВОЕННЫЕ ОПЕРАЦИИ</a:t>
            </a:r>
            <a:endParaRPr lang="ru-RU" sz="6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8699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«Барбаросса»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Гитлеровский план молниеносной воны против СССР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71942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«Багратион»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214950"/>
            <a:ext cx="8929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Советский план по освобождению Белоруссии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428868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«Тайфун»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357562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Гитлеровский план захвата Москвы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«Цитадель»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Гитлеровский план окружения советских войск под Курском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«Кутузов»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244334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Советский план освобождения Орла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00504"/>
            <a:ext cx="4071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«Уран»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929198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План советского контрнаступления под Сталинградом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ВОЕННАЯ ТЕХНИКА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 – 28</a:t>
            </a:r>
            <a:endParaRPr lang="ru-RU" dirty="0"/>
          </a:p>
        </p:txBody>
      </p:sp>
      <p:pic>
        <p:nvPicPr>
          <p:cNvPr id="6" name="Содержимое 5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929618" cy="52929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FLAK 1836</a:t>
            </a:r>
            <a:endParaRPr lang="ru-RU" dirty="0"/>
          </a:p>
        </p:txBody>
      </p:sp>
      <p:pic>
        <p:nvPicPr>
          <p:cNvPr id="5" name="Содержимое 4" descr="IMG_06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Кому из известных западных политических деятелей принадлежат следующие слова: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а) «С точки зрения большой стратегии… трудно уйти от очевидного факта, что русские армии уничтожают больше солдат и вооружения противника, чем все остальные 25 государств Объединенных Наций вместе взятые»;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 Рузвельт</a:t>
            </a:r>
            <a:endParaRPr lang="ru-RU" sz="3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 – 5</a:t>
            </a:r>
            <a:endParaRPr lang="ru-RU" dirty="0"/>
          </a:p>
        </p:txBody>
      </p:sp>
      <p:pic>
        <p:nvPicPr>
          <p:cNvPr id="5" name="Содержимое 4" descr="ла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17448"/>
            <a:ext cx="7358114" cy="55431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ППШ</a:t>
            </a:r>
            <a:endParaRPr lang="ru-RU" dirty="0"/>
          </a:p>
        </p:txBody>
      </p:sp>
      <p:pic>
        <p:nvPicPr>
          <p:cNvPr id="5" name="Содержимое 4" descr="800px-%D0%9F%D0%B8%D1%81%D1%82%D0%BE%D0%BB%D0%B5%D1%82-%D0%BF%D1%83%D0%BB%D0%B5%D0%BC%D0%B5%D1%82_%D1%81%D0%B8%D1%81%D1%82%D0%B5%D0%BC%D1%8B_%D0%A8%D0%BF%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58300"/>
            <a:ext cx="8229600" cy="25923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 – 34 </a:t>
            </a:r>
            <a:endParaRPr lang="ru-RU" dirty="0"/>
          </a:p>
        </p:txBody>
      </p:sp>
      <p:pic>
        <p:nvPicPr>
          <p:cNvPr id="8" name="Содержимое 7" descr="T34Colo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25636"/>
            <a:ext cx="8643998" cy="388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МП - 40</a:t>
            </a:r>
            <a:endParaRPr lang="ru-RU" dirty="0"/>
          </a:p>
        </p:txBody>
      </p:sp>
      <p:pic>
        <p:nvPicPr>
          <p:cNvPr id="4" name="Содержимое 3" descr="800px-MP_40_AYF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3641"/>
            <a:ext cx="8229600" cy="40016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Т Т</a:t>
            </a:r>
            <a:endParaRPr lang="ru-RU" sz="8000" dirty="0"/>
          </a:p>
        </p:txBody>
      </p:sp>
      <p:pic>
        <p:nvPicPr>
          <p:cNvPr id="4" name="Содержимое 3" descr="Pistol_TT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62651"/>
            <a:ext cx="7715304" cy="50650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КВ-1</a:t>
            </a:r>
            <a:endParaRPr lang="ru-RU" sz="6000" dirty="0"/>
          </a:p>
        </p:txBody>
      </p:sp>
      <p:pic>
        <p:nvPicPr>
          <p:cNvPr id="4" name="Содержимое 3" descr="KV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ВИНТОВКА МОСИНА</a:t>
            </a:r>
            <a:endParaRPr lang="ru-RU" sz="5400" dirty="0"/>
          </a:p>
        </p:txBody>
      </p:sp>
      <p:pic>
        <p:nvPicPr>
          <p:cNvPr id="4" name="Содержимое 3" descr="винтовка Мос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86" y="3143248"/>
            <a:ext cx="8301714" cy="16084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Шмайсер</a:t>
            </a:r>
            <a:r>
              <a:rPr lang="ru-RU" sz="6000" dirty="0" smtClean="0"/>
              <a:t> (МП – 44)</a:t>
            </a:r>
            <a:endParaRPr lang="ru-RU" sz="6000" dirty="0"/>
          </a:p>
        </p:txBody>
      </p:sp>
      <p:pic>
        <p:nvPicPr>
          <p:cNvPr id="4" name="Содержимое 3" descr="800px-Sturmgewehr_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7"/>
            <a:ext cx="8827235" cy="37184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 – 6 (тигр)</a:t>
            </a:r>
            <a:endParaRPr lang="ru-RU" sz="6000" dirty="0"/>
          </a:p>
        </p:txBody>
      </p:sp>
      <p:pic>
        <p:nvPicPr>
          <p:cNvPr id="4" name="Содержимое 3" descr="800px-TigerITankTun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18056"/>
            <a:ext cx="7715304" cy="5072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ИЛ-2</a:t>
            </a:r>
            <a:endParaRPr lang="ru-RU" sz="7200" dirty="0"/>
          </a:p>
        </p:txBody>
      </p:sp>
      <p:pic>
        <p:nvPicPr>
          <p:cNvPr id="4" name="Содержимое 3" descr="ил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89" y="2473133"/>
            <a:ext cx="8581391" cy="30893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б) «Именно русская армия выпустила кишки из германской военной машины»;</a:t>
            </a:r>
          </a:p>
          <a:p>
            <a:pPr algn="r">
              <a:buNone/>
            </a:pPr>
            <a:endParaRPr lang="ru-RU" sz="3400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Черчилль  </a:t>
            </a:r>
          </a:p>
          <a:p>
            <a:pPr>
              <a:buNone/>
            </a:pPr>
            <a:endParaRPr lang="ru-RU" sz="3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в) «Мои соотечественники знают, что … именно Советская Россия сыграла главную роль в их освобождении».</a:t>
            </a:r>
          </a:p>
          <a:p>
            <a:pPr algn="r">
              <a:buNone/>
            </a:pPr>
            <a:r>
              <a:rPr lang="ru-RU" sz="3400" b="1" dirty="0" smtClean="0">
                <a:solidFill>
                  <a:srgbClr val="FFFF00"/>
                </a:solidFill>
              </a:rPr>
              <a:t> Де Голль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ЗЕНИТНАЯ ПУШКА (52-К)</a:t>
            </a:r>
            <a:endParaRPr lang="ru-RU" sz="4800" dirty="0"/>
          </a:p>
        </p:txBody>
      </p:sp>
      <p:pic>
        <p:nvPicPr>
          <p:cNvPr id="4" name="Содержимое 3" descr="зенитк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53" r="14613" b="12390"/>
          <a:stretch>
            <a:fillRect/>
          </a:stretch>
        </p:blipFill>
        <p:spPr>
          <a:xfrm>
            <a:off x="2571736" y="1142984"/>
            <a:ext cx="4000528" cy="55326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 – 5 (пантера)</a:t>
            </a:r>
            <a:endParaRPr lang="ru-RU" sz="6000" dirty="0"/>
          </a:p>
        </p:txBody>
      </p:sp>
      <p:pic>
        <p:nvPicPr>
          <p:cNvPr id="4" name="Содержимое 3" descr="PanzerV_Ausf.G_1_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56" y="1600200"/>
            <a:ext cx="8100688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СВТ – 40 </a:t>
            </a:r>
            <a:endParaRPr lang="ru-RU" sz="6000" dirty="0"/>
          </a:p>
        </p:txBody>
      </p:sp>
      <p:pic>
        <p:nvPicPr>
          <p:cNvPr id="4" name="Содержимое 3" descr="свт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76601"/>
            <a:ext cx="8229600" cy="23557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МЕ – 109 (</a:t>
            </a:r>
            <a:r>
              <a:rPr lang="ru-RU" sz="5400" dirty="0" err="1" smtClean="0"/>
              <a:t>мессершмит</a:t>
            </a:r>
            <a:r>
              <a:rPr lang="ru-RU" sz="5400" dirty="0" smtClean="0"/>
              <a:t>)</a:t>
            </a:r>
            <a:endParaRPr lang="ru-RU" sz="5400" dirty="0"/>
          </a:p>
        </p:txBody>
      </p:sp>
      <p:pic>
        <p:nvPicPr>
          <p:cNvPr id="4" name="Содержимое 3" descr="350px-Me109_G-6_D-FMBB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13" y="2582851"/>
            <a:ext cx="8723386" cy="34893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БМ – 13 </a:t>
            </a:r>
            <a:endParaRPr lang="ru-RU" sz="6000" dirty="0"/>
          </a:p>
        </p:txBody>
      </p:sp>
      <p:pic>
        <p:nvPicPr>
          <p:cNvPr id="4" name="Содержимое 3" descr="катю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26938"/>
            <a:ext cx="7334280" cy="5023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ПЕ – 2 </a:t>
            </a:r>
            <a:endParaRPr lang="ru-RU" sz="6600" dirty="0"/>
          </a:p>
        </p:txBody>
      </p:sp>
      <p:pic>
        <p:nvPicPr>
          <p:cNvPr id="4" name="Содержимое 3" descr="пе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742" y="1428736"/>
            <a:ext cx="7016595" cy="52536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РПД</a:t>
            </a:r>
            <a:endParaRPr lang="ru-RU" sz="6000" dirty="0"/>
          </a:p>
        </p:txBody>
      </p:sp>
      <p:pic>
        <p:nvPicPr>
          <p:cNvPr id="4" name="Содержимое 3" descr="рпд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214554"/>
            <a:ext cx="8614516" cy="35210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Ордена и медали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Богдана Хмельницкого</a:t>
            </a:r>
            <a:endParaRPr lang="ru-RU" dirty="0"/>
          </a:p>
        </p:txBody>
      </p:sp>
      <p:pic>
        <p:nvPicPr>
          <p:cNvPr id="4" name="Содержимое 3" descr="орден Богдана Хмельницкого.jpg"/>
          <p:cNvPicPr>
            <a:picLocks noGrp="1" noChangeAspect="1"/>
          </p:cNvPicPr>
          <p:nvPr>
            <p:ph idx="1"/>
          </p:nvPr>
        </p:nvPicPr>
        <p:blipFill>
          <a:blip r:embed="rId2"/>
          <a:srcRect r="48081" b="4329"/>
          <a:stretch>
            <a:fillRect/>
          </a:stretch>
        </p:blipFill>
        <p:spPr>
          <a:xfrm>
            <a:off x="2000232" y="1643050"/>
            <a:ext cx="5322757" cy="4929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Орден Кутузова</a:t>
            </a:r>
            <a:endParaRPr lang="ru-RU" sz="5400" dirty="0"/>
          </a:p>
        </p:txBody>
      </p:sp>
      <p:pic>
        <p:nvPicPr>
          <p:cNvPr id="4" name="Содержимое 3" descr="орден Кутузова.jpg"/>
          <p:cNvPicPr>
            <a:picLocks noGrp="1" noChangeAspect="1"/>
          </p:cNvPicPr>
          <p:nvPr>
            <p:ph idx="1"/>
          </p:nvPr>
        </p:nvPicPr>
        <p:blipFill>
          <a:blip r:embed="rId2"/>
          <a:srcRect r="53522"/>
          <a:stretch>
            <a:fillRect/>
          </a:stretch>
        </p:blipFill>
        <p:spPr>
          <a:xfrm>
            <a:off x="2786050" y="1571612"/>
            <a:ext cx="3000396" cy="4994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Маршалы Советского Союза</a:t>
            </a:r>
            <a:endParaRPr lang="ru-RU" sz="53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57203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Жуков Георгий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Малиновский Родион Яковлевич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Ворошилов </a:t>
            </a:r>
            <a:r>
              <a:rPr lang="ru-RU" dirty="0" err="1" smtClean="0">
                <a:solidFill>
                  <a:srgbClr val="FFFF00"/>
                </a:solidFill>
              </a:rPr>
              <a:t>Климент</a:t>
            </a:r>
            <a:r>
              <a:rPr lang="ru-RU" dirty="0" smtClean="0">
                <a:solidFill>
                  <a:srgbClr val="FFFF00"/>
                </a:solidFill>
              </a:rPr>
              <a:t> Ефремович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://festival.1september.ru/articles/515427/Image260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35756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600" dirty="0" smtClean="0">
                <a:solidFill>
                  <a:srgbClr val="FFFF00"/>
                </a:solidFill>
              </a:rPr>
              <a:t>В) Рокоссовский Константин Константинович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Орден Славы</a:t>
            </a:r>
            <a:endParaRPr lang="ru-RU" sz="5400" dirty="0"/>
          </a:p>
        </p:txBody>
      </p:sp>
      <p:pic>
        <p:nvPicPr>
          <p:cNvPr id="4" name="Содержимое 3" descr="орден слав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467" y="1600200"/>
            <a:ext cx="7293066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Отечественной войны</a:t>
            </a:r>
            <a:endParaRPr lang="ru-RU" dirty="0"/>
          </a:p>
        </p:txBody>
      </p:sp>
      <p:pic>
        <p:nvPicPr>
          <p:cNvPr id="4" name="Содержимое 3" descr="орден отечественной вой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539657"/>
            <a:ext cx="4643470" cy="49050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Орден Суворова</a:t>
            </a:r>
            <a:endParaRPr lang="ru-RU" sz="6000" dirty="0"/>
          </a:p>
        </p:txBody>
      </p:sp>
      <p:pic>
        <p:nvPicPr>
          <p:cNvPr id="4" name="Содержимое 3" descr="орден Суворова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344"/>
          <a:stretch>
            <a:fillRect/>
          </a:stretch>
        </p:blipFill>
        <p:spPr>
          <a:xfrm>
            <a:off x="2786050" y="1428736"/>
            <a:ext cx="3429024" cy="52346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Медаль Нахимова</a:t>
            </a:r>
            <a:endParaRPr lang="ru-RU" sz="5400" dirty="0"/>
          </a:p>
        </p:txBody>
      </p:sp>
      <p:pic>
        <p:nvPicPr>
          <p:cNvPr id="4" name="Содержимое 3" descr="медаль Нахимова.jpg"/>
          <p:cNvPicPr>
            <a:picLocks noGrp="1" noChangeAspect="1"/>
          </p:cNvPicPr>
          <p:nvPr>
            <p:ph idx="1"/>
          </p:nvPr>
        </p:nvPicPr>
        <p:blipFill>
          <a:blip r:embed="rId2"/>
          <a:srcRect r="49646"/>
          <a:stretch>
            <a:fillRect/>
          </a:stretch>
        </p:blipFill>
        <p:spPr>
          <a:xfrm>
            <a:off x="2857488" y="1500174"/>
            <a:ext cx="2786082" cy="51225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Медаль Ушакова</a:t>
            </a:r>
            <a:endParaRPr lang="ru-RU" sz="5400" dirty="0"/>
          </a:p>
        </p:txBody>
      </p:sp>
      <p:pic>
        <p:nvPicPr>
          <p:cNvPr id="4" name="Содержимое 3" descr="медаль Ушакова.jpg"/>
          <p:cNvPicPr>
            <a:picLocks noGrp="1" noChangeAspect="1"/>
          </p:cNvPicPr>
          <p:nvPr>
            <p:ph idx="1"/>
          </p:nvPr>
        </p:nvPicPr>
        <p:blipFill>
          <a:blip r:embed="rId2"/>
          <a:srcRect r="48437"/>
          <a:stretch>
            <a:fillRect/>
          </a:stretch>
        </p:blipFill>
        <p:spPr>
          <a:xfrm>
            <a:off x="3286116" y="1500174"/>
            <a:ext cx="2643190" cy="50407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000100" y="4000504"/>
            <a:ext cx="67151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а) Орден Богдана Хмельницкого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б) Орден Кутузова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в) Орден Славы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г) Орден Отечественной войны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д) Орден Суворова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е) Медаль Нахимова и медаль Ушакова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214282" y="214290"/>
            <a:ext cx="8643998" cy="4071942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1) Награждение военнослужащих рядового и сержантского состава СА, а в авиации – младших лейтенантов, за  храбрость, мужество и бесстрашие.</a:t>
            </a:r>
          </a:p>
          <a:p>
            <a:pPr marL="7200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2) За выигранную наступательную операцию с меньшими, чем у противника, силами.</a:t>
            </a:r>
          </a:p>
          <a:p>
            <a:pPr marL="7200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3) Награждение военнослужащих всех родов войск, а также гражданских лиц, отличившихся в борьбе с фашистами.</a:t>
            </a:r>
          </a:p>
          <a:p>
            <a:pPr marL="7200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7200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3571876"/>
            <a:ext cx="7429552" cy="3071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а) Орден Богдана Хмельницкого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б) Орден Кутузова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в) Орден Славы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г) Орден Отечественной войны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err="1" smtClean="0">
                <a:solidFill>
                  <a:srgbClr val="FFFF00"/>
                </a:solidFill>
              </a:rPr>
              <a:t>д</a:t>
            </a:r>
            <a:r>
              <a:rPr lang="ru-RU" sz="3200" dirty="0" smtClean="0">
                <a:solidFill>
                  <a:srgbClr val="FFFF00"/>
                </a:solidFill>
              </a:rPr>
              <a:t>) Орден Суворова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е) Медаль Нахимова и медаль Ушакова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14291"/>
            <a:ext cx="8715436" cy="3714776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4) Эту награду наряду с воинами регулярных частей могли получить партизаны.</a:t>
            </a:r>
          </a:p>
          <a:p>
            <a:pPr marL="7200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5) Награждение рядового, старшинского и сержантского состава Военно-Морского Флота.</a:t>
            </a:r>
          </a:p>
          <a:p>
            <a:pPr marL="7200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6) За умелый вывод войск из-под удара и нанесение контрудара.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46158"/>
          </a:xfrm>
        </p:spPr>
        <p:txBody>
          <a:bodyPr/>
          <a:lstStyle/>
          <a:p>
            <a:r>
              <a:rPr lang="ru-RU" dirty="0" smtClean="0"/>
              <a:t>Экспресс – викторина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Как называется подвижная часть крыла, которая служит для управления креном самолета?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 smtClean="0"/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/>
            </a:r>
            <a:br>
              <a:rPr lang="ru-RU" sz="3000" dirty="0" smtClean="0">
                <a:solidFill>
                  <a:srgbClr val="FFFF00"/>
                </a:solidFill>
              </a:rPr>
            </a:br>
            <a:endParaRPr lang="ru-RU" sz="3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/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/>
            </a:r>
            <a:br>
              <a:rPr lang="ru-RU" sz="3000" dirty="0" smtClean="0">
                <a:solidFill>
                  <a:srgbClr val="FFFF00"/>
                </a:solidFill>
              </a:rPr>
            </a:br>
            <a:endParaRPr lang="ru-RU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3900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ЭЛЕРОН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7861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Многометровый шест для крепления флага.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000372"/>
            <a:ext cx="228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ФЛАГШТОК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00438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Невидимая подводная линия, путь морских судов для безопасного прохода по акватории порта.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572008"/>
            <a:ext cx="207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ФАРВАТЕР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07207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Резерв - французское слово. Переведите его на русский.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6143644"/>
            <a:ext cx="145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ЗАПАС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107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Холодное оружие или жительница северной  страны.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16738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ФИНКА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назывались русские артиллеристы 16-17 веков?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21467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ПУШКАРИ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6566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Назовите первый российский орден</a:t>
            </a:r>
            <a:r>
              <a:rPr lang="ru-RU" sz="3000" dirty="0" smtClean="0">
                <a:solidFill>
                  <a:srgbClr val="FFFF00"/>
                </a:solidFill>
              </a:rPr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00438"/>
            <a:ext cx="610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ОРДЕН АНДРЕЯ ПЕРВОЗВАННОГО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 называется художник, изображающий картины боя, сцены военной жизни?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857760"/>
            <a:ext cx="2403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БАТАЛИСТ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357826"/>
            <a:ext cx="763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3200" dirty="0" smtClean="0">
                <a:solidFill>
                  <a:srgbClr val="FFFF00"/>
                </a:solidFill>
              </a:rPr>
              <a:t>Что общего между деревом и винтовкой? </a:t>
            </a:r>
            <a:endParaRPr lang="ru-RU" sz="3200" i="1" dirty="0" smtClean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000768"/>
            <a:ext cx="153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СТВОЛ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264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2-й из этих 3-х воинов родился в Рязани, 3-й в Ростове, в семье священника . Все трое состояли на службе государства Российского примерно в одно время. Скажите, где родился первый и назовите всех трёх воинов.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643182"/>
            <a:ext cx="892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400" dirty="0" smtClean="0">
                <a:solidFill>
                  <a:srgbClr val="FFFF00"/>
                </a:solidFill>
              </a:rPr>
              <a:t>ИЛЬЯ МУРОМЕЦ, ДОБРЫНЯ НИКИТИЧ,  АЛЁША ПОПОВИЧ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3200" dirty="0" smtClean="0">
                <a:solidFill>
                  <a:srgbClr val="FFFF00"/>
                </a:solidFill>
              </a:rPr>
              <a:t>Как расшифровывается аббревиатура  ТТ пистолета советских офицеров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401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ТУЛЬСКИЙ ТОКАРЕВА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3200" dirty="0" smtClean="0">
                <a:solidFill>
                  <a:srgbClr val="FFFF00"/>
                </a:solidFill>
              </a:rPr>
              <a:t>Изображение этого оружия включено в государственный герб африканского государства Мозамбик.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6143644"/>
            <a:ext cx="4948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АВТОМАТ  КАЛАШНИКОВА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2428868"/>
            <a:ext cx="4257676" cy="36147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Малиновский Родион Яковлевич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Рокоссовский Константин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Ворошилов </a:t>
            </a:r>
            <a:r>
              <a:rPr lang="ru-RU" dirty="0" err="1" smtClean="0">
                <a:solidFill>
                  <a:srgbClr val="FFFF00"/>
                </a:solidFill>
              </a:rPr>
              <a:t>Климент</a:t>
            </a:r>
            <a:r>
              <a:rPr lang="ru-RU" dirty="0" smtClean="0">
                <a:solidFill>
                  <a:srgbClr val="FFFF00"/>
                </a:solidFill>
              </a:rPr>
              <a:t> Ефремович</a:t>
            </a:r>
          </a:p>
        </p:txBody>
      </p:sp>
      <p:pic>
        <p:nvPicPr>
          <p:cNvPr id="7" name="Рисунок 6" descr="http://festival.1september.ru/articles/515427/Image260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1500174"/>
            <a:ext cx="3390608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А) Жуков Георгий 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      Константинович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32575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Жуков Георгий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Малиновский Родион Яковлевич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Рокоссовский Константин Константинович</a:t>
            </a:r>
          </a:p>
        </p:txBody>
      </p:sp>
      <p:pic>
        <p:nvPicPr>
          <p:cNvPr id="4" name="Рисунок 3" descr="http://festival.1september.ru/articles/515427/Image26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4786322"/>
            <a:ext cx="4042132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Г</a:t>
            </a:r>
            <a:r>
              <a:rPr lang="ru-RU" sz="2800" b="1" dirty="0" smtClean="0">
                <a:solidFill>
                  <a:srgbClr val="FFFF00"/>
                </a:solidFill>
              </a:rPr>
              <a:t>) </a:t>
            </a:r>
            <a:r>
              <a:rPr lang="ru-RU" sz="2800" dirty="0" smtClean="0">
                <a:solidFill>
                  <a:srgbClr val="FFFF00"/>
                </a:solidFill>
              </a:rPr>
              <a:t>Ворошилов </a:t>
            </a:r>
            <a:r>
              <a:rPr lang="ru-RU" sz="2800" dirty="0" err="1" smtClean="0">
                <a:solidFill>
                  <a:srgbClr val="FFFF00"/>
                </a:solidFill>
              </a:rPr>
              <a:t>Климент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Ефремович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Жуков Георгий Константинович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Рокоссовский Константин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Ворошилов </a:t>
            </a:r>
            <a:r>
              <a:rPr lang="ru-RU" dirty="0" err="1" smtClean="0">
                <a:solidFill>
                  <a:srgbClr val="FFFF00"/>
                </a:solidFill>
              </a:rPr>
              <a:t>Климент</a:t>
            </a:r>
            <a:r>
              <a:rPr lang="ru-RU" dirty="0" smtClean="0">
                <a:solidFill>
                  <a:srgbClr val="FFFF00"/>
                </a:solidFill>
              </a:rPr>
              <a:t> Ефремович</a:t>
            </a:r>
          </a:p>
        </p:txBody>
      </p:sp>
      <p:pic>
        <p:nvPicPr>
          <p:cNvPr id="4" name="Рисунок 3" descr="http://festival.1september.ru/articles/515427/Image260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2500306"/>
            <a:ext cx="4047968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Б) Малиновский Родион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     Яковлевич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71612"/>
            <a:ext cx="4643438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А) Баграмян Иван Христофорович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Тимошенко Семен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Буденный Семен Михайлович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festival.1september.ru/articles/515427/Image26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2862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4" y="2500306"/>
            <a:ext cx="4532395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Б) Василевский Александр 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Маршалы Советского Союза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14620"/>
            <a:ext cx="4186238" cy="34718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Б) Василевский Александр Михайлович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В) Тимошенко Семен Константинович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dirty="0" smtClean="0">
                <a:solidFill>
                  <a:srgbClr val="FFFF00"/>
                </a:solidFill>
              </a:rPr>
              <a:t>Буденный Семен Михайлович </a:t>
            </a:r>
          </a:p>
        </p:txBody>
      </p:sp>
      <p:pic>
        <p:nvPicPr>
          <p:cNvPr id="4" name="Рисунок 3" descr="http://festival.1september.ru/articles/515427/Image261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1571612"/>
            <a:ext cx="3298403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А) Баграмян Иван </a:t>
            </a:r>
          </a:p>
          <a:p>
            <a:pPr marL="548640" lvl="0" indent="-411480">
              <a:spcBef>
                <a:spcPct val="20000"/>
              </a:spcBef>
              <a:buClr>
                <a:srgbClr val="491434">
                  <a:shade val="95000"/>
                </a:srgbClr>
              </a:buClr>
              <a:buSzPct val="65000"/>
            </a:pPr>
            <a:r>
              <a:rPr lang="ru-RU" sz="2800" dirty="0" smtClean="0">
                <a:solidFill>
                  <a:srgbClr val="FFFF00"/>
                </a:solidFill>
              </a:rPr>
              <a:t>      Христофорович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491434"/>
      </a:lt1>
      <a:dk2>
        <a:srgbClr val="FF0000"/>
      </a:dk2>
      <a:lt2>
        <a:srgbClr val="C0000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581</TotalTime>
  <Words>800</Words>
  <Application>Microsoft Office PowerPoint</Application>
  <PresentationFormat>Экран (4:3)</PresentationFormat>
  <Paragraphs>160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Апекс</vt:lpstr>
      <vt:lpstr>ЗНАТЬ И ПОМНИТЬ.</vt:lpstr>
      <vt:lpstr>Кому из известных западных политических деятелей принадлежат следующие слова: </vt:lpstr>
      <vt:lpstr>Слайд 3</vt:lpstr>
      <vt:lpstr> Маршалы Советского Союза</vt:lpstr>
      <vt:lpstr>Маршалы Советского Союза</vt:lpstr>
      <vt:lpstr>Маршалы Советского Союза</vt:lpstr>
      <vt:lpstr>Маршалы Советского Союза</vt:lpstr>
      <vt:lpstr>Маршалы Советского Союза</vt:lpstr>
      <vt:lpstr>Маршалы Советского Союза</vt:lpstr>
      <vt:lpstr>Маршалы Советского Союза</vt:lpstr>
      <vt:lpstr>Маршалы Советского Союза</vt:lpstr>
      <vt:lpstr>Назовите какая связь существует между этими фамилиями? «Константинов, Ефремов, Семенов, Христофоров, Степанов».</vt:lpstr>
      <vt:lpstr>Значение терминов:</vt:lpstr>
      <vt:lpstr>ВОЕННЫЕ ОПЕРАЦИИ</vt:lpstr>
      <vt:lpstr>Слайд 15</vt:lpstr>
      <vt:lpstr>Слайд 16</vt:lpstr>
      <vt:lpstr>ВОЕННАЯ ТЕХНИКА</vt:lpstr>
      <vt:lpstr>Т – 28</vt:lpstr>
      <vt:lpstr>FLAK 1836</vt:lpstr>
      <vt:lpstr>ЛА – 5</vt:lpstr>
      <vt:lpstr>ППШ</vt:lpstr>
      <vt:lpstr>Т – 34 </vt:lpstr>
      <vt:lpstr>МП - 40</vt:lpstr>
      <vt:lpstr>Т Т</vt:lpstr>
      <vt:lpstr>КВ-1</vt:lpstr>
      <vt:lpstr>ВИНТОВКА МОСИНА</vt:lpstr>
      <vt:lpstr>Шмайсер (МП – 44)</vt:lpstr>
      <vt:lpstr>Т – 6 (тигр)</vt:lpstr>
      <vt:lpstr>ИЛ-2</vt:lpstr>
      <vt:lpstr>ЗЕНИТНАЯ ПУШКА (52-К)</vt:lpstr>
      <vt:lpstr>Т – 5 (пантера)</vt:lpstr>
      <vt:lpstr>СВТ – 40 </vt:lpstr>
      <vt:lpstr>МЕ – 109 (мессершмит)</vt:lpstr>
      <vt:lpstr>БМ – 13 </vt:lpstr>
      <vt:lpstr>ПЕ – 2 </vt:lpstr>
      <vt:lpstr>РПД</vt:lpstr>
      <vt:lpstr>Ордена и медали</vt:lpstr>
      <vt:lpstr>Орден Богдана Хмельницкого</vt:lpstr>
      <vt:lpstr>Орден Кутузова</vt:lpstr>
      <vt:lpstr>Орден Славы</vt:lpstr>
      <vt:lpstr>Орден Отечественной войны</vt:lpstr>
      <vt:lpstr>Орден Суворова</vt:lpstr>
      <vt:lpstr>Медаль Нахимова</vt:lpstr>
      <vt:lpstr>Медаль Ушакова</vt:lpstr>
      <vt:lpstr>Слайд 45</vt:lpstr>
      <vt:lpstr>Слайд 46</vt:lpstr>
      <vt:lpstr>Экспресс – викторина 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Знать и помнить…</dc:title>
  <dc:creator>Лора</dc:creator>
  <cp:lastModifiedBy>Лора</cp:lastModifiedBy>
  <cp:revision>59</cp:revision>
  <dcterms:created xsi:type="dcterms:W3CDTF">2009-02-17T11:56:22Z</dcterms:created>
  <dcterms:modified xsi:type="dcterms:W3CDTF">2010-01-13T02:14:29Z</dcterms:modified>
</cp:coreProperties>
</file>