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62" r:id="rId3"/>
    <p:sldId id="264" r:id="rId4"/>
    <p:sldId id="263" r:id="rId5"/>
    <p:sldId id="259" r:id="rId6"/>
    <p:sldId id="260" r:id="rId7"/>
    <p:sldId id="256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07" autoAdjust="0"/>
  </p:normalViewPr>
  <p:slideViewPr>
    <p:cSldViewPr>
      <p:cViewPr>
        <p:scale>
          <a:sx n="70" d="100"/>
          <a:sy n="70" d="100"/>
        </p:scale>
        <p:origin x="-115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7D8299-89A2-46F8-91E9-48780FC22A9D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D06CC6-957F-4A1C-AC11-51D900B06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3F5C3-B9C7-4D89-B296-CB972B9AF649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3B53-C81B-41F3-AA95-5E48CA2CC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F144-3563-46C5-A8BD-AD13A7C0DBDB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004E-D5CA-473B-99DE-3947C2E7D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B819-B958-4D87-812A-2B77D1A2CF22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EB9C-E992-4857-A8C4-8618E287D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B690-8667-4979-9E7F-76D7BB2AEEBC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09C7-35A8-4822-B19A-76D8382F8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B02F-40DA-4BAC-8E54-9F3806235715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69789-CC9C-4CE7-8B77-BEF42803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B502-F218-45A9-896D-F5997CCFA534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1CC5A-51BD-426A-AD13-3E5536784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E911-3397-424A-965D-87E1A776E0FF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CE31-41D0-415F-AB1E-4F3965CC6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670F-3BD8-4F9F-8743-FD3CB4051AF3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34A8-7141-42D5-A861-59C90E3B9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A225-9EF0-45EF-8E9D-9732B0F4EC91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7850-7092-4A82-8698-FB655B295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3B84-C5F6-4556-8D50-2AB0E32A2752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5C08-2BF7-458D-AA79-D401A7226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5958-100F-4F4E-BE30-FA044D96EFF3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1CD2-82C2-474C-8F61-664671E84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F89D90-0D3B-462B-875C-A0AFD5BEFBBB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C95A6-883F-4F2D-BAAC-9194CB55F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>
              <a:alpha val="54000"/>
            </a:srgb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Первый признак равенства треугольников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813" y="1357313"/>
            <a:ext cx="6400800" cy="42814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Цели урока: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i="1" dirty="0" smtClean="0"/>
              <a:t>Ввести понятие теоремы и доказательства треугольников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i="1" dirty="0" smtClean="0"/>
              <a:t>Доказать первый признак равенства треугольников.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i="1" dirty="0" smtClean="0"/>
              <a:t>Научить решать задачи на применение первого признака равенства треугольников.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2571750" y="14287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Устная работа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00063" y="1285875"/>
            <a:ext cx="85550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/>
              <a:t>Перечислите вершины, стороны и углы ∆ МРК.</a:t>
            </a:r>
          </a:p>
          <a:p>
            <a:pPr marL="514350" indent="-514350"/>
            <a:r>
              <a:rPr lang="ru-RU" sz="2800"/>
              <a:t> Как найти периметр </a:t>
            </a:r>
            <a:r>
              <a:rPr lang="ru-RU" sz="2800">
                <a:latin typeface="Calibri" pitchFamily="34" charset="0"/>
              </a:rPr>
              <a:t> </a:t>
            </a:r>
            <a:r>
              <a:rPr lang="ru-RU" sz="2800"/>
              <a:t>∆ МРК? </a:t>
            </a:r>
            <a:endParaRPr lang="ru-RU" sz="2800">
              <a:latin typeface="Calibri" pitchFamily="34" charset="0"/>
            </a:endParaRPr>
          </a:p>
        </p:txBody>
      </p:sp>
      <p:grpSp>
        <p:nvGrpSpPr>
          <p:cNvPr id="15363" name="Группа 9"/>
          <p:cNvGrpSpPr>
            <a:grpSpLocks/>
          </p:cNvGrpSpPr>
          <p:nvPr/>
        </p:nvGrpSpPr>
        <p:grpSpPr bwMode="auto">
          <a:xfrm>
            <a:off x="1857375" y="2857500"/>
            <a:ext cx="4452938" cy="3116263"/>
            <a:chOff x="1857356" y="2857496"/>
            <a:chExt cx="4452198" cy="311582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8726160">
              <a:off x="2731924" y="4027320"/>
              <a:ext cx="2823693" cy="1946002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65" name="TextBox 6"/>
            <p:cNvSpPr txBox="1">
              <a:spLocks noChangeArrowheads="1"/>
            </p:cNvSpPr>
            <p:nvPr/>
          </p:nvSpPr>
          <p:spPr bwMode="auto">
            <a:xfrm>
              <a:off x="4643438" y="2857496"/>
              <a:ext cx="3706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Р</a:t>
              </a:r>
            </a:p>
          </p:txBody>
        </p:sp>
        <p:sp>
          <p:nvSpPr>
            <p:cNvPr id="15366" name="TextBox 7"/>
            <p:cNvSpPr txBox="1">
              <a:spLocks noChangeArrowheads="1"/>
            </p:cNvSpPr>
            <p:nvPr/>
          </p:nvSpPr>
          <p:spPr bwMode="auto">
            <a:xfrm>
              <a:off x="1857356" y="5000636"/>
              <a:ext cx="3818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М</a:t>
              </a:r>
            </a:p>
          </p:txBody>
        </p:sp>
        <p:sp>
          <p:nvSpPr>
            <p:cNvPr id="15367" name="TextBox 8"/>
            <p:cNvSpPr txBox="1">
              <a:spLocks noChangeArrowheads="1"/>
            </p:cNvSpPr>
            <p:nvPr/>
          </p:nvSpPr>
          <p:spPr bwMode="auto">
            <a:xfrm>
              <a:off x="5929322" y="4929198"/>
              <a:ext cx="3802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2"/>
          <p:cNvSpPr>
            <a:spLocks noChangeArrowheads="1"/>
          </p:cNvSpPr>
          <p:nvPr/>
        </p:nvSpPr>
        <p:spPr bwMode="auto">
          <a:xfrm>
            <a:off x="714375" y="571500"/>
            <a:ext cx="69294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2. Сосчитайте, сколько треугольников изображено на рисунке?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2643188" y="3143250"/>
            <a:ext cx="3143250" cy="25003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627313" y="2349500"/>
            <a:ext cx="3071812" cy="2571750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43313" y="3143250"/>
            <a:ext cx="1000125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000375" y="4143375"/>
            <a:ext cx="928688" cy="6429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464844" y="4250532"/>
            <a:ext cx="928687" cy="571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43250" y="4000500"/>
            <a:ext cx="207168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286125" y="3643313"/>
            <a:ext cx="1857375" cy="8572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3286125" y="3571875"/>
            <a:ext cx="1857375" cy="10001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23"/>
          <p:cNvGrpSpPr>
            <a:grpSpLocks/>
          </p:cNvGrpSpPr>
          <p:nvPr/>
        </p:nvGrpSpPr>
        <p:grpSpPr bwMode="auto">
          <a:xfrm>
            <a:off x="928688" y="1428750"/>
            <a:ext cx="7715250" cy="3400425"/>
            <a:chOff x="928662" y="1428736"/>
            <a:chExt cx="7715304" cy="3400860"/>
          </a:xfrm>
        </p:grpSpPr>
        <p:sp>
          <p:nvSpPr>
            <p:cNvPr id="17413" name="TextBox 8"/>
            <p:cNvSpPr txBox="1">
              <a:spLocks noChangeArrowheads="1"/>
            </p:cNvSpPr>
            <p:nvPr/>
          </p:nvSpPr>
          <p:spPr bwMode="auto">
            <a:xfrm>
              <a:off x="7929586" y="4143380"/>
              <a:ext cx="7143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С</a:t>
              </a:r>
              <a:r>
                <a:rPr lang="ru-RU" sz="2800" baseline="-25000">
                  <a:latin typeface="Calibri" pitchFamily="34" charset="0"/>
                </a:rPr>
                <a:t>1</a:t>
              </a:r>
              <a:endParaRPr lang="ru-RU" sz="2800">
                <a:latin typeface="Calibri" pitchFamily="34" charset="0"/>
              </a:endParaRPr>
            </a:p>
          </p:txBody>
        </p:sp>
        <p:sp>
          <p:nvSpPr>
            <p:cNvPr id="2" name="Прямоугольный треугольник 1"/>
            <p:cNvSpPr/>
            <p:nvPr/>
          </p:nvSpPr>
          <p:spPr>
            <a:xfrm>
              <a:off x="1211239" y="2071756"/>
              <a:ext cx="2971821" cy="2056075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>
              <a:off x="5102228" y="1982845"/>
              <a:ext cx="2970234" cy="2056075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16" name="TextBox 3"/>
            <p:cNvSpPr txBox="1">
              <a:spLocks noChangeArrowheads="1"/>
            </p:cNvSpPr>
            <p:nvPr/>
          </p:nvSpPr>
          <p:spPr bwMode="auto">
            <a:xfrm>
              <a:off x="928662" y="1571612"/>
              <a:ext cx="376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В</a:t>
              </a:r>
            </a:p>
          </p:txBody>
        </p:sp>
        <p:sp>
          <p:nvSpPr>
            <p:cNvPr id="17417" name="TextBox 4"/>
            <p:cNvSpPr txBox="1">
              <a:spLocks noChangeArrowheads="1"/>
            </p:cNvSpPr>
            <p:nvPr/>
          </p:nvSpPr>
          <p:spPr bwMode="auto">
            <a:xfrm>
              <a:off x="928662" y="4217010"/>
              <a:ext cx="38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А</a:t>
              </a:r>
            </a:p>
          </p:txBody>
        </p:sp>
        <p:sp>
          <p:nvSpPr>
            <p:cNvPr id="17418" name="TextBox 5"/>
            <p:cNvSpPr txBox="1">
              <a:spLocks noChangeArrowheads="1"/>
            </p:cNvSpPr>
            <p:nvPr/>
          </p:nvSpPr>
          <p:spPr bwMode="auto">
            <a:xfrm>
              <a:off x="4040812" y="4306376"/>
              <a:ext cx="2829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С</a:t>
              </a:r>
            </a:p>
          </p:txBody>
        </p:sp>
        <p:sp>
          <p:nvSpPr>
            <p:cNvPr id="17419" name="TextBox 6"/>
            <p:cNvSpPr txBox="1">
              <a:spLocks noChangeArrowheads="1"/>
            </p:cNvSpPr>
            <p:nvPr/>
          </p:nvSpPr>
          <p:spPr bwMode="auto">
            <a:xfrm>
              <a:off x="4818850" y="1428736"/>
              <a:ext cx="63657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В</a:t>
              </a:r>
              <a:r>
                <a:rPr lang="ru-RU" sz="2800" baseline="-25000">
                  <a:latin typeface="Calibri" pitchFamily="34" charset="0"/>
                </a:rPr>
                <a:t>1</a:t>
              </a:r>
              <a:endParaRPr lang="ru-RU" sz="2800">
                <a:latin typeface="Calibri" pitchFamily="34" charset="0"/>
              </a:endParaRPr>
            </a:p>
          </p:txBody>
        </p:sp>
        <p:sp>
          <p:nvSpPr>
            <p:cNvPr id="17420" name="TextBox 7"/>
            <p:cNvSpPr txBox="1">
              <a:spLocks noChangeArrowheads="1"/>
            </p:cNvSpPr>
            <p:nvPr/>
          </p:nvSpPr>
          <p:spPr bwMode="auto">
            <a:xfrm>
              <a:off x="5031042" y="4214819"/>
              <a:ext cx="509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А</a:t>
              </a:r>
              <a:r>
                <a:rPr lang="ru-RU" sz="2800" baseline="-25000">
                  <a:latin typeface="Calibri" pitchFamily="34" charset="0"/>
                </a:rPr>
                <a:t>1</a:t>
              </a:r>
              <a:endParaRPr lang="ru-RU" sz="280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984070" y="2626667"/>
              <a:ext cx="357233" cy="14287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6135677" y="2729074"/>
              <a:ext cx="357233" cy="1412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4889502" y="2965633"/>
              <a:ext cx="423866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069950" y="3054544"/>
              <a:ext cx="354015" cy="317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2165311" y="2716372"/>
              <a:ext cx="357233" cy="14128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2376451" y="2895782"/>
              <a:ext cx="357234" cy="1412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1211239" y="3859510"/>
              <a:ext cx="212726" cy="2683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102228" y="3770599"/>
              <a:ext cx="211139" cy="2683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13927881">
              <a:off x="3504366" y="3755541"/>
              <a:ext cx="536644" cy="42386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3927881">
              <a:off x="7356462" y="3702354"/>
              <a:ext cx="536644" cy="425453"/>
            </a:xfrm>
            <a:prstGeom prst="arc">
              <a:avLst>
                <a:gd name="adj1" fmla="val 16200000"/>
                <a:gd name="adj2" fmla="val 803686"/>
              </a:avLst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410" name="TextBox 28"/>
          <p:cNvSpPr txBox="1">
            <a:spLocks noChangeArrowheads="1"/>
          </p:cNvSpPr>
          <p:nvPr/>
        </p:nvSpPr>
        <p:spPr bwMode="auto">
          <a:xfrm>
            <a:off x="928688" y="500063"/>
            <a:ext cx="69262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3) Перечислить соответственные стороны и </a:t>
            </a:r>
          </a:p>
          <a:p>
            <a:r>
              <a:rPr lang="ru-RU" sz="2800">
                <a:latin typeface="Calibri" pitchFamily="34" charset="0"/>
              </a:rPr>
              <a:t>углы равных треугольников</a:t>
            </a:r>
          </a:p>
        </p:txBody>
      </p:sp>
      <p:sp>
        <p:nvSpPr>
          <p:cNvPr id="17411" name="TextBox 30"/>
          <p:cNvSpPr txBox="1">
            <a:spLocks noChangeArrowheads="1"/>
          </p:cNvSpPr>
          <p:nvPr/>
        </p:nvSpPr>
        <p:spPr bwMode="auto">
          <a:xfrm>
            <a:off x="3429000" y="4857750"/>
            <a:ext cx="289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∆АВС= ∆ А</a:t>
            </a:r>
            <a:r>
              <a:rPr lang="ru-RU" sz="2800" baseline="-25000"/>
              <a:t>1</a:t>
            </a:r>
            <a:r>
              <a:rPr lang="ru-RU" sz="2800"/>
              <a:t>В</a:t>
            </a:r>
            <a:r>
              <a:rPr lang="ru-RU" sz="2800" baseline="-25000"/>
              <a:t>1</a:t>
            </a:r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7412" name="TextBox 31"/>
          <p:cNvSpPr txBox="1">
            <a:spLocks noChangeArrowheads="1"/>
          </p:cNvSpPr>
          <p:nvPr/>
        </p:nvSpPr>
        <p:spPr bwMode="auto">
          <a:xfrm>
            <a:off x="1285875" y="5643563"/>
            <a:ext cx="66690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Назвать равные элементы треугольников, </a:t>
            </a:r>
          </a:p>
          <a:p>
            <a:r>
              <a:rPr lang="ru-RU" sz="2800">
                <a:latin typeface="Calibri" pitchFamily="34" charset="0"/>
              </a:rPr>
              <a:t> исходя из рисунка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8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b="1" dirty="0" smtClean="0"/>
              <a:t>Теорема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r>
              <a:rPr lang="ru-RU" sz="4000" b="1" smtClean="0"/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Дано(условие): 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∆АВС , ∆ А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АВ= А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АС= А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ar-AE" b="1" smtClean="0"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А= </a:t>
            </a:r>
            <a:r>
              <a:rPr lang="ar-AE" b="1" smtClean="0"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1,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Доказать(заключение) :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∆АВС=∆ А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9458" name="TextBox 15"/>
          <p:cNvSpPr txBox="1">
            <a:spLocks noChangeArrowheads="1"/>
          </p:cNvSpPr>
          <p:nvPr/>
        </p:nvSpPr>
        <p:spPr bwMode="auto">
          <a:xfrm>
            <a:off x="5286375" y="1643063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cxnSp>
        <p:nvCxnSpPr>
          <p:cNvPr id="18" name="Прямая соединительная линия 17"/>
          <p:cNvCxnSpPr>
            <a:stCxn id="19458" idx="3"/>
          </p:cNvCxnSpPr>
          <p:nvPr/>
        </p:nvCxnSpPr>
        <p:spPr>
          <a:xfrm flipV="1">
            <a:off x="5649913" y="828675"/>
            <a:ext cx="2200275" cy="787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7767638" y="500063"/>
            <a:ext cx="73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9461" name="TextBox 20"/>
          <p:cNvSpPr txBox="1">
            <a:spLocks noChangeArrowheads="1"/>
          </p:cNvSpPr>
          <p:nvPr/>
        </p:nvSpPr>
        <p:spPr bwMode="auto">
          <a:xfrm>
            <a:off x="6138863" y="2801938"/>
            <a:ext cx="652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cxnSp>
        <p:nvCxnSpPr>
          <p:cNvPr id="22" name="Прямая соединительная линия 21"/>
          <p:cNvCxnSpPr>
            <a:stCxn id="19458" idx="3"/>
          </p:cNvCxnSpPr>
          <p:nvPr/>
        </p:nvCxnSpPr>
        <p:spPr>
          <a:xfrm>
            <a:off x="5649913" y="1616075"/>
            <a:ext cx="733425" cy="110331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171406" y="1040607"/>
            <a:ext cx="1890713" cy="1466850"/>
          </a:xfrm>
          <a:prstGeom prst="line">
            <a:avLst/>
          </a:prstGeom>
          <a:ln w="5715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>
            <a:off x="6138863" y="2390775"/>
            <a:ext cx="488950" cy="1588"/>
          </a:xfrm>
          <a:prstGeom prst="curvedConnector3">
            <a:avLst>
              <a:gd name="adj1" fmla="val 5000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25"/>
          <p:cNvSpPr txBox="1">
            <a:spLocks noChangeArrowheads="1"/>
          </p:cNvSpPr>
          <p:nvPr/>
        </p:nvSpPr>
        <p:spPr bwMode="auto">
          <a:xfrm>
            <a:off x="7753350" y="3429000"/>
            <a:ext cx="110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  <a:r>
              <a:rPr lang="ru-RU" baseline="-25000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7138" y="5718175"/>
            <a:ext cx="5095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small" dirty="0">
                <a:latin typeface="+mn-lt"/>
                <a:cs typeface="+mn-cs"/>
              </a:rPr>
              <a:t>А</a:t>
            </a:r>
            <a:r>
              <a:rPr lang="ru-RU" baseline="-25000" dirty="0">
                <a:latin typeface="+mn-lt"/>
                <a:cs typeface="+mn-cs"/>
              </a:rPr>
              <a:t>1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9467" name="TextBox 27"/>
          <p:cNvSpPr txBox="1">
            <a:spLocks noChangeArrowheads="1"/>
          </p:cNvSpPr>
          <p:nvPr/>
        </p:nvSpPr>
        <p:spPr bwMode="auto">
          <a:xfrm>
            <a:off x="5286375" y="4530725"/>
            <a:ext cx="681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  <a:r>
              <a:rPr lang="ru-RU" baseline="-25000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5711825" y="3852863"/>
            <a:ext cx="2295525" cy="812800"/>
          </a:xfrm>
          <a:prstGeom prst="line">
            <a:avLst/>
          </a:prstGeom>
          <a:ln w="539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11825" y="4665663"/>
            <a:ext cx="765175" cy="1136650"/>
          </a:xfrm>
          <a:prstGeom prst="line">
            <a:avLst/>
          </a:prstGeom>
          <a:ln w="539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267450" y="4062413"/>
            <a:ext cx="1949450" cy="1530350"/>
          </a:xfrm>
          <a:prstGeom prst="line">
            <a:avLst/>
          </a:prstGeom>
          <a:ln w="53975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/>
          <p:nvPr/>
        </p:nvCxnSpPr>
        <p:spPr>
          <a:xfrm>
            <a:off x="6221413" y="5462588"/>
            <a:ext cx="511175" cy="3175"/>
          </a:xfrm>
          <a:prstGeom prst="curvedConnector3">
            <a:avLst>
              <a:gd name="adj1" fmla="val 50000"/>
            </a:avLst>
          </a:prstGeom>
          <a:ln w="539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857875" y="2000250"/>
            <a:ext cx="142875" cy="1428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000750" y="5143500"/>
            <a:ext cx="142875" cy="1428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4" name="Группа 48"/>
          <p:cNvGrpSpPr>
            <a:grpSpLocks/>
          </p:cNvGrpSpPr>
          <p:nvPr/>
        </p:nvGrpSpPr>
        <p:grpSpPr bwMode="auto">
          <a:xfrm>
            <a:off x="6929438" y="1714500"/>
            <a:ext cx="285750" cy="285750"/>
            <a:chOff x="6929454" y="1714488"/>
            <a:chExt cx="285752" cy="285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6929454" y="1857364"/>
              <a:ext cx="214313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000891" y="1714488"/>
              <a:ext cx="214315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5" name="Группа 49"/>
          <p:cNvGrpSpPr>
            <a:grpSpLocks/>
          </p:cNvGrpSpPr>
          <p:nvPr/>
        </p:nvGrpSpPr>
        <p:grpSpPr bwMode="auto">
          <a:xfrm>
            <a:off x="7000875" y="4786313"/>
            <a:ext cx="285750" cy="285750"/>
            <a:chOff x="6929454" y="1714488"/>
            <a:chExt cx="285752" cy="285752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6929454" y="1857364"/>
              <a:ext cx="214315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000893" y="1714488"/>
              <a:ext cx="214313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3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3200" b="1" smtClean="0"/>
              <a:t>Доказательство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5857875"/>
          </a:xfrm>
          <a:solidFill>
            <a:srgbClr val="92D050">
              <a:alpha val="49000"/>
            </a:srgb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dirty="0" smtClean="0"/>
              <a:t>Наложим </a:t>
            </a:r>
            <a:r>
              <a:rPr lang="ru-RU" sz="3000" b="1" dirty="0" smtClean="0">
                <a:latin typeface="Times New Roman"/>
                <a:cs typeface="Times New Roman"/>
              </a:rPr>
              <a:t>∆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000" b="1" dirty="0" smtClean="0">
                <a:latin typeface="Times New Roman"/>
                <a:cs typeface="Times New Roman"/>
              </a:rPr>
              <a:t>∆АВС так, что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совместилось с АС. Ведь АС=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Сторона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пойдет по стороне АВ так, что </a:t>
            </a:r>
            <a:r>
              <a:rPr lang="ar-AE" sz="3000" b="1" dirty="0" smtClean="0"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ar-AE" sz="3000" b="1" dirty="0" smtClean="0"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Точка 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совпадает с точкой В так, что АВ=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Получилось так, что вершина </a:t>
            </a:r>
            <a:r>
              <a:rPr lang="ru-RU" sz="3000" b="1" dirty="0" smtClean="0">
                <a:latin typeface="Times New Roman"/>
                <a:cs typeface="Times New Roman"/>
              </a:rPr>
              <a:t>∆АВС совпала с тремя вершинами ∆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dirty="0" smtClean="0">
                <a:latin typeface="Times New Roman"/>
                <a:cs typeface="Times New Roman"/>
              </a:rPr>
              <a:t>∆АВС = ∆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ru-RU" sz="3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Box 17"/>
          <p:cNvSpPr txBox="1">
            <a:spLocks noChangeArrowheads="1"/>
          </p:cNvSpPr>
          <p:nvPr/>
        </p:nvSpPr>
        <p:spPr bwMode="auto">
          <a:xfrm>
            <a:off x="1071563" y="1857375"/>
            <a:ext cx="36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cxnSp>
        <p:nvCxnSpPr>
          <p:cNvPr id="21" name="Прямая соединительная линия 20"/>
          <p:cNvCxnSpPr>
            <a:stCxn id="20483" idx="3"/>
          </p:cNvCxnSpPr>
          <p:nvPr/>
        </p:nvCxnSpPr>
        <p:spPr>
          <a:xfrm flipV="1">
            <a:off x="1435100" y="1042988"/>
            <a:ext cx="2200275" cy="7874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552825" y="714375"/>
            <a:ext cx="73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0486" name="TextBox 23"/>
          <p:cNvSpPr txBox="1">
            <a:spLocks noChangeArrowheads="1"/>
          </p:cNvSpPr>
          <p:nvPr/>
        </p:nvSpPr>
        <p:spPr bwMode="auto">
          <a:xfrm>
            <a:off x="1924050" y="301625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cxnSp>
        <p:nvCxnSpPr>
          <p:cNvPr id="25" name="Прямая соединительная линия 24"/>
          <p:cNvCxnSpPr>
            <a:stCxn id="20483" idx="3"/>
          </p:cNvCxnSpPr>
          <p:nvPr/>
        </p:nvCxnSpPr>
        <p:spPr>
          <a:xfrm>
            <a:off x="1435100" y="1830388"/>
            <a:ext cx="733425" cy="1103312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956594" y="1254919"/>
            <a:ext cx="1890712" cy="1466850"/>
          </a:xfrm>
          <a:prstGeom prst="line">
            <a:avLst/>
          </a:prstGeom>
          <a:ln w="508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/>
          <p:nvPr/>
        </p:nvCxnSpPr>
        <p:spPr>
          <a:xfrm>
            <a:off x="1924050" y="2605088"/>
            <a:ext cx="488950" cy="1587"/>
          </a:xfrm>
          <a:prstGeom prst="curvedConnector3">
            <a:avLst>
              <a:gd name="adj1" fmla="val 50000"/>
            </a:avLst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0" name="Группа 39"/>
          <p:cNvGrpSpPr>
            <a:grpSpLocks/>
          </p:cNvGrpSpPr>
          <p:nvPr/>
        </p:nvGrpSpPr>
        <p:grpSpPr bwMode="auto">
          <a:xfrm>
            <a:off x="2928938" y="1714500"/>
            <a:ext cx="285750" cy="285750"/>
            <a:chOff x="6929454" y="1714488"/>
            <a:chExt cx="285752" cy="28575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6929454" y="1857364"/>
              <a:ext cx="214313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7000891" y="1714488"/>
              <a:ext cx="214315" cy="1428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Прямая соединительная линия 42"/>
          <p:cNvCxnSpPr/>
          <p:nvPr/>
        </p:nvCxnSpPr>
        <p:spPr>
          <a:xfrm rot="5400000">
            <a:off x="1643062" y="2143126"/>
            <a:ext cx="214313" cy="2143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>
            <a:grpSpLocks/>
          </p:cNvGrpSpPr>
          <p:nvPr/>
        </p:nvGrpSpPr>
        <p:grpSpPr bwMode="auto">
          <a:xfrm>
            <a:off x="4572000" y="642938"/>
            <a:ext cx="3571875" cy="2657475"/>
            <a:chOff x="4572000" y="642918"/>
            <a:chExt cx="3571900" cy="2657902"/>
          </a:xfrm>
        </p:grpSpPr>
        <p:sp>
          <p:nvSpPr>
            <p:cNvPr id="20493" name="TextBox 28"/>
            <p:cNvSpPr txBox="1">
              <a:spLocks noChangeArrowheads="1"/>
            </p:cNvSpPr>
            <p:nvPr/>
          </p:nvSpPr>
          <p:spPr bwMode="auto">
            <a:xfrm>
              <a:off x="7038312" y="642918"/>
              <a:ext cx="1105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С</a:t>
              </a:r>
              <a:r>
                <a:rPr lang="ru-RU" baseline="-25000">
                  <a:latin typeface="Calibri" pitchFamily="34" charset="0"/>
                </a:rPr>
                <a:t>1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2770" y="2930873"/>
              <a:ext cx="509591" cy="3699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cap="small" dirty="0">
                  <a:latin typeface="+mn-lt"/>
                  <a:cs typeface="+mn-cs"/>
                </a:rPr>
                <a:t>А</a:t>
              </a:r>
              <a:r>
                <a:rPr lang="ru-RU" baseline="-25000" dirty="0">
                  <a:latin typeface="+mn-lt"/>
                  <a:cs typeface="+mn-cs"/>
                </a:rPr>
                <a:t>1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0495" name="TextBox 30"/>
            <p:cNvSpPr txBox="1">
              <a:spLocks noChangeArrowheads="1"/>
            </p:cNvSpPr>
            <p:nvPr/>
          </p:nvSpPr>
          <p:spPr bwMode="auto">
            <a:xfrm>
              <a:off x="4572000" y="1744822"/>
              <a:ext cx="680362" cy="438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В</a:t>
              </a:r>
              <a:r>
                <a:rPr lang="ru-RU" baseline="-25000">
                  <a:latin typeface="Calibri" pitchFamily="34" charset="0"/>
                </a:rPr>
                <a:t>1</a:t>
              </a:r>
              <a:endParaRPr lang="ru-RU">
                <a:latin typeface="Calibri" pitchFamily="34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4997453" y="1066848"/>
              <a:ext cx="2295541" cy="812931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997453" y="1879779"/>
              <a:ext cx="765180" cy="1136833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5552932" y="1276549"/>
              <a:ext cx="1949763" cy="1530361"/>
            </a:xfrm>
            <a:prstGeom prst="line">
              <a:avLst/>
            </a:prstGeom>
            <a:ln w="5080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Скругленная соединительная линия 35"/>
            <p:cNvCxnSpPr/>
            <p:nvPr/>
          </p:nvCxnSpPr>
          <p:spPr>
            <a:xfrm>
              <a:off x="5507045" y="2676832"/>
              <a:ext cx="511179" cy="1588"/>
            </a:xfrm>
            <a:prstGeom prst="curvedConnector3">
              <a:avLst>
                <a:gd name="adj1" fmla="val 50000"/>
              </a:avLst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500827" y="1929000"/>
              <a:ext cx="214313" cy="14289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572264" y="1714652"/>
              <a:ext cx="214315" cy="14289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 flipV="1">
              <a:off x="5214943" y="2214796"/>
              <a:ext cx="285752" cy="21434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87 -0.00809 L -0.39218 -0.008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23"/>
          <p:cNvGrpSpPr>
            <a:grpSpLocks/>
          </p:cNvGrpSpPr>
          <p:nvPr/>
        </p:nvGrpSpPr>
        <p:grpSpPr bwMode="auto">
          <a:xfrm>
            <a:off x="642938" y="285750"/>
            <a:ext cx="6929437" cy="5238750"/>
            <a:chOff x="642910" y="285728"/>
            <a:chExt cx="6929486" cy="5238128"/>
          </a:xfrm>
        </p:grpSpPr>
        <p:sp>
          <p:nvSpPr>
            <p:cNvPr id="21506" name="TextBox 1"/>
            <p:cNvSpPr txBox="1">
              <a:spLocks noChangeArrowheads="1"/>
            </p:cNvSpPr>
            <p:nvPr/>
          </p:nvSpPr>
          <p:spPr bwMode="auto">
            <a:xfrm>
              <a:off x="642910" y="285728"/>
              <a:ext cx="6929486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1. Отрезки АВ и С</a:t>
              </a:r>
              <a:r>
                <a:rPr lang="en-US" sz="2800">
                  <a:latin typeface="Calibri" pitchFamily="34" charset="0"/>
                </a:rPr>
                <a:t>D</a:t>
              </a:r>
              <a:r>
                <a:rPr lang="ru-RU" sz="2800">
                  <a:latin typeface="Calibri" pitchFamily="34" charset="0"/>
                </a:rPr>
                <a:t> пересекаются в точке О, которая является серединой каждого из них. Чему равен отрезок В</a:t>
              </a:r>
              <a:r>
                <a:rPr lang="en-US" sz="2800">
                  <a:latin typeface="Calibri" pitchFamily="34" charset="0"/>
                </a:rPr>
                <a:t>D</a:t>
              </a:r>
              <a:r>
                <a:rPr lang="ru-RU" sz="2800">
                  <a:latin typeface="Calibri" pitchFamily="34" charset="0"/>
                </a:rPr>
                <a:t>, если отрезок АС= 10м?</a:t>
              </a:r>
            </a:p>
            <a:p>
              <a:endParaRPr lang="ru-RU" sz="2800"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2536169" y="2678471"/>
              <a:ext cx="2428587" cy="2071703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643042" y="2500028"/>
              <a:ext cx="4214842" cy="2285729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035963" y="3107108"/>
              <a:ext cx="2285729" cy="107157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4107805" y="3178537"/>
              <a:ext cx="2428587" cy="107157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3071811" y="2928593"/>
              <a:ext cx="142858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3214687" y="3071451"/>
              <a:ext cx="142858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2821782" y="4035743"/>
              <a:ext cx="214288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4071943" y="4071457"/>
              <a:ext cx="142858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 flipH="1" flipV="1">
              <a:off x="3929067" y="3928599"/>
              <a:ext cx="142858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4464858" y="3107165"/>
              <a:ext cx="214287" cy="14287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7" name="TextBox 29"/>
            <p:cNvSpPr txBox="1">
              <a:spLocks noChangeArrowheads="1"/>
            </p:cNvSpPr>
            <p:nvPr/>
          </p:nvSpPr>
          <p:spPr bwMode="auto">
            <a:xfrm>
              <a:off x="2643174" y="2000240"/>
              <a:ext cx="3930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А</a:t>
              </a:r>
            </a:p>
          </p:txBody>
        </p:sp>
        <p:sp>
          <p:nvSpPr>
            <p:cNvPr id="21518" name="TextBox 30"/>
            <p:cNvSpPr txBox="1">
              <a:spLocks noChangeArrowheads="1"/>
            </p:cNvSpPr>
            <p:nvPr/>
          </p:nvSpPr>
          <p:spPr bwMode="auto">
            <a:xfrm>
              <a:off x="1071538" y="5000636"/>
              <a:ext cx="3571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С</a:t>
              </a:r>
            </a:p>
          </p:txBody>
        </p:sp>
        <p:sp>
          <p:nvSpPr>
            <p:cNvPr id="21519" name="TextBox 31"/>
            <p:cNvSpPr txBox="1">
              <a:spLocks noChangeArrowheads="1"/>
            </p:cNvSpPr>
            <p:nvPr/>
          </p:nvSpPr>
          <p:spPr bwMode="auto">
            <a:xfrm>
              <a:off x="3571868" y="3214686"/>
              <a:ext cx="2857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О</a:t>
              </a:r>
            </a:p>
          </p:txBody>
        </p:sp>
        <p:sp>
          <p:nvSpPr>
            <p:cNvPr id="21520" name="TextBox 32"/>
            <p:cNvSpPr txBox="1">
              <a:spLocks noChangeArrowheads="1"/>
            </p:cNvSpPr>
            <p:nvPr/>
          </p:nvSpPr>
          <p:spPr bwMode="auto">
            <a:xfrm>
              <a:off x="5929322" y="2214554"/>
              <a:ext cx="5000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D</a:t>
              </a:r>
              <a:endParaRPr lang="ru-RU" sz="2800">
                <a:latin typeface="Calibri" pitchFamily="34" charset="0"/>
              </a:endParaRPr>
            </a:p>
          </p:txBody>
        </p:sp>
        <p:sp>
          <p:nvSpPr>
            <p:cNvPr id="21521" name="TextBox 33"/>
            <p:cNvSpPr txBox="1">
              <a:spLocks noChangeArrowheads="1"/>
            </p:cNvSpPr>
            <p:nvPr/>
          </p:nvSpPr>
          <p:spPr bwMode="auto">
            <a:xfrm>
              <a:off x="4929190" y="4929198"/>
              <a:ext cx="571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B</a:t>
              </a:r>
              <a:endParaRPr lang="ru-RU" sz="28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16"/>
          <p:cNvGrpSpPr>
            <a:grpSpLocks/>
          </p:cNvGrpSpPr>
          <p:nvPr/>
        </p:nvGrpSpPr>
        <p:grpSpPr bwMode="auto">
          <a:xfrm>
            <a:off x="900113" y="476250"/>
            <a:ext cx="7286625" cy="5805488"/>
            <a:chOff x="928662" y="500042"/>
            <a:chExt cx="7286676" cy="5804870"/>
          </a:xfrm>
        </p:grpSpPr>
        <p:sp>
          <p:nvSpPr>
            <p:cNvPr id="3" name="Прямоугольный треугольник 2"/>
            <p:cNvSpPr/>
            <p:nvPr/>
          </p:nvSpPr>
          <p:spPr>
            <a:xfrm>
              <a:off x="4429123" y="2928658"/>
              <a:ext cx="2000264" cy="271433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31" name="TextBox 1"/>
            <p:cNvSpPr txBox="1">
              <a:spLocks noChangeArrowheads="1"/>
            </p:cNvSpPr>
            <p:nvPr/>
          </p:nvSpPr>
          <p:spPr bwMode="auto">
            <a:xfrm>
              <a:off x="928662" y="500042"/>
              <a:ext cx="7286676" cy="2227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2) </a:t>
              </a:r>
              <a:r>
                <a:rPr lang="ru-RU" sz="2800">
                  <a:latin typeface="Calibri" pitchFamily="34" charset="0"/>
                </a:rPr>
                <a:t>Через середину О отрезка АВ проведена прямая, перпендикулярная прямой АВ. Докажите, что каждая точка Х этой прямой одинаково удалена от точек А и В.</a:t>
              </a:r>
              <a:endParaRPr lang="ru-RU" sz="2800" b="1">
                <a:latin typeface="Calibri" pitchFamily="34" charset="0"/>
              </a:endParaRPr>
            </a:p>
          </p:txBody>
        </p:sp>
        <p:sp>
          <p:nvSpPr>
            <p:cNvPr id="4" name="Прямоугольный треугольник 3"/>
            <p:cNvSpPr/>
            <p:nvPr/>
          </p:nvSpPr>
          <p:spPr>
            <a:xfrm flipH="1">
              <a:off x="2428859" y="2928658"/>
              <a:ext cx="2000264" cy="271433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143371" y="5357275"/>
              <a:ext cx="285752" cy="285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287720" y="5642994"/>
              <a:ext cx="284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4930000" y="5642200"/>
              <a:ext cx="285720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6" name="TextBox 9"/>
            <p:cNvSpPr txBox="1">
              <a:spLocks noChangeArrowheads="1"/>
            </p:cNvSpPr>
            <p:nvPr/>
          </p:nvSpPr>
          <p:spPr bwMode="auto">
            <a:xfrm>
              <a:off x="4500562" y="2500079"/>
              <a:ext cx="500066" cy="519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Х</a:t>
              </a:r>
            </a:p>
          </p:txBody>
        </p:sp>
        <p:sp>
          <p:nvSpPr>
            <p:cNvPr id="22537" name="TextBox 10"/>
            <p:cNvSpPr txBox="1">
              <a:spLocks noChangeArrowheads="1"/>
            </p:cNvSpPr>
            <p:nvPr/>
          </p:nvSpPr>
          <p:spPr bwMode="auto">
            <a:xfrm>
              <a:off x="1857356" y="5785855"/>
              <a:ext cx="571504" cy="519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А</a:t>
              </a:r>
            </a:p>
          </p:txBody>
        </p:sp>
        <p:sp>
          <p:nvSpPr>
            <p:cNvPr id="22538" name="TextBox 11"/>
            <p:cNvSpPr txBox="1">
              <a:spLocks noChangeArrowheads="1"/>
            </p:cNvSpPr>
            <p:nvPr/>
          </p:nvSpPr>
          <p:spPr bwMode="auto">
            <a:xfrm>
              <a:off x="4214810" y="5785855"/>
              <a:ext cx="571504" cy="519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О</a:t>
              </a:r>
            </a:p>
          </p:txBody>
        </p:sp>
        <p:sp>
          <p:nvSpPr>
            <p:cNvPr id="22539" name="TextBox 12"/>
            <p:cNvSpPr txBox="1">
              <a:spLocks noChangeArrowheads="1"/>
            </p:cNvSpPr>
            <p:nvPr/>
          </p:nvSpPr>
          <p:spPr bwMode="auto">
            <a:xfrm>
              <a:off x="6429388" y="5714425"/>
              <a:ext cx="500066" cy="519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228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Первый признак равенства треугольников. </vt:lpstr>
      <vt:lpstr>Слайд 2</vt:lpstr>
      <vt:lpstr>Слайд 3</vt:lpstr>
      <vt:lpstr>Слайд 4</vt:lpstr>
      <vt:lpstr>Теорема: </vt:lpstr>
      <vt:lpstr>Слайд 6</vt:lpstr>
      <vt:lpstr>Доказательство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123</cp:lastModifiedBy>
  <cp:revision>56</cp:revision>
  <dcterms:created xsi:type="dcterms:W3CDTF">2008-12-04T11:15:35Z</dcterms:created>
  <dcterms:modified xsi:type="dcterms:W3CDTF">2010-07-16T11:48:15Z</dcterms:modified>
</cp:coreProperties>
</file>