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72" r:id="rId4"/>
    <p:sldId id="273" r:id="rId5"/>
    <p:sldId id="268" r:id="rId6"/>
    <p:sldId id="274" r:id="rId7"/>
    <p:sldId id="256" r:id="rId8"/>
    <p:sldId id="275" r:id="rId9"/>
    <p:sldId id="266" r:id="rId10"/>
    <p:sldId id="263" r:id="rId11"/>
    <p:sldId id="259" r:id="rId12"/>
    <p:sldId id="264" r:id="rId13"/>
    <p:sldId id="258" r:id="rId14"/>
    <p:sldId id="262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  <a:srgbClr val="FEF2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C1D1-3916-428A-93CA-62823CE3F3AA}" type="datetimeFigureOut">
              <a:rPr lang="ru-RU" smtClean="0"/>
              <a:pPr/>
              <a:t>06.07.2010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20A8-524F-4AFB-9527-308EA3CF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SK5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500034" y="285728"/>
            <a:ext cx="8262996" cy="61972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48" y="2428868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Calligraph" pitchFamily="82" charset="0"/>
              </a:rPr>
              <a:t>Интегрированный урок Биологии + Мировой художественной культуры</a:t>
            </a:r>
            <a:endParaRPr lang="ru-RU" sz="5400" b="1" dirty="0">
              <a:latin typeface="Calligraph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14289"/>
            <a:ext cx="4143404" cy="515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57488" y="5500702"/>
            <a:ext cx="37449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И. Н. Крамской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/>
              <a:t>"</a:t>
            </a:r>
            <a:r>
              <a:rPr lang="ru-RU" sz="2000" b="1" dirty="0"/>
              <a:t>Мина </a:t>
            </a:r>
            <a:r>
              <a:rPr lang="ru-RU" sz="2000" b="1" dirty="0" smtClean="0"/>
              <a:t>Моисеев«(1882)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85728"/>
            <a:ext cx="433797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7166"/>
            <a:ext cx="4442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14290"/>
            <a:ext cx="4155645" cy="5027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025628" y="-311172"/>
            <a:ext cx="566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email"/>
          <a:srcRect l="912"/>
          <a:stretch>
            <a:fillRect/>
          </a:stretch>
        </p:blipFill>
        <p:spPr bwMode="auto">
          <a:xfrm>
            <a:off x="1928794" y="785794"/>
            <a:ext cx="60007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1538" y="5934670"/>
            <a:ext cx="7429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Иван Крамской</a:t>
            </a:r>
          </a:p>
          <a:p>
            <a:pPr algn="ctr"/>
            <a:r>
              <a:rPr lang="ru-RU" b="1" dirty="0"/>
              <a:t>Неизвестная, </a:t>
            </a:r>
            <a:r>
              <a:rPr lang="ru-RU" b="1" dirty="0" smtClean="0"/>
              <a:t>1883 Холст</a:t>
            </a:r>
            <a:r>
              <a:rPr lang="ru-RU" b="1" dirty="0"/>
              <a:t>, масло. 75.5 × 99 см</a:t>
            </a:r>
          </a:p>
          <a:p>
            <a:pPr algn="ctr"/>
            <a:r>
              <a:rPr lang="ru-RU" b="1" dirty="0"/>
              <a:t>Третьяковская галерея,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9800" y="0"/>
            <a:ext cx="566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333375"/>
            <a:ext cx="34925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000" b="1" dirty="0">
                <a:latin typeface="Rosamunda Two" pitchFamily="66" charset="0"/>
              </a:rPr>
              <a:t>Она давно прошла, и нет уже тех глаз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И той улыбки нет, что молча выражали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Страданье — тень любви, и мысли — тень печали,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Но красоту её </a:t>
            </a:r>
            <a:r>
              <a:rPr lang="ru-RU" sz="2000" b="1" dirty="0" err="1">
                <a:latin typeface="Rosamunda Two" pitchFamily="66" charset="0"/>
              </a:rPr>
              <a:t>Боровиковский</a:t>
            </a:r>
            <a:r>
              <a:rPr lang="ru-RU" sz="2000" b="1" dirty="0">
                <a:latin typeface="Rosamunda Two" pitchFamily="66" charset="0"/>
              </a:rPr>
              <a:t> спас.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Так часть души ее от нас не улетела,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И будет этот взгляд и эта прелесть тела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К ней равнодушное потомство привлекать,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Уча его любить, страдать, прощать, молчать.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857760"/>
            <a:ext cx="3419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b="1" dirty="0" err="1"/>
              <a:t>В.Боровиковский</a:t>
            </a:r>
            <a:endParaRPr lang="ru-RU" b="1" dirty="0"/>
          </a:p>
          <a:p>
            <a:pPr algn="r"/>
            <a:r>
              <a:rPr lang="ru-RU" b="1" dirty="0"/>
              <a:t>(1757 - 1825) </a:t>
            </a:r>
          </a:p>
          <a:p>
            <a:pPr algn="r"/>
            <a:r>
              <a:rPr lang="ru-RU" b="1" dirty="0"/>
              <a:t>Портрет М.И.Лопухиной</a:t>
            </a:r>
          </a:p>
          <a:p>
            <a:pPr algn="r"/>
            <a:r>
              <a:rPr lang="ru-RU" b="1" dirty="0"/>
              <a:t>1797г, холст, масло,72 </a:t>
            </a:r>
            <a:r>
              <a:rPr lang="ru-RU" b="1" dirty="0" err="1"/>
              <a:t>x</a:t>
            </a:r>
            <a:r>
              <a:rPr lang="ru-RU" b="1" dirty="0"/>
              <a:t> 55,5 см</a:t>
            </a:r>
          </a:p>
          <a:p>
            <a:pPr algn="r"/>
            <a:r>
              <a:rPr lang="ru-RU" b="1" dirty="0"/>
              <a:t>Государственная                           Третьяковская галерея,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2874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357562"/>
            <a:ext cx="3286148" cy="32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608512" y="785794"/>
            <a:ext cx="45354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Красочные портреты Франсуазы </a:t>
            </a:r>
            <a:r>
              <a:rPr lang="ru-RU" sz="2000" dirty="0" err="1"/>
              <a:t>Нилли</a:t>
            </a:r>
            <a:endParaRPr lang="ru-RU" sz="2000" dirty="0"/>
          </a:p>
          <a:p>
            <a:pPr>
              <a:spcBef>
                <a:spcPct val="50000"/>
              </a:spcBef>
            </a:pPr>
            <a:r>
              <a:rPr lang="ru-RU" sz="1600" dirty="0"/>
              <a:t>Быть может, вначале они покажутся вам несколько неправдоподобными, но вряд ли вы сможете устоять перед буйством красок и потрясающей энергетикой этих портретов.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143404" cy="541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09584"/>
            <a:ext cx="2952735" cy="36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00562" y="3500438"/>
            <a:ext cx="46434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Толпой любимцев окруженный, </a:t>
            </a:r>
            <a:endParaRPr lang="ru-RU" sz="2400" dirty="0" smtClean="0"/>
          </a:p>
          <a:p>
            <a:r>
              <a:rPr lang="ru-RU" sz="2400" b="1" dirty="0" smtClean="0"/>
              <a:t>Выходит Петр. Его глаза</a:t>
            </a:r>
            <a:endParaRPr lang="ru-RU" sz="2400" dirty="0" smtClean="0"/>
          </a:p>
          <a:p>
            <a:r>
              <a:rPr lang="ru-RU" sz="2400" b="1" dirty="0" smtClean="0"/>
              <a:t>Сияют. Лик его ужасен.</a:t>
            </a:r>
            <a:endParaRPr lang="ru-RU" sz="2400" dirty="0" smtClean="0"/>
          </a:p>
          <a:p>
            <a:r>
              <a:rPr lang="ru-RU" sz="2400" b="1" dirty="0" smtClean="0"/>
              <a:t>Движенья быстры. Он прекрасен, </a:t>
            </a:r>
            <a:endParaRPr lang="ru-RU" sz="2400" dirty="0" smtClean="0"/>
          </a:p>
          <a:p>
            <a:r>
              <a:rPr lang="ru-RU" sz="2400" b="1" dirty="0" smtClean="0"/>
              <a:t>Он весь как Божия гроза.</a:t>
            </a:r>
          </a:p>
          <a:p>
            <a:endParaRPr lang="ru-RU" dirty="0" smtClean="0"/>
          </a:p>
          <a:p>
            <a:r>
              <a:rPr lang="ru-RU" b="1" dirty="0" smtClean="0"/>
              <a:t>А.С.Пушкин “Полтава”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857892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Портрет Петра Великого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382721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333375"/>
            <a:ext cx="32321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714620"/>
            <a:ext cx="3000364" cy="393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808ec48c9561a53cb23683d550598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3268663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00100" y="3000372"/>
            <a:ext cx="7778747" cy="914400"/>
          </a:xfrm>
          <a:prstGeom prst="rect">
            <a:avLst/>
          </a:prstGeom>
          <a:solidFill>
            <a:srgbClr val="FEF4EC"/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latin typeface="Calligraph" pitchFamily="82" charset="0"/>
              </a:rPr>
              <a:t>«Глаза – зеркало души…»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786182" y="4071942"/>
            <a:ext cx="50403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800" b="1" dirty="0">
                <a:latin typeface="Calligraph" pitchFamily="82" charset="0"/>
              </a:rPr>
              <a:t>В моих глазах моя душа</a:t>
            </a:r>
          </a:p>
          <a:p>
            <a:pPr algn="r"/>
            <a:r>
              <a:rPr lang="ru-RU" sz="2800" b="1" dirty="0">
                <a:latin typeface="Calligraph" pitchFamily="82" charset="0"/>
              </a:rPr>
              <a:t>Зеркальное её отображение</a:t>
            </a:r>
          </a:p>
          <a:p>
            <a:pPr algn="r"/>
            <a:r>
              <a:rPr lang="ru-RU" sz="2800" b="1" dirty="0">
                <a:latin typeface="Calligraph" pitchFamily="82" charset="0"/>
              </a:rPr>
              <a:t>И с некоторым искажением</a:t>
            </a:r>
          </a:p>
          <a:p>
            <a:pPr algn="r"/>
            <a:r>
              <a:rPr lang="ru-RU" sz="2800" b="1" dirty="0">
                <a:latin typeface="Calligraph" pitchFamily="82" charset="0"/>
              </a:rPr>
              <a:t>Реальность мира в них видна.</a:t>
            </a:r>
          </a:p>
          <a:p>
            <a:pPr algn="r"/>
            <a:r>
              <a:rPr lang="ru-RU" sz="2000" b="1" dirty="0" err="1">
                <a:latin typeface="Calligraph" pitchFamily="82" charset="0"/>
              </a:rPr>
              <a:t>Беседин</a:t>
            </a:r>
            <a:r>
              <a:rPr lang="ru-RU" sz="2000" b="1" dirty="0">
                <a:latin typeface="Calligraph" pitchFamily="82" charset="0"/>
              </a:rPr>
              <a:t> Евгений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лаза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785794"/>
            <a:ext cx="6403702" cy="5786478"/>
          </a:xfrm>
          <a:prstGeom prst="ellipse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21429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_OldTyperNr" pitchFamily="18" charset="-52"/>
              </a:rPr>
              <a:t>Структура глаза</a:t>
            </a:r>
            <a:endParaRPr lang="ru-RU" sz="2800" b="1" dirty="0">
              <a:latin typeface="a_OldTyperNr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Глаза\48702953_10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285728"/>
            <a:ext cx="4214842" cy="1765197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F:\1244550190_kinopoiskrujessicaszohr964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66"/>
            <a:ext cx="3786214" cy="1802959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F:\265695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572008"/>
            <a:ext cx="3448243" cy="1946589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F:\Глаза\282513_6a8e3cc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786058"/>
            <a:ext cx="4129116" cy="1214446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5" name="Picture 7" descr="F:\Глаза\2280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4786322"/>
            <a:ext cx="4500594" cy="1643074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7" name="Picture 9" descr="F:\Глаза\591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2714620"/>
            <a:ext cx="3816830" cy="1214446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254591500_gl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734038"/>
            <a:ext cx="4143404" cy="2273422"/>
          </a:xfrm>
          <a:prstGeom prst="ellipse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6500826" y="1857364"/>
            <a:ext cx="157163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2571736" y="428604"/>
            <a:ext cx="1357322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1214414" y="1500174"/>
            <a:ext cx="1428760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715140" y="3143248"/>
            <a:ext cx="178595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857884" y="500042"/>
            <a:ext cx="1357322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214414" y="3714752"/>
            <a:ext cx="164307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357422" y="4214818"/>
            <a:ext cx="1428760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429124" y="4714884"/>
            <a:ext cx="164307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5715008" y="3929066"/>
            <a:ext cx="1285884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2940942">
            <a:off x="2849801" y="858217"/>
            <a:ext cx="168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искрометные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 rot="20731913">
            <a:off x="6315658" y="1699617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лукавые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 rot="158586">
            <a:off x="6794485" y="26693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озорные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 rot="2489718">
            <a:off x="5890302" y="4094389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гневные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 rot="4319027">
            <a:off x="4889713" y="445052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скорбные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 rot="18630293">
            <a:off x="5437123" y="96137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правдивые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 rot="19564619">
            <a:off x="2506079" y="42165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пустые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 rot="20307573">
            <a:off x="1806321" y="4022469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бегающие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 rot="1796422">
            <a:off x="1882787" y="16536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наглые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3428992" y="4857760"/>
            <a:ext cx="164307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286512" y="3643314"/>
            <a:ext cx="2000264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7013267">
            <a:off x="3013007" y="48681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внимательные</a:t>
            </a:r>
            <a:endParaRPr lang="ru-RU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 rot="16200000" flipV="1">
            <a:off x="4286248" y="857232"/>
            <a:ext cx="150019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6010782">
            <a:off x="3976115" y="860185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удивленные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 rot="20296257">
            <a:off x="1823829" y="350312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злые</a:t>
            </a:r>
            <a:endParaRPr lang="ru-RU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rot="10800000" flipV="1">
            <a:off x="857224" y="2928934"/>
            <a:ext cx="157163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593974">
            <a:off x="6571884" y="3546631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задумчивые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 rot="21385445">
            <a:off x="1081804" y="254004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озорные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 rot="15255711">
            <a:off x="4151042" y="47995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беспокойные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 rot="21355982">
            <a:off x="797085" y="297913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открытые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 rot="2669611">
            <a:off x="2782355" y="1272597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ясные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4649509" y="851161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печальные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500042"/>
            <a:ext cx="5000660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257174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Человеческий глаз дает перевернутое изображение предмета, и только мозг воссоздает представление о подлинном положении предмета.</a:t>
            </a:r>
            <a:endParaRPr lang="ru-RU" b="1" dirty="0"/>
          </a:p>
        </p:txBody>
      </p:sp>
      <p:pic>
        <p:nvPicPr>
          <p:cNvPr id="3075" name="Picture 3" descr="1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488" y="3643314"/>
            <a:ext cx="3429024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621508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Фотоаппарат тоже дает перевернутое изображение предмета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9800" y="0"/>
            <a:ext cx="566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500042"/>
            <a:ext cx="4714908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0"/>
            <a:ext cx="34925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000" b="1" dirty="0">
                <a:latin typeface="Rosamunda Two" pitchFamily="66" charset="0"/>
              </a:rPr>
              <a:t>Ты помнишь, как из тьмы былого,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Едва закутана в атлас,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С портрета </a:t>
            </a:r>
            <a:r>
              <a:rPr lang="ru-RU" sz="2000" b="1" dirty="0" err="1">
                <a:latin typeface="Rosamunda Two" pitchFamily="66" charset="0"/>
              </a:rPr>
              <a:t>Рокотова</a:t>
            </a:r>
            <a:r>
              <a:rPr lang="ru-RU" sz="2000" b="1" dirty="0">
                <a:latin typeface="Rosamunda Two" pitchFamily="66" charset="0"/>
              </a:rPr>
              <a:t> снова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Смотрела </a:t>
            </a:r>
            <a:r>
              <a:rPr lang="ru-RU" sz="2000" b="1" dirty="0" err="1">
                <a:latin typeface="Rosamunda Two" pitchFamily="66" charset="0"/>
              </a:rPr>
              <a:t>Струйская</a:t>
            </a:r>
            <a:r>
              <a:rPr lang="ru-RU" sz="2000" b="1" dirty="0">
                <a:latin typeface="Rosamunda Two" pitchFamily="66" charset="0"/>
              </a:rPr>
              <a:t> на нас</a:t>
            </a:r>
            <a:r>
              <a:rPr lang="ru-RU" sz="2000" b="1" dirty="0" smtClean="0">
                <a:latin typeface="Rosamunda Two" pitchFamily="66" charset="0"/>
              </a:rPr>
              <a:t>?</a:t>
            </a:r>
          </a:p>
          <a:p>
            <a:pPr algn="r"/>
            <a:r>
              <a:rPr lang="ru-RU" sz="2000" b="1" dirty="0" smtClean="0">
                <a:latin typeface="Rosamunda Two" pitchFamily="66" charset="0"/>
              </a:rPr>
              <a:t> </a:t>
            </a:r>
            <a:endParaRPr lang="ru-RU" sz="2000" b="1" dirty="0">
              <a:latin typeface="Rosamunda Two" pitchFamily="66" charset="0"/>
            </a:endParaRPr>
          </a:p>
          <a:p>
            <a:pPr algn="r"/>
            <a:r>
              <a:rPr lang="ru-RU" sz="2000" b="1" dirty="0">
                <a:latin typeface="Rosamunda Two" pitchFamily="66" charset="0"/>
              </a:rPr>
              <a:t>Ее глаза — как два тумана,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Полуулыбка, </a:t>
            </a:r>
            <a:r>
              <a:rPr lang="ru-RU" sz="2000" b="1" dirty="0" err="1">
                <a:latin typeface="Rosamunda Two" pitchFamily="66" charset="0"/>
              </a:rPr>
              <a:t>полуплач</a:t>
            </a:r>
            <a:r>
              <a:rPr lang="ru-RU" sz="2000" b="1" dirty="0">
                <a:latin typeface="Rosamunda Two" pitchFamily="66" charset="0"/>
              </a:rPr>
              <a:t>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Ее глаза — как два обмана,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Покрытых мглою неудач</a:t>
            </a:r>
            <a:r>
              <a:rPr lang="ru-RU" sz="2000" b="1" dirty="0" smtClean="0">
                <a:latin typeface="Rosamunda Two" pitchFamily="66" charset="0"/>
              </a:rPr>
              <a:t>.</a:t>
            </a:r>
          </a:p>
          <a:p>
            <a:pPr algn="r"/>
            <a:r>
              <a:rPr lang="ru-RU" sz="2000" b="1" dirty="0" smtClean="0">
                <a:latin typeface="Rosamunda Two" pitchFamily="66" charset="0"/>
              </a:rPr>
              <a:t> </a:t>
            </a:r>
            <a:endParaRPr lang="ru-RU" sz="2000" b="1" dirty="0">
              <a:latin typeface="Rosamunda Two" pitchFamily="66" charset="0"/>
            </a:endParaRPr>
          </a:p>
          <a:p>
            <a:pPr algn="r"/>
            <a:r>
              <a:rPr lang="ru-RU" sz="2000" b="1" dirty="0">
                <a:latin typeface="Rosamunda Two" pitchFamily="66" charset="0"/>
              </a:rPr>
              <a:t>Соединенье двух загадок,</a:t>
            </a:r>
          </a:p>
          <a:p>
            <a:pPr algn="r"/>
            <a:r>
              <a:rPr lang="ru-RU" sz="2000" b="1" dirty="0" err="1">
                <a:latin typeface="Rosamunda Two" pitchFamily="66" charset="0"/>
              </a:rPr>
              <a:t>Полувосторг</a:t>
            </a:r>
            <a:r>
              <a:rPr lang="ru-RU" sz="2000" b="1" dirty="0">
                <a:latin typeface="Rosamunda Two" pitchFamily="66" charset="0"/>
              </a:rPr>
              <a:t>, </a:t>
            </a:r>
            <a:r>
              <a:rPr lang="ru-RU" sz="2000" b="1" dirty="0" err="1">
                <a:latin typeface="Rosamunda Two" pitchFamily="66" charset="0"/>
              </a:rPr>
              <a:t>полуиспуг</a:t>
            </a:r>
            <a:r>
              <a:rPr lang="ru-RU" sz="2000" b="1" dirty="0">
                <a:latin typeface="Rosamunda Two" pitchFamily="66" charset="0"/>
              </a:rPr>
              <a:t>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Безумной нежности припадок,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Предвосхищенье смертных мук</a:t>
            </a:r>
            <a:r>
              <a:rPr lang="ru-RU" sz="2000" b="1" dirty="0" smtClean="0">
                <a:latin typeface="Rosamunda Two" pitchFamily="66" charset="0"/>
              </a:rPr>
              <a:t>.</a:t>
            </a:r>
          </a:p>
          <a:p>
            <a:pPr algn="r"/>
            <a:r>
              <a:rPr lang="ru-RU" sz="2000" b="1" dirty="0" smtClean="0">
                <a:latin typeface="Rosamunda Two" pitchFamily="66" charset="0"/>
              </a:rPr>
              <a:t> </a:t>
            </a:r>
            <a:endParaRPr lang="ru-RU" sz="2000" b="1" dirty="0">
              <a:latin typeface="Rosamunda Two" pitchFamily="66" charset="0"/>
            </a:endParaRPr>
          </a:p>
          <a:p>
            <a:pPr algn="r"/>
            <a:r>
              <a:rPr lang="ru-RU" sz="2000" b="1" dirty="0">
                <a:latin typeface="Rosamunda Two" pitchFamily="66" charset="0"/>
              </a:rPr>
              <a:t>Когда потемки наступают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И приближается гроза,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Со дна души моей мерцают</a:t>
            </a:r>
          </a:p>
          <a:p>
            <a:pPr algn="r"/>
            <a:r>
              <a:rPr lang="ru-RU" sz="2000" b="1" dirty="0">
                <a:latin typeface="Rosamunda Two" pitchFamily="66" charset="0"/>
              </a:rPr>
              <a:t>Ее прекрасные глаза</a:t>
            </a:r>
            <a:r>
              <a:rPr lang="ru-RU" sz="2400" b="1" dirty="0">
                <a:latin typeface="Rosamunda Two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00768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Рокотов Ф.С.                                      Портрет А. П. </a:t>
            </a:r>
            <a:r>
              <a:rPr lang="ru-RU" b="1" dirty="0" err="1" smtClean="0"/>
              <a:t>Струйской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 b="4604"/>
          <a:stretch>
            <a:fillRect/>
          </a:stretch>
        </p:blipFill>
        <p:spPr bwMode="auto">
          <a:xfrm>
            <a:off x="3929058" y="500042"/>
            <a:ext cx="47149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285728"/>
            <a:ext cx="6388819" cy="5857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621508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Способ видения </a:t>
            </a:r>
            <a:r>
              <a:rPr lang="ru-RU" b="1" dirty="0" err="1" smtClean="0"/>
              <a:t>Брёгеля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/>
          <a:srcRect t="2068" r="3271" b="2803"/>
          <a:stretch>
            <a:fillRect/>
          </a:stretch>
        </p:blipFill>
        <p:spPr bwMode="auto">
          <a:xfrm>
            <a:off x="214282" y="428604"/>
            <a:ext cx="3422812" cy="3578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16363" y="0"/>
            <a:ext cx="5227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714356"/>
            <a:ext cx="39290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900</TotalTime>
  <Words>346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Сузунсчкая 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Налимова Н. А.</dc:creator>
  <cp:lastModifiedBy>User</cp:lastModifiedBy>
  <cp:revision>80</cp:revision>
  <dcterms:created xsi:type="dcterms:W3CDTF">2009-11-09T02:23:49Z</dcterms:created>
  <dcterms:modified xsi:type="dcterms:W3CDTF">2010-07-06T19:37:09Z</dcterms:modified>
</cp:coreProperties>
</file>