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65" r:id="rId2"/>
    <p:sldId id="280" r:id="rId3"/>
    <p:sldId id="266" r:id="rId4"/>
    <p:sldId id="281" r:id="rId5"/>
    <p:sldId id="282" r:id="rId6"/>
    <p:sldId id="283" r:id="rId7"/>
    <p:sldId id="284" r:id="rId8"/>
    <p:sldId id="285" r:id="rId9"/>
    <p:sldId id="287" r:id="rId10"/>
    <p:sldId id="288" r:id="rId11"/>
    <p:sldId id="268" r:id="rId12"/>
    <p:sldId id="270" r:id="rId13"/>
    <p:sldId id="260" r:id="rId14"/>
    <p:sldId id="279" r:id="rId15"/>
    <p:sldId id="27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FFFF"/>
    <a:srgbClr val="000000"/>
    <a:srgbClr val="00FF00"/>
    <a:srgbClr val="FF9900"/>
    <a:srgbClr val="A50021"/>
    <a:srgbClr val="336600"/>
    <a:srgbClr val="FFFF00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1878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1878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8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879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79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79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879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1879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79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880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880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880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880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880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776C85E-7CE6-4D13-93F8-E194967C51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8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00" grpId="0"/>
      <p:bldP spid="11880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8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880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E87AA-D290-4626-9484-2486E089B3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CE898-5137-4185-B2AF-CE98D273CF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D86E7-BE99-4405-A30F-E399870705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FCBB9-AE68-4B03-BB83-7919D0F6D2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D3EAF-9219-4A59-BF7E-DB92A72233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09A3C-902C-487E-8F4B-EC0D046C34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DAFF0-9D2C-466B-B806-7847B45547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C510C-E47D-44DC-B862-AACE7158A4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77664-6963-4B3B-B9F2-60B75B8FD2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ABDCD-1DB8-4B71-B7F1-0014D1D687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1776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76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776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1776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6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6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6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7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7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7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7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7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777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777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777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777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777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9341AC88-4960-41BB-9472-FE1400BCD30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7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7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7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7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7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5" grpId="0"/>
      <p:bldP spid="11777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7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777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7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777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7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777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7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777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7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777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64" name="Picture 4" descr="FOSTR2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357290" y="2786058"/>
            <a:ext cx="778671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Путешествие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галактику буквенных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выражений</a:t>
            </a:r>
          </a:p>
          <a:p>
            <a:pPr algn="ctr"/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значения выражения а+8, если</a:t>
            </a:r>
            <a:endParaRPr lang="ru-RU" dirty="0"/>
          </a:p>
        </p:txBody>
      </p:sp>
      <p:sp>
        <p:nvSpPr>
          <p:cNvPr id="121862" name="AutoShape 6"/>
          <p:cNvSpPr>
            <a:spLocks noChangeArrowheads="1"/>
          </p:cNvSpPr>
          <p:nvPr/>
        </p:nvSpPr>
        <p:spPr bwMode="auto">
          <a:xfrm>
            <a:off x="3203575" y="3644900"/>
            <a:ext cx="9144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63" name="Rectangle 7"/>
          <p:cNvSpPr>
            <a:spLocks noGrp="1" noChangeArrowheads="1"/>
          </p:cNvSpPr>
          <p:nvPr>
            <p:ph idx="1"/>
          </p:nvPr>
        </p:nvSpPr>
        <p:spPr>
          <a:xfrm>
            <a:off x="1187450" y="1628775"/>
            <a:ext cx="7543800" cy="4114800"/>
          </a:xfrm>
          <a:ln/>
        </p:spPr>
        <p:txBody>
          <a:bodyPr/>
          <a:lstStyle/>
          <a:p>
            <a:endParaRPr lang="ru-RU"/>
          </a:p>
        </p:txBody>
      </p:sp>
      <p:sp>
        <p:nvSpPr>
          <p:cNvPr id="121864" name="AutoShape 8"/>
          <p:cNvSpPr>
            <a:spLocks noChangeArrowheads="1"/>
          </p:cNvSpPr>
          <p:nvPr/>
        </p:nvSpPr>
        <p:spPr bwMode="auto">
          <a:xfrm>
            <a:off x="7092950" y="2133600"/>
            <a:ext cx="935038" cy="11303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65" name="AutoShape 9"/>
          <p:cNvSpPr>
            <a:spLocks noChangeArrowheads="1"/>
          </p:cNvSpPr>
          <p:nvPr/>
        </p:nvSpPr>
        <p:spPr bwMode="auto">
          <a:xfrm>
            <a:off x="7596188" y="0"/>
            <a:ext cx="914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66" name="AutoShape 10"/>
          <p:cNvSpPr>
            <a:spLocks noChangeArrowheads="1"/>
          </p:cNvSpPr>
          <p:nvPr/>
        </p:nvSpPr>
        <p:spPr bwMode="auto">
          <a:xfrm>
            <a:off x="3563938" y="549275"/>
            <a:ext cx="914400" cy="914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68" name="AutoShape 12"/>
          <p:cNvSpPr>
            <a:spLocks noChangeArrowheads="1"/>
          </p:cNvSpPr>
          <p:nvPr/>
        </p:nvSpPr>
        <p:spPr bwMode="auto">
          <a:xfrm>
            <a:off x="0" y="1196975"/>
            <a:ext cx="9144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70" name="AutoShape 14"/>
          <p:cNvSpPr>
            <a:spLocks noChangeArrowheads="1"/>
          </p:cNvSpPr>
          <p:nvPr/>
        </p:nvSpPr>
        <p:spPr bwMode="auto">
          <a:xfrm>
            <a:off x="1979613" y="5589588"/>
            <a:ext cx="914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71" name="AutoShape 15"/>
          <p:cNvSpPr>
            <a:spLocks noChangeArrowheads="1"/>
          </p:cNvSpPr>
          <p:nvPr/>
        </p:nvSpPr>
        <p:spPr bwMode="auto">
          <a:xfrm>
            <a:off x="7956550" y="5084763"/>
            <a:ext cx="914400" cy="914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73" name="Oval 17"/>
          <p:cNvSpPr>
            <a:spLocks noChangeArrowheads="1"/>
          </p:cNvSpPr>
          <p:nvPr/>
        </p:nvSpPr>
        <p:spPr bwMode="auto">
          <a:xfrm>
            <a:off x="5651500" y="5229225"/>
            <a:ext cx="1512888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а</a:t>
            </a:r>
            <a:r>
              <a:rPr lang="ru-RU" b="1" dirty="0" smtClean="0">
                <a:solidFill>
                  <a:srgbClr val="000000"/>
                </a:solidFill>
              </a:rPr>
              <a:t>=72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1876" name="Oval 20"/>
          <p:cNvSpPr>
            <a:spLocks noChangeArrowheads="1"/>
          </p:cNvSpPr>
          <p:nvPr/>
        </p:nvSpPr>
        <p:spPr bwMode="auto">
          <a:xfrm>
            <a:off x="1547813" y="1989138"/>
            <a:ext cx="1800225" cy="10795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rgbClr val="000000"/>
                </a:solidFill>
              </a:rPr>
              <a:t>а=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17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1877" name="Oval 21"/>
          <p:cNvSpPr>
            <a:spLocks noChangeArrowheads="1"/>
          </p:cNvSpPr>
          <p:nvPr/>
        </p:nvSpPr>
        <p:spPr bwMode="auto">
          <a:xfrm>
            <a:off x="4500563" y="1773238"/>
            <a:ext cx="2016125" cy="11509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err="1" smtClean="0">
                <a:solidFill>
                  <a:srgbClr val="000000"/>
                </a:solidFill>
              </a:rPr>
              <a:t>а</a:t>
            </a:r>
            <a:r>
              <a:rPr lang="ru-RU" b="1" dirty="0" err="1" smtClean="0">
                <a:solidFill>
                  <a:srgbClr val="000000"/>
                </a:solidFill>
              </a:rPr>
              <a:t>=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12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1878" name="Oval 22"/>
          <p:cNvSpPr>
            <a:spLocks noChangeArrowheads="1"/>
          </p:cNvSpPr>
          <p:nvPr/>
        </p:nvSpPr>
        <p:spPr bwMode="auto">
          <a:xfrm>
            <a:off x="6443663" y="3573463"/>
            <a:ext cx="1800225" cy="863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а</a:t>
            </a:r>
            <a:r>
              <a:rPr lang="ru-RU" b="1" dirty="0" smtClean="0">
                <a:solidFill>
                  <a:srgbClr val="000000"/>
                </a:solidFill>
              </a:rPr>
              <a:t>=50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1879" name="Oval 23"/>
          <p:cNvSpPr>
            <a:spLocks noChangeArrowheads="1"/>
          </p:cNvSpPr>
          <p:nvPr/>
        </p:nvSpPr>
        <p:spPr bwMode="auto">
          <a:xfrm>
            <a:off x="1331913" y="4292600"/>
            <a:ext cx="2087562" cy="936625"/>
          </a:xfrm>
          <a:prstGeom prst="ellipse">
            <a:avLst/>
          </a:pr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а</a:t>
            </a:r>
            <a:r>
              <a:rPr lang="ru-RU" b="1" dirty="0" smtClean="0">
                <a:solidFill>
                  <a:srgbClr val="000000"/>
                </a:solidFill>
              </a:rPr>
              <a:t>=42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" dur="1000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/>
      <p:bldP spid="121860" grpId="1"/>
      <p:bldP spid="121863" grpId="0"/>
      <p:bldP spid="121873" grpId="0" animBg="1"/>
      <p:bldP spid="121876" grpId="0" animBg="1"/>
      <p:bldP spid="121877" grpId="0" animBg="1"/>
      <p:bldP spid="121878" grpId="0" animBg="1"/>
      <p:bldP spid="1218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1уровень      2 уровень      3уровень 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73-1=           74-70=         72-70+20=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42+1=          43-40=         80+4+6=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50-10=         62-2=           59-50-9=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40+10=        90+8=          25+5+40=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30-1=           37-3=           40+40+2=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66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1уровень      2 уровень      3уровень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73-1= </a:t>
            </a:r>
            <a:r>
              <a:rPr lang="ru-RU" sz="2800">
                <a:solidFill>
                  <a:srgbClr val="FF0066"/>
                </a:solidFill>
              </a:rPr>
              <a:t>72 </a:t>
            </a:r>
            <a:r>
              <a:rPr lang="ru-RU" sz="2800"/>
              <a:t>         74-70= </a:t>
            </a:r>
            <a:r>
              <a:rPr lang="ru-RU" sz="2800">
                <a:solidFill>
                  <a:srgbClr val="FF0066"/>
                </a:solidFill>
              </a:rPr>
              <a:t>4</a:t>
            </a:r>
            <a:r>
              <a:rPr lang="ru-RU" sz="2800"/>
              <a:t>        72-70+20=</a:t>
            </a:r>
            <a:r>
              <a:rPr lang="ru-RU" sz="2800">
                <a:solidFill>
                  <a:srgbClr val="FF0066"/>
                </a:solidFill>
              </a:rPr>
              <a:t>22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42+1=</a:t>
            </a:r>
            <a:r>
              <a:rPr lang="ru-RU" sz="2800">
                <a:solidFill>
                  <a:srgbClr val="FF0066"/>
                </a:solidFill>
              </a:rPr>
              <a:t>43</a:t>
            </a:r>
            <a:r>
              <a:rPr lang="ru-RU" sz="2800"/>
              <a:t>          43-40=</a:t>
            </a:r>
            <a:r>
              <a:rPr lang="ru-RU" sz="2800">
                <a:solidFill>
                  <a:srgbClr val="FF0066"/>
                </a:solidFill>
              </a:rPr>
              <a:t>3  </a:t>
            </a:r>
            <a:r>
              <a:rPr lang="ru-RU" sz="2800"/>
              <a:t>       80+4+6=</a:t>
            </a:r>
            <a:r>
              <a:rPr lang="ru-RU" sz="2800">
                <a:solidFill>
                  <a:srgbClr val="FF0066"/>
                </a:solidFill>
              </a:rPr>
              <a:t>90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50-10= </a:t>
            </a:r>
            <a:r>
              <a:rPr lang="ru-RU" sz="2800">
                <a:solidFill>
                  <a:srgbClr val="FF0066"/>
                </a:solidFill>
              </a:rPr>
              <a:t>40</a:t>
            </a:r>
            <a:r>
              <a:rPr lang="ru-RU" sz="2800"/>
              <a:t>        62-2= </a:t>
            </a:r>
            <a:r>
              <a:rPr lang="ru-RU" sz="2800">
                <a:solidFill>
                  <a:srgbClr val="FF0066"/>
                </a:solidFill>
              </a:rPr>
              <a:t>60</a:t>
            </a:r>
            <a:r>
              <a:rPr lang="ru-RU" sz="2800"/>
              <a:t>         59-50-9=</a:t>
            </a:r>
            <a:r>
              <a:rPr lang="ru-RU" sz="2800">
                <a:solidFill>
                  <a:srgbClr val="FF0066"/>
                </a:solidFill>
              </a:rPr>
              <a:t>0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40+10= </a:t>
            </a:r>
            <a:r>
              <a:rPr lang="ru-RU" sz="2800">
                <a:solidFill>
                  <a:srgbClr val="FF0066"/>
                </a:solidFill>
              </a:rPr>
              <a:t>50  </a:t>
            </a:r>
            <a:r>
              <a:rPr lang="ru-RU" sz="2800"/>
              <a:t>     90+8= </a:t>
            </a:r>
            <a:r>
              <a:rPr lang="ru-RU" sz="2800">
                <a:solidFill>
                  <a:srgbClr val="FF0066"/>
                </a:solidFill>
              </a:rPr>
              <a:t>98</a:t>
            </a:r>
            <a:r>
              <a:rPr lang="ru-RU" sz="2800"/>
              <a:t>        25+5+40=</a:t>
            </a:r>
            <a:r>
              <a:rPr lang="ru-RU" sz="2800">
                <a:solidFill>
                  <a:srgbClr val="FF0066"/>
                </a:solidFill>
              </a:rPr>
              <a:t>70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30-1= </a:t>
            </a:r>
            <a:r>
              <a:rPr lang="ru-RU" sz="2800">
                <a:solidFill>
                  <a:srgbClr val="FF0066"/>
                </a:solidFill>
              </a:rPr>
              <a:t>29 </a:t>
            </a:r>
            <a:r>
              <a:rPr lang="ru-RU" sz="2800"/>
              <a:t>         37-3= </a:t>
            </a:r>
            <a:r>
              <a:rPr lang="ru-RU" sz="2800">
                <a:solidFill>
                  <a:srgbClr val="FF0066"/>
                </a:solidFill>
              </a:rPr>
              <a:t>34</a:t>
            </a:r>
            <a:r>
              <a:rPr lang="ru-RU" sz="2800"/>
              <a:t>         40+40+2= </a:t>
            </a:r>
            <a:r>
              <a:rPr lang="ru-RU" sz="2800">
                <a:solidFill>
                  <a:srgbClr val="FF0066"/>
                </a:solidFill>
              </a:rPr>
              <a:t>82</a:t>
            </a:r>
            <a:r>
              <a:rPr lang="ru-RU" sz="2800"/>
              <a:t>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885" name="Picture 5" descr="ag_00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396413" cy="6577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/>
              <a:t>Подведение итогов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Какие цели и задачи мы с вами ставили в начале урока?</a:t>
            </a:r>
          </a:p>
          <a:p>
            <a:pPr>
              <a:lnSpc>
                <a:spcPct val="90000"/>
              </a:lnSpc>
            </a:pPr>
            <a:r>
              <a:rPr lang="ru-RU"/>
              <a:t>Что интересного было сегодня на уроке?</a:t>
            </a:r>
          </a:p>
          <a:p>
            <a:pPr>
              <a:lnSpc>
                <a:spcPct val="90000"/>
              </a:lnSpc>
            </a:pPr>
            <a:r>
              <a:rPr lang="ru-RU"/>
              <a:t>Какие открытия вы для себя сделали?</a:t>
            </a:r>
          </a:p>
          <a:p>
            <a:pPr>
              <a:lnSpc>
                <a:spcPct val="90000"/>
              </a:lnSpc>
            </a:pPr>
            <a:r>
              <a:rPr lang="ru-RU"/>
              <a:t>Какое настроение оставил этот урок?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 Спасибо за урок!</a:t>
            </a:r>
            <a:br>
              <a:rPr lang="ru-RU"/>
            </a:br>
            <a:r>
              <a:rPr lang="ru-RU"/>
              <a:t>            Молодцы!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060575"/>
            <a:ext cx="7543800" cy="4114800"/>
          </a:xfrm>
        </p:spPr>
        <p:txBody>
          <a:bodyPr/>
          <a:lstStyle/>
          <a:p>
            <a:endParaRPr lang="ru-RU"/>
          </a:p>
        </p:txBody>
      </p:sp>
      <p:pic>
        <p:nvPicPr>
          <p:cNvPr id="156676" name="Picture 4" descr="Рисунок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2133600"/>
            <a:ext cx="5399088" cy="445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5412" name="Picture 4" descr="j028890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4649788"/>
            <a:ext cx="3313112" cy="2208212"/>
          </a:xfrm>
          <a:prstGeom prst="rect">
            <a:avLst/>
          </a:prstGeom>
          <a:noFill/>
        </p:spPr>
      </p:pic>
      <p:pic>
        <p:nvPicPr>
          <p:cNvPr id="145414" name="Picture 6" descr="j021907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2133600"/>
            <a:ext cx="2770187" cy="2808288"/>
          </a:xfrm>
          <a:prstGeom prst="rect">
            <a:avLst/>
          </a:prstGeom>
          <a:noFill/>
        </p:spPr>
      </p:pic>
      <p:sp>
        <p:nvSpPr>
          <p:cNvPr id="145415" name="AutoShape 7"/>
          <p:cNvSpPr>
            <a:spLocks noChangeArrowheads="1"/>
          </p:cNvSpPr>
          <p:nvPr/>
        </p:nvSpPr>
        <p:spPr bwMode="auto">
          <a:xfrm>
            <a:off x="4140200" y="5084763"/>
            <a:ext cx="914400" cy="914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5416" name="AutoShape 8"/>
          <p:cNvSpPr>
            <a:spLocks noChangeArrowheads="1"/>
          </p:cNvSpPr>
          <p:nvPr/>
        </p:nvSpPr>
        <p:spPr bwMode="auto">
          <a:xfrm>
            <a:off x="7092950" y="2636838"/>
            <a:ext cx="914400" cy="914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title"/>
          </p:nvPr>
        </p:nvSpPr>
        <p:spPr>
          <a:xfrm>
            <a:off x="4071934" y="285728"/>
            <a:ext cx="4543425" cy="1431925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ru-RU" sz="4000" dirty="0"/>
          </a:p>
        </p:txBody>
      </p:sp>
      <p:sp>
        <p:nvSpPr>
          <p:cNvPr id="145418" name="AutoShape 10"/>
          <p:cNvSpPr>
            <a:spLocks noChangeArrowheads="1"/>
          </p:cNvSpPr>
          <p:nvPr/>
        </p:nvSpPr>
        <p:spPr bwMode="auto">
          <a:xfrm>
            <a:off x="900113" y="549275"/>
            <a:ext cx="914400" cy="914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5419" name="AutoShape 11"/>
          <p:cNvSpPr>
            <a:spLocks noChangeArrowheads="1"/>
          </p:cNvSpPr>
          <p:nvPr/>
        </p:nvSpPr>
        <p:spPr bwMode="auto">
          <a:xfrm>
            <a:off x="611188" y="5589588"/>
            <a:ext cx="914400" cy="914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2714620"/>
            <a:ext cx="7388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Планета устного счета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48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- 40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     +90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          - 50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                +2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                    -30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                         - 12  </a:t>
            </a:r>
          </a:p>
          <a:p>
            <a:pPr>
              <a:buFont typeface="Wingdings" pitchFamily="2" charset="2"/>
              <a:buNone/>
            </a:pPr>
            <a:r>
              <a:rPr lang="ru-RU" sz="2800">
                <a:solidFill>
                  <a:srgbClr val="FF0066"/>
                </a:solidFill>
              </a:rPr>
              <a:t>                                      = 8</a:t>
            </a:r>
          </a:p>
        </p:txBody>
      </p:sp>
      <p:pic>
        <p:nvPicPr>
          <p:cNvPr id="5" name="Рисунок 4" descr="mult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357298"/>
            <a:ext cx="3286148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1862" name="AutoShape 6"/>
          <p:cNvSpPr>
            <a:spLocks noChangeArrowheads="1"/>
          </p:cNvSpPr>
          <p:nvPr/>
        </p:nvSpPr>
        <p:spPr bwMode="auto">
          <a:xfrm>
            <a:off x="3203575" y="3644900"/>
            <a:ext cx="9144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63" name="Rectangle 7"/>
          <p:cNvSpPr>
            <a:spLocks noGrp="1" noChangeArrowheads="1"/>
          </p:cNvSpPr>
          <p:nvPr>
            <p:ph idx="1"/>
          </p:nvPr>
        </p:nvSpPr>
        <p:spPr>
          <a:xfrm>
            <a:off x="1187450" y="1628775"/>
            <a:ext cx="7543800" cy="4114800"/>
          </a:xfrm>
          <a:ln/>
        </p:spPr>
        <p:txBody>
          <a:bodyPr/>
          <a:lstStyle/>
          <a:p>
            <a:endParaRPr lang="ru-RU"/>
          </a:p>
        </p:txBody>
      </p:sp>
      <p:sp>
        <p:nvSpPr>
          <p:cNvPr id="121864" name="AutoShape 8"/>
          <p:cNvSpPr>
            <a:spLocks noChangeArrowheads="1"/>
          </p:cNvSpPr>
          <p:nvPr/>
        </p:nvSpPr>
        <p:spPr bwMode="auto">
          <a:xfrm>
            <a:off x="7092950" y="2133600"/>
            <a:ext cx="935038" cy="11303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65" name="AutoShape 9"/>
          <p:cNvSpPr>
            <a:spLocks noChangeArrowheads="1"/>
          </p:cNvSpPr>
          <p:nvPr/>
        </p:nvSpPr>
        <p:spPr bwMode="auto">
          <a:xfrm>
            <a:off x="7596188" y="0"/>
            <a:ext cx="914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66" name="AutoShape 10"/>
          <p:cNvSpPr>
            <a:spLocks noChangeArrowheads="1"/>
          </p:cNvSpPr>
          <p:nvPr/>
        </p:nvSpPr>
        <p:spPr bwMode="auto">
          <a:xfrm>
            <a:off x="3563938" y="549275"/>
            <a:ext cx="914400" cy="914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68" name="AutoShape 12"/>
          <p:cNvSpPr>
            <a:spLocks noChangeArrowheads="1"/>
          </p:cNvSpPr>
          <p:nvPr/>
        </p:nvSpPr>
        <p:spPr bwMode="auto">
          <a:xfrm>
            <a:off x="0" y="1196975"/>
            <a:ext cx="9144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70" name="AutoShape 14"/>
          <p:cNvSpPr>
            <a:spLocks noChangeArrowheads="1"/>
          </p:cNvSpPr>
          <p:nvPr/>
        </p:nvSpPr>
        <p:spPr bwMode="auto">
          <a:xfrm>
            <a:off x="1979613" y="5589588"/>
            <a:ext cx="914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71" name="AutoShape 15"/>
          <p:cNvSpPr>
            <a:spLocks noChangeArrowheads="1"/>
          </p:cNvSpPr>
          <p:nvPr/>
        </p:nvSpPr>
        <p:spPr bwMode="auto">
          <a:xfrm>
            <a:off x="7956550" y="5084763"/>
            <a:ext cx="914400" cy="914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73" name="Oval 17"/>
          <p:cNvSpPr>
            <a:spLocks noChangeArrowheads="1"/>
          </p:cNvSpPr>
          <p:nvPr/>
        </p:nvSpPr>
        <p:spPr bwMode="auto">
          <a:xfrm>
            <a:off x="5651500" y="5229225"/>
            <a:ext cx="1512888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9 </a:t>
            </a:r>
            <a:r>
              <a:rPr lang="ru-RU" b="1" dirty="0" err="1">
                <a:solidFill>
                  <a:srgbClr val="000000"/>
                </a:solidFill>
              </a:rPr>
              <a:t>дм=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1876" name="Oval 20"/>
          <p:cNvSpPr>
            <a:spLocks noChangeArrowheads="1"/>
          </p:cNvSpPr>
          <p:nvPr/>
        </p:nvSpPr>
        <p:spPr bwMode="auto">
          <a:xfrm>
            <a:off x="1547813" y="1989138"/>
            <a:ext cx="1800225" cy="10795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</a:rPr>
              <a:t>2 м 6 дм=</a:t>
            </a:r>
          </a:p>
        </p:txBody>
      </p:sp>
      <p:sp>
        <p:nvSpPr>
          <p:cNvPr id="121877" name="Oval 21"/>
          <p:cNvSpPr>
            <a:spLocks noChangeArrowheads="1"/>
          </p:cNvSpPr>
          <p:nvPr/>
        </p:nvSpPr>
        <p:spPr bwMode="auto">
          <a:xfrm>
            <a:off x="4500563" y="1773238"/>
            <a:ext cx="2016125" cy="11509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</a:rPr>
              <a:t>1дм 2 см=</a:t>
            </a:r>
          </a:p>
        </p:txBody>
      </p:sp>
      <p:sp>
        <p:nvSpPr>
          <p:cNvPr id="121878" name="Oval 22"/>
          <p:cNvSpPr>
            <a:spLocks noChangeArrowheads="1"/>
          </p:cNvSpPr>
          <p:nvPr/>
        </p:nvSpPr>
        <p:spPr bwMode="auto">
          <a:xfrm>
            <a:off x="6443663" y="3573463"/>
            <a:ext cx="1800225" cy="863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</a:rPr>
              <a:t>7 м 5 дм=</a:t>
            </a:r>
          </a:p>
        </p:txBody>
      </p:sp>
      <p:sp>
        <p:nvSpPr>
          <p:cNvPr id="121879" name="Oval 23"/>
          <p:cNvSpPr>
            <a:spLocks noChangeArrowheads="1"/>
          </p:cNvSpPr>
          <p:nvPr/>
        </p:nvSpPr>
        <p:spPr bwMode="auto">
          <a:xfrm>
            <a:off x="1331913" y="4292600"/>
            <a:ext cx="2087562" cy="936625"/>
          </a:xfrm>
          <a:prstGeom prst="ellipse">
            <a:avLst/>
          </a:pr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</a:rPr>
              <a:t>1 ч 3 мин=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" dur="1000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/>
      <p:bldP spid="121863" grpId="0"/>
      <p:bldP spid="121873" grpId="0" animBg="1"/>
      <p:bldP spid="121876" grpId="0" animBg="1"/>
      <p:bldP spid="121877" grpId="0" animBg="1"/>
      <p:bldP spid="121878" grpId="0" animBg="1"/>
      <p:bldP spid="1218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 числа:</a:t>
            </a:r>
            <a:endParaRPr lang="ru-RU" dirty="0"/>
          </a:p>
        </p:txBody>
      </p:sp>
      <p:sp>
        <p:nvSpPr>
          <p:cNvPr id="121862" name="AutoShape 6"/>
          <p:cNvSpPr>
            <a:spLocks noChangeArrowheads="1"/>
          </p:cNvSpPr>
          <p:nvPr/>
        </p:nvSpPr>
        <p:spPr bwMode="auto">
          <a:xfrm>
            <a:off x="3203575" y="3644900"/>
            <a:ext cx="9144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63" name="Rectangle 7"/>
          <p:cNvSpPr>
            <a:spLocks noGrp="1" noChangeArrowheads="1"/>
          </p:cNvSpPr>
          <p:nvPr>
            <p:ph idx="1"/>
          </p:nvPr>
        </p:nvSpPr>
        <p:spPr>
          <a:xfrm>
            <a:off x="1187450" y="1628775"/>
            <a:ext cx="7543800" cy="4114800"/>
          </a:xfrm>
          <a:ln/>
        </p:spPr>
        <p:txBody>
          <a:bodyPr/>
          <a:lstStyle/>
          <a:p>
            <a:endParaRPr lang="ru-RU"/>
          </a:p>
        </p:txBody>
      </p:sp>
      <p:sp>
        <p:nvSpPr>
          <p:cNvPr id="121864" name="AutoShape 8"/>
          <p:cNvSpPr>
            <a:spLocks noChangeArrowheads="1"/>
          </p:cNvSpPr>
          <p:nvPr/>
        </p:nvSpPr>
        <p:spPr bwMode="auto">
          <a:xfrm>
            <a:off x="7092950" y="2133600"/>
            <a:ext cx="935038" cy="11303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65" name="AutoShape 9"/>
          <p:cNvSpPr>
            <a:spLocks noChangeArrowheads="1"/>
          </p:cNvSpPr>
          <p:nvPr/>
        </p:nvSpPr>
        <p:spPr bwMode="auto">
          <a:xfrm>
            <a:off x="7596188" y="0"/>
            <a:ext cx="914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66" name="AutoShape 10"/>
          <p:cNvSpPr>
            <a:spLocks noChangeArrowheads="1"/>
          </p:cNvSpPr>
          <p:nvPr/>
        </p:nvSpPr>
        <p:spPr bwMode="auto">
          <a:xfrm>
            <a:off x="3563938" y="549275"/>
            <a:ext cx="914400" cy="914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68" name="AutoShape 12"/>
          <p:cNvSpPr>
            <a:spLocks noChangeArrowheads="1"/>
          </p:cNvSpPr>
          <p:nvPr/>
        </p:nvSpPr>
        <p:spPr bwMode="auto">
          <a:xfrm>
            <a:off x="0" y="1196975"/>
            <a:ext cx="9144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70" name="AutoShape 14"/>
          <p:cNvSpPr>
            <a:spLocks noChangeArrowheads="1"/>
          </p:cNvSpPr>
          <p:nvPr/>
        </p:nvSpPr>
        <p:spPr bwMode="auto">
          <a:xfrm>
            <a:off x="1979613" y="5589588"/>
            <a:ext cx="914400" cy="914400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71" name="AutoShape 15"/>
          <p:cNvSpPr>
            <a:spLocks noChangeArrowheads="1"/>
          </p:cNvSpPr>
          <p:nvPr/>
        </p:nvSpPr>
        <p:spPr bwMode="auto">
          <a:xfrm>
            <a:off x="7956550" y="5084763"/>
            <a:ext cx="914400" cy="914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73" name="Oval 17"/>
          <p:cNvSpPr>
            <a:spLocks noChangeArrowheads="1"/>
          </p:cNvSpPr>
          <p:nvPr/>
        </p:nvSpPr>
        <p:spPr bwMode="auto">
          <a:xfrm>
            <a:off x="5651500" y="5229225"/>
            <a:ext cx="1512888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3</a:t>
            </a:r>
            <a:r>
              <a:rPr lang="ru-RU" b="1" dirty="0" smtClean="0">
                <a:solidFill>
                  <a:srgbClr val="000000"/>
                </a:solidFill>
              </a:rPr>
              <a:t>9  и 8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1876" name="Oval 20"/>
          <p:cNvSpPr>
            <a:spLocks noChangeArrowheads="1"/>
          </p:cNvSpPr>
          <p:nvPr/>
        </p:nvSpPr>
        <p:spPr bwMode="auto">
          <a:xfrm>
            <a:off x="1547813" y="1989138"/>
            <a:ext cx="1800225" cy="1079500"/>
          </a:xfrm>
          <a:prstGeom prst="ellipse">
            <a:avLst/>
          </a:prstGeom>
          <a:solidFill>
            <a:srgbClr val="FF7C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20 и 17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1877" name="Oval 21"/>
          <p:cNvSpPr>
            <a:spLocks noChangeArrowheads="1"/>
          </p:cNvSpPr>
          <p:nvPr/>
        </p:nvSpPr>
        <p:spPr bwMode="auto">
          <a:xfrm>
            <a:off x="4500563" y="1773238"/>
            <a:ext cx="2016125" cy="11509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32 и 12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1878" name="Oval 22"/>
          <p:cNvSpPr>
            <a:spLocks noChangeArrowheads="1"/>
          </p:cNvSpPr>
          <p:nvPr/>
        </p:nvSpPr>
        <p:spPr bwMode="auto">
          <a:xfrm>
            <a:off x="6443663" y="3573463"/>
            <a:ext cx="1800225" cy="8636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25 и 5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1879" name="Oval 23"/>
          <p:cNvSpPr>
            <a:spLocks noChangeArrowheads="1"/>
          </p:cNvSpPr>
          <p:nvPr/>
        </p:nvSpPr>
        <p:spPr bwMode="auto">
          <a:xfrm>
            <a:off x="1331913" y="4292600"/>
            <a:ext cx="2087562" cy="936625"/>
          </a:xfrm>
          <a:prstGeom prst="ellipse">
            <a:avLst/>
          </a:pr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100 и 1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" dur="1000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/>
      <p:bldP spid="121863" grpId="0"/>
      <p:bldP spid="121873" grpId="0" animBg="1"/>
      <p:bldP spid="121876" grpId="0" animBg="1"/>
      <p:bldP spid="121877" grpId="0" animBg="1"/>
      <p:bldP spid="121878" grpId="0" animBg="1"/>
      <p:bldP spid="1218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5652" name="Picture 4" descr="EVENT0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4" name="TextBox 3"/>
          <p:cNvSpPr txBox="1"/>
          <p:nvPr/>
        </p:nvSpPr>
        <p:spPr>
          <a:xfrm>
            <a:off x="4643438" y="271462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05967" y="2967335"/>
            <a:ext cx="1847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642918"/>
            <a:ext cx="7810664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Космонавты 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во время полета </a:t>
            </a:r>
          </a:p>
          <a:p>
            <a:pPr algn="just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</a:t>
            </a:r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стретили на пути</a:t>
            </a:r>
          </a:p>
          <a:p>
            <a:pPr algn="just"/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19 метеоритов, а комет </a:t>
            </a:r>
          </a:p>
          <a:p>
            <a:pPr algn="just"/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 2 больше. Сколько комет </a:t>
            </a:r>
          </a:p>
          <a:p>
            <a:pPr algn="just"/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встретилось космонавтам ?</a:t>
            </a:r>
          </a:p>
          <a:p>
            <a:pPr algn="just"/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5652" name="Picture 4" descr="EVENT0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4" name="TextBox 3"/>
          <p:cNvSpPr txBox="1"/>
          <p:nvPr/>
        </p:nvSpPr>
        <p:spPr>
          <a:xfrm>
            <a:off x="4643438" y="271462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05967" y="2967335"/>
            <a:ext cx="1847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785794"/>
            <a:ext cx="8227573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Космонавты 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во время полета </a:t>
            </a:r>
          </a:p>
          <a:p>
            <a:pPr algn="just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</a:t>
            </a:r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ъели 26 тюбиков каши, а </a:t>
            </a:r>
          </a:p>
          <a:p>
            <a:pPr algn="just"/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варенья 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– на 4 тюбика больше.</a:t>
            </a:r>
          </a:p>
          <a:p>
            <a:pPr algn="just"/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Сколько всего тюбиков с едой</a:t>
            </a:r>
          </a:p>
          <a:p>
            <a:pPr algn="just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ъели космонавты?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Sos!   Sos!   Sos!</a:t>
            </a:r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9508" name="Picture 4" descr="image00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989138"/>
            <a:ext cx="8351838" cy="4868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8" name="Picture 4" descr="image00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760" y="1928802"/>
            <a:ext cx="8382927" cy="4929198"/>
          </a:xfrm>
          <a:prstGeom prst="rect">
            <a:avLst/>
          </a:prstGeom>
          <a:noFill/>
        </p:spPr>
      </p:pic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 </a:t>
            </a:r>
            <a:r>
              <a:rPr lang="ru-RU" dirty="0" err="1" smtClean="0"/>
              <a:t>Нусмумриков</a:t>
            </a:r>
            <a:r>
              <a:rPr lang="ru-RU" dirty="0" smtClean="0"/>
              <a:t>! Реши задачу!</a:t>
            </a:r>
            <a:endParaRPr lang="ru-RU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57364"/>
            <a:ext cx="7720042" cy="4238636"/>
          </a:xfrm>
        </p:spPr>
        <p:txBody>
          <a:bodyPr/>
          <a:lstStyle/>
          <a:p>
            <a:r>
              <a:rPr lang="ru-RU" dirty="0" smtClean="0"/>
              <a:t>На планете </a:t>
            </a:r>
            <a:r>
              <a:rPr lang="ru-RU" dirty="0" err="1" smtClean="0"/>
              <a:t>Слямдия</a:t>
            </a:r>
            <a:r>
              <a:rPr lang="ru-RU" dirty="0" smtClean="0"/>
              <a:t> жили 16 </a:t>
            </a:r>
            <a:r>
              <a:rPr lang="ru-RU" dirty="0" err="1" smtClean="0"/>
              <a:t>лямзиков</a:t>
            </a:r>
            <a:r>
              <a:rPr lang="ru-RU" dirty="0" smtClean="0"/>
              <a:t>, а </a:t>
            </a:r>
            <a:r>
              <a:rPr lang="ru-RU" dirty="0" err="1" smtClean="0"/>
              <a:t>хрямзиков</a:t>
            </a:r>
            <a:r>
              <a:rPr lang="ru-RU" dirty="0" smtClean="0"/>
              <a:t> на 9 больше! Сколько жителей на этой планете всего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</p:bldLst>
  </p:timing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407</TotalTime>
  <Words>281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Сумерки</vt:lpstr>
      <vt:lpstr>Слайд 1</vt:lpstr>
      <vt:lpstr>Слайд 2</vt:lpstr>
      <vt:lpstr>Слайд 3</vt:lpstr>
      <vt:lpstr>Слайд 4</vt:lpstr>
      <vt:lpstr>Сравни числа:</vt:lpstr>
      <vt:lpstr>Слайд 6</vt:lpstr>
      <vt:lpstr>Слайд 7</vt:lpstr>
      <vt:lpstr>Sos!   Sos!   Sos!</vt:lpstr>
      <vt:lpstr>Спаси Нусмумриков! Реши задачу!</vt:lpstr>
      <vt:lpstr>Найди значения выражения а+8, если</vt:lpstr>
      <vt:lpstr>Самостоятельная работа</vt:lpstr>
      <vt:lpstr>Проверь себя</vt:lpstr>
      <vt:lpstr>Слайд 13</vt:lpstr>
      <vt:lpstr>Подведение итогов</vt:lpstr>
      <vt:lpstr>      Спасибо за урок!             Молодцы!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юли</dc:title>
  <dc:creator>Anuta</dc:creator>
  <cp:lastModifiedBy>EVGENY</cp:lastModifiedBy>
  <cp:revision>15</cp:revision>
  <dcterms:created xsi:type="dcterms:W3CDTF">2007-11-02T16:27:51Z</dcterms:created>
  <dcterms:modified xsi:type="dcterms:W3CDTF">2010-01-28T18:37:41Z</dcterms:modified>
</cp:coreProperties>
</file>