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29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68D83-C1F7-4D99-86FF-25AE32E1E568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035EB-674B-421B-9D39-9D8C268AE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5349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2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3444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5" y="1316038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1" y="1316038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49" y="6019801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49" y="584911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49" y="1057987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latin typeface="Arial Black" pitchFamily="34" charset="0"/>
              </a:rPr>
              <a:t/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5300" dirty="0" smtClean="0">
                <a:latin typeface="Arial Black" pitchFamily="34" charset="0"/>
              </a:rPr>
              <a:t>Есть волшебные                          слова</a:t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5300" dirty="0" smtClean="0">
                <a:latin typeface="Arial Black" pitchFamily="34" charset="0"/>
              </a:rPr>
              <a:t>Скажешь – сразу тишина</a:t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5300" dirty="0" smtClean="0">
                <a:latin typeface="Arial Black" pitchFamily="34" charset="0"/>
              </a:rPr>
              <a:t>Повнимательней, дружок</a:t>
            </a:r>
            <a:br>
              <a:rPr lang="ru-RU" sz="5300" dirty="0" smtClean="0">
                <a:latin typeface="Arial Black" pitchFamily="34" charset="0"/>
              </a:rPr>
            </a:br>
            <a:r>
              <a:rPr lang="ru-RU" sz="5300" dirty="0" smtClean="0">
                <a:latin typeface="Arial Black" pitchFamily="34" charset="0"/>
              </a:rPr>
              <a:t>Начинается урок.</a:t>
            </a:r>
            <a:endParaRPr lang="ru-RU" sz="53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642910" y="357166"/>
            <a:ext cx="792961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а) Лошадь рысью проходит 13 км в час. Сколько км она пройдет за 3 часа?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Назовите формулу пути.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б) Карандаш стоит 2 рубля. Сколько стоят 30 карандашей?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Назовите формулу стоимости.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в) Стороны  прямоугольника равны 5 см и 8см. Найди его площадь.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Назовите формулу площади прямоугольника.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г) Одно яблоко поделили между двумя мальчиками.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Какую часть яблока получит каждый?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Как получить половину любой фигуры?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Поделите любую клетку на две части.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543436"/>
          </a:xfrm>
        </p:spPr>
        <p:txBody>
          <a:bodyPr>
            <a:prstTxWarp prst="textInflate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>
                  <a:solidFill>
                    <a:srgbClr val="FF000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тема:</a:t>
            </a:r>
            <a:br>
              <a:rPr lang="ru-RU" b="1" cap="none" spc="50" dirty="0" smtClean="0">
                <a:ln w="11430">
                  <a:solidFill>
                    <a:srgbClr val="FF000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cap="none" spc="50" dirty="0" smtClean="0">
                <a:ln w="11430">
                  <a:solidFill>
                    <a:srgbClr val="FF000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cap="none" spc="50" dirty="0" smtClean="0">
                <a:ln w="11430">
                  <a:solidFill>
                    <a:srgbClr val="FF000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cap="none" spc="50" dirty="0" smtClean="0">
                <a:ln w="11430">
                  <a:solidFill>
                    <a:srgbClr val="FF000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9600" b="1" cap="none" spc="50" dirty="0" smtClean="0">
                <a:ln w="11430">
                  <a:solidFill>
                    <a:srgbClr val="FF000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палетка.</a:t>
            </a:r>
            <a:br>
              <a:rPr lang="ru-RU" sz="9600" b="1" cap="none" spc="50" dirty="0" smtClean="0">
                <a:ln w="11430">
                  <a:solidFill>
                    <a:srgbClr val="FF000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9600" b="1" cap="none" spc="50" dirty="0">
              <a:ln w="11430">
                <a:solidFill>
                  <a:srgbClr val="FF0000"/>
                </a:solidFill>
              </a:ln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2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Цель: </a:t>
            </a:r>
            <a:br>
              <a:rPr lang="ru-RU" sz="4400" dirty="0" smtClean="0"/>
            </a:br>
            <a:r>
              <a:rPr lang="ru-RU" sz="4400" dirty="0" smtClean="0"/>
              <a:t>находить площади различных фигур с помощью палетки.</a:t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571480"/>
          <a:ext cx="7863535" cy="5826461"/>
        </p:xfrm>
        <a:graphic>
          <a:graphicData uri="http://schemas.openxmlformats.org/drawingml/2006/table">
            <a:tbl>
              <a:tblPr/>
              <a:tblGrid>
                <a:gridCol w="7863535"/>
              </a:tblGrid>
              <a:tr h="582646">
                <a:tc>
                  <a:txBody>
                    <a:bodyPr/>
                    <a:lstStyle/>
                    <a:p>
                      <a:pPr marL="685800" indent="-45720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Наложить палетку на фигуру.</a:t>
                      </a:r>
                      <a:endParaRPr lang="ru-RU" sz="3600" dirty="0">
                        <a:latin typeface="Wingdings 3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292">
                <a:tc>
                  <a:txBody>
                    <a:bodyPr/>
                    <a:lstStyle/>
                    <a:p>
                      <a:pPr marL="685800" indent="-45720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Сосчитать число </a:t>
                      </a:r>
                      <a:r>
                        <a:rPr lang="en-US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целых клеток внутри фигуры.</a:t>
                      </a:r>
                      <a:endParaRPr lang="ru-RU" sz="3600" dirty="0">
                        <a:latin typeface="Wingdings 3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292">
                <a:tc>
                  <a:txBody>
                    <a:bodyPr/>
                    <a:lstStyle/>
                    <a:p>
                      <a:pPr marL="685800" indent="-45720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Сосчитать число </a:t>
                      </a:r>
                      <a:r>
                        <a:rPr lang="en-US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клеток, входящих в фигуру частично.</a:t>
                      </a:r>
                      <a:endParaRPr lang="ru-RU" sz="3600" dirty="0">
                        <a:latin typeface="Wingdings 3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231">
                <a:tc>
                  <a:txBody>
                    <a:bodyPr/>
                    <a:lstStyle/>
                    <a:p>
                      <a:pPr marL="685800" indent="-45720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Сосчитать приближённое значение площади: </a:t>
                      </a:r>
                      <a:endParaRPr lang="ru-RU" sz="3600" dirty="0">
                        <a:latin typeface="Wingdings 3"/>
                        <a:ea typeface="Times New Roman"/>
                        <a:cs typeface="Times New Roman"/>
                      </a:endParaRPr>
                    </a:p>
                    <a:p>
                      <a:pPr marL="457200" indent="-457200" algn="ctr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360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lang="en-US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(a</a:t>
                      </a: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b)</a:t>
                      </a: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: 2</a:t>
                      </a:r>
                      <a:endParaRPr lang="ru-RU" sz="3600" dirty="0">
                        <a:latin typeface="Wingdings 3"/>
                        <a:ea typeface="Times New Roman"/>
                        <a:cs typeface="Times New Roman"/>
                      </a:endParaRPr>
                    </a:p>
                    <a:p>
                      <a:pPr marL="685800" indent="-45720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(если </a:t>
                      </a:r>
                      <a:r>
                        <a:rPr lang="en-US" sz="3600" dirty="0">
                          <a:latin typeface="Times New Roman"/>
                          <a:ea typeface="Times New Roman"/>
                          <a:cs typeface="Times New Roman"/>
                        </a:rPr>
                        <a:t>b 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 нечётно, то увеличить или </a:t>
                      </a: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уменьшить 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его на 1)</a:t>
                      </a:r>
                      <a:endParaRPr lang="ru-RU" sz="3600" dirty="0">
                        <a:latin typeface="Wingdings 3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решение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380 – 295 = 85 ( кг) яблок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180 – 106 = 74 ( кг) груш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85 – 74 = 11 (кг) яблок</a:t>
            </a:r>
          </a:p>
          <a:p>
            <a:pPr marL="514350" indent="-514350">
              <a:buNone/>
            </a:pPr>
            <a:r>
              <a:rPr lang="ru-RU" dirty="0" smtClean="0"/>
              <a:t>(Одним выражением)  </a:t>
            </a:r>
            <a:endParaRPr lang="en-US" dirty="0" smtClean="0"/>
          </a:p>
          <a:p>
            <a:pPr marL="514350" indent="-514350">
              <a:buNone/>
            </a:pPr>
            <a:r>
              <a:rPr lang="ru-RU" dirty="0" smtClean="0"/>
              <a:t>(380 – 295) – (180 – 106) = 11 (кг) яблок. </a:t>
            </a:r>
          </a:p>
          <a:p>
            <a:pPr marL="514350" indent="-514350">
              <a:buNone/>
            </a:pPr>
            <a:r>
              <a:rPr lang="ru-RU" dirty="0" smtClean="0"/>
              <a:t>Ответ: на 11 кг яблок больше, чем груш.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Взаимопроверка.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dirty="0" smtClean="0"/>
              <a:t>1 вариант. </a:t>
            </a:r>
          </a:p>
          <a:p>
            <a:pPr marL="514350" indent="-514350" algn="ctr">
              <a:buNone/>
            </a:pPr>
            <a:r>
              <a:rPr lang="ru-RU" dirty="0" smtClean="0"/>
              <a:t> </a:t>
            </a:r>
          </a:p>
          <a:p>
            <a:pPr marL="514350" indent="-514350">
              <a:buNone/>
            </a:pPr>
            <a:r>
              <a:rPr lang="ru-RU" sz="2400" dirty="0" smtClean="0"/>
              <a:t>8 000 : (25 * 4) * 7 =  560</a:t>
            </a:r>
          </a:p>
          <a:p>
            <a:pPr marL="514350" indent="-514350">
              <a:buNone/>
            </a:pPr>
            <a:r>
              <a:rPr lang="ru-RU" sz="2400" dirty="0" smtClean="0"/>
              <a:t>832 – 328 – 247 = 257</a:t>
            </a:r>
          </a:p>
          <a:p>
            <a:pPr marL="514350" indent="-514350">
              <a:buNone/>
            </a:pPr>
            <a:r>
              <a:rPr lang="ru-RU" sz="2400" dirty="0" smtClean="0"/>
              <a:t>903 – (178 +359) : 3 = 724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dirty="0" smtClean="0"/>
              <a:t>2 вариант.</a:t>
            </a:r>
          </a:p>
          <a:p>
            <a:pPr marL="514350" indent="-514350" algn="ctr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sz="2400" dirty="0" smtClean="0"/>
              <a:t>90 000 : (300 : 3) * 6 = 5400</a:t>
            </a:r>
          </a:p>
          <a:p>
            <a:pPr marL="514350" indent="-514350">
              <a:buNone/>
            </a:pPr>
            <a:r>
              <a:rPr lang="ru-RU" sz="2400" dirty="0" smtClean="0"/>
              <a:t>603 – (347 – 189) = 445</a:t>
            </a:r>
          </a:p>
          <a:p>
            <a:pPr marL="514350" indent="-514350">
              <a:buNone/>
            </a:pPr>
            <a:r>
              <a:rPr lang="ru-RU" sz="2400" dirty="0" smtClean="0"/>
              <a:t>324 +(503 – 299) : 4 = 375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s52.radikal.ru/i136/0901/37/4d152bc9c8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7215238" cy="450059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71934" y="1571612"/>
            <a:ext cx="307183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 algn="ctr"/>
            <a:r>
              <a:rPr lang="ru-RU" sz="3600" dirty="0" smtClean="0"/>
              <a:t>№ 216. Задачи на смекалку на   </a:t>
            </a:r>
            <a:r>
              <a:rPr lang="ru-RU" sz="3600" dirty="0" err="1" smtClean="0"/>
              <a:t>стр</a:t>
            </a:r>
            <a:r>
              <a:rPr lang="ru-RU" sz="3600" dirty="0" smtClean="0"/>
              <a:t>  46</a:t>
            </a:r>
            <a:endParaRPr lang="ru-RU" b="1" i="1" u="sng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i="1" u="sng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i="1" u="sng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i="1" u="sng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i="1" u="sng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 за урок!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6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endParaRPr lang="ru-RU" sz="6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prstTxWarp prst="textSlantUp">
              <a:avLst/>
            </a:prstTxWarp>
          </a:bodyPr>
          <a:lstStyle/>
          <a:p>
            <a:pPr>
              <a:buNone/>
            </a:pPr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Молодцы!</a:t>
            </a:r>
            <a:endParaRPr lang="ru-RU" dirty="0">
              <a:ln>
                <a:solidFill>
                  <a:srgbClr val="0070C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Зайчики и медвежата</a:t>
            </a:r>
            <a:endParaRPr lang="ru-RU" dirty="0"/>
          </a:p>
        </p:txBody>
      </p:sp>
      <p:pic>
        <p:nvPicPr>
          <p:cNvPr id="1026" name="Picture 2" descr="http://im4-tub.yandex.net/i?id=122371284&amp;tov=4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785786" y="1285860"/>
            <a:ext cx="7000924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357158" y="928670"/>
            <a:ext cx="864399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 + 43) : 2 – 9 * 8 : 4 + 70 : ( 7 + 7)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96 : 2 : 12 + 15 * (78 : 13) -  (33 + 54) :3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Составьте программу действий и вычислите: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578646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У мальчика было несколько груш. Он решил их разделить между своими сёстрами. Младшей сестре он дал половину своих груш и ещё одну грушу, а старшей сестре – остальные 2 груши. Сколько груш было у мальчика? 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928670"/>
            <a:ext cx="58579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Мать старше дочери в 3 раза, а вместе им 48 лет. Сколько лет матери и дочери?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857224" y="428604"/>
            <a:ext cx="735811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Дима моет 4 тарелки за тоже время, что и 6 чашек.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Что он моет быстрее – тарелку или чашку?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2) Два мальчика играли в шахматы 40 минут.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Сколько времени играл каждый из них?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24000" y="2910840"/>
          <a:ext cx="6096000" cy="1036320"/>
        </p:xfrm>
        <a:graphic>
          <a:graphicData uri="http://schemas.openxmlformats.org/drawingml/2006/table">
            <a:tbl>
              <a:tblPr/>
              <a:tblGrid>
                <a:gridCol w="981894"/>
                <a:gridCol w="913682"/>
                <a:gridCol w="1218243"/>
                <a:gridCol w="819143"/>
                <a:gridCol w="1098572"/>
                <a:gridCol w="1064466"/>
              </a:tblGrid>
              <a:tr h="1033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800" b="1" dirty="0">
                          <a:latin typeface="Times New Roman"/>
                          <a:ea typeface="Times New Roman"/>
                          <a:cs typeface="Times New Roman"/>
                        </a:rPr>
                        <a:t>Р </a:t>
                      </a:r>
                      <a:endParaRPr lang="ru-RU" sz="1500" dirty="0">
                        <a:latin typeface="Wingdings 3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>
                        <a:latin typeface="Wingdings 3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>
                        <a:latin typeface="Wingdings 3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800" b="1" dirty="0">
                          <a:latin typeface="Times New Roman"/>
                          <a:ea typeface="Times New Roman"/>
                          <a:cs typeface="Times New Roman"/>
                        </a:rPr>
                        <a:t> 9</a:t>
                      </a:r>
                      <a:endParaRPr lang="ru-RU" sz="1500" dirty="0">
                        <a:latin typeface="Wingdings 3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800" b="1" dirty="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500" dirty="0">
                        <a:latin typeface="Wingdings 3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latin typeface="Wingdings 3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1929" name="Group 9"/>
          <p:cNvGrpSpPr>
            <a:grpSpLocks noChangeAspect="1"/>
          </p:cNvGrpSpPr>
          <p:nvPr/>
        </p:nvGrpSpPr>
        <p:grpSpPr bwMode="auto">
          <a:xfrm>
            <a:off x="0" y="0"/>
            <a:ext cx="571500" cy="342900"/>
            <a:chOff x="2308" y="12749"/>
            <a:chExt cx="7200" cy="4320"/>
          </a:xfrm>
        </p:grpSpPr>
        <p:sp>
          <p:nvSpPr>
            <p:cNvPr id="81930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308" y="12749"/>
              <a:ext cx="72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1932" name="AutoShape 12"/>
          <p:cNvSpPr>
            <a:spLocks noChangeArrowheads="1"/>
          </p:cNvSpPr>
          <p:nvPr/>
        </p:nvSpPr>
        <p:spPr bwMode="auto">
          <a:xfrm>
            <a:off x="6643702" y="2928934"/>
            <a:ext cx="962025" cy="914400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31" name="AutoShape 11"/>
          <p:cNvSpPr>
            <a:spLocks noChangeArrowheads="1"/>
          </p:cNvSpPr>
          <p:nvPr/>
        </p:nvSpPr>
        <p:spPr bwMode="auto">
          <a:xfrm>
            <a:off x="3428992" y="3214686"/>
            <a:ext cx="1233488" cy="441325"/>
          </a:xfrm>
          <a:prstGeom prst="rightArrow">
            <a:avLst>
              <a:gd name="adj1" fmla="val 50000"/>
              <a:gd name="adj2" fmla="val 69874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28" name="Oval 8"/>
          <p:cNvSpPr>
            <a:spLocks noChangeArrowheads="1"/>
          </p:cNvSpPr>
          <p:nvPr/>
        </p:nvSpPr>
        <p:spPr bwMode="auto">
          <a:xfrm>
            <a:off x="2500298" y="3000372"/>
            <a:ext cx="914400" cy="9144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на внимание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Арифметический диктант.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 числе 506 – 5 сотен 6 десятков.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Число 873 больше, чем число 837.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Если к трём сотням прибавить 2 десятка, то получится число 302.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 одном километре 1000 метров.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1 кв. см = 100 кв.мм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1 дм = 100 см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Взаимопроверка тетрадей.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214423"/>
            <a:ext cx="8686800" cy="486570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-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+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-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+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+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-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</TotalTime>
  <Words>443</Words>
  <PresentationFormat>Экран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        Есть волшебные                          слова Скажешь – сразу тишина Повнимательней, дружок Начинается урок.</vt:lpstr>
      <vt:lpstr>Зайчики и медвежата</vt:lpstr>
      <vt:lpstr> Составьте программу действий и вычислите: </vt:lpstr>
      <vt:lpstr>Слайд 4</vt:lpstr>
      <vt:lpstr>Слайд 5</vt:lpstr>
      <vt:lpstr>Слайд 6</vt:lpstr>
      <vt:lpstr>Игра на внимание</vt:lpstr>
      <vt:lpstr>Арифметический диктант.</vt:lpstr>
      <vt:lpstr> Взаимопроверка тетрадей. </vt:lpstr>
      <vt:lpstr>Слайд 10</vt:lpstr>
      <vt:lpstr> тема:   палетка. </vt:lpstr>
      <vt:lpstr>     Цель:  находить площади различных фигур с помощью палетки. </vt:lpstr>
      <vt:lpstr>Слайд 13</vt:lpstr>
      <vt:lpstr>Проверь решение задачи</vt:lpstr>
      <vt:lpstr>Взаимопроверка. </vt:lpstr>
      <vt:lpstr>Слайд 16</vt:lpstr>
      <vt:lpstr>   спасибо  за урок!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Есть волшебные                          слова Скажешь – сразу тишина Повнимательней, дружок Начинается урок.</dc:title>
  <cp:lastModifiedBy>www.PHILka.RU</cp:lastModifiedBy>
  <cp:revision>17</cp:revision>
  <dcterms:modified xsi:type="dcterms:W3CDTF">2009-10-31T15:57:00Z</dcterms:modified>
</cp:coreProperties>
</file>