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91" r:id="rId5"/>
    <p:sldId id="292" r:id="rId6"/>
    <p:sldId id="287" r:id="rId7"/>
    <p:sldId id="288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2E94-2749-4236-9C12-B2A5E6F267F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6C0F-75FE-4B18-A7EF-423110778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2E94-2749-4236-9C12-B2A5E6F267F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6C0F-75FE-4B18-A7EF-423110778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2E94-2749-4236-9C12-B2A5E6F267F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6C0F-75FE-4B18-A7EF-423110778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2E94-2749-4236-9C12-B2A5E6F267F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6C0F-75FE-4B18-A7EF-423110778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2E94-2749-4236-9C12-B2A5E6F267F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6C0F-75FE-4B18-A7EF-423110778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2E94-2749-4236-9C12-B2A5E6F267F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6C0F-75FE-4B18-A7EF-423110778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2E94-2749-4236-9C12-B2A5E6F267F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6C0F-75FE-4B18-A7EF-423110778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2E94-2749-4236-9C12-B2A5E6F267F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6C0F-75FE-4B18-A7EF-423110778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2E94-2749-4236-9C12-B2A5E6F267F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6C0F-75FE-4B18-A7EF-423110778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2E94-2749-4236-9C12-B2A5E6F267F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26C0F-75FE-4B18-A7EF-423110778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82E94-2749-4236-9C12-B2A5E6F267F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026C0F-75FE-4B18-A7EF-4231107782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682E94-2749-4236-9C12-B2A5E6F267F8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026C0F-75FE-4B18-A7EF-4231107782E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6030914" cy="15970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ru-RU" sz="3600" i="1" dirty="0" err="1" smtClean="0">
                <a:solidFill>
                  <a:srgbClr val="C00000"/>
                </a:solidFill>
              </a:rPr>
              <a:t>Ганс</a:t>
            </a:r>
            <a:r>
              <a:rPr lang="ru-RU" sz="3600" i="1" dirty="0" smtClean="0">
                <a:solidFill>
                  <a:srgbClr val="C00000"/>
                </a:solidFill>
              </a:rPr>
              <a:t>  Христиан Андерсен </a:t>
            </a:r>
            <a:r>
              <a:rPr lang="ru-RU" sz="3200" i="1" dirty="0" smtClean="0">
                <a:solidFill>
                  <a:srgbClr val="C00000"/>
                </a:solidFill>
              </a:rPr>
              <a:t>(1805 - 1875)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58" y="1714488"/>
            <a:ext cx="5629292" cy="460851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ru-RU" sz="3200" b="1" dirty="0" smtClean="0">
                <a:latin typeface="Monotype Corsiva" pitchFamily="66" charset="0"/>
              </a:rPr>
              <a:t>… </a:t>
            </a: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Сказками увенчан, как цветами.</a:t>
            </a:r>
          </a:p>
          <a:p>
            <a:pPr eaLnBrk="1" hangingPunct="1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Строк его вкушаем благодать.</a:t>
            </a:r>
          </a:p>
          <a:p>
            <a:pPr eaLnBrk="1" hangingPunct="1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Наши папы, бабушки и мамы</a:t>
            </a:r>
          </a:p>
          <a:p>
            <a:pPr eaLnBrk="1" hangingPunct="1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Брали сказки в детскую кровать.</a:t>
            </a:r>
          </a:p>
          <a:p>
            <a:pPr eaLnBrk="1" hangingPunct="1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Открываю том его прекрасный</a:t>
            </a:r>
          </a:p>
          <a:p>
            <a:pPr eaLnBrk="1" hangingPunct="1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В поле, в доме, в школе и в лесу…</a:t>
            </a:r>
          </a:p>
          <a:p>
            <a:pPr eaLnBrk="1" hangingPunct="1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Сказок его радужные краски</a:t>
            </a:r>
          </a:p>
          <a:p>
            <a:pPr eaLnBrk="1" hangingPunct="1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Я сквозь жизнь, как праздник, пронесу!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А. Трофимов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642918"/>
            <a:ext cx="2373312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estival.1september.ru/articles/312473/img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392909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1000132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Дания – родина Андерсена</a:t>
            </a:r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3" name="Рисунок 2" descr="http://festival.1september.ru/articles/312473/img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928934"/>
            <a:ext cx="492922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festival.1september.ru/articles/312473/img5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500438"/>
            <a:ext cx="3810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render.ru/gallery/show_image.php?work_id=52501&amp;num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00174"/>
            <a:ext cx="8143932" cy="50720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1143008"/>
          </a:xfrm>
          <a:solidFill>
            <a:srgbClr val="002060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Снежная королева</a:t>
            </a:r>
            <a:endParaRPr lang="ru-RU" sz="4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cs typeface="Aharoni" pitchFamily="2" charset="-79"/>
              </a:rPr>
              <a:t>Спишите,  вставляя пропущенные буквы в слова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05461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en-US" b="1" i="1" dirty="0" smtClean="0"/>
              <a:t>I  </a:t>
            </a:r>
            <a:r>
              <a:rPr lang="ru-RU" b="1" i="1" dirty="0" smtClean="0"/>
              <a:t>ряд</a:t>
            </a:r>
            <a:r>
              <a:rPr lang="en-US" b="1" i="1" dirty="0" smtClean="0"/>
              <a:t>                    </a:t>
            </a:r>
            <a:r>
              <a:rPr lang="ru-RU" b="1" i="1" dirty="0" smtClean="0"/>
              <a:t>               </a:t>
            </a:r>
            <a:r>
              <a:rPr lang="en-US" b="1" i="1" dirty="0" smtClean="0"/>
              <a:t>  II </a:t>
            </a:r>
            <a:r>
              <a:rPr lang="ru-RU" b="1" i="1" dirty="0" smtClean="0"/>
              <a:t>ряд</a:t>
            </a:r>
            <a:r>
              <a:rPr lang="en-US" b="1" i="1" dirty="0" smtClean="0"/>
              <a:t>                          III</a:t>
            </a:r>
            <a:r>
              <a:rPr lang="ru-RU" b="1" i="1" dirty="0" smtClean="0"/>
              <a:t> ряд     </a:t>
            </a:r>
          </a:p>
          <a:p>
            <a:pPr>
              <a:buNone/>
            </a:pPr>
            <a:r>
              <a:rPr lang="ru-RU" sz="4000" b="1" dirty="0" smtClean="0"/>
              <a:t>в.сна                    </a:t>
            </a:r>
            <a:r>
              <a:rPr lang="ru-RU" sz="4000" b="1" dirty="0" err="1" smtClean="0"/>
              <a:t>з.мля</a:t>
            </a:r>
            <a:r>
              <a:rPr lang="ru-RU" sz="4000" b="1" dirty="0" smtClean="0"/>
              <a:t>                  прил.тать</a:t>
            </a:r>
          </a:p>
          <a:p>
            <a:pPr>
              <a:buNone/>
            </a:pPr>
            <a:r>
              <a:rPr lang="ru-RU" sz="4000" b="1" dirty="0" err="1" smtClean="0"/>
              <a:t>по.вилось</a:t>
            </a:r>
            <a:r>
              <a:rPr lang="ru-RU" sz="4000" b="1" dirty="0" smtClean="0"/>
              <a:t>           к.вёр                  </a:t>
            </a:r>
            <a:r>
              <a:rPr lang="ru-RU" sz="4000" b="1" dirty="0" err="1" smtClean="0"/>
              <a:t>кр.я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err="1" smtClean="0"/>
              <a:t>т.пло</a:t>
            </a:r>
            <a:r>
              <a:rPr lang="ru-RU" sz="4000" b="1" dirty="0" smtClean="0"/>
              <a:t>                    </a:t>
            </a:r>
            <a:r>
              <a:rPr lang="ru-RU" sz="4000" b="1" dirty="0" err="1" smtClean="0"/>
              <a:t>заз.ленеть</a:t>
            </a:r>
            <a:r>
              <a:rPr lang="ru-RU" sz="4000" b="1" dirty="0" smtClean="0"/>
              <a:t>         </a:t>
            </a:r>
            <a:r>
              <a:rPr lang="ru-RU" sz="4000" b="1" dirty="0" err="1" smtClean="0"/>
              <a:t>р.дные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err="1" smtClean="0"/>
              <a:t>д.ньки</a:t>
            </a:r>
            <a:r>
              <a:rPr lang="ru-RU" sz="4000" b="1" dirty="0" smtClean="0"/>
              <a:t>                 </a:t>
            </a:r>
            <a:r>
              <a:rPr lang="ru-RU" sz="4000" b="1" dirty="0" err="1" smtClean="0"/>
              <a:t>тр.ва</a:t>
            </a:r>
            <a:r>
              <a:rPr lang="ru-RU" sz="4000" b="1" dirty="0" smtClean="0"/>
              <a:t>                   </a:t>
            </a:r>
            <a:r>
              <a:rPr lang="ru-RU" sz="4000" b="1" dirty="0" err="1" smtClean="0"/>
              <a:t>скв.рцы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err="1" smtClean="0"/>
              <a:t>св.тло</a:t>
            </a:r>
            <a:r>
              <a:rPr lang="ru-RU" sz="4000" b="1" dirty="0" smtClean="0"/>
              <a:t>                   л.сточки            изд.лека</a:t>
            </a:r>
          </a:p>
          <a:p>
            <a:pPr>
              <a:buNone/>
            </a:pPr>
            <a:r>
              <a:rPr lang="ru-RU" sz="4000" b="1" dirty="0" err="1" smtClean="0"/>
              <a:t>к.пель</a:t>
            </a:r>
            <a:r>
              <a:rPr lang="ru-RU" sz="4000" b="1" dirty="0" smtClean="0"/>
              <a:t>                  </a:t>
            </a:r>
            <a:r>
              <a:rPr lang="ru-RU" sz="4000" b="1" dirty="0" err="1" smtClean="0"/>
              <a:t>д.ревья</a:t>
            </a:r>
            <a:r>
              <a:rPr lang="ru-RU" sz="4000" b="1" dirty="0" smtClean="0"/>
              <a:t>               грачи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cs typeface="Aharoni" pitchFamily="2" charset="-79"/>
              </a:rPr>
              <a:t>Проверь себя!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05461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en-US" b="1" i="1" dirty="0" smtClean="0"/>
              <a:t>I  </a:t>
            </a:r>
            <a:r>
              <a:rPr lang="ru-RU" b="1" i="1" dirty="0" smtClean="0"/>
              <a:t>ряд</a:t>
            </a:r>
            <a:r>
              <a:rPr lang="en-US" b="1" i="1" dirty="0" smtClean="0"/>
              <a:t>                      II </a:t>
            </a:r>
            <a:r>
              <a:rPr lang="ru-RU" b="1" i="1" dirty="0" smtClean="0"/>
              <a:t>ряд</a:t>
            </a:r>
            <a:r>
              <a:rPr lang="en-US" b="1" i="1" dirty="0" smtClean="0"/>
              <a:t>                          III</a:t>
            </a:r>
            <a:r>
              <a:rPr lang="ru-RU" b="1" i="1" dirty="0" smtClean="0"/>
              <a:t> ряд     </a:t>
            </a:r>
          </a:p>
          <a:p>
            <a:pPr>
              <a:buNone/>
            </a:pPr>
            <a:r>
              <a:rPr lang="ru-RU" sz="4000" b="1" dirty="0" smtClean="0"/>
              <a:t>в</a:t>
            </a:r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r>
              <a:rPr lang="ru-RU" sz="4000" b="1" dirty="0" smtClean="0"/>
              <a:t>сна                    з</a:t>
            </a:r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r>
              <a:rPr lang="ru-RU" sz="4000" b="1" dirty="0" smtClean="0"/>
              <a:t>мля                  прил</a:t>
            </a:r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r>
              <a:rPr lang="ru-RU" sz="4000" b="1" dirty="0" smtClean="0"/>
              <a:t>тать</a:t>
            </a:r>
          </a:p>
          <a:p>
            <a:pPr>
              <a:buNone/>
            </a:pPr>
            <a:r>
              <a:rPr lang="ru-RU" sz="4000" b="1" dirty="0" smtClean="0"/>
              <a:t>по</a:t>
            </a:r>
            <a:r>
              <a:rPr lang="ru-RU" sz="4000" b="1" dirty="0" smtClean="0">
                <a:solidFill>
                  <a:srgbClr val="C00000"/>
                </a:solidFill>
              </a:rPr>
              <a:t>я</a:t>
            </a:r>
            <a:r>
              <a:rPr lang="ru-RU" sz="4000" b="1" dirty="0" smtClean="0"/>
              <a:t>вилось           к</a:t>
            </a:r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r>
              <a:rPr lang="ru-RU" sz="4000" b="1" dirty="0" smtClean="0"/>
              <a:t>вёр                  кр</a:t>
            </a:r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r>
              <a:rPr lang="ru-RU" sz="4000" b="1" dirty="0" smtClean="0"/>
              <a:t>я</a:t>
            </a:r>
          </a:p>
          <a:p>
            <a:pPr>
              <a:buNone/>
            </a:pPr>
            <a:r>
              <a:rPr lang="ru-RU" sz="4000" b="1" dirty="0" smtClean="0"/>
              <a:t>т</a:t>
            </a:r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r>
              <a:rPr lang="ru-RU" sz="4000" b="1" dirty="0" smtClean="0"/>
              <a:t>пло                    заз</a:t>
            </a:r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r>
              <a:rPr lang="ru-RU" sz="4000" b="1" dirty="0" smtClean="0"/>
              <a:t>ленеть         р</a:t>
            </a:r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r>
              <a:rPr lang="ru-RU" sz="4000" b="1" dirty="0" smtClean="0"/>
              <a:t>дные</a:t>
            </a:r>
          </a:p>
          <a:p>
            <a:pPr>
              <a:buNone/>
            </a:pPr>
            <a:r>
              <a:rPr lang="ru-RU" sz="4000" b="1" dirty="0" smtClean="0"/>
              <a:t>д</a:t>
            </a:r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r>
              <a:rPr lang="ru-RU" sz="4000" b="1" dirty="0" smtClean="0"/>
              <a:t>ньки                 тр</a:t>
            </a:r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r>
              <a:rPr lang="ru-RU" sz="4000" b="1" dirty="0" smtClean="0"/>
              <a:t>ва                   скв</a:t>
            </a:r>
            <a:r>
              <a:rPr lang="ru-RU" sz="4000" b="1" dirty="0" smtClean="0">
                <a:solidFill>
                  <a:srgbClr val="C00000"/>
                </a:solidFill>
              </a:rPr>
              <a:t>о</a:t>
            </a:r>
            <a:r>
              <a:rPr lang="ru-RU" sz="4000" b="1" dirty="0" smtClean="0"/>
              <a:t>рцы</a:t>
            </a:r>
          </a:p>
          <a:p>
            <a:pPr>
              <a:buNone/>
            </a:pPr>
            <a:r>
              <a:rPr lang="ru-RU" sz="4000" b="1" dirty="0" smtClean="0"/>
              <a:t>св</a:t>
            </a:r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r>
              <a:rPr lang="ru-RU" sz="4000" b="1" dirty="0" smtClean="0"/>
              <a:t>тло                   л</a:t>
            </a:r>
            <a:r>
              <a:rPr lang="ru-RU" sz="4000" b="1" dirty="0" smtClean="0">
                <a:solidFill>
                  <a:srgbClr val="C00000"/>
                </a:solidFill>
              </a:rPr>
              <a:t>и</a:t>
            </a:r>
            <a:r>
              <a:rPr lang="ru-RU" sz="4000" b="1" dirty="0" smtClean="0"/>
              <a:t>сточки            изд</a:t>
            </a:r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r>
              <a:rPr lang="ru-RU" sz="4000" b="1" dirty="0" smtClean="0"/>
              <a:t>лека</a:t>
            </a:r>
          </a:p>
          <a:p>
            <a:pPr>
              <a:buNone/>
            </a:pPr>
            <a:r>
              <a:rPr lang="ru-RU" sz="4000" b="1" dirty="0" smtClean="0"/>
              <a:t>к</a:t>
            </a:r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r>
              <a:rPr lang="ru-RU" sz="4000" b="1" dirty="0" smtClean="0"/>
              <a:t>пель                  д</a:t>
            </a:r>
            <a:r>
              <a:rPr lang="ru-RU" sz="4000" b="1" dirty="0" smtClean="0">
                <a:solidFill>
                  <a:srgbClr val="C00000"/>
                </a:solidFill>
              </a:rPr>
              <a:t>е</a:t>
            </a:r>
            <a:r>
              <a:rPr lang="ru-RU" sz="4000" b="1" dirty="0" smtClean="0"/>
              <a:t>ревья               гр</a:t>
            </a:r>
            <a:r>
              <a:rPr lang="ru-RU" sz="4000" b="1" dirty="0" smtClean="0">
                <a:solidFill>
                  <a:srgbClr val="C00000"/>
                </a:solidFill>
              </a:rPr>
              <a:t>а</a:t>
            </a:r>
            <a:r>
              <a:rPr lang="ru-RU" sz="4000" b="1" dirty="0" smtClean="0"/>
              <a:t>чи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1438275"/>
          </a:xfrm>
        </p:spPr>
        <p:txBody>
          <a:bodyPr/>
          <a:lstStyle/>
          <a:p>
            <a:pPr algn="ctr"/>
            <a:r>
              <a:rPr lang="ru-RU" b="1"/>
              <a:t>     Вспомни и скажи</a:t>
            </a:r>
            <a:r>
              <a:rPr lang="ru-RU"/>
              <a:t>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133600"/>
            <a:ext cx="7772400" cy="4508500"/>
          </a:xfrm>
        </p:spPr>
        <p:txBody>
          <a:bodyPr/>
          <a:lstStyle/>
          <a:p>
            <a:endParaRPr lang="ru-RU" b="1" dirty="0"/>
          </a:p>
          <a:p>
            <a:r>
              <a:rPr lang="ru-RU" sz="2800" b="1" dirty="0"/>
              <a:t>В какой части слова мы учимся проверять правописание безударной гласной, проверяемой ударением?</a:t>
            </a:r>
          </a:p>
          <a:p>
            <a:endParaRPr lang="ru-RU" sz="2800" b="1" dirty="0"/>
          </a:p>
          <a:p>
            <a:r>
              <a:rPr lang="ru-RU" sz="2800" b="1" dirty="0"/>
              <a:t>Как проверить правильность написания безударной гласной в корне?</a:t>
            </a:r>
          </a:p>
        </p:txBody>
      </p:sp>
      <p:pic>
        <p:nvPicPr>
          <p:cNvPr id="14340" name="Picture 4" descr="na0168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476250"/>
            <a:ext cx="2286000" cy="18605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Oval 2"/>
          <p:cNvSpPr>
            <a:spLocks noChangeArrowheads="1"/>
          </p:cNvSpPr>
          <p:nvPr/>
        </p:nvSpPr>
        <p:spPr bwMode="auto">
          <a:xfrm>
            <a:off x="2051050" y="765175"/>
            <a:ext cx="5041900" cy="5041900"/>
          </a:xfrm>
          <a:prstGeom prst="ellipse">
            <a:avLst/>
          </a:prstGeom>
          <a:gradFill rotWithShape="1">
            <a:gsLst>
              <a:gs pos="0">
                <a:srgbClr val="FF9966"/>
              </a:gs>
              <a:gs pos="100000">
                <a:srgbClr val="FEF06A"/>
              </a:gs>
            </a:gsLst>
            <a:path path="shape">
              <a:fillToRect l="50000" t="50000" r="50000" b="50000"/>
            </a:path>
          </a:gra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9203" name="Oval 3"/>
          <p:cNvSpPr>
            <a:spLocks noChangeArrowheads="1"/>
          </p:cNvSpPr>
          <p:nvPr/>
        </p:nvSpPr>
        <p:spPr bwMode="auto">
          <a:xfrm>
            <a:off x="4140200" y="333375"/>
            <a:ext cx="874713" cy="874713"/>
          </a:xfrm>
          <a:prstGeom prst="ellipse">
            <a:avLst/>
          </a:prstGeom>
          <a:gradFill rotWithShape="1">
            <a:gsLst>
              <a:gs pos="0">
                <a:srgbClr val="66FFFF"/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3399F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27313" y="1700213"/>
            <a:ext cx="3887787" cy="3529012"/>
            <a:chOff x="1565" y="1071"/>
            <a:chExt cx="2449" cy="2223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152" y="1071"/>
              <a:ext cx="862" cy="771"/>
              <a:chOff x="3016" y="1071"/>
              <a:chExt cx="862" cy="771"/>
            </a:xfrm>
          </p:grpSpPr>
          <p:sp>
            <p:nvSpPr>
              <p:cNvPr id="179206" name="Oval 6"/>
              <p:cNvSpPr>
                <a:spLocks noChangeArrowheads="1"/>
              </p:cNvSpPr>
              <p:nvPr/>
            </p:nvSpPr>
            <p:spPr bwMode="auto">
              <a:xfrm>
                <a:off x="3016" y="1253"/>
                <a:ext cx="499" cy="58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9207" name="Oval 7"/>
              <p:cNvSpPr>
                <a:spLocks noChangeArrowheads="1"/>
              </p:cNvSpPr>
              <p:nvPr/>
            </p:nvSpPr>
            <p:spPr bwMode="auto">
              <a:xfrm>
                <a:off x="3142" y="1414"/>
                <a:ext cx="230" cy="272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9208" name="Oval 8"/>
              <p:cNvSpPr>
                <a:spLocks noChangeArrowheads="1"/>
              </p:cNvSpPr>
              <p:nvPr/>
            </p:nvSpPr>
            <p:spPr bwMode="auto">
              <a:xfrm>
                <a:off x="3198" y="1480"/>
                <a:ext cx="115" cy="1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9209" name="Freeform 9"/>
              <p:cNvSpPr>
                <a:spLocks/>
              </p:cNvSpPr>
              <p:nvPr/>
            </p:nvSpPr>
            <p:spPr bwMode="auto">
              <a:xfrm>
                <a:off x="3016" y="1071"/>
                <a:ext cx="544" cy="136"/>
              </a:xfrm>
              <a:custGeom>
                <a:avLst/>
                <a:gdLst/>
                <a:ahLst/>
                <a:cxnLst>
                  <a:cxn ang="0">
                    <a:pos x="0" y="136"/>
                  </a:cxn>
                  <a:cxn ang="0">
                    <a:pos x="272" y="0"/>
                  </a:cxn>
                  <a:cxn ang="0">
                    <a:pos x="544" y="136"/>
                  </a:cxn>
                </a:cxnLst>
                <a:rect l="0" t="0" r="r" b="b"/>
                <a:pathLst>
                  <a:path w="544" h="136">
                    <a:moveTo>
                      <a:pt x="0" y="136"/>
                    </a:moveTo>
                    <a:cubicBezTo>
                      <a:pt x="90" y="68"/>
                      <a:pt x="181" y="0"/>
                      <a:pt x="272" y="0"/>
                    </a:cubicBezTo>
                    <a:cubicBezTo>
                      <a:pt x="363" y="0"/>
                      <a:pt x="499" y="113"/>
                      <a:pt x="544" y="136"/>
                    </a:cubicBezTo>
                  </a:path>
                </a:pathLst>
              </a:custGeom>
              <a:noFill/>
              <a:ln w="381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10" name="Freeform 10"/>
              <p:cNvSpPr>
                <a:spLocks/>
              </p:cNvSpPr>
              <p:nvPr/>
            </p:nvSpPr>
            <p:spPr bwMode="auto">
              <a:xfrm>
                <a:off x="3470" y="1389"/>
                <a:ext cx="226" cy="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6" y="0"/>
                  </a:cxn>
                </a:cxnLst>
                <a:rect l="0" t="0" r="r" b="b"/>
                <a:pathLst>
                  <a:path w="226" h="38">
                    <a:moveTo>
                      <a:pt x="0" y="0"/>
                    </a:moveTo>
                    <a:cubicBezTo>
                      <a:pt x="83" y="19"/>
                      <a:pt x="166" y="38"/>
                      <a:pt x="22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11" name="Freeform 11"/>
              <p:cNvSpPr>
                <a:spLocks/>
              </p:cNvSpPr>
              <p:nvPr/>
            </p:nvSpPr>
            <p:spPr bwMode="auto">
              <a:xfrm>
                <a:off x="3515" y="1474"/>
                <a:ext cx="318" cy="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6" y="0"/>
                  </a:cxn>
                </a:cxnLst>
                <a:rect l="0" t="0" r="r" b="b"/>
                <a:pathLst>
                  <a:path w="226" h="38">
                    <a:moveTo>
                      <a:pt x="0" y="0"/>
                    </a:moveTo>
                    <a:cubicBezTo>
                      <a:pt x="83" y="19"/>
                      <a:pt x="166" y="38"/>
                      <a:pt x="22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12" name="Freeform 12"/>
              <p:cNvSpPr>
                <a:spLocks/>
              </p:cNvSpPr>
              <p:nvPr/>
            </p:nvSpPr>
            <p:spPr bwMode="auto">
              <a:xfrm>
                <a:off x="3515" y="1550"/>
                <a:ext cx="363" cy="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6" y="0"/>
                  </a:cxn>
                </a:cxnLst>
                <a:rect l="0" t="0" r="r" b="b"/>
                <a:pathLst>
                  <a:path w="226" h="38">
                    <a:moveTo>
                      <a:pt x="0" y="0"/>
                    </a:moveTo>
                    <a:cubicBezTo>
                      <a:pt x="83" y="19"/>
                      <a:pt x="166" y="38"/>
                      <a:pt x="22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H="1">
              <a:off x="1565" y="1071"/>
              <a:ext cx="862" cy="771"/>
              <a:chOff x="3016" y="1071"/>
              <a:chExt cx="862" cy="771"/>
            </a:xfrm>
          </p:grpSpPr>
          <p:sp>
            <p:nvSpPr>
              <p:cNvPr id="179214" name="Oval 14"/>
              <p:cNvSpPr>
                <a:spLocks noChangeArrowheads="1"/>
              </p:cNvSpPr>
              <p:nvPr/>
            </p:nvSpPr>
            <p:spPr bwMode="auto">
              <a:xfrm flipH="1">
                <a:off x="3016" y="1253"/>
                <a:ext cx="499" cy="58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9215" name="Oval 15"/>
              <p:cNvSpPr>
                <a:spLocks noChangeArrowheads="1"/>
              </p:cNvSpPr>
              <p:nvPr/>
            </p:nvSpPr>
            <p:spPr bwMode="auto">
              <a:xfrm>
                <a:off x="3142" y="1414"/>
                <a:ext cx="230" cy="272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9216" name="Oval 16"/>
              <p:cNvSpPr>
                <a:spLocks noChangeArrowheads="1"/>
              </p:cNvSpPr>
              <p:nvPr/>
            </p:nvSpPr>
            <p:spPr bwMode="auto">
              <a:xfrm>
                <a:off x="3198" y="1480"/>
                <a:ext cx="115" cy="13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9217" name="Freeform 17"/>
              <p:cNvSpPr>
                <a:spLocks/>
              </p:cNvSpPr>
              <p:nvPr/>
            </p:nvSpPr>
            <p:spPr bwMode="auto">
              <a:xfrm>
                <a:off x="3016" y="1071"/>
                <a:ext cx="544" cy="136"/>
              </a:xfrm>
              <a:custGeom>
                <a:avLst/>
                <a:gdLst/>
                <a:ahLst/>
                <a:cxnLst>
                  <a:cxn ang="0">
                    <a:pos x="0" y="136"/>
                  </a:cxn>
                  <a:cxn ang="0">
                    <a:pos x="272" y="0"/>
                  </a:cxn>
                  <a:cxn ang="0">
                    <a:pos x="544" y="136"/>
                  </a:cxn>
                </a:cxnLst>
                <a:rect l="0" t="0" r="r" b="b"/>
                <a:pathLst>
                  <a:path w="544" h="136">
                    <a:moveTo>
                      <a:pt x="0" y="136"/>
                    </a:moveTo>
                    <a:cubicBezTo>
                      <a:pt x="90" y="68"/>
                      <a:pt x="181" y="0"/>
                      <a:pt x="272" y="0"/>
                    </a:cubicBezTo>
                    <a:cubicBezTo>
                      <a:pt x="363" y="0"/>
                      <a:pt x="499" y="113"/>
                      <a:pt x="544" y="136"/>
                    </a:cubicBezTo>
                  </a:path>
                </a:pathLst>
              </a:custGeom>
              <a:noFill/>
              <a:ln w="381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18" name="Freeform 18"/>
              <p:cNvSpPr>
                <a:spLocks/>
              </p:cNvSpPr>
              <p:nvPr/>
            </p:nvSpPr>
            <p:spPr bwMode="auto">
              <a:xfrm>
                <a:off x="3470" y="1389"/>
                <a:ext cx="226" cy="3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6" y="0"/>
                  </a:cxn>
                </a:cxnLst>
                <a:rect l="0" t="0" r="r" b="b"/>
                <a:pathLst>
                  <a:path w="226" h="38">
                    <a:moveTo>
                      <a:pt x="0" y="0"/>
                    </a:moveTo>
                    <a:cubicBezTo>
                      <a:pt x="83" y="19"/>
                      <a:pt x="166" y="38"/>
                      <a:pt x="22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19" name="Freeform 19"/>
              <p:cNvSpPr>
                <a:spLocks/>
              </p:cNvSpPr>
              <p:nvPr/>
            </p:nvSpPr>
            <p:spPr bwMode="auto">
              <a:xfrm>
                <a:off x="3515" y="1474"/>
                <a:ext cx="318" cy="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6" y="0"/>
                  </a:cxn>
                </a:cxnLst>
                <a:rect l="0" t="0" r="r" b="b"/>
                <a:pathLst>
                  <a:path w="226" h="38">
                    <a:moveTo>
                      <a:pt x="0" y="0"/>
                    </a:moveTo>
                    <a:cubicBezTo>
                      <a:pt x="83" y="19"/>
                      <a:pt x="166" y="38"/>
                      <a:pt x="22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220" name="Freeform 20"/>
              <p:cNvSpPr>
                <a:spLocks/>
              </p:cNvSpPr>
              <p:nvPr/>
            </p:nvSpPr>
            <p:spPr bwMode="auto">
              <a:xfrm>
                <a:off x="3515" y="1550"/>
                <a:ext cx="363" cy="5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26" y="0"/>
                  </a:cxn>
                </a:cxnLst>
                <a:rect l="0" t="0" r="r" b="b"/>
                <a:pathLst>
                  <a:path w="226" h="38">
                    <a:moveTo>
                      <a:pt x="0" y="0"/>
                    </a:moveTo>
                    <a:cubicBezTo>
                      <a:pt x="83" y="19"/>
                      <a:pt x="166" y="38"/>
                      <a:pt x="226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79221" name="Oval 21"/>
            <p:cNvSpPr>
              <a:spLocks noChangeArrowheads="1"/>
            </p:cNvSpPr>
            <p:nvPr/>
          </p:nvSpPr>
          <p:spPr bwMode="auto">
            <a:xfrm>
              <a:off x="2381" y="2160"/>
              <a:ext cx="862" cy="272"/>
            </a:xfrm>
            <a:prstGeom prst="ellipse">
              <a:avLst/>
            </a:prstGeom>
            <a:solidFill>
              <a:srgbClr val="FF99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22" name="AutoShape 22"/>
            <p:cNvSpPr>
              <a:spLocks noChangeArrowheads="1"/>
            </p:cNvSpPr>
            <p:nvPr/>
          </p:nvSpPr>
          <p:spPr bwMode="auto">
            <a:xfrm rot="-5400000">
              <a:off x="2494" y="2274"/>
              <a:ext cx="635" cy="1406"/>
            </a:xfrm>
            <a:prstGeom prst="moon">
              <a:avLst>
                <a:gd name="adj" fmla="val 27083"/>
              </a:avLst>
            </a:prstGeom>
            <a:solidFill>
              <a:srgbClr val="FF474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23" name="AutoShape 23"/>
            <p:cNvSpPr>
              <a:spLocks noChangeArrowheads="1"/>
            </p:cNvSpPr>
            <p:nvPr/>
          </p:nvSpPr>
          <p:spPr bwMode="auto">
            <a:xfrm rot="-3600000">
              <a:off x="3445" y="2367"/>
              <a:ext cx="185" cy="408"/>
            </a:xfrm>
            <a:prstGeom prst="moon">
              <a:avLst>
                <a:gd name="adj" fmla="val 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24" name="AutoShape 24"/>
            <p:cNvSpPr>
              <a:spLocks noChangeArrowheads="1"/>
            </p:cNvSpPr>
            <p:nvPr/>
          </p:nvSpPr>
          <p:spPr bwMode="auto">
            <a:xfrm rot="14400000">
              <a:off x="1993" y="2367"/>
              <a:ext cx="185" cy="408"/>
            </a:xfrm>
            <a:prstGeom prst="moon">
              <a:avLst>
                <a:gd name="adj" fmla="val 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7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07407E-6 C 0.15121 -4.07407E-6 0.27517 0.16389 0.27517 0.36574 C 0.27517 0.56713 0.15121 0.73241 1.66667E-6 0.73241 C -0.15191 0.73241 -0.27465 0.56713 -0.27465 0.36574 C -0.27465 0.16389 -0.15191 -4.07407E-6 1.66667E-6 -4.07407E-6 Z " pathEditMode="relative" rAng="0" ptsTypes="fffff">
                                      <p:cBhvr>
                                        <p:cTn id="14" dur="5000" fill="hold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" presetID="3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100000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100000"/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animBg="1"/>
      <p:bldP spid="179203" grpId="0" animBg="1"/>
      <p:bldP spid="179203" grpId="1" animBg="1"/>
      <p:bldP spid="179203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g1.liveinternet.ru/images/attach/b/3/7/736/7736667_15385ec1a4adf6a2803e52bf23f2c27b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7429552" cy="607223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</TotalTime>
  <Words>158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Ганс  Христиан Андерсен (1805 - 1875)</vt:lpstr>
      <vt:lpstr>Дания – родина Андерсена</vt:lpstr>
      <vt:lpstr>Снежная королева</vt:lpstr>
      <vt:lpstr>Спишите,  вставляя пропущенные буквы в слова</vt:lpstr>
      <vt:lpstr>Проверь себя!</vt:lpstr>
      <vt:lpstr>     Вспомни и скажи.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40</cp:revision>
  <dcterms:created xsi:type="dcterms:W3CDTF">2010-01-27T15:55:11Z</dcterms:created>
  <dcterms:modified xsi:type="dcterms:W3CDTF">2010-01-30T08:37:18Z</dcterms:modified>
</cp:coreProperties>
</file>