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4" r:id="rId13"/>
    <p:sldId id="275" r:id="rId14"/>
    <p:sldId id="27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FF"/>
    <a:srgbClr val="FF3300"/>
    <a:srgbClr val="33CCCC"/>
    <a:srgbClr val="FF7C80"/>
    <a:srgbClr val="CC66FF"/>
    <a:srgbClr val="0033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2D74-8A74-4AE8-9437-BADAD26C64F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717B-71BE-4F0E-824F-76506F5CA6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Тема: </a:t>
            </a:r>
            <a:r>
              <a:rPr lang="ru-RU" dirty="0" smtClean="0">
                <a:solidFill>
                  <a:srgbClr val="7030A0"/>
                </a:solidFill>
              </a:rPr>
              <a:t>Жанровое своеобразие древнерусской литературы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000240"/>
            <a:ext cx="7500990" cy="442915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Цели: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-познакомить учащихся с жанрами древнерусской литературы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-развивать </a:t>
            </a:r>
            <a:r>
              <a:rPr lang="ru-RU" dirty="0">
                <a:solidFill>
                  <a:srgbClr val="7030A0"/>
                </a:solidFill>
              </a:rPr>
              <a:t>умение определять жанр </a:t>
            </a:r>
            <a:r>
              <a:rPr lang="ru-RU" dirty="0" smtClean="0">
                <a:solidFill>
                  <a:srgbClr val="7030A0"/>
                </a:solidFill>
              </a:rPr>
              <a:t>произведения</a:t>
            </a:r>
          </a:p>
          <a:p>
            <a:pPr algn="l"/>
            <a:r>
              <a:rPr lang="ru-RU" dirty="0">
                <a:solidFill>
                  <a:srgbClr val="7030A0"/>
                </a:solidFill>
              </a:rPr>
              <a:t>-</a:t>
            </a:r>
            <a:r>
              <a:rPr lang="ru-RU" dirty="0" smtClean="0">
                <a:solidFill>
                  <a:srgbClr val="7030A0"/>
                </a:solidFill>
              </a:rPr>
              <a:t>воспитывать </a:t>
            </a:r>
            <a:r>
              <a:rPr lang="ru-RU" dirty="0">
                <a:solidFill>
                  <a:srgbClr val="7030A0"/>
                </a:solidFill>
              </a:rPr>
              <a:t>любовь к чтению произведений данного периода, интерес к историческому прошлому нашего народа.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Притча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это был рассказ-миниатюра, каждый из персонажей которого и весь сюжет существовали лишь для того, чтобы наглядно проиллюстрировать какую-либо идею. Это был рассказ-аллегория, и в этом заключался его смысл: «Имеющий уши да услышит»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643050"/>
            <a:ext cx="3357854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CCCC"/>
                </a:solidFill>
              </a:rPr>
              <a:t>Литературный этикет</a:t>
            </a:r>
            <a:endParaRPr lang="ru-RU" dirty="0">
              <a:solidFill>
                <a:srgbClr val="33CC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66FFFF"/>
                </a:solidFill>
              </a:rPr>
              <a:t>1) из представлений о том, как должен был совершаться тот или иной ход </a:t>
            </a:r>
            <a:r>
              <a:rPr lang="ru-RU" dirty="0" smtClean="0">
                <a:solidFill>
                  <a:srgbClr val="66FFFF"/>
                </a:solidFill>
              </a:rPr>
              <a:t>событий</a:t>
            </a:r>
          </a:p>
          <a:p>
            <a:r>
              <a:rPr lang="ru-RU" dirty="0" smtClean="0">
                <a:solidFill>
                  <a:srgbClr val="66FFFF"/>
                </a:solidFill>
              </a:rPr>
              <a:t>2</a:t>
            </a:r>
            <a:r>
              <a:rPr lang="ru-RU" dirty="0">
                <a:solidFill>
                  <a:srgbClr val="66FFFF"/>
                </a:solidFill>
              </a:rPr>
              <a:t>) из представ­лений о том, как должно было вести себя действующее лицо сообраз­но своему </a:t>
            </a:r>
            <a:r>
              <a:rPr lang="ru-RU" dirty="0" smtClean="0">
                <a:solidFill>
                  <a:srgbClr val="66FFFF"/>
                </a:solidFill>
              </a:rPr>
              <a:t>положению</a:t>
            </a:r>
            <a:endParaRPr lang="ru-RU" dirty="0">
              <a:solidFill>
                <a:srgbClr val="66FFFF"/>
              </a:solidFill>
            </a:endParaRPr>
          </a:p>
          <a:p>
            <a:r>
              <a:rPr lang="ru-RU" dirty="0">
                <a:solidFill>
                  <a:srgbClr val="66FFFF"/>
                </a:solidFill>
              </a:rPr>
              <a:t>3) из представлений о том, какими сло­вами должен описывать писатель совершающееся. Перед нами, следовательно, этикет миропорядка, этикет поведения и этикет </a:t>
            </a:r>
            <a:r>
              <a:rPr lang="ru-RU" dirty="0" smtClean="0">
                <a:solidFill>
                  <a:srgbClr val="66FFFF"/>
                </a:solidFill>
              </a:rPr>
              <a:t>словесный</a:t>
            </a:r>
            <a:endParaRPr lang="ru-RU" dirty="0">
              <a:solidFill>
                <a:srgbClr val="66FF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Феодосии Печерский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/>
          <a:lstStyle/>
          <a:p>
            <a:r>
              <a:rPr lang="ru-RU" dirty="0" err="1" smtClean="0"/>
              <a:t>ф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3786214" cy="50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Нифонт</a:t>
            </a:r>
            <a:r>
              <a:rPr lang="ru-RU" dirty="0" smtClean="0">
                <a:solidFill>
                  <a:srgbClr val="0070C0"/>
                </a:solidFill>
              </a:rPr>
              <a:t> Новгородский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/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643050"/>
            <a:ext cx="3602791" cy="43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Варлаам Хутынский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57298"/>
            <a:ext cx="3974400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Авторство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3300"/>
                </a:solidFill>
              </a:rPr>
              <a:t>Б</a:t>
            </a:r>
            <a:r>
              <a:rPr lang="ru-RU" dirty="0" smtClean="0">
                <a:solidFill>
                  <a:srgbClr val="FF3300"/>
                </a:solidFill>
              </a:rPr>
              <a:t>ольшинство </a:t>
            </a:r>
            <a:r>
              <a:rPr lang="ru-RU" dirty="0">
                <a:solidFill>
                  <a:srgbClr val="FF3300"/>
                </a:solidFill>
              </a:rPr>
              <a:t>из древнерусских произведений анонимно. </a:t>
            </a:r>
          </a:p>
          <a:p>
            <a:r>
              <a:rPr lang="ru-RU" dirty="0" smtClean="0">
                <a:solidFill>
                  <a:srgbClr val="FF3300"/>
                </a:solidFill>
              </a:rPr>
              <a:t>Произведения </a:t>
            </a:r>
            <a:r>
              <a:rPr lang="ru-RU" dirty="0">
                <a:solidFill>
                  <a:srgbClr val="FF3300"/>
                </a:solidFill>
              </a:rPr>
              <a:t>торжественного и поучительного красноречия почти всегда авторизованы, хотя некоторые памятники подписаны не автором. </a:t>
            </a:r>
            <a:endParaRPr lang="ru-RU" dirty="0" smtClean="0">
              <a:solidFill>
                <a:srgbClr val="FF3300"/>
              </a:solidFill>
            </a:endParaRPr>
          </a:p>
          <a:p>
            <a:r>
              <a:rPr lang="ru-RU" dirty="0">
                <a:solidFill>
                  <a:srgbClr val="FF3300"/>
                </a:solidFill>
              </a:rPr>
              <a:t>Авторы житий чаше называют себя в заголовках своих произведений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Возникновение древнерусской литературы: </a:t>
            </a:r>
            <a:r>
              <a:rPr lang="ru-RU" sz="3600" dirty="0" smtClean="0">
                <a:solidFill>
                  <a:srgbClr val="FF0000"/>
                </a:solidFill>
              </a:rPr>
              <a:t>конец Х века (крещение Руси)- Х</a:t>
            </a:r>
            <a:r>
              <a:rPr lang="en-US" sz="3600" dirty="0" smtClean="0">
                <a:solidFill>
                  <a:srgbClr val="FF0000"/>
                </a:solidFill>
              </a:rPr>
              <a:t>VII</a:t>
            </a:r>
            <a:r>
              <a:rPr lang="ru-RU" sz="3600" dirty="0" smtClean="0">
                <a:solidFill>
                  <a:srgbClr val="FF0000"/>
                </a:solidFill>
              </a:rPr>
              <a:t> столетие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1214417" y="2214554"/>
            <a:ext cx="6380126" cy="33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Жанры устного народного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пословицы,</a:t>
            </a:r>
          </a:p>
          <a:p>
            <a:r>
              <a:rPr lang="ru-RU" dirty="0" smtClean="0"/>
              <a:t> поговорки,</a:t>
            </a:r>
          </a:p>
          <a:p>
            <a:r>
              <a:rPr lang="ru-RU" dirty="0" smtClean="0"/>
              <a:t> загадки,</a:t>
            </a:r>
          </a:p>
          <a:p>
            <a:r>
              <a:rPr lang="ru-RU" dirty="0" smtClean="0"/>
              <a:t> сказки, </a:t>
            </a:r>
          </a:p>
          <a:p>
            <a:r>
              <a:rPr lang="ru-RU" dirty="0" smtClean="0"/>
              <a:t>былины, </a:t>
            </a:r>
          </a:p>
          <a:p>
            <a:r>
              <a:rPr lang="ru-RU" dirty="0" smtClean="0"/>
              <a:t>обрядовая поэзия </a:t>
            </a:r>
          </a:p>
          <a:p>
            <a:r>
              <a:rPr lang="ru-RU" dirty="0" smtClean="0"/>
              <a:t>сказания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4143372" y="1714488"/>
            <a:ext cx="3736936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Русская словесность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Тесно связана с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C00CC"/>
                </a:solidFill>
              </a:rPr>
              <a:t>историей, </a:t>
            </a:r>
          </a:p>
          <a:p>
            <a:r>
              <a:rPr lang="ru-RU" sz="4000" dirty="0" smtClean="0">
                <a:solidFill>
                  <a:srgbClr val="CC00CC"/>
                </a:solidFill>
              </a:rPr>
              <a:t> религией,</a:t>
            </a:r>
          </a:p>
          <a:p>
            <a:r>
              <a:rPr lang="ru-RU" sz="4000" dirty="0" smtClean="0">
                <a:solidFill>
                  <a:srgbClr val="CC00CC"/>
                </a:solidFill>
              </a:rPr>
              <a:t> наукой, </a:t>
            </a:r>
          </a:p>
          <a:p>
            <a:r>
              <a:rPr lang="ru-RU" sz="4000" dirty="0" smtClean="0">
                <a:solidFill>
                  <a:srgbClr val="CC00CC"/>
                </a:solidFill>
              </a:rPr>
              <a:t>философией.</a:t>
            </a:r>
            <a:endParaRPr lang="ru-RU" sz="4000" dirty="0">
              <a:solidFill>
                <a:srgbClr val="CC00CC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Опиралась на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4400" dirty="0" smtClean="0">
                <a:solidFill>
                  <a:srgbClr val="CC00CC"/>
                </a:solidFill>
              </a:rPr>
              <a:t>народный </a:t>
            </a:r>
            <a:r>
              <a:rPr lang="ru-RU" sz="4400" dirty="0">
                <a:solidFill>
                  <a:srgbClr val="CC00CC"/>
                </a:solidFill>
              </a:rPr>
              <a:t>эпос</a:t>
            </a:r>
            <a:r>
              <a:rPr lang="ru-RU" sz="4400" dirty="0" smtClean="0">
                <a:solidFill>
                  <a:srgbClr val="CC00CC"/>
                </a:solidFill>
              </a:rPr>
              <a:t>,</a:t>
            </a:r>
          </a:p>
          <a:p>
            <a:r>
              <a:rPr lang="ru-RU" sz="4400" dirty="0" smtClean="0">
                <a:solidFill>
                  <a:srgbClr val="CC00CC"/>
                </a:solidFill>
              </a:rPr>
              <a:t>  </a:t>
            </a:r>
            <a:r>
              <a:rPr lang="ru-RU" sz="4400" dirty="0">
                <a:solidFill>
                  <a:srgbClr val="CC00CC"/>
                </a:solidFill>
              </a:rPr>
              <a:t>родовые предания, </a:t>
            </a:r>
            <a:endParaRPr lang="ru-RU" sz="4400" dirty="0" smtClean="0">
              <a:solidFill>
                <a:srgbClr val="CC00CC"/>
              </a:solidFill>
            </a:endParaRPr>
          </a:p>
          <a:p>
            <a:r>
              <a:rPr lang="ru-RU" sz="4400" dirty="0" smtClean="0">
                <a:solidFill>
                  <a:srgbClr val="CC00CC"/>
                </a:solidFill>
              </a:rPr>
              <a:t>легендарные </a:t>
            </a:r>
            <a:r>
              <a:rPr lang="ru-RU" sz="4400" dirty="0">
                <a:solidFill>
                  <a:srgbClr val="CC00CC"/>
                </a:solidFill>
              </a:rPr>
              <a:t>сказания.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Д.С.Лихачёв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69729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это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была литература «одной темы и одного сюжета. Этот сюжет— мировая история, и эта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тема — смысл человеческой жизни».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71612"/>
            <a:ext cx="3556974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66FF"/>
                </a:solidFill>
              </a:rPr>
              <a:t>1 ГРУППА</a:t>
            </a:r>
            <a:endParaRPr lang="ru-RU" dirty="0">
              <a:solidFill>
                <a:srgbClr val="CC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66FFFF"/>
                </a:solidFill>
              </a:rPr>
              <a:t>-В хрониках  и хронографах последовательно записывались исторические события.</a:t>
            </a:r>
          </a:p>
          <a:p>
            <a:r>
              <a:rPr lang="ru-RU" dirty="0">
                <a:solidFill>
                  <a:srgbClr val="66FFFF"/>
                </a:solidFill>
              </a:rPr>
              <a:t>-В летописях (лето [год]+ писание)  также последовательно описывались исторические события, свидетелем или участником которых был летописец («Повесть временных лет»).</a:t>
            </a:r>
          </a:p>
          <a:p>
            <a:r>
              <a:rPr lang="ru-RU" dirty="0">
                <a:solidFill>
                  <a:srgbClr val="66FFFF"/>
                </a:solidFill>
              </a:rPr>
              <a:t>- В повести  (по + весть) речь шла как об исторических, так и о событиях из частной жизни.  Авторская оценка  и эпический характер здесь отсутствовали («Повесть о взятии Царьграда»).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2 ГРУППА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C000"/>
                </a:solidFill>
              </a:rPr>
              <a:t>-Житие – повесть о жизни какого-либо человека, который прославился своим благочестием и аскетизмом или погиб за свои религиозные убеждения от руки язычников или иноверцев. </a:t>
            </a:r>
            <a:r>
              <a:rPr lang="ru-RU" dirty="0" smtClean="0">
                <a:solidFill>
                  <a:srgbClr val="FFC000"/>
                </a:solidFill>
              </a:rPr>
              <a:t>(«</a:t>
            </a:r>
            <a:r>
              <a:rPr lang="ru-RU" dirty="0">
                <a:solidFill>
                  <a:srgbClr val="FFC000"/>
                </a:solidFill>
              </a:rPr>
              <a:t>Житие Стефана Пермского»).</a:t>
            </a:r>
          </a:p>
          <a:p>
            <a:r>
              <a:rPr lang="ru-RU" dirty="0">
                <a:solidFill>
                  <a:srgbClr val="FFC000"/>
                </a:solidFill>
              </a:rPr>
              <a:t>-Патерики (отечники) – сборники коротких, обычно остросюжетных рассказов из жизни монахов какой-либо обители – монастыря или скита.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3 ГРУППА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В торжественных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словах, произносимых в церкви во время службы</a:t>
            </a:r>
            <a:r>
              <a:rPr lang="ru-RU" b="1" dirty="0">
                <a:solidFill>
                  <a:srgbClr val="FFFF00"/>
                </a:solidFill>
              </a:rPr>
              <a:t>, </a:t>
            </a:r>
            <a:r>
              <a:rPr lang="ru-RU" dirty="0">
                <a:solidFill>
                  <a:srgbClr val="FFFF00"/>
                </a:solidFill>
              </a:rPr>
              <a:t>прославлялись христиан­ские праздники, раскрывался смысл или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символика тех или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иных эпизодов и образов Священного писания.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Поучение </a:t>
            </a:r>
            <a:r>
              <a:rPr lang="ru-RU" dirty="0">
                <a:solidFill>
                  <a:srgbClr val="FFFF00"/>
                </a:solidFill>
              </a:rPr>
              <a:t>– литературное произведение в форме речи назидательного характера. В них обличались пороки, прославлялись добродетели, верующие наставлялись в основах христианской морали («Поучение Владимира Мономаха»).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 ГРУППА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7C80"/>
                </a:solidFill>
              </a:rPr>
              <a:t>Апокриф (от греч. тайный, подложный, скрытый, сокровенный) – древние религиозные легенды-сказания, которые выдавались за «священное» писание наравне с Библией и Евангелиями. Но эти писания не причислены к каноническим («Беседа трёх святителей</a:t>
            </a:r>
            <a:r>
              <a:rPr lang="ru-RU" dirty="0" smtClean="0">
                <a:solidFill>
                  <a:srgbClr val="FF7C80"/>
                </a:solidFill>
              </a:rPr>
              <a:t>»).</a:t>
            </a:r>
          </a:p>
          <a:p>
            <a:r>
              <a:rPr lang="ru-RU" dirty="0">
                <a:solidFill>
                  <a:srgbClr val="FF7C80"/>
                </a:solidFill>
              </a:rPr>
              <a:t>Хождениями  назывались произведения, в которых описывались путешествия-паломничества в Палестину, Византию, страны Востока. Главной целью паломников было поклонение христианским святыням в Вифлееме, Иерусалиме, Константинополе и в других восточнохристианских центрах.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473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Тема: Жанровое своеобразие древнерусской литературы</vt:lpstr>
      <vt:lpstr>Возникновение древнерусской литературы: конец Х века (крещение Руси)- ХVII столетие</vt:lpstr>
      <vt:lpstr>Жанры устного народного творчества</vt:lpstr>
      <vt:lpstr>Русская словесность</vt:lpstr>
      <vt:lpstr>Д.С.Лихачёв</vt:lpstr>
      <vt:lpstr>1 ГРУППА</vt:lpstr>
      <vt:lpstr>2 ГРУППА</vt:lpstr>
      <vt:lpstr>3 ГРУППА</vt:lpstr>
      <vt:lpstr>4 ГРУППА</vt:lpstr>
      <vt:lpstr>Притча</vt:lpstr>
      <vt:lpstr>Литературный этикет</vt:lpstr>
      <vt:lpstr>Феодосии Печерский </vt:lpstr>
      <vt:lpstr>Нифонт Новгородский </vt:lpstr>
      <vt:lpstr>Варлаам Хутынский</vt:lpstr>
      <vt:lpstr>Авторство</vt:lpstr>
    </vt:vector>
  </TitlesOfParts>
  <Company>КСШ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Жанровое своеобразие древнерусской литературы</dc:title>
  <dc:creator>7-в класс</dc:creator>
  <cp:lastModifiedBy>7-в класс</cp:lastModifiedBy>
  <cp:revision>15</cp:revision>
  <dcterms:created xsi:type="dcterms:W3CDTF">2010-01-26T10:36:12Z</dcterms:created>
  <dcterms:modified xsi:type="dcterms:W3CDTF">2010-01-27T07:34:37Z</dcterms:modified>
</cp:coreProperties>
</file>