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5"/>
  </p:notesMasterIdLst>
  <p:sldIdLst>
    <p:sldId id="286" r:id="rId2"/>
    <p:sldId id="287" r:id="rId3"/>
    <p:sldId id="325" r:id="rId4"/>
    <p:sldId id="324" r:id="rId5"/>
    <p:sldId id="288" r:id="rId6"/>
    <p:sldId id="368" r:id="rId7"/>
    <p:sldId id="396" r:id="rId8"/>
    <p:sldId id="397" r:id="rId9"/>
    <p:sldId id="398" r:id="rId10"/>
    <p:sldId id="399" r:id="rId11"/>
    <p:sldId id="400" r:id="rId12"/>
    <p:sldId id="401" r:id="rId13"/>
    <p:sldId id="392" r:id="rId14"/>
    <p:sldId id="256" r:id="rId15"/>
    <p:sldId id="257" r:id="rId16"/>
    <p:sldId id="258" r:id="rId17"/>
    <p:sldId id="262" r:id="rId18"/>
    <p:sldId id="263" r:id="rId19"/>
    <p:sldId id="259" r:id="rId20"/>
    <p:sldId id="260" r:id="rId21"/>
    <p:sldId id="326" r:id="rId22"/>
    <p:sldId id="264" r:id="rId23"/>
    <p:sldId id="265" r:id="rId24"/>
    <p:sldId id="284" r:id="rId25"/>
    <p:sldId id="276" r:id="rId26"/>
    <p:sldId id="285" r:id="rId27"/>
    <p:sldId id="272" r:id="rId28"/>
    <p:sldId id="275" r:id="rId29"/>
    <p:sldId id="274" r:id="rId30"/>
    <p:sldId id="261" r:id="rId31"/>
    <p:sldId id="268" r:id="rId32"/>
    <p:sldId id="277" r:id="rId33"/>
    <p:sldId id="269" r:id="rId34"/>
    <p:sldId id="270" r:id="rId35"/>
    <p:sldId id="278" r:id="rId36"/>
    <p:sldId id="279" r:id="rId37"/>
    <p:sldId id="280" r:id="rId38"/>
    <p:sldId id="393" r:id="rId39"/>
    <p:sldId id="281" r:id="rId40"/>
    <p:sldId id="282" r:id="rId41"/>
    <p:sldId id="283" r:id="rId42"/>
    <p:sldId id="354" r:id="rId43"/>
    <p:sldId id="356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0DE1"/>
    <a:srgbClr val="000000"/>
    <a:srgbClr val="612D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9" autoAdjust="0"/>
    <p:restoredTop sz="94660"/>
  </p:normalViewPr>
  <p:slideViewPr>
    <p:cSldViewPr>
      <p:cViewPr varScale="1">
        <p:scale>
          <a:sx n="65" d="100"/>
          <a:sy n="65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A7CD6-33B0-41EC-A915-170C8D743CEC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51D84-116B-48CB-B4B0-9E832F491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51D84-116B-48CB-B4B0-9E832F4915C3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E2EA1C9-8680-4F39-8E06-DF873EF67342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59522E2-F897-4706-BDF9-4D5C39108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A1C9-8680-4F39-8E06-DF873EF67342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22E2-F897-4706-BDF9-4D5C39108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A1C9-8680-4F39-8E06-DF873EF67342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22E2-F897-4706-BDF9-4D5C39108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E2EA1C9-8680-4F39-8E06-DF873EF67342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22E2-F897-4706-BDF9-4D5C39108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E2EA1C9-8680-4F39-8E06-DF873EF67342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59522E2-F897-4706-BDF9-4D5C3910855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E2EA1C9-8680-4F39-8E06-DF873EF67342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59522E2-F897-4706-BDF9-4D5C39108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E2EA1C9-8680-4F39-8E06-DF873EF67342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59522E2-F897-4706-BDF9-4D5C39108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A1C9-8680-4F39-8E06-DF873EF67342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22E2-F897-4706-BDF9-4D5C39108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E2EA1C9-8680-4F39-8E06-DF873EF67342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59522E2-F897-4706-BDF9-4D5C39108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E2EA1C9-8680-4F39-8E06-DF873EF67342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59522E2-F897-4706-BDF9-4D5C39108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E2EA1C9-8680-4F39-8E06-DF873EF67342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59522E2-F897-4706-BDF9-4D5C39108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E2EA1C9-8680-4F39-8E06-DF873EF67342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59522E2-F897-4706-BDF9-4D5C39108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6350">
                  <a:noFill/>
                </a:ln>
                <a:solidFill>
                  <a:schemeClr val="bg1"/>
                </a:solidFill>
              </a:rPr>
              <a:t> </a:t>
            </a:r>
            <a:r>
              <a:rPr lang="ru-RU" b="1" u="sng" dirty="0" smtClean="0">
                <a:ln w="6350">
                  <a:noFill/>
                </a:ln>
                <a:solidFill>
                  <a:schemeClr val="tx1"/>
                </a:solidFill>
              </a:rPr>
              <a:t>Тема  урока</a:t>
            </a:r>
            <a:r>
              <a:rPr lang="ru-RU" b="1" dirty="0" smtClean="0">
                <a:ln w="6350">
                  <a:noFill/>
                </a:ln>
                <a:solidFill>
                  <a:schemeClr val="tx1"/>
                </a:solidFill>
              </a:rPr>
              <a:t>: </a:t>
            </a:r>
            <a:endParaRPr lang="ru-RU" b="1" dirty="0">
              <a:ln w="635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785786" y="4929198"/>
            <a:ext cx="7643866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Отар  Тактакишвили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оратория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 «По  следам  Шота  Руставели»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428596" y="1714488"/>
            <a:ext cx="8429684" cy="3500462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музыкальная  драматургия</a:t>
            </a:r>
            <a:endParaRPr lang="ru-R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я\Мои документы\Мои рисунки\Рисунок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776"/>
            <a:ext cx="9143999" cy="69115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я\Мои документы\Мои рисунки\Рисунок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589" y="68064"/>
            <a:ext cx="9236589" cy="67899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C:\Documents and Settings\я\Мои документы\Мои рисунки\Рисунок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1096" y="12276"/>
            <a:ext cx="5011234" cy="68457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387975"/>
            <a:ext cx="8062912" cy="1470025"/>
          </a:xfrm>
        </p:spPr>
        <p:txBody>
          <a:bodyPr>
            <a:normAutofit fontScale="90000"/>
          </a:bodyPr>
          <a:lstStyle/>
          <a:p>
            <a:pPr marL="1165225" algn="l"/>
            <a:r>
              <a:rPr lang="ru-RU" dirty="0" smtClean="0"/>
              <a:t> </a:t>
            </a:r>
            <a:r>
              <a:rPr lang="ru-RU" sz="4000" dirty="0" smtClean="0">
                <a:ln w="6350">
                  <a:noFill/>
                </a:ln>
                <a:solidFill>
                  <a:schemeClr val="bg1"/>
                </a:solidFill>
              </a:rPr>
              <a:t>  </a:t>
            </a:r>
            <a:r>
              <a:rPr lang="ru-RU" sz="4000" b="1" dirty="0" smtClean="0">
                <a:ln w="6350">
                  <a:noFill/>
                </a:ln>
                <a:solidFill>
                  <a:schemeClr val="bg1"/>
                </a:solidFill>
              </a:rPr>
              <a:t> </a:t>
            </a:r>
            <a:r>
              <a:rPr lang="ru-RU" sz="3100" b="1" dirty="0" smtClean="0">
                <a:ln w="6350">
                  <a:noFill/>
                </a:ln>
                <a:solidFill>
                  <a:schemeClr val="bg1"/>
                </a:solidFill>
              </a:rPr>
              <a:t>Антони Кемпиньский, профессор психиатрии, сам бывший узник одного из фашистских лагерей, писал: "Благодаря богатой лагерной литературе можно представить себе, как выглядела жизнь в лагере. Однако это представление далекое и  туманное. Кажется, что пропасть, отделяющая людей из лагеря и тех, кто в нем не был, - непреодолима, ибо никто не в состоянии  почувствовать все то, что они пережили. Их переживания - вне границ человеческого понимания".</a:t>
            </a:r>
            <a:br>
              <a:rPr lang="ru-RU" sz="3100" b="1" dirty="0" smtClean="0">
                <a:ln w="6350">
                  <a:noFill/>
                </a:ln>
                <a:solidFill>
                  <a:schemeClr val="bg1"/>
                </a:solidFill>
              </a:rPr>
            </a:br>
            <a:endParaRPr lang="ru-RU" sz="3100" b="1" dirty="0">
              <a:ln w="635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 descr="Картинка 2 из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1228725" cy="2181225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714348" y="1214422"/>
            <a:ext cx="7215238" cy="3857652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3142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38100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/>
                <a:latin typeface="Impact"/>
              </a:rPr>
              <a:t>Шота   Руставели</a:t>
            </a:r>
            <a:endParaRPr lang="ru-RU" sz="3600" kern="10" spc="0" dirty="0">
              <a:ln w="38100">
                <a:solidFill>
                  <a:srgbClr val="00B050"/>
                </a:solidFill>
                <a:round/>
                <a:headEnd/>
                <a:tailEnd/>
              </a:ln>
              <a:solidFill>
                <a:srgbClr val="E36C0A"/>
              </a:solidFill>
              <a:effectLst/>
              <a:latin typeface="Impact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714480" y="2143116"/>
            <a:ext cx="6072230" cy="3000396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38100">
                <a:solidFill>
                  <a:srgbClr val="00B050"/>
                </a:solidFill>
                <a:round/>
                <a:headEnd/>
                <a:tailEnd/>
              </a:ln>
              <a:solidFill>
                <a:srgbClr val="E36C0A"/>
              </a:solidFill>
              <a:effectLst/>
              <a:latin typeface="Impac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4786314" y="928670"/>
            <a:ext cx="3817142" cy="30742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    </a:t>
            </a:r>
            <a:r>
              <a:rPr lang="ru-RU" sz="3200" b="1" dirty="0" smtClean="0"/>
              <a:t>Грузинский  поэт.</a:t>
            </a:r>
          </a:p>
          <a:p>
            <a:pPr algn="ctr">
              <a:buNone/>
            </a:pPr>
            <a:r>
              <a:rPr lang="ru-RU" sz="3200" b="1" dirty="0" smtClean="0"/>
              <a:t>Жил на  рубеже   </a:t>
            </a:r>
            <a:r>
              <a:rPr lang="en-US" sz="3200" b="1" dirty="0" smtClean="0"/>
              <a:t>XII</a:t>
            </a:r>
            <a:r>
              <a:rPr lang="ru-RU" sz="3200" b="1" dirty="0" smtClean="0"/>
              <a:t>-</a:t>
            </a:r>
            <a:r>
              <a:rPr lang="en-US" sz="3200" b="1" dirty="0" smtClean="0"/>
              <a:t>XIII </a:t>
            </a:r>
            <a:r>
              <a:rPr lang="ru-RU" sz="3200" b="1" dirty="0" smtClean="0"/>
              <a:t> веков</a:t>
            </a:r>
            <a:endParaRPr lang="ru-RU" sz="3200" b="1" dirty="0"/>
          </a:p>
        </p:txBody>
      </p:sp>
      <p:pic>
        <p:nvPicPr>
          <p:cNvPr id="5" name="Рисунок 4" descr="537028.JPG"/>
          <p:cNvPicPr>
            <a:picLocks noChangeAspect="1"/>
          </p:cNvPicPr>
          <p:nvPr/>
        </p:nvPicPr>
        <p:blipFill>
          <a:blip r:embed="rId2"/>
          <a:srcRect l="5543" t="4395" r="7187" b="4784"/>
          <a:stretch>
            <a:fillRect/>
          </a:stretch>
        </p:blipFill>
        <p:spPr>
          <a:xfrm rot="16200000">
            <a:off x="-285784" y="1214422"/>
            <a:ext cx="5715040" cy="4429156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Picture 12" descr="pr_085"/>
          <p:cNvPicPr>
            <a:picLocks noChangeAspect="1" noChangeArrowheads="1"/>
          </p:cNvPicPr>
          <p:nvPr/>
        </p:nvPicPr>
        <p:blipFill>
          <a:blip r:embed="rId3"/>
          <a:srcRect l="5749" r="9934"/>
          <a:stretch>
            <a:fillRect/>
          </a:stretch>
        </p:blipFill>
        <p:spPr bwMode="auto">
          <a:xfrm>
            <a:off x="1000100" y="1285860"/>
            <a:ext cx="3143272" cy="4286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4714876" y="857232"/>
            <a:ext cx="4429124" cy="450059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buNone/>
              <a:defRPr/>
            </a:pPr>
            <a:r>
              <a:rPr lang="ru-RU" sz="3200" b="1" dirty="0" smtClean="0"/>
              <a:t>   В Грузии «Золотой век».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ru-RU" sz="3200" b="1" dirty="0" smtClean="0"/>
              <a:t>   На  престоле прославленная  своим  умом и красотой царица Тамар.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ru-RU" sz="3200" b="1" dirty="0" smtClean="0"/>
              <a:t>   Её государство  едино      и могущественно.</a:t>
            </a:r>
            <a:endParaRPr lang="ru-RU" b="1" dirty="0"/>
          </a:p>
        </p:txBody>
      </p:sp>
      <p:pic>
        <p:nvPicPr>
          <p:cNvPr id="5" name="Рисунок 4" descr="537028.JPG"/>
          <p:cNvPicPr>
            <a:picLocks noChangeAspect="1"/>
          </p:cNvPicPr>
          <p:nvPr/>
        </p:nvPicPr>
        <p:blipFill>
          <a:blip r:embed="rId2"/>
          <a:srcRect l="5860" t="4785" r="7226" b="5859"/>
          <a:stretch>
            <a:fillRect/>
          </a:stretch>
        </p:blipFill>
        <p:spPr>
          <a:xfrm rot="5400000">
            <a:off x="-785850" y="1285860"/>
            <a:ext cx="6357982" cy="4357718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i-main-pic" descr="Картинка 6 из 16816"/>
          <p:cNvPicPr>
            <a:picLocks noChangeAspect="1" noChangeArrowheads="1"/>
          </p:cNvPicPr>
          <p:nvPr/>
        </p:nvPicPr>
        <p:blipFill>
          <a:blip r:embed="rId3"/>
          <a:srcRect l="7746" t="2690" r="8983" b="4519"/>
          <a:stretch>
            <a:fillRect/>
          </a:stretch>
        </p:blipFill>
        <p:spPr bwMode="auto">
          <a:xfrm>
            <a:off x="785786" y="1000108"/>
            <a:ext cx="3071834" cy="492922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i-main-pic" descr="Картинка 31 из 16816"/>
          <p:cNvPicPr>
            <a:picLocks/>
          </p:cNvPicPr>
          <p:nvPr/>
        </p:nvPicPr>
        <p:blipFill>
          <a:blip r:embed="rId2"/>
          <a:srcRect l="3571" t="2711" r="3571" b="5092"/>
          <a:stretch>
            <a:fillRect/>
          </a:stretch>
        </p:blipFill>
        <p:spPr>
          <a:xfrm>
            <a:off x="1857356" y="0"/>
            <a:ext cx="5500726" cy="6858000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ШОТА РУСТАВЕЛИ. Худ. Кобуладзе С.С., 193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494665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17 из 16816"/>
          <p:cNvPicPr>
            <a:picLocks noGrp="1"/>
          </p:cNvPicPr>
          <p:nvPr>
            <p:ph idx="4294967295"/>
          </p:nvPr>
        </p:nvPicPr>
        <p:blipFill>
          <a:blip r:embed="rId2"/>
          <a:srcRect l="1961" t="1450" r="1961" b="2899"/>
          <a:stretch>
            <a:fillRect/>
          </a:stretch>
        </p:blipFill>
        <p:spPr>
          <a:xfrm>
            <a:off x="428596" y="928670"/>
            <a:ext cx="3643313" cy="5357812"/>
          </a:xfrm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1214422"/>
            <a:ext cx="492919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3200" b="1" dirty="0"/>
              <a:t> </a:t>
            </a:r>
            <a:r>
              <a:rPr lang="ru-RU" sz="3600" b="1" dirty="0" smtClean="0"/>
              <a:t>Научно доказано</a:t>
            </a:r>
            <a:r>
              <a:rPr lang="ru-RU" sz="3600" b="1" dirty="0"/>
              <a:t>,  </a:t>
            </a:r>
            <a:r>
              <a:rPr lang="ru-RU" sz="3600" b="1" dirty="0" smtClean="0"/>
              <a:t> что  Шота Руставели </a:t>
            </a:r>
            <a:r>
              <a:rPr lang="ru-RU" sz="3600" b="1" dirty="0"/>
              <a:t>был </a:t>
            </a:r>
            <a:r>
              <a:rPr lang="ru-RU" sz="3600" b="1" dirty="0" smtClean="0"/>
              <a:t>  </a:t>
            </a:r>
            <a:r>
              <a:rPr lang="ru-RU" sz="3600" b="1" dirty="0"/>
              <a:t>министром </a:t>
            </a:r>
            <a:r>
              <a:rPr lang="ru-RU" sz="3600" b="1" dirty="0" smtClean="0"/>
              <a:t>финансов  </a:t>
            </a:r>
            <a:r>
              <a:rPr lang="ru-RU" sz="3600" b="1" dirty="0"/>
              <a:t>при  дворе царицы </a:t>
            </a:r>
            <a:r>
              <a:rPr lang="ru-RU" sz="3600" b="1" dirty="0" smtClean="0"/>
              <a:t>Тамар.                   </a:t>
            </a:r>
          </a:p>
          <a:p>
            <a:pPr>
              <a:lnSpc>
                <a:spcPct val="90000"/>
              </a:lnSpc>
              <a:defRPr/>
            </a:pPr>
            <a:r>
              <a:rPr lang="ru-RU" sz="3600" b="1" dirty="0" smtClean="0"/>
              <a:t> ( </a:t>
            </a:r>
            <a:r>
              <a:rPr lang="ru-RU" sz="3600" b="1" dirty="0"/>
              <a:t>1184-1213 г.г</a:t>
            </a:r>
            <a:r>
              <a:rPr lang="ru-RU" sz="3600" b="1" dirty="0" smtClean="0"/>
              <a:t>.) </a:t>
            </a:r>
            <a:endParaRPr lang="ru-RU" sz="36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b="1" dirty="0" smtClean="0">
                <a:ln w="6350">
                  <a:noFill/>
                </a:ln>
                <a:solidFill>
                  <a:schemeClr val="bg1"/>
                </a:solidFill>
              </a:rPr>
              <a:t>  </a:t>
            </a:r>
            <a:endParaRPr lang="ru-RU" b="1" dirty="0">
              <a:ln w="635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85720" y="1428736"/>
            <a:ext cx="8501122" cy="300039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Impact"/>
              </a:rPr>
              <a:t>"Бухенвальдский  набат"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Impac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-main-pic" descr="Картинка 48 из 21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29826">
            <a:off x="4103845" y="332734"/>
            <a:ext cx="4152147" cy="543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857232"/>
            <a:ext cx="3674266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 поэма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14282" y="3143248"/>
            <a:ext cx="8715436" cy="328614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67419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38100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Impact"/>
              </a:rPr>
              <a:t>«Витязь  в  тигровой</a:t>
            </a:r>
          </a:p>
          <a:p>
            <a:pPr algn="ctr" rtl="0"/>
            <a:r>
              <a:rPr lang="ru-RU" sz="3600" kern="10" spc="0" dirty="0" smtClean="0">
                <a:ln w="38100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Impact"/>
              </a:rPr>
              <a:t>шкуре"</a:t>
            </a:r>
            <a:endParaRPr lang="ru-RU" sz="3600" kern="10" spc="0" dirty="0">
              <a:ln w="38100">
                <a:solidFill>
                  <a:srgbClr val="00B050"/>
                </a:solidFill>
                <a:round/>
                <a:headEnd/>
                <a:tailEnd/>
              </a:ln>
              <a:solidFill>
                <a:schemeClr val="bg1"/>
              </a:solidFill>
              <a:effectLst/>
              <a:latin typeface="Impac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496"/>
            <a:ext cx="8062912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6350">
                  <a:noFill/>
                </a:ln>
                <a:solidFill>
                  <a:schemeClr val="bg1"/>
                </a:solidFill>
              </a:rPr>
              <a:t>…как  противное  христианскому  смирению  сочинение  светского  характера…</a:t>
            </a:r>
            <a:endParaRPr lang="ru-RU" b="1" dirty="0">
              <a:ln w="635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7" name="Picture 5" descr="Картинка 3 из 6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10437" cy="6912148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1" name="Picture 3" descr="Картинка 11 из 6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5492804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Documents and Settings\я\Мои документы\Мои рисунки\монастырь.Груз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0961" y="0"/>
            <a:ext cx="4553712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3794" name="Picture 2" descr="user pos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8875" y="0"/>
            <a:ext cx="4549139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я\Мои документы\Мои рисунки\сдесь учился Ш.Р..jpg"/>
          <p:cNvPicPr>
            <a:picLocks noChangeAspect="1" noChangeArrowheads="1"/>
          </p:cNvPicPr>
          <p:nvPr/>
        </p:nvPicPr>
        <p:blipFill>
          <a:blip r:embed="rId2"/>
          <a:srcRect r="17375"/>
          <a:stretch>
            <a:fillRect/>
          </a:stretch>
        </p:blipFill>
        <p:spPr bwMode="auto">
          <a:xfrm>
            <a:off x="285720" y="0"/>
            <a:ext cx="8533792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8676" name="Picture 4" descr="user pos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5267" y="0"/>
            <a:ext cx="5143498" cy="6857999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2770" name="Picture 2" descr="user pos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5143518" cy="6858022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1746" name="Picture 2" descr="user pos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14290"/>
            <a:ext cx="4710622" cy="6409009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428604"/>
            <a:ext cx="5191140" cy="136207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6350">
                  <a:noFill/>
                </a:ln>
                <a:solidFill>
                  <a:schemeClr val="bg1"/>
                </a:solidFill>
              </a:rPr>
              <a:t>Поэт </a:t>
            </a:r>
            <a:br>
              <a:rPr lang="ru-RU" dirty="0" smtClean="0">
                <a:ln w="6350">
                  <a:noFill/>
                </a:ln>
                <a:solidFill>
                  <a:schemeClr val="bg1"/>
                </a:solidFill>
              </a:rPr>
            </a:br>
            <a:r>
              <a:rPr lang="ru-RU" dirty="0" smtClean="0">
                <a:ln w="6350">
                  <a:noFill/>
                </a:ln>
                <a:solidFill>
                  <a:schemeClr val="bg1"/>
                </a:solidFill>
              </a:rPr>
              <a:t>             Александр</a:t>
            </a:r>
            <a:br>
              <a:rPr lang="ru-RU" dirty="0" smtClean="0">
                <a:ln w="6350">
                  <a:noFill/>
                </a:ln>
                <a:solidFill>
                  <a:schemeClr val="bg1"/>
                </a:solidFill>
              </a:rPr>
            </a:br>
            <a:r>
              <a:rPr lang="ru-RU" dirty="0" smtClean="0">
                <a:ln w="6350">
                  <a:noFill/>
                </a:ln>
                <a:solidFill>
                  <a:schemeClr val="bg1"/>
                </a:solidFill>
              </a:rPr>
              <a:t>                 Соболев</a:t>
            </a:r>
            <a:endParaRPr lang="ru-RU" dirty="0">
              <a:ln w="635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868" y="2714620"/>
            <a:ext cx="5572132" cy="3714776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«…Сотни  тысяч  заживо                      сожжённых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    Строятся,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                   строятся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    В   шеренгу  к  ряду  ряд…»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Documents and Settings\я\Мои документы\Мои рисунки\соболев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b="9780"/>
          <a:stretch>
            <a:fillRect/>
          </a:stretch>
        </p:blipFill>
        <p:spPr bwMode="auto">
          <a:xfrm>
            <a:off x="428596" y="642917"/>
            <a:ext cx="3000396" cy="3643340"/>
          </a:xfrm>
          <a:prstGeom prst="rect">
            <a:avLst/>
          </a:prstGeom>
          <a:noFill/>
          <a:ln w="57150">
            <a:solidFill>
              <a:srgbClr val="612D29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370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82" y="357166"/>
            <a:ext cx="9179782" cy="61198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0"/>
            <a:ext cx="8643998" cy="614366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5400" b="1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Экспедиция  </a:t>
            </a:r>
            <a:br>
              <a:rPr lang="ru-RU" sz="5400" b="1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 </a:t>
            </a:r>
            <a:br>
              <a:rPr lang="ru-RU" sz="5400" b="1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МОНАСТЫРЬ  КРЕСТА</a:t>
            </a:r>
            <a:br>
              <a:rPr lang="ru-RU" sz="5400" b="1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Иерусалиме</a:t>
            </a:r>
            <a:br>
              <a:rPr lang="ru-RU" sz="5400" b="1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5603" name="Picture 3" descr="Картинка 9 из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5072080" cy="6762773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4818" name="Picture 2" descr="user pos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4539" y="1"/>
            <a:ext cx="4754709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41106" y="0"/>
            <a:ext cx="4102894" cy="514351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Ираклий Абашидзе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Цикл  стихотворений «По следам                            Шота Руставели»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(«Палестинский дневник» )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6627" name="Picture 3" descr="Картинка 7 из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4621726" cy="5143536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я\Мои документы\Мои рисунки\тактакишвил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857884" y="214290"/>
            <a:ext cx="2954491" cy="3376612"/>
          </a:xfrm>
          <a:prstGeom prst="rect">
            <a:avLst/>
          </a:prstGeom>
          <a:noFill/>
          <a:ln w="57150">
            <a:solidFill>
              <a:srgbClr val="612D29"/>
            </a:solidFill>
          </a:ln>
        </p:spPr>
      </p:pic>
      <p:pic>
        <p:nvPicPr>
          <p:cNvPr id="27651" name="Picture 3" descr="Картинка 3 из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3601458" cy="4857784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48" y="4786322"/>
            <a:ext cx="45720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      </a:t>
            </a:r>
            <a:r>
              <a:rPr lang="ru-RU" b="1" dirty="0" smtClean="0">
                <a:solidFill>
                  <a:schemeClr val="tx1"/>
                </a:solidFill>
              </a:rPr>
              <a:t>Отар       Васильевич Тактакишвили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(1924 – 1989гг.)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10" y="2786058"/>
            <a:ext cx="8062912" cy="107157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370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337"/>
            <a:ext cx="9179751" cy="70723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43182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        </a:t>
            </a:r>
            <a:r>
              <a:rPr lang="ru-RU" sz="6000" b="1" dirty="0" smtClean="0">
                <a:solidFill>
                  <a:schemeClr val="tx1"/>
                </a:solidFill>
              </a:rPr>
              <a:t>Оратория  </a:t>
            </a:r>
            <a:br>
              <a:rPr lang="ru-RU" sz="6000" b="1" dirty="0" smtClean="0">
                <a:solidFill>
                  <a:schemeClr val="tx1"/>
                </a:solidFill>
              </a:rPr>
            </a:br>
            <a:r>
              <a:rPr lang="ru-RU" sz="6000" b="1" dirty="0" smtClean="0">
                <a:solidFill>
                  <a:schemeClr val="tx1"/>
                </a:solidFill>
              </a:rPr>
              <a:t>«По следам  Шота                   Руставели»</a:t>
            </a:r>
            <a:endParaRPr lang="ru-RU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370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328"/>
            <a:ext cx="9144000" cy="68723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642918"/>
            <a:ext cx="3857652" cy="5143536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3200" b="1" i="1" dirty="0" smtClean="0">
                <a:ln w="6350">
                  <a:noFill/>
                </a:ln>
                <a:solidFill>
                  <a:schemeClr val="bg1"/>
                </a:solidFill>
                <a:effectLst/>
              </a:rPr>
              <a:t>« В  это утро  ушёл большой</a:t>
            </a:r>
            <a:br>
              <a:rPr lang="ru-RU" sz="3200" b="1" i="1" dirty="0" smtClean="0">
                <a:ln w="6350">
                  <a:noFill/>
                </a:ln>
                <a:solidFill>
                  <a:schemeClr val="bg1"/>
                </a:solidFill>
                <a:effectLst/>
              </a:rPr>
            </a:br>
            <a:r>
              <a:rPr lang="ru-RU" sz="3200" b="1" i="1" dirty="0" smtClean="0">
                <a:ln w="6350">
                  <a:noFill/>
                </a:ln>
                <a:solidFill>
                  <a:schemeClr val="bg1"/>
                </a:solidFill>
                <a:effectLst/>
              </a:rPr>
              <a:t>           поэт, Вечной мудрости  он  оставил</a:t>
            </a:r>
            <a:br>
              <a:rPr lang="ru-RU" sz="3200" b="1" i="1" dirty="0" smtClean="0">
                <a:ln w="6350">
                  <a:noFill/>
                </a:ln>
                <a:solidFill>
                  <a:schemeClr val="bg1"/>
                </a:solidFill>
                <a:effectLst/>
              </a:rPr>
            </a:br>
            <a:r>
              <a:rPr lang="ru-RU" sz="3200" b="1" i="1" dirty="0" smtClean="0">
                <a:ln w="6350">
                  <a:noFill/>
                </a:ln>
                <a:solidFill>
                  <a:schemeClr val="bg1"/>
                </a:solidFill>
                <a:effectLst/>
              </a:rPr>
              <a:t>          след …»</a:t>
            </a:r>
            <a:endParaRPr lang="ru-RU" sz="3200" b="1" i="1" dirty="0">
              <a:ln w="6350">
                <a:noFill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370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714356"/>
            <a:ext cx="3500462" cy="4899494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n w="6350">
                  <a:noFill/>
                </a:ln>
                <a:solidFill>
                  <a:schemeClr val="bg1"/>
                </a:solidFill>
                <a:effectLst/>
              </a:rPr>
              <a:t>« Он  не  пил,  не  ел, лишь  в  окно  смотрел:</a:t>
            </a:r>
            <a:br>
              <a:rPr lang="ru-RU" sz="2800" b="1" i="1" dirty="0" smtClean="0">
                <a:ln w="6350">
                  <a:noFill/>
                </a:ln>
                <a:solidFill>
                  <a:schemeClr val="bg1"/>
                </a:solidFill>
                <a:effectLst/>
              </a:rPr>
            </a:br>
            <a:r>
              <a:rPr lang="ru-RU" sz="2800" b="1" i="1" dirty="0" smtClean="0">
                <a:ln w="6350">
                  <a:noFill/>
                </a:ln>
                <a:solidFill>
                  <a:schemeClr val="bg1"/>
                </a:solidFill>
                <a:effectLst/>
              </a:rPr>
              <a:t>Там, </a:t>
            </a:r>
            <a:br>
              <a:rPr lang="ru-RU" sz="2800" b="1" i="1" dirty="0" smtClean="0">
                <a:ln w="6350">
                  <a:noFill/>
                </a:ln>
                <a:solidFill>
                  <a:schemeClr val="bg1"/>
                </a:solidFill>
                <a:effectLst/>
              </a:rPr>
            </a:br>
            <a:r>
              <a:rPr lang="ru-RU" sz="2800" b="1" i="1" dirty="0" smtClean="0">
                <a:ln w="6350">
                  <a:noFill/>
                </a:ln>
                <a:solidFill>
                  <a:schemeClr val="bg1"/>
                </a:solidFill>
                <a:effectLst/>
              </a:rPr>
              <a:t>    с последней</a:t>
            </a:r>
            <a:br>
              <a:rPr lang="ru-RU" sz="2800" b="1" i="1" dirty="0" smtClean="0">
                <a:ln w="6350">
                  <a:noFill/>
                </a:ln>
                <a:solidFill>
                  <a:schemeClr val="bg1"/>
                </a:solidFill>
                <a:effectLst/>
              </a:rPr>
            </a:br>
            <a:r>
              <a:rPr lang="ru-RU" sz="2800" b="1" i="1" dirty="0" smtClean="0">
                <a:ln w="6350">
                  <a:noFill/>
                </a:ln>
                <a:solidFill>
                  <a:schemeClr val="bg1"/>
                </a:solidFill>
                <a:effectLst/>
              </a:rPr>
              <a:t>           надеждою    </a:t>
            </a:r>
            <a:br>
              <a:rPr lang="ru-RU" sz="2800" b="1" i="1" dirty="0" smtClean="0">
                <a:ln w="6350">
                  <a:noFill/>
                </a:ln>
                <a:solidFill>
                  <a:schemeClr val="bg1"/>
                </a:solidFill>
                <a:effectLst/>
              </a:rPr>
            </a:br>
            <a:r>
              <a:rPr lang="ru-RU" sz="2800" b="1" i="1" dirty="0" smtClean="0">
                <a:ln w="6350">
                  <a:noFill/>
                </a:ln>
                <a:solidFill>
                  <a:schemeClr val="bg1"/>
                </a:solidFill>
                <a:effectLst/>
              </a:rPr>
              <a:t>Видел  он</a:t>
            </a:r>
            <a:br>
              <a:rPr lang="ru-RU" sz="2800" b="1" i="1" dirty="0" smtClean="0">
                <a:ln w="6350">
                  <a:noFill/>
                </a:ln>
                <a:solidFill>
                  <a:schemeClr val="bg1"/>
                </a:solidFill>
                <a:effectLst/>
              </a:rPr>
            </a:br>
            <a:r>
              <a:rPr lang="ru-RU" sz="2800" b="1" i="1" dirty="0" smtClean="0">
                <a:ln w="6350">
                  <a:noFill/>
                </a:ln>
                <a:solidFill>
                  <a:schemeClr val="bg1"/>
                </a:solidFill>
                <a:effectLst/>
              </a:rPr>
              <a:t>     горы </a:t>
            </a:r>
            <a:br>
              <a:rPr lang="ru-RU" sz="2800" b="1" i="1" dirty="0" smtClean="0">
                <a:ln w="6350">
                  <a:noFill/>
                </a:ln>
                <a:solidFill>
                  <a:schemeClr val="bg1"/>
                </a:solidFill>
                <a:effectLst/>
              </a:rPr>
            </a:br>
            <a:r>
              <a:rPr lang="ru-RU" sz="2800" b="1" i="1" dirty="0" smtClean="0">
                <a:ln w="6350">
                  <a:noFill/>
                </a:ln>
                <a:solidFill>
                  <a:schemeClr val="bg1"/>
                </a:solidFill>
                <a:effectLst/>
              </a:rPr>
              <a:t>          снежные,</a:t>
            </a:r>
            <a:br>
              <a:rPr lang="ru-RU" sz="2800" b="1" i="1" dirty="0" smtClean="0">
                <a:ln w="6350">
                  <a:noFill/>
                </a:ln>
                <a:solidFill>
                  <a:schemeClr val="bg1"/>
                </a:solidFill>
                <a:effectLst/>
              </a:rPr>
            </a:br>
            <a:r>
              <a:rPr lang="ru-RU" sz="2800" b="1" i="1" dirty="0" smtClean="0">
                <a:ln w="6350">
                  <a:noFill/>
                </a:ln>
                <a:solidFill>
                  <a:schemeClr val="bg1"/>
                </a:solidFill>
                <a:effectLst/>
              </a:rPr>
              <a:t>Видел </a:t>
            </a:r>
            <a:br>
              <a:rPr lang="ru-RU" sz="2800" b="1" i="1" dirty="0" smtClean="0">
                <a:ln w="6350">
                  <a:noFill/>
                </a:ln>
                <a:solidFill>
                  <a:schemeClr val="bg1"/>
                </a:solidFill>
                <a:effectLst/>
              </a:rPr>
            </a:br>
            <a:r>
              <a:rPr lang="ru-RU" sz="2800" b="1" i="1" dirty="0" smtClean="0">
                <a:ln w="6350">
                  <a:noFill/>
                </a:ln>
                <a:solidFill>
                  <a:schemeClr val="bg1"/>
                </a:solidFill>
                <a:effectLst/>
              </a:rPr>
              <a:t>   край родной…»</a:t>
            </a:r>
            <a:endParaRPr lang="ru-RU" b="1" i="1" dirty="0">
              <a:ln w="6350">
                <a:noFill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но 2 4"/>
          <p:cNvSpPr/>
          <p:nvPr/>
        </p:nvSpPr>
        <p:spPr>
          <a:xfrm>
            <a:off x="-857288" y="-428652"/>
            <a:ext cx="11072890" cy="7643866"/>
          </a:xfrm>
          <a:prstGeom prst="irregularSeal2">
            <a:avLst/>
          </a:prstGeom>
          <a:solidFill>
            <a:srgbClr val="350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642910" y="428604"/>
            <a:ext cx="7858180" cy="614366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Ш О Т А    ! ! ! ! !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370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51" y="33297"/>
            <a:ext cx="9179751" cy="68247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714356"/>
            <a:ext cx="3714776" cy="500066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n w="6350">
                  <a:noFill/>
                </a:ln>
                <a:solidFill>
                  <a:schemeClr val="bg1"/>
                </a:solidFill>
                <a:effectLst/>
              </a:rPr>
              <a:t>« Что  же   </a:t>
            </a:r>
            <a:br>
              <a:rPr lang="ru-RU" sz="3200" b="1" i="1" dirty="0" smtClean="0">
                <a:ln w="6350">
                  <a:noFill/>
                </a:ln>
                <a:solidFill>
                  <a:schemeClr val="bg1"/>
                </a:solidFill>
                <a:effectLst/>
              </a:rPr>
            </a:br>
            <a:r>
              <a:rPr lang="ru-RU" sz="3200" b="1" i="1" dirty="0" smtClean="0">
                <a:ln w="6350">
                  <a:noFill/>
                </a:ln>
                <a:solidFill>
                  <a:schemeClr val="bg1"/>
                </a:solidFill>
                <a:effectLst/>
              </a:rPr>
              <a:t>     видел  он,        </a:t>
            </a:r>
            <a:br>
              <a:rPr lang="ru-RU" sz="3200" b="1" i="1" dirty="0" smtClean="0">
                <a:ln w="6350">
                  <a:noFill/>
                </a:ln>
                <a:solidFill>
                  <a:schemeClr val="bg1"/>
                </a:solidFill>
                <a:effectLst/>
              </a:rPr>
            </a:br>
            <a:r>
              <a:rPr lang="ru-RU" sz="3200" b="1" i="1" dirty="0" smtClean="0">
                <a:ln w="6350">
                  <a:noFill/>
                </a:ln>
                <a:solidFill>
                  <a:schemeClr val="bg1"/>
                </a:solidFill>
                <a:effectLst/>
              </a:rPr>
              <a:t>Что  искал</a:t>
            </a:r>
            <a:br>
              <a:rPr lang="ru-RU" sz="3200" b="1" i="1" dirty="0" smtClean="0">
                <a:ln w="6350">
                  <a:noFill/>
                </a:ln>
                <a:solidFill>
                  <a:schemeClr val="bg1"/>
                </a:solidFill>
                <a:effectLst/>
              </a:rPr>
            </a:br>
            <a:r>
              <a:rPr lang="ru-RU" sz="3200" b="1" i="1" dirty="0" smtClean="0">
                <a:ln w="6350">
                  <a:noFill/>
                </a:ln>
                <a:solidFill>
                  <a:schemeClr val="bg1"/>
                </a:solidFill>
                <a:effectLst/>
              </a:rPr>
              <a:t>            вдали ?</a:t>
            </a:r>
            <a:br>
              <a:rPr lang="ru-RU" sz="3200" b="1" i="1" dirty="0" smtClean="0">
                <a:ln w="6350">
                  <a:noFill/>
                </a:ln>
                <a:solidFill>
                  <a:schemeClr val="bg1"/>
                </a:solidFill>
                <a:effectLst/>
              </a:rPr>
            </a:br>
            <a:r>
              <a:rPr lang="ru-RU" sz="3200" b="1" i="1" dirty="0" smtClean="0">
                <a:ln w="6350">
                  <a:noFill/>
                </a:ln>
                <a:solidFill>
                  <a:schemeClr val="bg1"/>
                </a:solidFill>
                <a:effectLst/>
              </a:rPr>
              <a:t>Видел Грузию,</a:t>
            </a:r>
            <a:br>
              <a:rPr lang="ru-RU" sz="3200" b="1" i="1" dirty="0" smtClean="0">
                <a:ln w="6350">
                  <a:noFill/>
                </a:ln>
                <a:solidFill>
                  <a:schemeClr val="bg1"/>
                </a:solidFill>
                <a:effectLst/>
              </a:rPr>
            </a:br>
            <a:r>
              <a:rPr lang="ru-RU" sz="3200" b="1" i="1" dirty="0" smtClean="0">
                <a:ln w="6350">
                  <a:noFill/>
                </a:ln>
                <a:solidFill>
                  <a:schemeClr val="bg1"/>
                </a:solidFill>
                <a:effectLst/>
              </a:rPr>
              <a:t>Видел </a:t>
            </a:r>
            <a:br>
              <a:rPr lang="ru-RU" sz="3200" b="1" i="1" dirty="0" smtClean="0">
                <a:ln w="6350">
                  <a:noFill/>
                </a:ln>
                <a:solidFill>
                  <a:schemeClr val="bg1"/>
                </a:solidFill>
                <a:effectLst/>
              </a:rPr>
            </a:br>
            <a:r>
              <a:rPr lang="ru-RU" sz="3200" b="1" i="1" dirty="0" smtClean="0">
                <a:ln w="6350">
                  <a:noFill/>
                </a:ln>
                <a:solidFill>
                  <a:schemeClr val="bg1"/>
                </a:solidFill>
                <a:effectLst/>
              </a:rPr>
              <a:t>  край родной,</a:t>
            </a:r>
            <a:br>
              <a:rPr lang="ru-RU" sz="3200" b="1" i="1" dirty="0" smtClean="0">
                <a:ln w="6350">
                  <a:noFill/>
                </a:ln>
                <a:solidFill>
                  <a:schemeClr val="bg1"/>
                </a:solidFill>
                <a:effectLst/>
              </a:rPr>
            </a:br>
            <a:r>
              <a:rPr lang="ru-RU" sz="3200" b="1" i="1" dirty="0" smtClean="0">
                <a:ln w="6350">
                  <a:noFill/>
                </a:ln>
                <a:solidFill>
                  <a:schemeClr val="bg1"/>
                </a:solidFill>
                <a:effectLst/>
              </a:rPr>
              <a:t>Видел </a:t>
            </a:r>
            <a:br>
              <a:rPr lang="ru-RU" sz="3200" b="1" i="1" dirty="0" smtClean="0">
                <a:ln w="6350">
                  <a:noFill/>
                </a:ln>
                <a:solidFill>
                  <a:schemeClr val="bg1"/>
                </a:solidFill>
                <a:effectLst/>
              </a:rPr>
            </a:br>
            <a:r>
              <a:rPr lang="ru-RU" sz="3200" b="1" i="1" dirty="0" smtClean="0">
                <a:ln w="6350">
                  <a:noFill/>
                </a:ln>
                <a:solidFill>
                  <a:schemeClr val="bg1"/>
                </a:solidFill>
                <a:effectLst/>
              </a:rPr>
              <a:t>        Родину…»</a:t>
            </a:r>
            <a:br>
              <a:rPr lang="ru-RU" sz="3200" b="1" i="1" dirty="0" smtClean="0">
                <a:ln w="6350">
                  <a:noFill/>
                </a:ln>
                <a:solidFill>
                  <a:schemeClr val="bg1"/>
                </a:solidFill>
                <a:effectLst/>
              </a:rPr>
            </a:br>
            <a:endParaRPr lang="ru-RU" sz="3200" b="1" i="1" dirty="0">
              <a:ln w="6350">
                <a:noFill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357166"/>
            <a:ext cx="5929322" cy="1362075"/>
          </a:xfrm>
          <a:ln>
            <a:noFill/>
          </a:ln>
        </p:spPr>
        <p:txBody>
          <a:bodyPr/>
          <a:lstStyle/>
          <a:p>
            <a:r>
              <a:rPr lang="ru-RU" dirty="0" smtClean="0">
                <a:ln w="6350">
                  <a:noFill/>
                </a:ln>
                <a:solidFill>
                  <a:schemeClr val="bg1"/>
                </a:solidFill>
              </a:rPr>
              <a:t>композитор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</a:t>
            </a:r>
            <a:r>
              <a:rPr lang="ru-RU" dirty="0" err="1" smtClean="0">
                <a:ln w="6350">
                  <a:noFill/>
                </a:ln>
                <a:solidFill>
                  <a:schemeClr val="bg1"/>
                </a:solidFill>
              </a:rPr>
              <a:t>Вано</a:t>
            </a:r>
            <a:r>
              <a:rPr lang="ru-RU" dirty="0" smtClean="0">
                <a:ln w="6350">
                  <a:noFill/>
                </a:ln>
                <a:solidFill>
                  <a:schemeClr val="bg1"/>
                </a:solidFill>
              </a:rPr>
              <a:t>  </a:t>
            </a:r>
            <a:r>
              <a:rPr lang="ru-RU" dirty="0" err="1" smtClean="0">
                <a:ln w="6350">
                  <a:noFill/>
                </a:ln>
                <a:solidFill>
                  <a:schemeClr val="bg1"/>
                </a:solidFill>
              </a:rPr>
              <a:t>Мурадели</a:t>
            </a:r>
            <a:endParaRPr lang="ru-RU" dirty="0">
              <a:ln w="635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500166" y="1643050"/>
            <a:ext cx="6572296" cy="228600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«Пишу  музыку  и  плачу…                  Какие  стихи !»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Documents and Settings\я\Мои документы\Мои рисунки\вано мурадели 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2500313" cy="3336925"/>
          </a:xfrm>
          <a:prstGeom prst="rect">
            <a:avLst/>
          </a:prstGeom>
          <a:noFill/>
          <a:ln w="57150">
            <a:solidFill>
              <a:srgbClr val="612D29"/>
            </a:solidFill>
          </a:ln>
        </p:spPr>
      </p:pic>
      <p:pic>
        <p:nvPicPr>
          <p:cNvPr id="3077" name="Picture 5" descr="C:\Documents and Settings\я\Мои документы\Мои рисунки\вано мурадели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19062"/>
            <a:ext cx="3829629" cy="3321604"/>
          </a:xfrm>
          <a:prstGeom prst="rect">
            <a:avLst/>
          </a:prstGeom>
          <a:noFill/>
          <a:ln w="57150">
            <a:solidFill>
              <a:srgbClr val="612D29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071546"/>
            <a:ext cx="7239000" cy="429103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6350">
                  <a:noFill/>
                </a:ln>
                <a:solidFill>
                  <a:schemeClr val="bg1"/>
                </a:solidFill>
              </a:rPr>
              <a:t>       В  чём  заключается  музыкальная  драматургия   произведения О.Тактакишвили</a:t>
            </a:r>
            <a:br>
              <a:rPr lang="ru-RU" b="1" dirty="0" smtClean="0">
                <a:ln w="6350">
                  <a:noFill/>
                </a:ln>
                <a:solidFill>
                  <a:schemeClr val="bg1"/>
                </a:solidFill>
              </a:rPr>
            </a:br>
            <a:r>
              <a:rPr lang="ru-RU" b="1" dirty="0" smtClean="0">
                <a:ln w="6350">
                  <a:noFill/>
                </a:ln>
                <a:solidFill>
                  <a:schemeClr val="bg1"/>
                </a:solidFill>
              </a:rPr>
              <a:t>           « По  следам  </a:t>
            </a:r>
            <a:br>
              <a:rPr lang="ru-RU" b="1" dirty="0" smtClean="0">
                <a:ln w="6350">
                  <a:noFill/>
                </a:ln>
                <a:solidFill>
                  <a:schemeClr val="bg1"/>
                </a:solidFill>
              </a:rPr>
            </a:br>
            <a:r>
              <a:rPr lang="ru-RU" b="1" dirty="0" smtClean="0">
                <a:ln w="6350">
                  <a:noFill/>
                </a:ln>
                <a:solidFill>
                  <a:schemeClr val="bg1"/>
                </a:solidFill>
              </a:rPr>
              <a:t>      Шота     Руставели » ?</a:t>
            </a:r>
            <a:br>
              <a:rPr lang="ru-RU" b="1" dirty="0" smtClean="0">
                <a:ln w="6350">
                  <a:noFill/>
                </a:ln>
                <a:solidFill>
                  <a:schemeClr val="bg1"/>
                </a:solidFill>
              </a:rPr>
            </a:br>
            <a:r>
              <a:rPr lang="ru-RU" b="1" dirty="0" smtClean="0">
                <a:ln w="6350">
                  <a:noFill/>
                </a:ln>
                <a:solidFill>
                  <a:schemeClr val="bg1"/>
                </a:solidFill>
              </a:rPr>
              <a:t>                    </a:t>
            </a:r>
            <a:endParaRPr lang="ru-RU" b="1" dirty="0">
              <a:ln w="635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14620"/>
            <a:ext cx="7239000" cy="1362075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n w="6350">
                  <a:noFill/>
                </a:ln>
                <a:solidFill>
                  <a:schemeClr val="bg1"/>
                </a:solidFill>
              </a:rPr>
              <a:t>       Образ  великой  мужественности  поэта</a:t>
            </a:r>
            <a:br>
              <a:rPr lang="ru-RU" sz="4400" b="1" dirty="0" smtClean="0">
                <a:ln w="6350">
                  <a:noFill/>
                </a:ln>
                <a:solidFill>
                  <a:schemeClr val="bg1"/>
                </a:solidFill>
              </a:rPr>
            </a:br>
            <a:r>
              <a:rPr lang="ru-RU" sz="4400" b="1" dirty="0" smtClean="0">
                <a:ln w="6350">
                  <a:noFill/>
                </a:ln>
                <a:solidFill>
                  <a:schemeClr val="bg1"/>
                </a:solidFill>
              </a:rPr>
              <a:t> </a:t>
            </a:r>
            <a:br>
              <a:rPr lang="ru-RU" sz="4400" b="1" dirty="0" smtClean="0">
                <a:ln w="6350">
                  <a:noFill/>
                </a:ln>
                <a:solidFill>
                  <a:schemeClr val="bg1"/>
                </a:solidFill>
              </a:rPr>
            </a:br>
            <a:r>
              <a:rPr lang="ru-RU" sz="4400" b="1" dirty="0" smtClean="0">
                <a:ln w="6350">
                  <a:noFill/>
                </a:ln>
                <a:solidFill>
                  <a:schemeClr val="bg1"/>
                </a:solidFill>
              </a:rPr>
              <a:t>       переплетается  </a:t>
            </a:r>
            <a:br>
              <a:rPr lang="ru-RU" sz="4400" b="1" dirty="0" smtClean="0">
                <a:ln w="6350">
                  <a:noFill/>
                </a:ln>
                <a:solidFill>
                  <a:schemeClr val="bg1"/>
                </a:solidFill>
              </a:rPr>
            </a:br>
            <a:r>
              <a:rPr lang="ru-RU" sz="4400" b="1" dirty="0" smtClean="0">
                <a:ln w="6350">
                  <a:noFill/>
                </a:ln>
                <a:solidFill>
                  <a:schemeClr val="bg1"/>
                </a:solidFill>
              </a:rPr>
              <a:t/>
            </a:r>
            <a:br>
              <a:rPr lang="ru-RU" sz="4400" b="1" dirty="0" smtClean="0">
                <a:ln w="6350">
                  <a:noFill/>
                </a:ln>
                <a:solidFill>
                  <a:schemeClr val="bg1"/>
                </a:solidFill>
              </a:rPr>
            </a:br>
            <a:r>
              <a:rPr lang="ru-RU" sz="4400" b="1" dirty="0" smtClean="0">
                <a:ln w="6350">
                  <a:noFill/>
                </a:ln>
                <a:solidFill>
                  <a:schemeClr val="bg1"/>
                </a:solidFill>
              </a:rPr>
              <a:t>с  бесконечной  тоской  по  Родине…</a:t>
            </a:r>
            <a:endParaRPr lang="ru-RU" sz="4400" b="1" dirty="0">
              <a:ln w="635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976" y="1643050"/>
            <a:ext cx="3886200" cy="2286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85850" y="5072074"/>
            <a:ext cx="8705854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6350">
                  <a:noFill/>
                </a:ln>
                <a:solidFill>
                  <a:schemeClr val="bg1"/>
                </a:solidFill>
              </a:rPr>
              <a:t>«Поэт,  ты  пережил  века</a:t>
            </a:r>
            <a:br>
              <a:rPr lang="ru-RU" b="1" dirty="0" smtClean="0">
                <a:ln w="6350">
                  <a:noFill/>
                </a:ln>
                <a:solidFill>
                  <a:schemeClr val="bg1"/>
                </a:solidFill>
              </a:rPr>
            </a:br>
            <a:r>
              <a:rPr lang="ru-RU" b="1" dirty="0" smtClean="0">
                <a:ln w="6350">
                  <a:noFill/>
                </a:ln>
                <a:solidFill>
                  <a:schemeClr val="bg1"/>
                </a:solidFill>
              </a:rPr>
              <a:t> И  песне  положил  начало…»</a:t>
            </a:r>
            <a:endParaRPr lang="ru-RU" b="1" dirty="0">
              <a:ln w="635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i-main-pic" descr="Картинка 225 из 804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85728"/>
            <a:ext cx="278605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Картинка 132 из 6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52"/>
            <a:ext cx="3637404" cy="4554030"/>
          </a:xfrm>
          <a:prstGeom prst="rect">
            <a:avLst/>
          </a:prstGeom>
          <a:noFill/>
          <a:ln w="57150">
            <a:solidFill>
              <a:srgbClr val="612D29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3666" name="Picture 2" descr="http://region35.1rre.ru/pict/img_5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23845" y="-17884"/>
            <a:ext cx="9167845" cy="68758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786446" y="4429132"/>
            <a:ext cx="2500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   </a:t>
            </a:r>
            <a:r>
              <a:rPr lang="ru-RU" sz="3600" b="1" dirty="0" smtClean="0"/>
              <a:t>Мир</a:t>
            </a:r>
          </a:p>
          <a:p>
            <a:r>
              <a:rPr lang="ru-RU" sz="3600" b="1" dirty="0" smtClean="0"/>
              <a:t>Любовь</a:t>
            </a:r>
          </a:p>
          <a:p>
            <a:r>
              <a:rPr lang="ru-RU" sz="3600" b="1" dirty="0" smtClean="0"/>
              <a:t>Доброта</a:t>
            </a:r>
            <a:endParaRPr lang="ru-RU" sz="36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i-main-pic" descr="Картинка 58 из 804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4857784" cy="5072074"/>
          </a:xfrm>
          <a:prstGeom prst="rect">
            <a:avLst/>
          </a:prstGeom>
          <a:noFill/>
          <a:ln w="57150">
            <a:solidFill>
              <a:srgbClr val="612D29"/>
            </a:solidFill>
            <a:miter lim="800000"/>
            <a:headEnd/>
            <a:tailEnd/>
          </a:ln>
        </p:spPr>
      </p:pic>
      <p:pic>
        <p:nvPicPr>
          <p:cNvPr id="6" name="Рисунок 5" descr="s2[1]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2285992"/>
            <a:ext cx="995732" cy="1438279"/>
          </a:xfrm>
          <a:prstGeom prst="rect">
            <a:avLst/>
          </a:prstGeom>
        </p:spPr>
      </p:pic>
      <p:pic>
        <p:nvPicPr>
          <p:cNvPr id="7" name="Рисунок 6" descr="s2[1]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3143248"/>
            <a:ext cx="1143008" cy="1651012"/>
          </a:xfrm>
          <a:prstGeom prst="rect">
            <a:avLst/>
          </a:prstGeom>
        </p:spPr>
      </p:pic>
      <p:pic>
        <p:nvPicPr>
          <p:cNvPr id="9" name="Рисунок 8" descr="s2[1]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5072074"/>
            <a:ext cx="1071570" cy="154782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0"/>
            <a:ext cx="8062912" cy="1470025"/>
          </a:xfrm>
        </p:spPr>
        <p:txBody>
          <a:bodyPr>
            <a:normAutofit/>
          </a:bodyPr>
          <a:lstStyle/>
          <a:p>
            <a:pPr algn="ctr">
              <a:tabLst>
                <a:tab pos="633413" algn="l"/>
              </a:tabLst>
            </a:pPr>
            <a:r>
              <a:rPr lang="ru-RU" dirty="0" smtClean="0"/>
              <a:t> </a:t>
            </a:r>
            <a:r>
              <a:rPr lang="ru-RU" b="1" dirty="0"/>
              <a:t>В</a:t>
            </a:r>
            <a:r>
              <a:rPr lang="ru-RU" b="1" dirty="0" smtClean="0"/>
              <a:t>ы  думаете  павшие  молчат?</a:t>
            </a:r>
            <a:endParaRPr lang="ru-RU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928934"/>
            <a:ext cx="8062912" cy="1470025"/>
          </a:xfrm>
        </p:spPr>
        <p:txBody>
          <a:bodyPr>
            <a:noAutofit/>
          </a:bodyPr>
          <a:lstStyle/>
          <a:p>
            <a:pPr marL="484188" algn="ctr"/>
            <a:r>
              <a:rPr lang="ru-RU" sz="9600" b="1" dirty="0" smtClean="0">
                <a:solidFill>
                  <a:schemeClr val="bg1"/>
                </a:solidFill>
              </a:rPr>
              <a:t>Это  - Бухенвальд</a:t>
            </a:r>
            <a:endParaRPr lang="ru-RU" sz="9600" b="1" dirty="0">
              <a:solidFill>
                <a:schemeClr val="bg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00034" y="4143380"/>
            <a:ext cx="8062912" cy="17526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я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25" y="107950"/>
            <a:ext cx="8794750" cy="6642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я\Мои документы\Мои рисунки\Рисунок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44" y="428604"/>
            <a:ext cx="8971715" cy="60007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я\Мои документы\Мои рисунки\Рисунок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1022"/>
            <a:ext cx="7715304" cy="67959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1091</TotalTime>
  <Words>241</Words>
  <Application>Microsoft Office PowerPoint</Application>
  <PresentationFormat>Экран (4:3)</PresentationFormat>
  <Paragraphs>87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Яркая</vt:lpstr>
      <vt:lpstr> Тема  урока: </vt:lpstr>
      <vt:lpstr>  </vt:lpstr>
      <vt:lpstr>Поэт               Александр                  Соболев</vt:lpstr>
      <vt:lpstr>композитор              Вано  Мурадели</vt:lpstr>
      <vt:lpstr> Вы  думаете  павшие  молчат?</vt:lpstr>
      <vt:lpstr>Это  - Бухенвальд</vt:lpstr>
      <vt:lpstr>Слайд 7</vt:lpstr>
      <vt:lpstr>Слайд 8</vt:lpstr>
      <vt:lpstr>Слайд 9</vt:lpstr>
      <vt:lpstr>Слайд 10</vt:lpstr>
      <vt:lpstr>Слайд 11</vt:lpstr>
      <vt:lpstr> </vt:lpstr>
      <vt:lpstr>    Антони Кемпиньский, профессор психиатрии, сам бывший узник одного из фашистских лагерей, писал: "Благодаря богатой лагерной литературе можно представить себе, как выглядела жизнь в лагере. Однако это представление далекое и  туманное. Кажется, что пропасть, отделяющая людей из лагеря и тех, кто в нем не был, - непреодолима, ибо никто не в состоянии  почувствовать все то, что они пережили. Их переживания - вне границ человеческого понимания". </vt:lpstr>
      <vt:lpstr>  </vt:lpstr>
      <vt:lpstr>  </vt:lpstr>
      <vt:lpstr> </vt:lpstr>
      <vt:lpstr> </vt:lpstr>
      <vt:lpstr> </vt:lpstr>
      <vt:lpstr>   </vt:lpstr>
      <vt:lpstr> поэма</vt:lpstr>
      <vt:lpstr>…как  противное  христианскому  смирению  сочинение  светского  характера…</vt:lpstr>
      <vt:lpstr>Слайд 22</vt:lpstr>
      <vt:lpstr> </vt:lpstr>
      <vt:lpstr> </vt:lpstr>
      <vt:lpstr>  </vt:lpstr>
      <vt:lpstr> </vt:lpstr>
      <vt:lpstr>  </vt:lpstr>
      <vt:lpstr> </vt:lpstr>
      <vt:lpstr> </vt:lpstr>
      <vt:lpstr>Экспедиция   В   МОНАСТЫРЬ  КРЕСТА в Иерусалиме </vt:lpstr>
      <vt:lpstr> </vt:lpstr>
      <vt:lpstr>  </vt:lpstr>
      <vt:lpstr>Ираклий Абашидзе  Цикл  стихотворений «По следам                            Шота Руставели» («Палестинский дневник» )</vt:lpstr>
      <vt:lpstr>      Отар       Васильевич Тактакишвили (1924 – 1989гг.)</vt:lpstr>
      <vt:lpstr>        Оратория   «По следам  Шота                   Руставели»</vt:lpstr>
      <vt:lpstr>« В  это утро  ушёл большой            поэт, Вечной мудрости  он  оставил           след …»</vt:lpstr>
      <vt:lpstr>« Он  не  пил,  не  ел, лишь  в  окно  смотрел: Там,      с последней            надеждою     Видел  он      горы            снежные, Видел     край родной…»</vt:lpstr>
      <vt:lpstr> </vt:lpstr>
      <vt:lpstr>« Что  же         видел  он,         Что  искал             вдали ? Видел Грузию, Видел    край родной, Видел          Родину…» </vt:lpstr>
      <vt:lpstr>       В  чём  заключается  музыкальная  драматургия   произведения О.Тактакишвили            « По  следам         Шота     Руставели » ?                     </vt:lpstr>
      <vt:lpstr>       Образ  великой  мужественности  поэта          переплетается    с  бесконечной  тоской  по  Родине…</vt:lpstr>
      <vt:lpstr>«Поэт,  ты  пережил  века  И  песне  положил  начало…»</vt:lpstr>
      <vt:lpstr> 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я</dc:creator>
  <cp:lastModifiedBy>я</cp:lastModifiedBy>
  <cp:revision>113</cp:revision>
  <dcterms:created xsi:type="dcterms:W3CDTF">2009-02-08T16:18:56Z</dcterms:created>
  <dcterms:modified xsi:type="dcterms:W3CDTF">2010-01-29T04:32:39Z</dcterms:modified>
</cp:coreProperties>
</file>