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9953-4F0F-4A3A-A585-1A3EA8AF398E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8BEE-977D-45EB-A035-FE0B76A30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9953-4F0F-4A3A-A585-1A3EA8AF398E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8BEE-977D-45EB-A035-FE0B76A30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9953-4F0F-4A3A-A585-1A3EA8AF398E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8BEE-977D-45EB-A035-FE0B76A30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C031B2-5A2F-49A9-84FD-E4BF3A67FC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9953-4F0F-4A3A-A585-1A3EA8AF398E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8BEE-977D-45EB-A035-FE0B76A30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9953-4F0F-4A3A-A585-1A3EA8AF398E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8BEE-977D-45EB-A035-FE0B76A30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9953-4F0F-4A3A-A585-1A3EA8AF398E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8BEE-977D-45EB-A035-FE0B76A30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9953-4F0F-4A3A-A585-1A3EA8AF398E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8BEE-977D-45EB-A035-FE0B76A30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9953-4F0F-4A3A-A585-1A3EA8AF398E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8BEE-977D-45EB-A035-FE0B76A30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9953-4F0F-4A3A-A585-1A3EA8AF398E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8BEE-977D-45EB-A035-FE0B76A30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9953-4F0F-4A3A-A585-1A3EA8AF398E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8BEE-977D-45EB-A035-FE0B76A30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9953-4F0F-4A3A-A585-1A3EA8AF398E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8BEE-977D-45EB-A035-FE0B76A30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09953-4F0F-4A3A-A585-1A3EA8AF398E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A8BEE-977D-45EB-A035-FE0B76A304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85918" y="628652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Троицкая Елена Ивановна Идентификатор 205-768-029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hyperlink" Target="http://i78.beon.ru/56/67/546756/36/26963636/full_Myach.j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data.yandex.ru/auto?path=4829557.jpeg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://vkosmos.at.ua/_ph/8/242385085.jpg" TargetMode="External"/><Relationship Id="rId9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g0.liveinternet.ru/images/attach/c/0/34/601/34601656_ostankino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gif"/><Relationship Id="rId7" Type="http://schemas.openxmlformats.org/officeDocument/2006/relationships/image" Target="../media/image12.jpeg"/><Relationship Id="rId12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tki.yandex.ru/top/users/krisul222/view/143968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1.jpeg"/><Relationship Id="rId10" Type="http://schemas.openxmlformats.org/officeDocument/2006/relationships/image" Target="../media/image14.jpeg"/><Relationship Id="rId4" Type="http://schemas.openxmlformats.org/officeDocument/2006/relationships/hyperlink" Target="http://www.evropa.org.ua/images/europe_map_p_s.jpg" TargetMode="External"/><Relationship Id="rId9" Type="http://schemas.openxmlformats.org/officeDocument/2006/relationships/hyperlink" Target="//images.yandex.ru/search?p=3&amp;text=%D0%BD%D0%BE%D1%82%D1%8B&amp;spsite=fake-000-188251.ru&amp;img_url=img.tfile.ru/img/2009_07/i4a5f787b5bff0.jpg&amp;rpt=simag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vse.karelia.ru/photo/img/27/1611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stihi.ru/pics/2009/07/27/874.jpg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obkom.com/americas/usa/texas/houston/images/China-space-flight1-oct-12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g1.liveinternet.ru/images/attach/b/3/10/217/10217327_7.jpg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://chron.eduhmao.ru/img_11_3_0_0.j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lot.com/publications/books/shelf/russianfleet/images/69.jpg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www.palacegomel.by/uploads/posts/2009-07/1248701433_elizaveta.jpg" TargetMode="External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моделей</a:t>
            </a:r>
            <a:endParaRPr lang="ru-RU" sz="9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14290"/>
            <a:ext cx="7786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1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 и та же модель может описывать различные объекты</a:t>
            </a:r>
          </a:p>
          <a:p>
            <a:pPr algn="ctr"/>
            <a:endParaRPr lang="ru-RU" sz="3600" b="1" spc="15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714488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Материа́льная</a:t>
            </a:r>
            <a:r>
              <a:rPr lang="ru-RU" b="1" dirty="0" smtClean="0"/>
              <a:t> </a:t>
            </a:r>
            <a:r>
              <a:rPr lang="ru-RU" b="1" dirty="0" err="1" smtClean="0"/>
              <a:t>то́чка</a:t>
            </a:r>
            <a:r>
              <a:rPr lang="ru-RU" dirty="0" smtClean="0"/>
              <a:t> — простейшая физическая модель в механике — абстрактное тело нулевых размеров. Практически под материальной точкой понимают обладающее массой тело, размерами и формой которого в конкретной ситуации можно пренебречь</a:t>
            </a:r>
            <a:endParaRPr lang="ru-RU" dirty="0"/>
          </a:p>
        </p:txBody>
      </p:sp>
      <p:pic>
        <p:nvPicPr>
          <p:cNvPr id="20482" name="Picture 2" descr="Картинка 4 из 20281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00438"/>
            <a:ext cx="1928826" cy="1447524"/>
          </a:xfrm>
          <a:prstGeom prst="rect">
            <a:avLst/>
          </a:prstGeom>
          <a:noFill/>
        </p:spPr>
      </p:pic>
      <p:pic>
        <p:nvPicPr>
          <p:cNvPr id="20484" name="Picture 4" descr="http://vkosmos.at.ua/_ph/8/24238508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500438"/>
            <a:ext cx="1370894" cy="1357322"/>
          </a:xfrm>
          <a:prstGeom prst="ellipse">
            <a:avLst/>
          </a:prstGeom>
          <a:noFill/>
        </p:spPr>
      </p:pic>
      <p:pic>
        <p:nvPicPr>
          <p:cNvPr id="20486" name="Picture 6" descr="Mazda 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2928934"/>
            <a:ext cx="3048000" cy="2286001"/>
          </a:xfrm>
          <a:prstGeom prst="rect">
            <a:avLst/>
          </a:prstGeom>
          <a:noFill/>
        </p:spPr>
      </p:pic>
      <p:pic>
        <p:nvPicPr>
          <p:cNvPr id="20488" name="Picture 8" descr="МУЖСКАЯ ОДЕЖД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96" y="3214686"/>
            <a:ext cx="1333500" cy="1838325"/>
          </a:xfrm>
          <a:prstGeom prst="rect">
            <a:avLst/>
          </a:prstGeom>
          <a:noFill/>
        </p:spPr>
      </p:pic>
      <p:pic>
        <p:nvPicPr>
          <p:cNvPr id="20490" name="Picture 10" descr="http://nasfoto.narod.ru/nasekomie015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9058" y="4857760"/>
            <a:ext cx="1200150" cy="15811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142852"/>
            <a:ext cx="90011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1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работа</a:t>
            </a:r>
          </a:p>
          <a:p>
            <a:pPr algn="ctr"/>
            <a:r>
              <a:rPr lang="ru-RU" sz="2800" b="1" spc="1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Построение «Модели Останкинской башни»</a:t>
            </a:r>
          </a:p>
          <a:p>
            <a:pPr algn="ctr"/>
            <a:endParaRPr lang="ru-RU" sz="3600" b="1" spc="15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Картинка 4 из 196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42844" y="1571612"/>
            <a:ext cx="2369347" cy="47386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43174" y="1571612"/>
            <a:ext cx="6000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Каждая группа должна построить три модели:</a:t>
            </a:r>
          </a:p>
          <a:p>
            <a:pPr lvl="0" algn="just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just"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Материальную (Бумажный вариант – 3 листа альбомной бумаги, клей, скотч). </a:t>
            </a:r>
          </a:p>
          <a:p>
            <a:pPr marL="342900" lvl="0" indent="-342900" algn="just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Графическую (образную), созданную в среде любого графического редактора векторного или растрового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Paint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Компас-График,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0" algn="just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Словесную модель в среде текстового процессора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 algn="just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выполнения моделей можно использовать необходимую информацию из Интернета.</a:t>
            </a:r>
          </a:p>
          <a:p>
            <a:pPr algn="just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1143000"/>
          </a:xfrm>
          <a:ln w="38100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6600" b="1" spc="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</a:t>
            </a:r>
            <a:endParaRPr lang="ru-RU" sz="6600" b="1" spc="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7158" y="4286256"/>
            <a:ext cx="4071966" cy="1143000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spc="1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МАТЕРИАЛЬНЫЕ</a:t>
            </a:r>
            <a:endParaRPr kumimoji="0" lang="ru-RU" sz="3600" b="1" i="0" u="none" strike="noStrike" kern="1200" cap="none" spc="150" normalizeH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43438" y="4286256"/>
            <a:ext cx="4286280" cy="1143000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-8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ИНФОРМАЦИОННЫЕ</a:t>
            </a:r>
            <a:endParaRPr kumimoji="0" lang="ru-RU" sz="3600" b="1" i="0" u="none" strike="noStrike" kern="1200" cap="none" spc="-80" normalizeH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42852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СПОСОБУ ПРЕДСТАВЛЕНИЯ</a:t>
            </a:r>
          </a:p>
          <a:p>
            <a:pPr algn="ctr"/>
            <a:r>
              <a:rPr lang="ru-RU" sz="36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 ДЕЛЯТСЯ НА </a:t>
            </a:r>
            <a:endParaRPr lang="ru-RU" sz="3600" b="1" spc="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357422" y="3286124"/>
            <a:ext cx="4500594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6363506" y="3780634"/>
            <a:ext cx="989020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1863706" y="3779840"/>
            <a:ext cx="989020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4394199" y="3035297"/>
            <a:ext cx="500066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im7-tub.yandex.net/i?id=87812844&amp;tov=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714620"/>
            <a:ext cx="1859411" cy="11334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4285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1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Материальные модели воспроизводят физические, геометрические и другие свойства объектов</a:t>
            </a:r>
            <a:endParaRPr lang="ru-RU" sz="3600" b="1" spc="15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Картинка 22 из 13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85992"/>
            <a:ext cx="2357454" cy="17169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0" name="Picture 6" descr="http://d.auto.ru/faq/images/rc/d5099b5f.jp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6429388" y="2214554"/>
            <a:ext cx="2385998" cy="17390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2" name="Picture 8" descr="Картинка 13 из 67"/>
          <p:cNvPicPr>
            <a:picLocks noChangeAspect="1" noChangeArrowheads="1"/>
          </p:cNvPicPr>
          <p:nvPr/>
        </p:nvPicPr>
        <p:blipFill>
          <a:blip r:embed="rId5">
            <a:lum bright="-10000"/>
          </a:blip>
          <a:srcRect/>
          <a:stretch>
            <a:fillRect/>
          </a:stretch>
        </p:blipFill>
        <p:spPr bwMode="auto">
          <a:xfrm>
            <a:off x="142844" y="4214818"/>
            <a:ext cx="2544061" cy="25003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4" name="Picture 10" descr="Картинка 13 из 1757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4286256"/>
            <a:ext cx="1925352" cy="24526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6" name="Picture 12" descr="Картинка 30 из 6463"/>
          <p:cNvPicPr>
            <a:picLocks noChangeAspect="1" noChangeArrowheads="1"/>
          </p:cNvPicPr>
          <p:nvPr/>
        </p:nvPicPr>
        <p:blipFill>
          <a:blip r:embed="rId7">
            <a:lum contrast="-30000"/>
          </a:blip>
          <a:srcRect/>
          <a:stretch>
            <a:fillRect/>
          </a:stretch>
        </p:blipFill>
        <p:spPr bwMode="auto">
          <a:xfrm>
            <a:off x="4786314" y="4143380"/>
            <a:ext cx="1821669" cy="24288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40" name="Picture 16" descr="http://im8-tub.yandex.net/i?id=20335258&amp;tov=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2285992"/>
            <a:ext cx="1576391" cy="1576391"/>
          </a:xfrm>
          <a:prstGeom prst="rect">
            <a:avLst/>
          </a:prstGeom>
          <a:noFill/>
        </p:spPr>
      </p:pic>
      <p:pic>
        <p:nvPicPr>
          <p:cNvPr id="1042" name="Picture 18" descr="Картинка 11 из 645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28926" y="4000504"/>
            <a:ext cx="1544407" cy="27146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000108"/>
            <a:ext cx="778674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1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Материальные модели используются для исследования недоступных процессов и объектов</a:t>
            </a:r>
          </a:p>
          <a:p>
            <a:pPr algn="ctr"/>
            <a:endParaRPr lang="ru-RU" sz="3600" b="1" spc="15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(очень большие или очень маленькие объекты, очень быстрые или очень медленные процессы и </a:t>
            </a:r>
            <a:r>
              <a:rPr lang="ru-RU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т.д</a:t>
            </a:r>
            <a:r>
              <a:rPr lang="ru-RU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1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модели </a:t>
            </a:r>
          </a:p>
          <a:p>
            <a:pPr algn="ctr"/>
            <a:r>
              <a:rPr lang="ru-RU" sz="3600" b="1" spc="1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представляют объекты </a:t>
            </a:r>
          </a:p>
          <a:p>
            <a:pPr algn="ctr"/>
            <a:r>
              <a:rPr lang="ru-RU" sz="3600" b="1" spc="1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образной или знаковой форме</a:t>
            </a:r>
            <a:endParaRPr lang="ru-RU" sz="3600" b="1" spc="15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14346" y="1857364"/>
            <a:ext cx="9358346" cy="493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1" indent="3175">
              <a:spcBef>
                <a:spcPct val="30000"/>
              </a:spcBef>
            </a:pPr>
            <a:r>
              <a:rPr lang="ru-RU" sz="22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словесные  </a:t>
            </a:r>
            <a:r>
              <a:rPr lang="ru-RU" sz="2200" b="1" dirty="0" smtClean="0"/>
              <a:t>Квадрат </a:t>
            </a:r>
            <a:r>
              <a:rPr lang="ru-RU" sz="2200" dirty="0" smtClean="0"/>
              <a:t>- это прямоугольник, у которого все стороны равны.</a:t>
            </a:r>
            <a:endParaRPr lang="ru-RU" sz="2200" b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 lvl="1" indent="3175">
              <a:spcBef>
                <a:spcPct val="30000"/>
              </a:spcBef>
            </a:pPr>
            <a:r>
              <a:rPr lang="ru-RU" sz="22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знаковые </a:t>
            </a:r>
            <a:r>
              <a:rPr lang="ru-RU" sz="2200" dirty="0" smtClean="0"/>
              <a:t>– выражены на языке описания</a:t>
            </a:r>
          </a:p>
          <a:p>
            <a:pPr marL="533400" lvl="1" indent="-179388">
              <a:buSzPct val="65000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графические</a:t>
            </a:r>
          </a:p>
          <a:p>
            <a:pPr marL="533400" lvl="1" indent="-179388">
              <a:buSzPct val="65000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(образные)</a:t>
            </a:r>
            <a:endParaRPr lang="ru-RU" sz="2000" dirty="0" smtClean="0"/>
          </a:p>
          <a:p>
            <a:pPr marL="990600" lvl="2" indent="-179388">
              <a:buSzPct val="65000"/>
            </a:pPr>
            <a:r>
              <a:rPr lang="ru-RU" sz="2000" dirty="0" smtClean="0"/>
              <a:t>                                                               </a:t>
            </a:r>
          </a:p>
          <a:p>
            <a:pPr marL="533400" lvl="1" indent="-179388">
              <a:buSzPct val="65000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3400" lvl="1" indent="-179388">
              <a:buSzPct val="65000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табличные </a:t>
            </a:r>
          </a:p>
          <a:p>
            <a:pPr marL="533400" lvl="1" indent="-179388">
              <a:buSzPct val="65000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3400" lvl="1" indent="-179388">
              <a:buSzPct val="65000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3400" lvl="1" indent="-179388">
              <a:buSzPct val="65000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533400" lvl="1" indent="-179388">
              <a:buSzPct val="65000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алгоритмические                                                      математические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ru-RU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кв-та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=а</a:t>
            </a:r>
            <a:r>
              <a:rPr lang="ru-RU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3400" lvl="1" indent="-179388">
              <a:buSzPct val="65000"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3400" lvl="1" indent="-179388">
              <a:buSzPct val="65000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программные</a:t>
            </a:r>
          </a:p>
          <a:p>
            <a:pPr marL="533400" lvl="1" indent="-179388">
              <a:buSzPct val="65000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3400" lvl="1" indent="-179388">
              <a:buSzPct val="65000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специальные</a:t>
            </a:r>
            <a:r>
              <a:rPr lang="ru-RU" sz="2000" dirty="0" smtClean="0"/>
              <a:t>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О,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http://makarenko.ucoz.ru/_nw/2/50816156.jpg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/>
          <a:stretch>
            <a:fillRect/>
          </a:stretch>
        </p:blipFill>
        <p:spPr bwMode="auto">
          <a:xfrm>
            <a:off x="3714744" y="2643182"/>
            <a:ext cx="1643054" cy="1000132"/>
          </a:xfrm>
          <a:prstGeom prst="rect">
            <a:avLst/>
          </a:prstGeom>
          <a:noFill/>
        </p:spPr>
      </p:pic>
      <p:pic>
        <p:nvPicPr>
          <p:cNvPr id="16390" name="Picture 6" descr="http://img.yandex.net/maps/i/metro/metro-moscow.gif?1.7.1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7715272" y="2357430"/>
            <a:ext cx="1214446" cy="1573978"/>
          </a:xfrm>
          <a:prstGeom prst="rect">
            <a:avLst/>
          </a:prstGeom>
          <a:noFill/>
        </p:spPr>
      </p:pic>
      <p:pic>
        <p:nvPicPr>
          <p:cNvPr id="16392" name="Picture 8" descr="Картинка 1 из 3161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643182"/>
            <a:ext cx="1087731" cy="960100"/>
          </a:xfrm>
          <a:prstGeom prst="rect">
            <a:avLst/>
          </a:prstGeom>
          <a:noFill/>
        </p:spPr>
      </p:pic>
      <p:pic>
        <p:nvPicPr>
          <p:cNvPr id="16394" name="Picture 10" descr="DSC08117 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2643182"/>
            <a:ext cx="928694" cy="928695"/>
          </a:xfrm>
          <a:prstGeom prst="rect">
            <a:avLst/>
          </a:prstGeom>
          <a:noFill/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8">
            <a:lum bright="-20000" contrast="10000"/>
          </a:blip>
          <a:srcRect/>
          <a:stretch>
            <a:fillRect/>
          </a:stretch>
        </p:blipFill>
        <p:spPr bwMode="auto">
          <a:xfrm>
            <a:off x="2071670" y="3857628"/>
            <a:ext cx="3214710" cy="92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8" name="Picture 14" descr="http://im3-tub.yandex.net/i?id=26268480&amp;tov=3&amp;n=6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lum bright="-10000"/>
          </a:blip>
          <a:srcRect/>
          <a:stretch>
            <a:fillRect/>
          </a:stretch>
        </p:blipFill>
        <p:spPr bwMode="auto">
          <a:xfrm>
            <a:off x="8215338" y="5572140"/>
            <a:ext cx="781050" cy="1133476"/>
          </a:xfrm>
          <a:prstGeom prst="rect">
            <a:avLst/>
          </a:prstGeom>
          <a:noFill/>
        </p:spPr>
      </p:pic>
      <p:pic>
        <p:nvPicPr>
          <p:cNvPr id="16402" name="Picture 18" descr="http://upload.wikimedia.org/wikipedia/commons/1/16/Flowchart_exampl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5984" y="5000636"/>
            <a:ext cx="578395" cy="92869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143240" y="4795897"/>
            <a:ext cx="12858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</a:t>
            </a:r>
            <a:r>
              <a:rPr lang="en-US" sz="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borlpasc</a:t>
            </a:r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r>
              <a:rPr lang="en-US" sz="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Andrey</a:t>
            </a:r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Sharov</a:t>
            </a:r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</a:p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(web borlpasc.narod.ru}</a:t>
            </a:r>
          </a:p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{e-mail ansharov@one.lv}</a:t>
            </a:r>
          </a:p>
          <a:p>
            <a:r>
              <a:rPr lang="en-US" sz="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</a:t>
            </a:r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n,i,k:integer</a:t>
            </a:r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s:real;</a:t>
            </a:r>
          </a:p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 write('</a:t>
            </a:r>
            <a:r>
              <a:rPr lang="ru-RU" sz="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ўўҐ¤ЁвҐ</a:t>
            </a:r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n=');</a:t>
            </a:r>
          </a:p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readln</a:t>
            </a:r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(n);</a:t>
            </a:r>
          </a:p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s:=0;k:=1;i:=1;</a:t>
            </a:r>
          </a:p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repeat s:=s+1/k;</a:t>
            </a:r>
          </a:p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sz="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:=i+1;</a:t>
            </a:r>
          </a:p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k:=k*2;</a:t>
            </a:r>
          </a:p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sz="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writeln</a:t>
            </a:r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(s:4:3)</a:t>
            </a:r>
          </a:p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until </a:t>
            </a:r>
            <a:r>
              <a:rPr lang="en-US" sz="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&gt;n;</a:t>
            </a:r>
          </a:p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writeln</a:t>
            </a:r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('S=',s:4:3)</a:t>
            </a:r>
          </a:p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end.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404" name="Picture 20" descr="построение графтика косинус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14480" y="2714620"/>
            <a:ext cx="1857389" cy="9286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8610600" cy="5013325"/>
          </a:xfrm>
        </p:spPr>
        <p:txBody>
          <a:bodyPr/>
          <a:lstStyle/>
          <a:p>
            <a:endParaRPr lang="ru-RU" sz="2800" b="1" dirty="0"/>
          </a:p>
          <a:p>
            <a:pPr marL="514350" indent="-51435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Уменьшение затрат  </a:t>
            </a:r>
          </a:p>
          <a:p>
            <a:pPr marL="514350" indent="-51435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514350" indent="-51435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Для понимания сущности </a:t>
            </a:r>
          </a:p>
          <a:p>
            <a:pPr marL="514350" indent="-51435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          изучаемого объекта</a:t>
            </a:r>
          </a:p>
          <a:p>
            <a:pPr marL="514350" indent="-514350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Для того, чтобы научиться </a:t>
            </a:r>
          </a:p>
          <a:p>
            <a:pPr marL="514350" indent="-51435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управлять объектом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0004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1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создания моделей</a:t>
            </a:r>
          </a:p>
        </p:txBody>
      </p:sp>
      <p:pic>
        <p:nvPicPr>
          <p:cNvPr id="2050" name="Picture 2" descr="Картинка 42 из 7008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3750"/>
          <a:stretch>
            <a:fillRect/>
          </a:stretch>
        </p:blipFill>
        <p:spPr bwMode="auto">
          <a:xfrm>
            <a:off x="4929190" y="1571612"/>
            <a:ext cx="757225" cy="1091878"/>
          </a:xfrm>
          <a:prstGeom prst="rect">
            <a:avLst/>
          </a:prstGeom>
          <a:noFill/>
        </p:spPr>
      </p:pic>
      <p:pic>
        <p:nvPicPr>
          <p:cNvPr id="2052" name="Picture 4" descr="Картинка 8 из 26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643182"/>
            <a:ext cx="1195379" cy="1889927"/>
          </a:xfrm>
          <a:prstGeom prst="rect">
            <a:avLst/>
          </a:prstGeom>
          <a:noFill/>
        </p:spPr>
      </p:pic>
      <p:pic>
        <p:nvPicPr>
          <p:cNvPr id="2056" name="Picture 8" descr="Картинка 1 из 179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3834" y="4857760"/>
            <a:ext cx="1104295" cy="16668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43434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800" b="1" dirty="0"/>
              <a:t>Прогнозирование последствий </a:t>
            </a:r>
          </a:p>
          <a:p>
            <a:pPr>
              <a:lnSpc>
                <a:spcPct val="90000"/>
              </a:lnSpc>
              <a:buNone/>
            </a:pPr>
            <a:endParaRPr lang="ru-RU" sz="2800" b="1" dirty="0"/>
          </a:p>
          <a:p>
            <a:pPr>
              <a:lnSpc>
                <a:spcPct val="70000"/>
              </a:lnSpc>
              <a:buNone/>
            </a:pPr>
            <a:endParaRPr lang="ru-RU" sz="2800" b="1" dirty="0"/>
          </a:p>
          <a:p>
            <a:pPr>
              <a:lnSpc>
                <a:spcPct val="70000"/>
              </a:lnSpc>
              <a:buNone/>
            </a:pPr>
            <a:r>
              <a:rPr lang="ru-RU" sz="2800" b="1" dirty="0"/>
              <a:t>Для отдыха и познания окружающего </a:t>
            </a:r>
          </a:p>
          <a:p>
            <a:pPr>
              <a:lnSpc>
                <a:spcPct val="70000"/>
              </a:lnSpc>
              <a:buNone/>
            </a:pPr>
            <a:r>
              <a:rPr lang="ru-RU" sz="2800" b="1" dirty="0"/>
              <a:t>мира (игрушки)</a:t>
            </a:r>
          </a:p>
          <a:p>
            <a:pPr>
              <a:lnSpc>
                <a:spcPct val="70000"/>
              </a:lnSpc>
              <a:buNone/>
            </a:pPr>
            <a:endParaRPr lang="ru-RU" sz="2800" b="1" dirty="0"/>
          </a:p>
          <a:p>
            <a:pPr>
              <a:lnSpc>
                <a:spcPct val="70000"/>
              </a:lnSpc>
              <a:buNone/>
            </a:pPr>
            <a:endParaRPr lang="ru-RU" sz="2800" b="1" dirty="0"/>
          </a:p>
          <a:p>
            <a:pPr>
              <a:lnSpc>
                <a:spcPct val="60000"/>
              </a:lnSpc>
              <a:buNone/>
            </a:pPr>
            <a:endParaRPr lang="ru-RU" sz="2800" b="1" dirty="0"/>
          </a:p>
          <a:p>
            <a:pPr>
              <a:lnSpc>
                <a:spcPct val="90000"/>
              </a:lnSpc>
              <a:buNone/>
            </a:pPr>
            <a:r>
              <a:rPr lang="ru-RU" sz="2800" b="1" dirty="0"/>
              <a:t>Для сохранения жизни и здоровья 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dirty="0"/>
              <a:t>человека</a:t>
            </a:r>
            <a:endParaRPr lang="ru-RU" sz="2800" dirty="0"/>
          </a:p>
          <a:p>
            <a:pPr>
              <a:lnSpc>
                <a:spcPct val="90000"/>
              </a:lnSpc>
            </a:pPr>
            <a:endParaRPr lang="ru-RU" sz="2800" dirty="0"/>
          </a:p>
        </p:txBody>
      </p:sp>
      <p:pic>
        <p:nvPicPr>
          <p:cNvPr id="6" name="Picture 4" descr="Картинка 8 из 2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28604"/>
            <a:ext cx="1195379" cy="1889927"/>
          </a:xfrm>
          <a:prstGeom prst="rect">
            <a:avLst/>
          </a:prstGeom>
          <a:noFill/>
        </p:spPr>
      </p:pic>
      <p:pic>
        <p:nvPicPr>
          <p:cNvPr id="1026" name="Picture 2" descr="Автомобиль Жук (Полесье (Беларусь)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357430"/>
            <a:ext cx="2354973" cy="1890707"/>
          </a:xfrm>
          <a:prstGeom prst="rect">
            <a:avLst/>
          </a:prstGeom>
          <a:noFill/>
        </p:spPr>
      </p:pic>
      <p:pic>
        <p:nvPicPr>
          <p:cNvPr id="1028" name="Picture 4" descr="http://www.ivares.spb.ru/im/tok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4929198"/>
            <a:ext cx="781050" cy="1428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000108"/>
            <a:ext cx="864399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1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Предметом изучения информатики являются общие принципы </a:t>
            </a:r>
          </a:p>
          <a:p>
            <a:pPr algn="ctr"/>
            <a:r>
              <a:rPr lang="ru-RU" sz="4800" b="1" spc="1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построения информационных моделей</a:t>
            </a:r>
          </a:p>
          <a:p>
            <a:pPr algn="ctr"/>
            <a:endParaRPr lang="ru-RU" sz="3600" b="1" spc="15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42852"/>
            <a:ext cx="7786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1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и тот же объект может иметь множество различных моделей</a:t>
            </a:r>
          </a:p>
          <a:p>
            <a:pPr algn="ctr"/>
            <a:endParaRPr lang="ru-RU" sz="3600" b="1" spc="15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Картинка 4 из 5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3742994" cy="3000396"/>
          </a:xfrm>
          <a:prstGeom prst="rect">
            <a:avLst/>
          </a:prstGeom>
          <a:noFill/>
        </p:spPr>
      </p:pic>
      <p:pic>
        <p:nvPicPr>
          <p:cNvPr id="21510" name="Picture 6" descr="Картинка 8 из 1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1643050"/>
            <a:ext cx="3143272" cy="2297773"/>
          </a:xfrm>
          <a:prstGeom prst="rect">
            <a:avLst/>
          </a:prstGeom>
          <a:noFill/>
        </p:spPr>
      </p:pic>
      <p:pic>
        <p:nvPicPr>
          <p:cNvPr id="21512" name="Picture 8" descr="Картинка 5 из 1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4500570"/>
            <a:ext cx="3340039" cy="2143140"/>
          </a:xfrm>
          <a:prstGeom prst="rect">
            <a:avLst/>
          </a:prstGeom>
          <a:noFill/>
        </p:spPr>
      </p:pic>
      <p:pic>
        <p:nvPicPr>
          <p:cNvPr id="21514" name="Picture 10" descr="Картинка 3 из 10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4714884"/>
            <a:ext cx="3147999" cy="19667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300</Words>
  <Application>Microsoft Office PowerPoint</Application>
  <PresentationFormat>Экран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Классификация моделей</vt:lpstr>
      <vt:lpstr>МОДЕЛИ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моделей</dc:title>
  <dc:creator>Core2Duo</dc:creator>
  <cp:lastModifiedBy>Core2Duo</cp:lastModifiedBy>
  <cp:revision>32</cp:revision>
  <dcterms:created xsi:type="dcterms:W3CDTF">2010-01-06T20:39:06Z</dcterms:created>
  <dcterms:modified xsi:type="dcterms:W3CDTF">2010-01-25T20:42:33Z</dcterms:modified>
</cp:coreProperties>
</file>