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3"/>
  </p:notesMasterIdLst>
  <p:sldIdLst>
    <p:sldId id="262" r:id="rId4"/>
    <p:sldId id="269" r:id="rId5"/>
    <p:sldId id="256" r:id="rId6"/>
    <p:sldId id="261" r:id="rId7"/>
    <p:sldId id="274" r:id="rId8"/>
    <p:sldId id="275" r:id="rId9"/>
    <p:sldId id="276" r:id="rId10"/>
    <p:sldId id="277" r:id="rId11"/>
    <p:sldId id="263" r:id="rId12"/>
    <p:sldId id="267" r:id="rId13"/>
    <p:sldId id="259" r:id="rId14"/>
    <p:sldId id="264" r:id="rId15"/>
    <p:sldId id="258" r:id="rId16"/>
    <p:sldId id="265" r:id="rId17"/>
    <p:sldId id="266" r:id="rId18"/>
    <p:sldId id="270" r:id="rId19"/>
    <p:sldId id="268" r:id="rId20"/>
    <p:sldId id="272" r:id="rId21"/>
    <p:sldId id="273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B3357D3A-074C-4494-B499-12A6510110AE}" type="datetimeFigureOut">
              <a:rPr lang="ru-RU"/>
              <a:pPr>
                <a:defRPr/>
              </a:pPr>
              <a:t>26.01.2010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D9897FEB-BE5B-467E-93B9-452D63D17F0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4B33D-595B-4660-A0FE-E8E8D2D9E4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FF63C-CB3E-4002-B861-371A10E7446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6B304-64EA-44BE-953F-8C4A65BA9EF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F34B33D-595B-4660-A0FE-E8E8D2D9E48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E65F0BB-05C2-49E8-8052-27F8149B43D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1F7F16F-101B-43FA-8E2E-30E2B231C2C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C6EE230-E3B7-4DA9-BD9E-87FCDF29BB0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A1D9AB7-559F-4521-A9C1-83809B88774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42D33D1-A344-4AF5-97F3-AC625EB7AC5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13BEA9E-5932-4F2A-8977-7BF53282491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227BD3F-C02D-4DE7-B44E-AD9039F6A44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5F0BB-05C2-49E8-8052-27F8149B43D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86F8C6E-4E74-4359-9A50-F8D4BB6C227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3CFF63C-CB3E-4002-B861-371A10E7446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136B304-64EA-44BE-953F-8C4A65BA9EF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4F34B33D-595B-4660-A0FE-E8E8D2D9E48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8E65F0BB-05C2-49E8-8052-27F8149B43D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31F7F16F-101B-43FA-8E2E-30E2B231C2C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6EE230-E3B7-4DA9-BD9E-87FCDF29BB0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1D9AB7-559F-4521-A9C1-83809B88774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042D33D1-A344-4AF5-97F3-AC625EB7AC5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BEA9E-5932-4F2A-8977-7BF53282491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7F16F-101B-43FA-8E2E-30E2B231C2C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D227BD3F-C02D-4DE7-B44E-AD9039F6A44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886F8C6E-4E74-4359-9A50-F8D4BB6C227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CFF63C-CB3E-4002-B861-371A10E7446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6B304-64EA-44BE-953F-8C4A65BA9EF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EE230-E3B7-4DA9-BD9E-87FCDF29BB0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D9AB7-559F-4521-A9C1-83809B88774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D33D1-A344-4AF5-97F3-AC625EB7AC5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BEA9E-5932-4F2A-8977-7BF53282491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7BD3F-C02D-4DE7-B44E-AD9039F6A44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F8C6E-4E74-4359-9A50-F8D4BB6C22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D9CA7BF-AE9F-40B7-B6E6-B8D9A9141FC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9D9CA7BF-AE9F-40B7-B6E6-B8D9A9141FC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D9CA7BF-AE9F-40B7-B6E6-B8D9A9141FC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5.png"/><Relationship Id="rId18" Type="http://schemas.openxmlformats.org/officeDocument/2006/relationships/image" Target="../media/image30.png"/><Relationship Id="rId3" Type="http://schemas.openxmlformats.org/officeDocument/2006/relationships/image" Target="../media/image11.png"/><Relationship Id="rId7" Type="http://schemas.openxmlformats.org/officeDocument/2006/relationships/image" Target="../media/image18.png"/><Relationship Id="rId12" Type="http://schemas.openxmlformats.org/officeDocument/2006/relationships/image" Target="../media/image24.png"/><Relationship Id="rId17" Type="http://schemas.openxmlformats.org/officeDocument/2006/relationships/image" Target="../media/image29.png"/><Relationship Id="rId2" Type="http://schemas.openxmlformats.org/officeDocument/2006/relationships/image" Target="../media/image10.png"/><Relationship Id="rId16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23.png"/><Relationship Id="rId5" Type="http://schemas.openxmlformats.org/officeDocument/2006/relationships/image" Target="../media/image13.png"/><Relationship Id="rId15" Type="http://schemas.openxmlformats.org/officeDocument/2006/relationships/image" Target="../media/image27.png"/><Relationship Id="rId10" Type="http://schemas.openxmlformats.org/officeDocument/2006/relationships/image" Target="../media/image22.png"/><Relationship Id="rId4" Type="http://schemas.openxmlformats.org/officeDocument/2006/relationships/image" Target="../media/image12.png"/><Relationship Id="rId9" Type="http://schemas.openxmlformats.org/officeDocument/2006/relationships/image" Target="../media/image20.png"/><Relationship Id="rId1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1938" TargetMode="External"/><Relationship Id="rId3" Type="http://schemas.openxmlformats.org/officeDocument/2006/relationships/hyperlink" Target="http://ru.wikipedia.org/wiki/17_%D1%8F%D0%BD%D0%B2%D0%B0%D1%80%D1%8F" TargetMode="External"/><Relationship Id="rId7" Type="http://schemas.openxmlformats.org/officeDocument/2006/relationships/hyperlink" Target="http://ru.wikipedia.org/wiki/7_%D0%B0%D0%B2%D0%B3%D1%83%D1%81%D1%82%D0%B0" TargetMode="External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6.xml"/><Relationship Id="rId6" Type="http://schemas.openxmlformats.org/officeDocument/2006/relationships/hyperlink" Target="http://ru.wikipedia.org/wiki/%D0%A0%D0%BE%D1%81%D1%81%D0%B8%D0%B9%D1%81%D0%BA%D0%B0%D1%8F_%D0%B8%D0%BC%D0%BF%D0%B5%D1%80%D0%B8%D1%8F" TargetMode="External"/><Relationship Id="rId5" Type="http://schemas.openxmlformats.org/officeDocument/2006/relationships/hyperlink" Target="http://ru.wikipedia.org/wiki/%D0%9C%D0%BE%D1%81%D0%BA%D0%B2%D0%B0" TargetMode="External"/><Relationship Id="rId4" Type="http://schemas.openxmlformats.org/officeDocument/2006/relationships/hyperlink" Target="http://ru.wikipedia.org/wiki/1863" TargetMode="External"/><Relationship Id="rId9" Type="http://schemas.openxmlformats.org/officeDocument/2006/relationships/hyperlink" Target="http://ru.wikipedia.org/wiki/%D0%A1%D0%A1%D0%A1%D0%A0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469_%D0%B3%D0%BE%D0%B4_%D0%B4%D0%BE_%D0%BD._%D1%8D." TargetMode="External"/><Relationship Id="rId2" Type="http://schemas.openxmlformats.org/officeDocument/2006/relationships/hyperlink" Target="http://ru.wikipedia.org/wiki/%D0%9B%D1%83%D0%B2%D1%80" TargetMode="Externa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2.png"/><Relationship Id="rId5" Type="http://schemas.openxmlformats.org/officeDocument/2006/relationships/hyperlink" Target="http://ru.wikipedia.org/wiki/399_%D0%B3%D0%BE%D0%B4_%D0%B4%D0%BE_%D0%BD._%D1%8D." TargetMode="External"/><Relationship Id="rId4" Type="http://schemas.openxmlformats.org/officeDocument/2006/relationships/hyperlink" Target="http://ru.wikipedia.org/wiki/%D0%90%D1%84%D0%B8%D0%BD%D1%8B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hyperlink" Target="http://ru.wikipedia.org/wiki/13_%D0%B4%D0%B5%D0%BA%D0%B0%D0%B1%D1%80%D1%8F" TargetMode="External"/><Relationship Id="rId7" Type="http://schemas.openxmlformats.org/officeDocument/2006/relationships/hyperlink" Target="http://ru.wikipedia.org/wiki/1924_%D0%B3%D0%BE%D0%B4" TargetMode="External"/><Relationship Id="rId2" Type="http://schemas.openxmlformats.org/officeDocument/2006/relationships/hyperlink" Target="http://ru.wikipedia.org/wiki/%D0%92%D1%80%D1%83%D0%B1%D0%B5%D0%BB%D1%8C,_%D0%9C%D0%B8%D1%85%D0%B0%D0%B8%D0%BB_%D0%90%D0%BB%D0%B5%D0%BA%D1%81%D0%B0%D0%BD%D0%B4%D1%80%D0%BE%D0%B2%D0%B8%D1%87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ru.wikipedia.org/wiki/9_%D0%BE%D0%BA%D1%82%D1%8F%D0%B1%D1%80%D1%8F" TargetMode="External"/><Relationship Id="rId5" Type="http://schemas.openxmlformats.org/officeDocument/2006/relationships/hyperlink" Target="http://ru.wikipedia.org/wiki/%D0%9C%D0%BE%D1%81%D0%BA%D0%B2%D0%B0" TargetMode="External"/><Relationship Id="rId4" Type="http://schemas.openxmlformats.org/officeDocument/2006/relationships/hyperlink" Target="http://ru.wikipedia.org/wiki/1873_%D0%B3%D0%BE%D0%B4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427_%D0%B4%D0%BE_%D0%BD._%D1%8D." TargetMode="External"/><Relationship Id="rId2" Type="http://schemas.openxmlformats.org/officeDocument/2006/relationships/hyperlink" Target="http://ru.wikipedia.org/wiki/428_%D0%B4%D0%BE_%D0%BD._%D1%8D." TargetMode="Externa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6.png"/><Relationship Id="rId5" Type="http://schemas.openxmlformats.org/officeDocument/2006/relationships/hyperlink" Target="http://ru.wikipedia.org/wiki/347_%D0%B4%D0%BE_%D0%BD._%D1%8D." TargetMode="External"/><Relationship Id="rId4" Type="http://schemas.openxmlformats.org/officeDocument/2006/relationships/hyperlink" Target="http://ru.wikipedia.org/wiki/%D0%90%D1%84%D0%B8%D0%BD%D1%8B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1%D0%B0%D0%BD%D0%BA%D1%82-%D0%9F%D0%B5%D1%82%D0%B5%D1%80%D0%B1%D1%83%D1%80%D0%B3" TargetMode="External"/><Relationship Id="rId3" Type="http://schemas.openxmlformats.org/officeDocument/2006/relationships/hyperlink" Target="http://ru.wikipedia.org/wiki/1912_%D0%B3%D0%BE%D0%B4" TargetMode="External"/><Relationship Id="rId7" Type="http://schemas.openxmlformats.org/officeDocument/2006/relationships/hyperlink" Target="http://ru.wikipedia.org/wiki/1999_%D0%B3%D0%BE%D0%B4" TargetMode="External"/><Relationship Id="rId2" Type="http://schemas.openxmlformats.org/officeDocument/2006/relationships/hyperlink" Target="http://ru.wikipedia.org/wiki/4_%D0%B0%D0%B2%D0%B3%D1%83%D1%81%D1%82%D0%B0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ru.wikipedia.org/wiki/27_%D0%B8%D1%8E%D0%BB%D1%8F" TargetMode="External"/><Relationship Id="rId5" Type="http://schemas.openxmlformats.org/officeDocument/2006/relationships/hyperlink" Target="http://ru.wikipedia.org/wiki/%D0%A0%D0%BE%D1%81%D1%81%D0%B8%D0%B9%D1%81%D0%BA%D0%B0%D1%8F_%D0%B8%D0%BC%D0%BF%D0%B5%D1%80%D0%B8%D1%8F" TargetMode="External"/><Relationship Id="rId4" Type="http://schemas.openxmlformats.org/officeDocument/2006/relationships/hyperlink" Target="http://ru.wikipedia.org/wiki/%D0%A0%D1%8F%D0%B7%D0%B0%D0%BD%D1%81%D0%BA%D0%B0%D1%8F_%D0%B3%D1%83%D0%B1%D0%B5%D1%80%D0%BD%D0%B8%D1%8F" TargetMode="External"/><Relationship Id="rId9" Type="http://schemas.openxmlformats.org/officeDocument/2006/relationships/image" Target="../media/image3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A%D0%BE%D1%80%D0%B4%D0%BE%D0%B2%D0%B0_(%D0%98%D1%81%D0%BF%D0%B0%D0%BD%D0%B8%D1%8F)" TargetMode="External"/><Relationship Id="rId2" Type="http://schemas.openxmlformats.org/officeDocument/2006/relationships/hyperlink" Target="http://ru.wikipedia.org/wiki/4_%D0%B4%D0%BE_%D0%BD._%D1%8D." TargetMode="External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3.jpeg"/><Relationship Id="rId5" Type="http://schemas.openxmlformats.org/officeDocument/2006/relationships/hyperlink" Target="http://ru.wikipedia.org/wiki/%D0%A0%D0%B8%D0%BC" TargetMode="External"/><Relationship Id="rId4" Type="http://schemas.openxmlformats.org/officeDocument/2006/relationships/hyperlink" Target="http://ru.wikipedia.org/wiki/65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0"/>
          </a:xfr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>
              <a:defRPr/>
            </a:pPr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ЭЛЕМЕНТЫ АНАЛИТИЧЕСКОЙ ГЕОМЕТРИИ В ПРОСТРАНСТВЕ</a:t>
            </a:r>
            <a:endParaRPr lang="ru-RU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" y="3886200"/>
            <a:ext cx="8534400" cy="1752600"/>
          </a:xfrm>
        </p:spPr>
        <p:txBody>
          <a:bodyPr/>
          <a:lstStyle/>
          <a:p>
            <a:r>
              <a:rPr lang="ru-RU" sz="36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Monotype Corsiva" pitchFamily="66" charset="0"/>
              </a:rPr>
              <a:t>Мастерство – это то, чего можно добиться.</a:t>
            </a:r>
          </a:p>
          <a:p>
            <a:pPr algn="r"/>
            <a:r>
              <a:rPr lang="ru-RU" sz="36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Monotype Corsiva" pitchFamily="66" charset="0"/>
              </a:rPr>
              <a:t>А. С. Макаренко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sz="2800" dirty="0" smtClean="0"/>
              <a:t>Заполните пропуски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ru-RU" sz="2000" dirty="0" smtClean="0"/>
              <a:t> и     коллинеарные, значит 1)  </a:t>
            </a:r>
            <a:r>
              <a:rPr lang="en-US" sz="2000" dirty="0" smtClean="0"/>
              <a:t> </a:t>
            </a:r>
            <a:r>
              <a:rPr lang="ru-RU" sz="2000" dirty="0" smtClean="0"/>
              <a:t> = </a:t>
            </a:r>
            <a:r>
              <a:rPr lang="en-US" sz="2000" dirty="0" smtClean="0"/>
              <a:t>  </a:t>
            </a:r>
            <a:r>
              <a:rPr lang="ru-RU" sz="2000" dirty="0" smtClean="0"/>
              <a:t> , если</a:t>
            </a:r>
            <a:r>
              <a:rPr lang="en-US" sz="2000" dirty="0" smtClean="0"/>
              <a:t>  </a:t>
            </a:r>
            <a:r>
              <a:rPr lang="ru-RU" sz="2000" dirty="0" smtClean="0"/>
              <a:t>  </a:t>
            </a:r>
            <a:r>
              <a:rPr lang="en-US" sz="2000" dirty="0" smtClean="0"/>
              <a:t>    </a:t>
            </a:r>
            <a:r>
              <a:rPr lang="ru-RU" sz="2000" dirty="0" smtClean="0"/>
              <a:t>       ;</a:t>
            </a:r>
          </a:p>
          <a:p>
            <a:r>
              <a:rPr lang="ru-RU" sz="2000" dirty="0" smtClean="0"/>
              <a:t>                                               2)    =    </a:t>
            </a:r>
            <a:r>
              <a:rPr lang="en-US" sz="2000" dirty="0" smtClean="0"/>
              <a:t>   </a:t>
            </a:r>
            <a:r>
              <a:rPr lang="ru-RU" sz="2000" dirty="0" smtClean="0"/>
              <a:t>, если </a:t>
            </a:r>
            <a:r>
              <a:rPr lang="en-US" sz="2000" dirty="0" smtClean="0"/>
              <a:t>            </a:t>
            </a:r>
            <a:r>
              <a:rPr lang="ru-RU" sz="2000" dirty="0" smtClean="0"/>
              <a:t>, </a:t>
            </a:r>
            <a:r>
              <a:rPr lang="ru-RU" sz="2000" dirty="0" smtClean="0">
                <a:solidFill>
                  <a:srgbClr val="00B050"/>
                </a:solidFill>
              </a:rPr>
              <a:t>при </a:t>
            </a:r>
            <a:r>
              <a:rPr lang="en-US" sz="2000" dirty="0" smtClean="0">
                <a:solidFill>
                  <a:srgbClr val="00B050"/>
                </a:solidFill>
              </a:rPr>
              <a:t>k&gt;0</a:t>
            </a:r>
            <a:r>
              <a:rPr lang="en-US" sz="2000" dirty="0" smtClean="0"/>
              <a:t>.</a:t>
            </a:r>
          </a:p>
          <a:p>
            <a:r>
              <a:rPr lang="ru-RU" sz="2000" dirty="0" smtClean="0"/>
              <a:t>Если     и     неколлинеарные , то    </a:t>
            </a:r>
          </a:p>
          <a:p>
            <a:r>
              <a:rPr lang="ru-RU" sz="2000" dirty="0" smtClean="0"/>
              <a:t>Если    ,    и    некомпланарные, то</a:t>
            </a:r>
          </a:p>
          <a:p>
            <a:r>
              <a:rPr lang="ru-RU" sz="2000" dirty="0" smtClean="0"/>
              <a:t> 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 </a:t>
            </a:r>
          </a:p>
          <a:p>
            <a:endParaRPr lang="ru-RU" sz="2000" dirty="0" smtClean="0"/>
          </a:p>
          <a:p>
            <a:r>
              <a:rPr lang="ru-RU" sz="2000" dirty="0" smtClean="0"/>
              <a:t>Если            , то </a:t>
            </a:r>
          </a:p>
          <a:p>
            <a:r>
              <a:rPr lang="ru-RU" sz="2000" dirty="0" smtClean="0"/>
              <a:t>Если                 , то </a:t>
            </a:r>
            <a:r>
              <a:rPr lang="ru-RU" sz="2000" dirty="0" smtClean="0">
                <a:solidFill>
                  <a:srgbClr val="00B050"/>
                </a:solidFill>
              </a:rPr>
              <a:t>угол между векторами острый</a:t>
            </a:r>
            <a:r>
              <a:rPr lang="ru-RU" sz="2000" dirty="0" smtClean="0"/>
              <a:t>.</a:t>
            </a:r>
            <a:endParaRPr lang="en-US" sz="2000" dirty="0" smtClean="0"/>
          </a:p>
          <a:p>
            <a:r>
              <a:rPr lang="ru-RU" sz="2000" dirty="0" smtClean="0"/>
              <a:t>Если                              , то </a:t>
            </a:r>
          </a:p>
          <a:p>
            <a:r>
              <a:rPr lang="ru-RU" sz="2000" dirty="0" smtClean="0"/>
              <a:t>               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75" y="1657350"/>
            <a:ext cx="1619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1600200"/>
            <a:ext cx="15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5800" y="1600200"/>
            <a:ext cx="15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5800" y="1905000"/>
            <a:ext cx="15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48375" y="1600200"/>
            <a:ext cx="7334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24575" y="1981200"/>
            <a:ext cx="7334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2362200"/>
            <a:ext cx="1619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2286000"/>
            <a:ext cx="15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2667000"/>
            <a:ext cx="15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2743200"/>
            <a:ext cx="1619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2724150"/>
            <a:ext cx="1333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4876800"/>
            <a:ext cx="6572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5257800"/>
            <a:ext cx="10382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5610225"/>
            <a:ext cx="19526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5638800"/>
            <a:ext cx="942975" cy="390525"/>
          </a:xfrm>
          <a:prstGeom prst="rect">
            <a:avLst/>
          </a:prstGeom>
          <a:noFill/>
        </p:spPr>
      </p:pic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63" name="Picture 11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4867275"/>
            <a:ext cx="942975" cy="390525"/>
          </a:xfrm>
          <a:prstGeom prst="rect">
            <a:avLst/>
          </a:prstGeom>
          <a:noFill/>
        </p:spPr>
      </p:pic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67" name="Picture 15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3962400"/>
            <a:ext cx="2181225" cy="838200"/>
          </a:xfrm>
          <a:prstGeom prst="rect">
            <a:avLst/>
          </a:prstGeom>
          <a:noFill/>
        </p:spPr>
      </p:pic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69" name="Picture 17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3152775"/>
            <a:ext cx="2990850" cy="809625"/>
          </a:xfrm>
          <a:prstGeom prst="rect">
            <a:avLst/>
          </a:prstGeom>
          <a:noFill/>
        </p:spPr>
      </p:pic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71" name="Picture 19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6019800"/>
            <a:ext cx="1019175" cy="352425"/>
          </a:xfrm>
          <a:prstGeom prst="rect">
            <a:avLst/>
          </a:prstGeom>
          <a:noFill/>
        </p:spPr>
      </p:pic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73" name="Picture 21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9200" y="2667000"/>
            <a:ext cx="1914525" cy="390525"/>
          </a:xfrm>
          <a:prstGeom prst="rect">
            <a:avLst/>
          </a:prstGeom>
          <a:noFill/>
        </p:spPr>
      </p:pic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75" name="Picture 23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2362200"/>
            <a:ext cx="1333500" cy="390525"/>
          </a:xfrm>
          <a:prstGeom prst="rect">
            <a:avLst/>
          </a:prstGeom>
          <a:noFill/>
        </p:spPr>
      </p:pic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77" name="Picture 25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1676400"/>
            <a:ext cx="295275" cy="342900"/>
          </a:xfrm>
          <a:prstGeom prst="rect">
            <a:avLst/>
          </a:prstGeom>
          <a:noFill/>
        </p:spPr>
      </p:pic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79" name="Picture 27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48225" y="1981200"/>
            <a:ext cx="485775" cy="342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Константин Станиславский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2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38600" cy="4906963"/>
          </a:xfrm>
        </p:spPr>
        <p:txBody>
          <a:bodyPr/>
          <a:lstStyle/>
          <a:p>
            <a:pPr>
              <a:buFontTx/>
              <a:buNone/>
            </a:pPr>
            <a:endParaRPr lang="ru-RU" dirty="0" smtClean="0"/>
          </a:p>
          <a:p>
            <a:pPr>
              <a:buFontTx/>
              <a:buNone/>
            </a:pPr>
            <a:r>
              <a:rPr lang="ru-RU" sz="4800" dirty="0" smtClean="0">
                <a:latin typeface="Monotype Corsiva" pitchFamily="66" charset="0"/>
              </a:rPr>
              <a:t>Проще,</a:t>
            </a:r>
          </a:p>
          <a:p>
            <a:pPr>
              <a:buFontTx/>
              <a:buNone/>
            </a:pPr>
            <a:r>
              <a:rPr lang="ru-RU" sz="4800" dirty="0" smtClean="0">
                <a:latin typeface="Monotype Corsiva" pitchFamily="66" charset="0"/>
              </a:rPr>
              <a:t>		легче,</a:t>
            </a:r>
          </a:p>
          <a:p>
            <a:pPr>
              <a:buFontTx/>
              <a:buNone/>
            </a:pPr>
            <a:r>
              <a:rPr lang="ru-RU" sz="4800" dirty="0" smtClean="0">
                <a:latin typeface="Monotype Corsiva" pitchFamily="66" charset="0"/>
              </a:rPr>
              <a:t>			веселее!</a:t>
            </a:r>
          </a:p>
        </p:txBody>
      </p:sp>
      <p:pic>
        <p:nvPicPr>
          <p:cNvPr id="6148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096000" y="533400"/>
            <a:ext cx="1905000" cy="2943225"/>
          </a:xfrm>
        </p:spPr>
      </p:pic>
      <p:sp>
        <p:nvSpPr>
          <p:cNvPr id="6" name="Прямоугольник 5"/>
          <p:cNvSpPr/>
          <p:nvPr/>
        </p:nvSpPr>
        <p:spPr>
          <a:xfrm>
            <a:off x="4419600" y="3657600"/>
            <a:ext cx="4549775" cy="24923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ru-RU" sz="2000" kern="0" dirty="0">
                <a:solidFill>
                  <a:schemeClr val="bg2">
                    <a:lumMod val="25000"/>
                  </a:schemeClr>
                </a:solidFill>
                <a:latin typeface="Arial"/>
              </a:rPr>
              <a:t>Род деятельности: </a:t>
            </a:r>
            <a:r>
              <a:rPr lang="ru-RU" sz="2000" kern="0" dirty="0">
                <a:solidFill>
                  <a:schemeClr val="accent1"/>
                </a:solidFill>
                <a:latin typeface="Arial"/>
              </a:rPr>
              <a:t>режиссёр, актёр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ru-RU" sz="2000" kern="0" dirty="0">
                <a:solidFill>
                  <a:schemeClr val="bg2">
                    <a:lumMod val="25000"/>
                  </a:schemeClr>
                </a:solidFill>
                <a:latin typeface="Arial"/>
              </a:rPr>
              <a:t>Дата рождения:</a:t>
            </a:r>
            <a:r>
              <a:rPr lang="ru-RU" sz="2000" kern="0" dirty="0">
                <a:solidFill>
                  <a:schemeClr val="bg2">
                    <a:lumMod val="50000"/>
                  </a:schemeClr>
                </a:solidFill>
                <a:latin typeface="Arial"/>
              </a:rPr>
              <a:t> </a:t>
            </a:r>
            <a:r>
              <a:rPr lang="ru-RU" sz="2000" kern="0" dirty="0">
                <a:solidFill>
                  <a:srgbClr val="000000"/>
                </a:solidFill>
                <a:latin typeface="Arial"/>
                <a:hlinkClick r:id="rId3" tooltip="17 января"/>
              </a:rPr>
              <a:t>17 января</a:t>
            </a:r>
            <a:r>
              <a:rPr lang="ru-RU" sz="20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000" kern="0" dirty="0">
                <a:solidFill>
                  <a:srgbClr val="000000"/>
                </a:solidFill>
                <a:latin typeface="Arial"/>
                <a:hlinkClick r:id="rId4" tooltip="1863"/>
              </a:rPr>
              <a:t>1863</a:t>
            </a:r>
            <a:endParaRPr lang="ru-RU" sz="2000" kern="0" dirty="0">
              <a:solidFill>
                <a:srgbClr val="000000"/>
              </a:solidFill>
              <a:latin typeface="Arial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ru-RU" sz="2000" kern="0" dirty="0">
                <a:solidFill>
                  <a:schemeClr val="bg2">
                    <a:lumMod val="25000"/>
                  </a:schemeClr>
                </a:solidFill>
                <a:latin typeface="Arial"/>
              </a:rPr>
              <a:t>Место рождения:</a:t>
            </a:r>
            <a:r>
              <a:rPr lang="ru-RU" sz="2000" kern="0" dirty="0">
                <a:solidFill>
                  <a:schemeClr val="bg2">
                    <a:lumMod val="50000"/>
                  </a:schemeClr>
                </a:solidFill>
                <a:latin typeface="Arial"/>
              </a:rPr>
              <a:t> </a:t>
            </a:r>
            <a:r>
              <a:rPr lang="ru-RU" sz="2000" kern="0" dirty="0">
                <a:solidFill>
                  <a:srgbClr val="000000"/>
                </a:solidFill>
                <a:latin typeface="Arial"/>
                <a:hlinkClick r:id="rId5" tooltip="Москва"/>
              </a:rPr>
              <a:t>Москва</a:t>
            </a:r>
            <a:r>
              <a:rPr lang="ru-RU" sz="2000" kern="0" dirty="0">
                <a:solidFill>
                  <a:srgbClr val="000000"/>
                </a:solidFill>
                <a:latin typeface="Arial"/>
              </a:rPr>
              <a:t>, </a:t>
            </a:r>
            <a:r>
              <a:rPr lang="ru-RU" sz="2000" kern="0" dirty="0">
                <a:solidFill>
                  <a:srgbClr val="000000"/>
                </a:solidFill>
                <a:latin typeface="Arial"/>
                <a:hlinkClick r:id="rId6" tooltip="Российская империя"/>
              </a:rPr>
              <a:t>Российская империя</a:t>
            </a:r>
            <a:endParaRPr lang="ru-RU" sz="2000" kern="0" dirty="0">
              <a:solidFill>
                <a:srgbClr val="000000"/>
              </a:solidFill>
              <a:latin typeface="Arial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ru-RU" sz="2000" kern="0" dirty="0">
                <a:solidFill>
                  <a:schemeClr val="bg2">
                    <a:lumMod val="25000"/>
                  </a:schemeClr>
                </a:solidFill>
                <a:latin typeface="Arial"/>
              </a:rPr>
              <a:t>Дата смерти: </a:t>
            </a:r>
            <a:r>
              <a:rPr lang="ru-RU" sz="2000" kern="0" dirty="0">
                <a:solidFill>
                  <a:srgbClr val="000000"/>
                </a:solidFill>
                <a:latin typeface="Arial"/>
                <a:hlinkClick r:id="rId7" tooltip="7 августа"/>
              </a:rPr>
              <a:t>7 августа</a:t>
            </a:r>
            <a:r>
              <a:rPr lang="ru-RU" sz="20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000" kern="0" dirty="0">
                <a:solidFill>
                  <a:srgbClr val="000000"/>
                </a:solidFill>
                <a:latin typeface="Arial"/>
                <a:hlinkClick r:id="rId8" tooltip="1938"/>
              </a:rPr>
              <a:t>1938</a:t>
            </a:r>
            <a:endParaRPr lang="ru-RU" sz="2000" kern="0" dirty="0">
              <a:solidFill>
                <a:srgbClr val="000000"/>
              </a:solidFill>
              <a:latin typeface="Arial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ru-RU" sz="2000" kern="0" dirty="0">
                <a:solidFill>
                  <a:schemeClr val="bg2">
                    <a:lumMod val="25000"/>
                  </a:schemeClr>
                </a:solidFill>
                <a:latin typeface="Arial"/>
              </a:rPr>
              <a:t>Место смерти: </a:t>
            </a:r>
            <a:r>
              <a:rPr lang="ru-RU" sz="2000" kern="0" dirty="0">
                <a:solidFill>
                  <a:srgbClr val="000000"/>
                </a:solidFill>
                <a:latin typeface="Arial"/>
                <a:hlinkClick r:id="rId5" tooltip="Москва"/>
              </a:rPr>
              <a:t>Москва</a:t>
            </a:r>
            <a:r>
              <a:rPr lang="ru-RU" sz="2000" kern="0" dirty="0">
                <a:solidFill>
                  <a:srgbClr val="000000"/>
                </a:solidFill>
                <a:latin typeface="Arial"/>
              </a:rPr>
              <a:t>, </a:t>
            </a:r>
            <a:r>
              <a:rPr lang="ru-RU" sz="2000" kern="0" dirty="0">
                <a:solidFill>
                  <a:srgbClr val="000000"/>
                </a:solidFill>
                <a:latin typeface="Arial"/>
                <a:hlinkClick r:id="rId9" tooltip="СССР"/>
              </a:rPr>
              <a:t>СССР</a:t>
            </a:r>
            <a:endParaRPr lang="ru-RU" sz="2000" kern="0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Векторный метод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67200" cy="4525963"/>
          </a:xfrm>
        </p:spPr>
        <p:txBody>
          <a:bodyPr/>
          <a:lstStyle/>
          <a:p>
            <a:pPr algn="ctr"/>
            <a:r>
              <a:rPr lang="ru-RU" sz="2000" dirty="0" smtClean="0"/>
              <a:t>(Теорема о трех перпендикулярах)</a:t>
            </a:r>
          </a:p>
          <a:p>
            <a:pPr algn="ctr"/>
            <a:endParaRPr lang="ru-RU" sz="2000" dirty="0" smtClean="0"/>
          </a:p>
          <a:p>
            <a:pPr>
              <a:buNone/>
            </a:pPr>
            <a:r>
              <a:rPr lang="ru-RU" sz="2000" b="1" dirty="0" smtClean="0"/>
              <a:t>     Прямая, проведенная в плоскости через основание наклонной перпендикулярно её проекции на эту плоскость, перпендикулярна и к самой наклонной.</a:t>
            </a:r>
            <a:endParaRPr lang="ru-RU" sz="2000" dirty="0" smtClean="0"/>
          </a:p>
        </p:txBody>
      </p:sp>
      <p:sp>
        <p:nvSpPr>
          <p:cNvPr id="7172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962400" cy="4525963"/>
          </a:xfrm>
        </p:spPr>
        <p:txBody>
          <a:bodyPr/>
          <a:lstStyle/>
          <a:p>
            <a:pPr algn="ctr"/>
            <a:r>
              <a:rPr lang="ru-RU" sz="2000" dirty="0" smtClean="0"/>
              <a:t>(Признак перпендикулярности прямой и плоскости)</a:t>
            </a:r>
          </a:p>
          <a:p>
            <a:pPr>
              <a:buFontTx/>
              <a:buNone/>
            </a:pPr>
            <a:r>
              <a:rPr lang="ru-RU" dirty="0" smtClean="0"/>
              <a:t>    </a:t>
            </a:r>
            <a:r>
              <a:rPr lang="ru-RU" sz="2000" b="1" dirty="0" smtClean="0"/>
              <a:t>Если прямая перпендикулярна к двум пересекающимся прямым, лежащим в плоскости, то она перпендикулярна к этой плоскости.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562600" cy="793750"/>
          </a:xfrm>
        </p:spPr>
        <p:txBody>
          <a:bodyPr/>
          <a:lstStyle/>
          <a:p>
            <a:r>
              <a:rPr lang="ru-RU" sz="2800" dirty="0" smtClean="0"/>
              <a:t>        </a:t>
            </a:r>
            <a:r>
              <a:rPr lang="ru-RU" sz="2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Сократ</a:t>
            </a:r>
            <a:r>
              <a:rPr lang="ru-RU" sz="2800" dirty="0" smtClean="0"/>
              <a:t> </a:t>
            </a:r>
            <a:r>
              <a:rPr lang="el-GR" sz="2800" i="1" dirty="0" smtClean="0"/>
              <a:t>Σωκράτης</a:t>
            </a:r>
            <a:endParaRPr lang="ru-RU" sz="2800" dirty="0" smtClean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4572000" y="273050"/>
            <a:ext cx="4114800" cy="5853113"/>
          </a:xfrm>
        </p:spPr>
        <p:txBody>
          <a:bodyPr/>
          <a:lstStyle/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pPr>
              <a:buFontTx/>
              <a:buNone/>
            </a:pPr>
            <a:endParaRPr lang="ru-RU" sz="2000" dirty="0" smtClean="0"/>
          </a:p>
          <a:p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Портрет Сократа, скульптура римской эпохи хранящаяся в </a:t>
            </a:r>
            <a:r>
              <a:rPr lang="ru-RU" sz="2000" dirty="0" smtClean="0">
                <a:hlinkClick r:id="rId2" tooltip="Лувр"/>
              </a:rPr>
              <a:t>Лувре</a:t>
            </a:r>
            <a:r>
              <a:rPr lang="ru-RU" sz="2000" dirty="0" smtClean="0"/>
              <a:t> </a:t>
            </a:r>
          </a:p>
          <a:p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Дата рождения: </a:t>
            </a:r>
            <a:r>
              <a:rPr lang="ru-RU" sz="2000" dirty="0" smtClean="0"/>
              <a:t>около </a:t>
            </a:r>
            <a:r>
              <a:rPr lang="ru-RU" sz="2000" dirty="0" smtClean="0">
                <a:hlinkClick r:id="rId3" tooltip="469 год до н. э."/>
              </a:rPr>
              <a:t>469 год до н. э.</a:t>
            </a:r>
            <a:endParaRPr lang="ru-RU" sz="2000" dirty="0" smtClean="0"/>
          </a:p>
          <a:p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Место рождения: </a:t>
            </a:r>
            <a:r>
              <a:rPr lang="ru-RU" sz="2000" dirty="0" smtClean="0">
                <a:hlinkClick r:id="rId4" tooltip="Афины"/>
              </a:rPr>
              <a:t>Афины</a:t>
            </a:r>
            <a:endParaRPr lang="ru-RU" sz="2000" dirty="0" smtClean="0"/>
          </a:p>
          <a:p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Дата смерти: </a:t>
            </a:r>
            <a:r>
              <a:rPr lang="ru-RU" sz="2000" dirty="0" smtClean="0">
                <a:hlinkClick r:id="rId5" tooltip="399 год до н. э."/>
              </a:rPr>
              <a:t>399 год до н. э.</a:t>
            </a:r>
            <a:endParaRPr lang="ru-RU" sz="2000" dirty="0" smtClean="0"/>
          </a:p>
          <a:p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Место смерти: </a:t>
            </a:r>
            <a:r>
              <a:rPr lang="ru-RU" sz="2000" dirty="0" smtClean="0">
                <a:hlinkClick r:id="rId4" tooltip="Афины"/>
              </a:rPr>
              <a:t>Афины</a:t>
            </a:r>
            <a:endParaRPr lang="ru-RU" sz="2000" dirty="0" smtClean="0"/>
          </a:p>
          <a:p>
            <a:endParaRPr lang="ru-RU" dirty="0" smtClean="0"/>
          </a:p>
        </p:txBody>
      </p:sp>
      <p:sp>
        <p:nvSpPr>
          <p:cNvPr id="8196" name="Текст 7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962400" cy="4691063"/>
          </a:xfrm>
        </p:spPr>
        <p:txBody>
          <a:bodyPr/>
          <a:lstStyle/>
          <a:p>
            <a:pPr algn="ctr"/>
            <a:endParaRPr lang="ru-RU" sz="4800" dirty="0" smtClean="0">
              <a:latin typeface="Monotype Corsiva" pitchFamily="66" charset="0"/>
            </a:endParaRPr>
          </a:p>
          <a:p>
            <a:pPr algn="ctr"/>
            <a:r>
              <a:rPr lang="ru-RU" sz="4800" dirty="0" smtClean="0">
                <a:latin typeface="Monotype Corsiva" pitchFamily="66" charset="0"/>
              </a:rPr>
              <a:t>Подвергай </a:t>
            </a:r>
          </a:p>
          <a:p>
            <a:pPr algn="ctr"/>
            <a:r>
              <a:rPr lang="ru-RU" sz="4800" dirty="0" smtClean="0">
                <a:latin typeface="Monotype Corsiva" pitchFamily="66" charset="0"/>
              </a:rPr>
              <a:t>всё </a:t>
            </a:r>
          </a:p>
          <a:p>
            <a:pPr algn="ctr"/>
            <a:r>
              <a:rPr lang="ru-RU" sz="4800" dirty="0" smtClean="0">
                <a:latin typeface="Monotype Corsiva" pitchFamily="66" charset="0"/>
              </a:rPr>
              <a:t>сомнению!</a:t>
            </a:r>
          </a:p>
        </p:txBody>
      </p:sp>
      <p:pic>
        <p:nvPicPr>
          <p:cNvPr id="8197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6"/>
          <a:srcRect/>
          <a:stretch>
            <a:fillRect/>
          </a:stretch>
        </p:blipFill>
        <p:spPr>
          <a:xfrm>
            <a:off x="6400800" y="533400"/>
            <a:ext cx="1905000" cy="2543175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077200" cy="838200"/>
          </a:xfrm>
        </p:spPr>
        <p:txBody>
          <a:bodyPr/>
          <a:lstStyle/>
          <a:p>
            <a:pPr algn="l">
              <a:defRPr/>
            </a:pPr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  <a:latin typeface="+mn-lt"/>
              </a:rPr>
              <a:t>Переведите утверждение на векторный язык:</a:t>
            </a:r>
            <a:endParaRPr lang="ru-RU" sz="2800" dirty="0">
              <a:solidFill>
                <a:schemeClr val="bg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57200" y="1371600"/>
            <a:ext cx="8305800" cy="4800600"/>
          </a:xfrm>
        </p:spPr>
        <p:txBody>
          <a:bodyPr/>
          <a:lstStyle/>
          <a:p>
            <a:pPr marL="457200" indent="-457200" algn="l">
              <a:buFontTx/>
              <a:buAutoNum type="arabicParenR"/>
              <a:defRPr/>
            </a:pPr>
            <a:r>
              <a:rPr lang="ru-RU" sz="2400" dirty="0" smtClean="0"/>
              <a:t>Прямые </a:t>
            </a:r>
            <a:r>
              <a:rPr lang="en-US" sz="2400" dirty="0" smtClean="0"/>
              <a:t>AB </a:t>
            </a:r>
            <a:r>
              <a:rPr lang="ru-RU" sz="2400" dirty="0" smtClean="0"/>
              <a:t>и </a:t>
            </a:r>
            <a:r>
              <a:rPr lang="en-US" sz="2400" dirty="0" smtClean="0"/>
              <a:t>MK</a:t>
            </a:r>
            <a:r>
              <a:rPr lang="ru-RU" sz="2400" dirty="0" smtClean="0"/>
              <a:t> параллельны.</a:t>
            </a:r>
          </a:p>
          <a:p>
            <a:pPr marL="457200" indent="-457200" algn="l">
              <a:buFontTx/>
              <a:buAutoNum type="arabicParenR"/>
              <a:defRPr/>
            </a:pPr>
            <a:r>
              <a:rPr lang="en-US" sz="2400" dirty="0" smtClean="0"/>
              <a:t>A</a:t>
            </a:r>
            <a:r>
              <a:rPr lang="ru-RU" sz="2400" dirty="0" smtClean="0"/>
              <a:t>,</a:t>
            </a:r>
            <a:r>
              <a:rPr lang="en-US" sz="2400" dirty="0" smtClean="0"/>
              <a:t> B</a:t>
            </a:r>
            <a:r>
              <a:rPr lang="ru-RU" sz="2400" dirty="0" smtClean="0"/>
              <a:t>,</a:t>
            </a:r>
            <a:r>
              <a:rPr lang="en-US" sz="2400" dirty="0" smtClean="0"/>
              <a:t> C</a:t>
            </a:r>
            <a:r>
              <a:rPr lang="ru-RU" sz="2400" dirty="0" smtClean="0"/>
              <a:t> и</a:t>
            </a:r>
            <a:r>
              <a:rPr lang="en-US" sz="2400" dirty="0" smtClean="0"/>
              <a:t> D </a:t>
            </a:r>
            <a:r>
              <a:rPr lang="ru-RU" sz="2400" dirty="0" smtClean="0"/>
              <a:t> лежат в одной плоскости.</a:t>
            </a:r>
          </a:p>
          <a:p>
            <a:pPr marL="457200" indent="-457200" algn="l">
              <a:defRPr/>
            </a:pPr>
            <a:endParaRPr lang="ru-RU" sz="2400" dirty="0" smtClean="0"/>
          </a:p>
          <a:p>
            <a:pPr marL="457200" indent="-457200" algn="l">
              <a:defRPr/>
            </a:pPr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Сделайте все возможные выводы из равенства:</a:t>
            </a:r>
          </a:p>
          <a:p>
            <a:pPr marL="457200" indent="-457200" algn="l">
              <a:buFontTx/>
              <a:buAutoNum type="arabicParenR"/>
              <a:defRPr/>
            </a:pPr>
            <a:r>
              <a:rPr lang="ru-RU" sz="2800" dirty="0" smtClean="0"/>
              <a:t>                 .</a:t>
            </a:r>
          </a:p>
          <a:p>
            <a:pPr marL="457200" indent="-457200" algn="l">
              <a:buFontTx/>
              <a:buAutoNum type="arabicParenR"/>
              <a:defRPr/>
            </a:pPr>
            <a:r>
              <a:rPr lang="ru-RU" sz="2400" dirty="0" smtClean="0"/>
              <a:t>             .</a:t>
            </a:r>
          </a:p>
          <a:p>
            <a:pPr marL="457200" indent="-457200" algn="l">
              <a:defRPr/>
            </a:pPr>
            <a:endParaRPr lang="ru-RU" sz="2400" dirty="0" smtClean="0"/>
          </a:p>
        </p:txBody>
      </p:sp>
      <p:sp>
        <p:nvSpPr>
          <p:cNvPr id="922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pic>
        <p:nvPicPr>
          <p:cNvPr id="922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3276600"/>
            <a:ext cx="14668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922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922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922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3733800"/>
            <a:ext cx="1190625" cy="342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6"/>
          <p:cNvSpPr>
            <a:spLocks noGrp="1"/>
          </p:cNvSpPr>
          <p:nvPr>
            <p:ph type="title"/>
          </p:nvPr>
        </p:nvSpPr>
        <p:spPr>
          <a:xfrm>
            <a:off x="457200" y="273050"/>
            <a:ext cx="5562600" cy="641350"/>
          </a:xfrm>
        </p:spPr>
        <p:txBody>
          <a:bodyPr/>
          <a:lstStyle/>
          <a:p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Валерий Яковлевич Брюсов</a:t>
            </a:r>
          </a:p>
        </p:txBody>
      </p:sp>
      <p:sp>
        <p:nvSpPr>
          <p:cNvPr id="10243" name="Содержимое 7"/>
          <p:cNvSpPr>
            <a:spLocks noGrp="1"/>
          </p:cNvSpPr>
          <p:nvPr>
            <p:ph idx="1"/>
          </p:nvPr>
        </p:nvSpPr>
        <p:spPr>
          <a:xfrm>
            <a:off x="4953000" y="304800"/>
            <a:ext cx="3733800" cy="5853113"/>
          </a:xfrm>
        </p:spPr>
        <p:txBody>
          <a:bodyPr/>
          <a:lstStyle/>
          <a:p>
            <a:endParaRPr lang="ru-RU" sz="2000" dirty="0" smtClean="0"/>
          </a:p>
          <a:p>
            <a:endParaRPr lang="ru-RU" sz="2000" dirty="0" smtClean="0"/>
          </a:p>
          <a:p>
            <a:pPr>
              <a:buFontTx/>
              <a:buNone/>
            </a:pPr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Портрет работы </a:t>
            </a:r>
            <a:r>
              <a:rPr lang="ru-RU" sz="1800" dirty="0" smtClean="0">
                <a:hlinkClick r:id="rId2" tooltip="Врубель, Михаил Александрович"/>
              </a:rPr>
              <a:t>Михаила Врубеля</a:t>
            </a:r>
            <a:r>
              <a:rPr lang="ru-RU" sz="1800" dirty="0" smtClean="0"/>
              <a:t> </a:t>
            </a:r>
          </a:p>
          <a:p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Дата рождения</a:t>
            </a:r>
            <a:r>
              <a:rPr lang="ru-RU" sz="1800" dirty="0" smtClean="0"/>
              <a:t>: </a:t>
            </a:r>
            <a:r>
              <a:rPr lang="ru-RU" sz="1800" dirty="0" smtClean="0">
                <a:hlinkClick r:id="rId3" tooltip="13 декабря"/>
              </a:rPr>
              <a:t>1 (13) декабря</a:t>
            </a:r>
            <a:r>
              <a:rPr lang="ru-RU" sz="1800" dirty="0" smtClean="0"/>
              <a:t> </a:t>
            </a:r>
            <a:r>
              <a:rPr lang="ru-RU" sz="1800" dirty="0" smtClean="0">
                <a:hlinkClick r:id="rId4" tooltip="1873 год"/>
              </a:rPr>
              <a:t>1873</a:t>
            </a:r>
            <a:endParaRPr lang="ru-RU" sz="1800" dirty="0" smtClean="0"/>
          </a:p>
          <a:p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Место рождения: </a:t>
            </a:r>
            <a:r>
              <a:rPr lang="ru-RU" sz="1800" dirty="0" smtClean="0">
                <a:hlinkClick r:id="rId5" tooltip="Москва"/>
              </a:rPr>
              <a:t>Москва</a:t>
            </a:r>
            <a:endParaRPr lang="ru-RU" sz="1800" dirty="0" smtClean="0"/>
          </a:p>
          <a:p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Дата смерти: </a:t>
            </a:r>
            <a:r>
              <a:rPr lang="ru-RU" sz="1800" dirty="0" smtClean="0">
                <a:hlinkClick r:id="rId6" tooltip="9 октября"/>
              </a:rPr>
              <a:t>9 октября</a:t>
            </a:r>
            <a:r>
              <a:rPr lang="ru-RU" sz="1800" dirty="0" smtClean="0"/>
              <a:t> </a:t>
            </a:r>
            <a:r>
              <a:rPr lang="ru-RU" sz="1800" dirty="0" smtClean="0">
                <a:hlinkClick r:id="rId7" tooltip="1924 год"/>
              </a:rPr>
              <a:t>1924</a:t>
            </a:r>
            <a:endParaRPr lang="ru-RU" sz="1800" dirty="0" smtClean="0"/>
          </a:p>
          <a:p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Место смерти: </a:t>
            </a:r>
            <a:r>
              <a:rPr lang="ru-RU" sz="1800" dirty="0" smtClean="0">
                <a:hlinkClick r:id="rId5" tooltip="Москва"/>
              </a:rPr>
              <a:t>Москва</a:t>
            </a:r>
            <a:endParaRPr lang="ru-RU" sz="1800" dirty="0" smtClean="0"/>
          </a:p>
          <a:p>
            <a:pPr>
              <a:buFontTx/>
              <a:buNone/>
            </a:pPr>
            <a:endParaRPr lang="ru-RU" dirty="0" smtClean="0"/>
          </a:p>
        </p:txBody>
      </p:sp>
      <p:sp>
        <p:nvSpPr>
          <p:cNvPr id="10244" name="Текст 8"/>
          <p:cNvSpPr>
            <a:spLocks noGrp="1"/>
          </p:cNvSpPr>
          <p:nvPr>
            <p:ph type="body" sz="half" idx="2"/>
          </p:nvPr>
        </p:nvSpPr>
        <p:spPr>
          <a:xfrm>
            <a:off x="457200" y="1143000"/>
            <a:ext cx="4343400" cy="4983163"/>
          </a:xfrm>
        </p:spPr>
        <p:txBody>
          <a:bodyPr/>
          <a:lstStyle/>
          <a:p>
            <a:endParaRPr lang="ru-RU" sz="3200" smtClean="0">
              <a:latin typeface="Monotype Corsiva" pitchFamily="66" charset="0"/>
            </a:endParaRPr>
          </a:p>
          <a:p>
            <a:r>
              <a:rPr lang="ru-RU" sz="3600" smtClean="0">
                <a:latin typeface="Monotype Corsiva" pitchFamily="66" charset="0"/>
              </a:rPr>
              <a:t>Высь, ширь, глубь,</a:t>
            </a:r>
          </a:p>
          <a:p>
            <a:r>
              <a:rPr lang="ru-RU" sz="3600" smtClean="0">
                <a:latin typeface="Monotype Corsiva" pitchFamily="66" charset="0"/>
              </a:rPr>
              <a:t>Лишь три координаты.</a:t>
            </a:r>
          </a:p>
          <a:p>
            <a:r>
              <a:rPr lang="ru-RU" sz="3600" smtClean="0">
                <a:latin typeface="Monotype Corsiva" pitchFamily="66" charset="0"/>
              </a:rPr>
              <a:t>Мимо них где путь?</a:t>
            </a:r>
          </a:p>
          <a:p>
            <a:r>
              <a:rPr lang="ru-RU" sz="3600" smtClean="0">
                <a:latin typeface="Monotype Corsiva" pitchFamily="66" charset="0"/>
              </a:rPr>
              <a:t>Засов закрыт…</a:t>
            </a:r>
          </a:p>
        </p:txBody>
      </p:sp>
      <p:sp>
        <p:nvSpPr>
          <p:cNvPr id="1024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pic>
        <p:nvPicPr>
          <p:cNvPr id="10246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48400" y="381000"/>
            <a:ext cx="1905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5715000" cy="869950"/>
          </a:xfrm>
        </p:spPr>
        <p:txBody>
          <a:bodyPr/>
          <a:lstStyle/>
          <a:p>
            <a:pPr algn="ctr"/>
            <a:r>
              <a:rPr lang="ru-RU" sz="3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Платон</a:t>
            </a:r>
            <a:endParaRPr lang="ru-RU" sz="32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953000" y="273050"/>
            <a:ext cx="3733800" cy="585311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  <a:t>Дата рождения: </a:t>
            </a:r>
            <a:r>
              <a:rPr lang="ru-RU" sz="2000" dirty="0" smtClean="0">
                <a:hlinkClick r:id="rId2" tooltip="428 до н. э."/>
              </a:rPr>
              <a:t>428</a:t>
            </a:r>
            <a:r>
              <a:rPr lang="ru-RU" sz="2000" dirty="0" smtClean="0"/>
              <a:t> или </a:t>
            </a:r>
            <a:r>
              <a:rPr lang="ru-RU" sz="2000" dirty="0" smtClean="0">
                <a:hlinkClick r:id="rId3" tooltip="427 до н. э."/>
              </a:rPr>
              <a:t>427 до н. э.</a:t>
            </a:r>
            <a:endParaRPr lang="ru-RU" sz="2000" dirty="0" smtClean="0"/>
          </a:p>
          <a:p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  <a:t>Место рождения: </a:t>
            </a:r>
            <a:r>
              <a:rPr lang="ru-RU" sz="2000" dirty="0" smtClean="0">
                <a:hlinkClick r:id="rId4" tooltip="Афины"/>
              </a:rPr>
              <a:t>Афины</a:t>
            </a:r>
            <a:endParaRPr lang="ru-RU" sz="2000" dirty="0" smtClean="0"/>
          </a:p>
          <a:p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  <a:t>Дата смерти: </a:t>
            </a:r>
            <a:r>
              <a:rPr lang="ru-RU" sz="2000" dirty="0" smtClean="0">
                <a:hlinkClick r:id="rId5" tooltip="347 до н. э."/>
              </a:rPr>
              <a:t>347 до н. э.</a:t>
            </a:r>
            <a:endParaRPr lang="ru-RU" sz="2000" dirty="0" smtClean="0"/>
          </a:p>
          <a:p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  <a:t>Место смерти: </a:t>
            </a:r>
            <a:r>
              <a:rPr lang="ru-RU" sz="2000" dirty="0" smtClean="0">
                <a:hlinkClick r:id="rId4" tooltip="Афины"/>
              </a:rPr>
              <a:t>Афины</a:t>
            </a:r>
            <a:endParaRPr lang="ru-RU" sz="2000" dirty="0" smtClean="0"/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657600" cy="4691063"/>
          </a:xfrm>
        </p:spPr>
        <p:txBody>
          <a:bodyPr/>
          <a:lstStyle/>
          <a:p>
            <a:endParaRPr lang="ru-RU" sz="4400" dirty="0" smtClean="0">
              <a:latin typeface="Monotype Corsiva" pitchFamily="66" charset="0"/>
            </a:endParaRPr>
          </a:p>
          <a:p>
            <a:pPr algn="ctr"/>
            <a:r>
              <a:rPr lang="ru-RU" sz="4400" dirty="0" smtClean="0">
                <a:latin typeface="Monotype Corsiva" pitchFamily="66" charset="0"/>
              </a:rPr>
              <a:t>Геометрия                     приближает  разум к истине.</a:t>
            </a:r>
            <a:endParaRPr lang="ru-RU" sz="4400" dirty="0">
              <a:latin typeface="Monotype Corsiva" pitchFamily="66" charset="0"/>
            </a:endParaRPr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53200" y="381000"/>
            <a:ext cx="19050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sz="2000" dirty="0" smtClean="0">
                <a:effectLst/>
              </a:rPr>
              <a:t>Алгоритм применения метода координат к решению геометрических задач</a:t>
            </a:r>
            <a:endParaRPr lang="ru-RU" sz="2000" dirty="0">
              <a:effectLst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ru-RU" sz="2400" i="1" dirty="0" smtClean="0"/>
              <a:t>Выбираем в пространстве систему координат из соображения удобства выражения координат и наглядности изображения.</a:t>
            </a:r>
          </a:p>
          <a:p>
            <a:pPr marL="457200" indent="-457200">
              <a:buAutoNum type="arabicPeriod"/>
            </a:pPr>
            <a:endParaRPr lang="ru-RU" sz="2400" i="1" dirty="0" smtClean="0"/>
          </a:p>
          <a:p>
            <a:pPr marL="457200" indent="-457200">
              <a:buFontTx/>
              <a:buAutoNum type="arabicPeriod"/>
            </a:pPr>
            <a:r>
              <a:rPr lang="ru-RU" sz="2400" i="1" dirty="0" smtClean="0"/>
              <a:t>Находим координаты необходимых для нас точек.</a:t>
            </a:r>
          </a:p>
          <a:p>
            <a:pPr marL="457200" indent="-457200">
              <a:buFontTx/>
              <a:buAutoNum type="arabicPeriod"/>
            </a:pPr>
            <a:endParaRPr lang="ru-RU" sz="2400" i="1" dirty="0" smtClean="0"/>
          </a:p>
          <a:p>
            <a:pPr marL="457200" indent="-457200">
              <a:buFontTx/>
              <a:buAutoNum type="arabicPeriod"/>
            </a:pPr>
            <a:r>
              <a:rPr lang="ru-RU" sz="2400" i="1" dirty="0" smtClean="0"/>
              <a:t>Решаем задачу, используя основные задачи метода координат.</a:t>
            </a:r>
          </a:p>
          <a:p>
            <a:pPr marL="457200" indent="-457200">
              <a:buAutoNum type="arabicPeriod"/>
            </a:pPr>
            <a:endParaRPr lang="ru-RU" sz="2400" i="1" dirty="0" smtClean="0"/>
          </a:p>
          <a:p>
            <a:pPr marL="457200" indent="-457200">
              <a:buAutoNum type="arabicPeriod"/>
            </a:pPr>
            <a:r>
              <a:rPr lang="ru-RU" sz="2400" i="1" dirty="0" smtClean="0"/>
              <a:t>Переходим от аналитических соотношений к геометрическим.</a:t>
            </a:r>
            <a:endParaRPr lang="ru-RU" sz="2400" i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5715000" cy="869950"/>
          </a:xfrm>
        </p:spPr>
        <p:txBody>
          <a:bodyPr/>
          <a:lstStyle/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Александр </a:t>
            </a:r>
            <a:r>
              <a:rPr lang="ru-RU" sz="1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Данилович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Александров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800600" y="273050"/>
            <a:ext cx="3886200" cy="585311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ru-RU" sz="1800" dirty="0" smtClean="0"/>
              <a:t>Дата рождения: </a:t>
            </a:r>
            <a:r>
              <a:rPr lang="ru-RU" sz="1800" dirty="0" smtClean="0">
                <a:hlinkClick r:id="rId2" tooltip="4 августа"/>
              </a:rPr>
              <a:t>4 августа</a:t>
            </a:r>
            <a:r>
              <a:rPr lang="ru-RU" sz="1800" dirty="0" smtClean="0"/>
              <a:t> </a:t>
            </a:r>
            <a:r>
              <a:rPr lang="ru-RU" sz="1800" dirty="0" smtClean="0">
                <a:hlinkClick r:id="rId3" tooltip="1912 год"/>
              </a:rPr>
              <a:t>1912</a:t>
            </a:r>
            <a:endParaRPr lang="ru-RU" sz="1800" dirty="0" smtClean="0"/>
          </a:p>
          <a:p>
            <a:r>
              <a:rPr lang="ru-RU" sz="1800" dirty="0" smtClean="0"/>
              <a:t>Место рождения: деревня Волынь, </a:t>
            </a:r>
            <a:r>
              <a:rPr lang="ru-RU" sz="1800" dirty="0" smtClean="0">
                <a:hlinkClick r:id="rId4" tooltip="Рязанская губерния"/>
              </a:rPr>
              <a:t>Рязанская губерния</a:t>
            </a:r>
            <a:r>
              <a:rPr lang="ru-RU" sz="1800" dirty="0" smtClean="0"/>
              <a:t>, </a:t>
            </a:r>
            <a:r>
              <a:rPr lang="ru-RU" sz="1800" dirty="0" smtClean="0">
                <a:hlinkClick r:id="rId5" tooltip="Российская империя"/>
              </a:rPr>
              <a:t>Российская империя</a:t>
            </a:r>
            <a:endParaRPr lang="ru-RU" sz="1800" dirty="0" smtClean="0"/>
          </a:p>
          <a:p>
            <a:r>
              <a:rPr lang="ru-RU" sz="1800" dirty="0" smtClean="0"/>
              <a:t>Дата смерти: </a:t>
            </a:r>
            <a:r>
              <a:rPr lang="ru-RU" sz="1800" dirty="0" smtClean="0">
                <a:hlinkClick r:id="rId6" tooltip="27 июля"/>
              </a:rPr>
              <a:t>27 июля</a:t>
            </a:r>
            <a:r>
              <a:rPr lang="ru-RU" sz="1800" dirty="0" smtClean="0"/>
              <a:t> </a:t>
            </a:r>
            <a:r>
              <a:rPr lang="ru-RU" sz="1800" dirty="0" smtClean="0">
                <a:hlinkClick r:id="rId7" tooltip="1999 год"/>
              </a:rPr>
              <a:t>1999</a:t>
            </a:r>
            <a:endParaRPr lang="ru-RU" sz="1800" dirty="0" smtClean="0"/>
          </a:p>
          <a:p>
            <a:r>
              <a:rPr lang="ru-RU" sz="1800" dirty="0" smtClean="0"/>
              <a:t>Место смерти: </a:t>
            </a:r>
            <a:r>
              <a:rPr lang="ru-RU" sz="1800" dirty="0" smtClean="0">
                <a:hlinkClick r:id="rId8" tooltip="Санкт-Петербург"/>
              </a:rPr>
              <a:t>Санкт-Петербург</a:t>
            </a:r>
            <a:endParaRPr lang="ru-RU" sz="1800" dirty="0" smtClean="0"/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381000" y="1447800"/>
            <a:ext cx="4419600" cy="4691063"/>
          </a:xfrm>
        </p:spPr>
        <p:txBody>
          <a:bodyPr/>
          <a:lstStyle/>
          <a:p>
            <a:pPr algn="ctr"/>
            <a:endParaRPr lang="ru-RU" sz="3600" dirty="0" smtClean="0">
              <a:latin typeface="Monotype Corsiva" pitchFamily="66" charset="0"/>
            </a:endParaRPr>
          </a:p>
          <a:p>
            <a:pPr algn="ctr"/>
            <a:r>
              <a:rPr lang="ru-RU" sz="3600" dirty="0" smtClean="0">
                <a:latin typeface="Monotype Corsiva" pitchFamily="66" charset="0"/>
              </a:rPr>
              <a:t>Сущность геометрии в её методе, где строгость вывода соединяется с наглядными представлениями.</a:t>
            </a:r>
            <a:endParaRPr lang="ru-RU" sz="3600" dirty="0">
              <a:latin typeface="Monotype Corsiva" pitchFamily="66" charset="0"/>
            </a:endParaRPr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477000" y="381000"/>
            <a:ext cx="20955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Рисунок 8"/>
          <p:cNvSpPr>
            <a:spLocks noGrp="1"/>
          </p:cNvSpPr>
          <p:nvPr>
            <p:ph type="pic" idx="1"/>
          </p:nvPr>
        </p:nvSpPr>
        <p:spPr>
          <a:xfrm>
            <a:off x="0" y="0"/>
            <a:ext cx="7391400" cy="6858000"/>
          </a:xfrm>
        </p:spPr>
      </p:sp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514600"/>
            <a:ext cx="1447800" cy="114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1524000"/>
            <a:ext cx="1427967" cy="114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2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19400" y="3614208"/>
            <a:ext cx="3048000" cy="2015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25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52600" y="762000"/>
            <a:ext cx="17145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89448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2500"/>
          </a:bodyPr>
          <a:lstStyle/>
          <a:p>
            <a:r>
              <a:rPr lang="en-US" sz="2000" b="1" dirty="0" smtClean="0"/>
              <a:t>I</a:t>
            </a:r>
            <a:r>
              <a:rPr lang="ru-RU" sz="2000" b="1" dirty="0" smtClean="0"/>
              <a:t>.</a:t>
            </a:r>
            <a:r>
              <a:rPr lang="ru-RU" sz="2000" dirty="0" smtClean="0"/>
              <a:t> </a:t>
            </a:r>
            <a:r>
              <a:rPr lang="ru-RU" dirty="0" smtClean="0">
                <a:latin typeface="Monotype Corsiva" pitchFamily="66" charset="0"/>
              </a:rPr>
              <a:t>«Кто не знает, в какую гавань он плывет, для того нет попутного ветра» (Сенека)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II.</a:t>
            </a:r>
            <a:r>
              <a:rPr lang="ru-RU" sz="2000" dirty="0" smtClean="0"/>
              <a:t> </a:t>
            </a:r>
            <a:r>
              <a:rPr lang="ru-RU" dirty="0" smtClean="0">
                <a:latin typeface="Monotype Corsiva" pitchFamily="66" charset="0"/>
              </a:rPr>
              <a:t>Практическое приложение векторного метода.    «Проще, легче, веселее!» (Станиславский)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III.</a:t>
            </a:r>
            <a:r>
              <a:rPr lang="en-US" sz="2000" dirty="0" smtClean="0"/>
              <a:t> </a:t>
            </a:r>
            <a:r>
              <a:rPr lang="ru-RU" dirty="0" smtClean="0">
                <a:latin typeface="Monotype Corsiva" pitchFamily="66" charset="0"/>
              </a:rPr>
              <a:t>Методы математики – методы научного мышления.  </a:t>
            </a:r>
            <a:r>
              <a:rPr lang="en-US" dirty="0" smtClean="0">
                <a:latin typeface="Monotype Corsiva" pitchFamily="66" charset="0"/>
              </a:rPr>
              <a:t> 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en-US" dirty="0" smtClean="0">
                <a:latin typeface="Monotype Corsiva" pitchFamily="66" charset="0"/>
              </a:rPr>
              <a:t>                                   </a:t>
            </a:r>
            <a:r>
              <a:rPr lang="ru-RU" dirty="0" smtClean="0">
                <a:latin typeface="Monotype Corsiva" pitchFamily="66" charset="0"/>
              </a:rPr>
              <a:t>-«Подвергай всё сомнению» (Сократ)                                          - Высь, ширь, глубь,                  </a:t>
            </a:r>
            <a:r>
              <a:rPr lang="en-US" dirty="0" smtClean="0">
                <a:latin typeface="Monotype Corsiva" pitchFamily="66" charset="0"/>
              </a:rPr>
              <a:t>     </a:t>
            </a:r>
            <a:r>
              <a:rPr lang="ru-RU" dirty="0" smtClean="0">
                <a:latin typeface="Monotype Corsiva" pitchFamily="66" charset="0"/>
              </a:rPr>
              <a:t>                                         Лишь три координаты.            </a:t>
            </a:r>
            <a:r>
              <a:rPr lang="en-US" dirty="0" smtClean="0">
                <a:latin typeface="Monotype Corsiva" pitchFamily="66" charset="0"/>
              </a:rPr>
              <a:t>   </a:t>
            </a:r>
            <a:r>
              <a:rPr lang="ru-RU" dirty="0" smtClean="0">
                <a:latin typeface="Monotype Corsiva" pitchFamily="66" charset="0"/>
              </a:rPr>
              <a:t>                                       Мимо них где путь?                  </a:t>
            </a:r>
            <a:r>
              <a:rPr lang="en-US" dirty="0" smtClean="0">
                <a:latin typeface="Monotype Corsiva" pitchFamily="66" charset="0"/>
              </a:rPr>
              <a:t>      </a:t>
            </a:r>
            <a:r>
              <a:rPr lang="ru-RU" dirty="0" smtClean="0">
                <a:latin typeface="Monotype Corsiva" pitchFamily="66" charset="0"/>
              </a:rPr>
              <a:t>                                     Засов закрыт …          (В. Брюсов)</a:t>
            </a:r>
          </a:p>
          <a:p>
            <a:r>
              <a:rPr lang="en-US" sz="2000" b="1" dirty="0" smtClean="0"/>
              <a:t>IV. </a:t>
            </a:r>
            <a:r>
              <a:rPr lang="ru-RU" sz="3000" dirty="0" smtClean="0">
                <a:latin typeface="Monotype Corsiva" pitchFamily="66" charset="0"/>
              </a:rPr>
              <a:t>Твори, выдумывай, пробуй! (Домашнее задание)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Сенека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dirty="0" smtClean="0"/>
              <a:t> </a:t>
            </a:r>
            <a:r>
              <a:rPr lang="en-US" sz="2000" i="1" dirty="0" err="1" smtClean="0">
                <a:solidFill>
                  <a:schemeClr val="accent1">
                    <a:lumMod val="50000"/>
                  </a:schemeClr>
                </a:solidFill>
              </a:rPr>
              <a:t>Lucius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1">
                    <a:lumMod val="50000"/>
                  </a:schemeClr>
                </a:solidFill>
              </a:rPr>
              <a:t>Annaeus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 Seneca</a:t>
            </a: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800" i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75" name="Подзаголовок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4038600" cy="4983163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sz="4400" i="1" dirty="0" smtClean="0">
                <a:latin typeface="Monotype Corsiva" pitchFamily="66" charset="0"/>
              </a:rPr>
              <a:t>Кто</a:t>
            </a:r>
            <a:r>
              <a:rPr lang="ru-RU" sz="4400" dirty="0" smtClean="0">
                <a:latin typeface="Monotype Corsiva" pitchFamily="66" charset="0"/>
              </a:rPr>
              <a:t> не знает,</a:t>
            </a:r>
          </a:p>
          <a:p>
            <a:pPr algn="just">
              <a:buFontTx/>
              <a:buNone/>
            </a:pPr>
            <a:r>
              <a:rPr lang="ru-RU" sz="4400" dirty="0" smtClean="0">
                <a:latin typeface="Monotype Corsiva" pitchFamily="66" charset="0"/>
              </a:rPr>
              <a:t> в какую гавань</a:t>
            </a:r>
          </a:p>
          <a:p>
            <a:pPr algn="just">
              <a:buFontTx/>
              <a:buNone/>
            </a:pPr>
            <a:r>
              <a:rPr lang="ru-RU" sz="4400" dirty="0" smtClean="0">
                <a:latin typeface="Monotype Corsiva" pitchFamily="66" charset="0"/>
              </a:rPr>
              <a:t> он плывет, </a:t>
            </a:r>
          </a:p>
          <a:p>
            <a:pPr algn="just">
              <a:buFontTx/>
              <a:buNone/>
            </a:pPr>
            <a:r>
              <a:rPr lang="ru-RU" sz="4400" dirty="0" smtClean="0">
                <a:latin typeface="Monotype Corsiva" pitchFamily="66" charset="0"/>
              </a:rPr>
              <a:t>для того нет </a:t>
            </a:r>
          </a:p>
          <a:p>
            <a:pPr algn="just">
              <a:buFontTx/>
              <a:buNone/>
            </a:pPr>
            <a:r>
              <a:rPr lang="ru-RU" sz="4400" dirty="0" smtClean="0">
                <a:latin typeface="Monotype Corsiva" pitchFamily="66" charset="0"/>
              </a:rPr>
              <a:t>попутного ветра.</a:t>
            </a:r>
          </a:p>
        </p:txBody>
      </p:sp>
      <p:sp>
        <p:nvSpPr>
          <p:cNvPr id="3076" name="Содержимое 4"/>
          <p:cNvSpPr>
            <a:spLocks noGrp="1"/>
          </p:cNvSpPr>
          <p:nvPr>
            <p:ph sz="quarter" idx="2"/>
          </p:nvPr>
        </p:nvSpPr>
        <p:spPr>
          <a:xfrm>
            <a:off x="4648200" y="1066800"/>
            <a:ext cx="4038600" cy="5059363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Дата рождения: </a:t>
            </a:r>
            <a:r>
              <a:rPr lang="ru-RU" sz="2000" dirty="0" err="1" smtClean="0">
                <a:solidFill>
                  <a:srgbClr val="00B0F0"/>
                </a:solidFill>
              </a:rPr>
              <a:t>ок</a:t>
            </a:r>
            <a:r>
              <a:rPr lang="ru-RU" sz="2000" dirty="0" smtClean="0">
                <a:solidFill>
                  <a:srgbClr val="00B0F0"/>
                </a:solidFill>
              </a:rPr>
              <a:t>.</a:t>
            </a:r>
            <a:r>
              <a:rPr lang="ru-RU" sz="2000" dirty="0" smtClean="0"/>
              <a:t> </a:t>
            </a:r>
            <a:r>
              <a:rPr lang="ru-RU" sz="2000" dirty="0" smtClean="0">
                <a:hlinkClick r:id="rId2" tooltip="4 до н. э."/>
              </a:rPr>
              <a:t>4 до н. э.</a:t>
            </a:r>
            <a:endParaRPr lang="ru-RU" sz="2000" dirty="0" smtClean="0"/>
          </a:p>
          <a:p>
            <a:r>
              <a:rPr lang="ru-RU" sz="20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Место рождения: </a:t>
            </a:r>
            <a:r>
              <a:rPr lang="ru-RU" sz="2000" dirty="0" smtClean="0">
                <a:hlinkClick r:id="rId3" tooltip="Кордова (Испания)"/>
              </a:rPr>
              <a:t>Кордова</a:t>
            </a:r>
            <a:endParaRPr lang="ru-RU" sz="2000" dirty="0" smtClean="0"/>
          </a:p>
          <a:p>
            <a:r>
              <a:rPr lang="ru-RU" sz="20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Дата смерти: </a:t>
            </a:r>
            <a:r>
              <a:rPr lang="ru-RU" sz="2000" dirty="0" smtClean="0">
                <a:hlinkClick r:id="rId4" tooltip="65"/>
              </a:rPr>
              <a:t>65</a:t>
            </a:r>
            <a:endParaRPr lang="ru-RU" sz="2000" dirty="0" smtClean="0"/>
          </a:p>
          <a:p>
            <a:r>
              <a:rPr lang="ru-RU" sz="20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Место смерти: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hlinkClick r:id="rId5" tooltip="Рим"/>
              </a:rPr>
              <a:t>Рим</a:t>
            </a:r>
            <a:endParaRPr lang="ru-RU" sz="2000" dirty="0" smtClean="0"/>
          </a:p>
          <a:p>
            <a:endParaRPr lang="ru-RU" dirty="0" smtClean="0"/>
          </a:p>
        </p:txBody>
      </p:sp>
      <p:pic>
        <p:nvPicPr>
          <p:cNvPr id="3077" name="Picture 2" descr="C:\Documents and Settings\Кресная\Рабочий стол\200px-Seneca-berlinantikensammlung-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0" y="762000"/>
            <a:ext cx="2303463" cy="284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>
              <a:defRPr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Устные упражнения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754563"/>
          </a:xfrm>
        </p:spPr>
        <p:txBody>
          <a:bodyPr/>
          <a:lstStyle/>
          <a:p>
            <a:pPr marL="457200" indent="-457200">
              <a:buFontTx/>
              <a:buAutoNum type="arabicParenR"/>
            </a:pPr>
            <a:endParaRPr lang="ru-RU" sz="2000" dirty="0" smtClean="0"/>
          </a:p>
          <a:p>
            <a:pPr marL="457200" indent="-457200">
              <a:buNone/>
            </a:pPr>
            <a:r>
              <a:rPr lang="ru-RU" sz="2000" dirty="0" smtClean="0"/>
              <a:t>1) Дано: </a:t>
            </a:r>
            <a:r>
              <a:rPr lang="en-US" sz="2000" dirty="0" smtClean="0"/>
              <a:t>A(2;-3;1), B(4;-5;0), C(5;0;-4), D(7;-2;-3)</a:t>
            </a:r>
            <a:r>
              <a:rPr lang="ru-RU" sz="2000" dirty="0" smtClean="0"/>
              <a:t>.</a:t>
            </a:r>
            <a:r>
              <a:rPr lang="en-US" sz="2000" dirty="0" smtClean="0"/>
              <a:t> </a:t>
            </a:r>
            <a:r>
              <a:rPr lang="ru-RU" sz="2000" dirty="0" smtClean="0"/>
              <a:t>                           Равны ли векторы         и        ?</a:t>
            </a:r>
          </a:p>
          <a:p>
            <a:pPr marL="457200" indent="-457200">
              <a:buNone/>
            </a:pPr>
            <a:endParaRPr lang="ru-RU" sz="2000" dirty="0" smtClean="0"/>
          </a:p>
          <a:p>
            <a:pPr marL="457200" indent="-457200">
              <a:buNone/>
            </a:pPr>
            <a:r>
              <a:rPr lang="ru-RU" sz="2000" dirty="0" smtClean="0"/>
              <a:t>2) </a:t>
            </a:r>
            <a:r>
              <a:rPr lang="ru-RU" sz="2000" dirty="0" err="1" smtClean="0"/>
              <a:t>Коллинеарны</a:t>
            </a:r>
            <a:r>
              <a:rPr lang="ru-RU" sz="2000" dirty="0" smtClean="0"/>
              <a:t> ли векторы        и       , если   </a:t>
            </a:r>
            <a:r>
              <a:rPr lang="en-US" sz="2000" dirty="0" smtClean="0"/>
              <a:t>A(1;-3;4), B(5;1;-2), C(2;0;1), D(4;-2;2)</a:t>
            </a:r>
            <a:r>
              <a:rPr lang="ru-RU" sz="2000" dirty="0" smtClean="0"/>
              <a:t>?</a:t>
            </a:r>
          </a:p>
          <a:p>
            <a:pPr marL="457200" indent="-457200">
              <a:buNone/>
            </a:pPr>
            <a:endParaRPr lang="ru-RU" sz="2000" dirty="0" smtClean="0"/>
          </a:p>
          <a:p>
            <a:pPr marL="457200" indent="-457200">
              <a:buNone/>
            </a:pPr>
            <a:r>
              <a:rPr lang="ru-RU" sz="2000" dirty="0" smtClean="0"/>
              <a:t>4) Ребро куба </a:t>
            </a:r>
            <a:r>
              <a:rPr lang="en-US" sz="2000" dirty="0" smtClean="0"/>
              <a:t> ABCDA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B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C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D</a:t>
            </a:r>
            <a:r>
              <a:rPr lang="en-US" sz="2000" baseline="-25000" dirty="0" smtClean="0"/>
              <a:t>1 </a:t>
            </a:r>
            <a:r>
              <a:rPr lang="ru-RU" sz="2000" baseline="-25000" dirty="0" smtClean="0"/>
              <a:t> </a:t>
            </a:r>
            <a:r>
              <a:rPr lang="ru-RU" sz="2000" dirty="0" smtClean="0"/>
              <a:t> равно 1. Найдите угол между векторами:        </a:t>
            </a:r>
          </a:p>
          <a:p>
            <a:pPr marL="457200" indent="-457200">
              <a:buNone/>
            </a:pPr>
            <a:r>
              <a:rPr lang="ru-RU" sz="2000" dirty="0" smtClean="0"/>
              <a:t> а)                   ;             б)                    ;                                 </a:t>
            </a:r>
          </a:p>
          <a:p>
            <a:pPr marL="457200" indent="-457200">
              <a:buNone/>
            </a:pPr>
            <a:r>
              <a:rPr lang="ru-RU" sz="2000" dirty="0" smtClean="0"/>
              <a:t>  в)                   ;              г)                    .</a:t>
            </a:r>
          </a:p>
          <a:p>
            <a:pPr marL="457200" indent="-457200">
              <a:buFontTx/>
              <a:buAutoNum type="arabicParenR"/>
            </a:pPr>
            <a:endParaRPr lang="en-US" sz="2000" dirty="0" smtClean="0"/>
          </a:p>
          <a:p>
            <a:pPr marL="457200" indent="-457200">
              <a:buFontTx/>
              <a:buAutoNum type="arabicParenR"/>
            </a:pPr>
            <a:endParaRPr lang="en-US" sz="2000" dirty="0" smtClean="0"/>
          </a:p>
          <a:p>
            <a:pPr marL="457200" indent="-457200">
              <a:buFontTx/>
              <a:buAutoNum type="arabicParenR"/>
            </a:pPr>
            <a:endParaRPr lang="en-US" sz="2000" dirty="0" smtClean="0"/>
          </a:p>
          <a:p>
            <a:pPr marL="457200" indent="-457200">
              <a:buFontTx/>
              <a:buAutoNum type="arabicParenR"/>
            </a:pPr>
            <a:endParaRPr lang="en-US" sz="2000" dirty="0" smtClean="0"/>
          </a:p>
          <a:p>
            <a:pPr marL="457200" indent="-457200">
              <a:buFontTx/>
              <a:buAutoNum type="arabicParenR"/>
            </a:pPr>
            <a:endParaRPr lang="ru-RU" sz="2000" dirty="0" smtClean="0"/>
          </a:p>
          <a:p>
            <a:pPr marL="457200" indent="-457200">
              <a:buFontTx/>
              <a:buAutoNum type="arabicParenR"/>
            </a:pPr>
            <a:endParaRPr lang="ru-RU" sz="2000" dirty="0" smtClean="0"/>
          </a:p>
        </p:txBody>
      </p:sp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4106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4109" name="Rectangle 10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1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4112" name="Rectangle 13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13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4115" name="Rectangle 16"/>
          <p:cNvSpPr>
            <a:spLocks noChangeArrowheads="1"/>
          </p:cNvSpPr>
          <p:nvPr/>
        </p:nvSpPr>
        <p:spPr bwMode="auto">
          <a:xfrm>
            <a:off x="0" y="78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1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4118" name="Rectangle 19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2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4125" name="Rectangle 22"/>
          <p:cNvSpPr>
            <a:spLocks noChangeArrowheads="1"/>
          </p:cNvSpPr>
          <p:nvPr/>
        </p:nvSpPr>
        <p:spPr bwMode="auto">
          <a:xfrm>
            <a:off x="0" y="78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27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4129" name="Rectangle 25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2057400"/>
            <a:ext cx="371475" cy="381000"/>
          </a:xfrm>
          <a:prstGeom prst="rect">
            <a:avLst/>
          </a:prstGeom>
          <a:noFill/>
        </p:spPr>
      </p:pic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2057400"/>
            <a:ext cx="371475" cy="381000"/>
          </a:xfrm>
          <a:prstGeom prst="rect">
            <a:avLst/>
          </a:prstGeom>
          <a:noFill/>
        </p:spPr>
      </p:pic>
      <p:pic>
        <p:nvPicPr>
          <p:cNvPr id="43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2743200"/>
            <a:ext cx="371475" cy="381000"/>
          </a:xfrm>
          <a:prstGeom prst="rect">
            <a:avLst/>
          </a:prstGeom>
          <a:noFill/>
        </p:spPr>
      </p:pic>
      <p:pic>
        <p:nvPicPr>
          <p:cNvPr id="44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00" y="2743200"/>
            <a:ext cx="371475" cy="381000"/>
          </a:xfrm>
          <a:prstGeom prst="rect">
            <a:avLst/>
          </a:prstGeom>
          <a:noFill/>
        </p:spPr>
      </p:pic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297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4495800"/>
            <a:ext cx="1257300" cy="381000"/>
          </a:xfrm>
          <a:prstGeom prst="rect">
            <a:avLst/>
          </a:prstGeom>
          <a:noFill/>
        </p:spPr>
      </p:pic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299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4419600"/>
            <a:ext cx="1266825" cy="381000"/>
          </a:xfrm>
          <a:prstGeom prst="rect">
            <a:avLst/>
          </a:prstGeom>
          <a:noFill/>
        </p:spPr>
      </p:pic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301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4876800"/>
            <a:ext cx="1228725" cy="381000"/>
          </a:xfrm>
          <a:prstGeom prst="rect">
            <a:avLst/>
          </a:prstGeom>
          <a:noFill/>
        </p:spPr>
      </p:pic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303" name="Picture 1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4876800"/>
            <a:ext cx="1257300" cy="38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Ребро куба </a:t>
            </a:r>
            <a:r>
              <a:rPr lang="en-US" sz="2400" dirty="0" smtClean="0"/>
              <a:t> ABCDA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B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D</a:t>
            </a:r>
            <a:r>
              <a:rPr lang="en-US" sz="2400" baseline="-25000" dirty="0" smtClean="0"/>
              <a:t>1 </a:t>
            </a:r>
            <a:r>
              <a:rPr lang="ru-RU" sz="2400" baseline="-25000" dirty="0" smtClean="0"/>
              <a:t> </a:t>
            </a:r>
            <a:r>
              <a:rPr lang="ru-RU" sz="2400" dirty="0" smtClean="0"/>
              <a:t> равно 1. Найдите угол между векторами:    </a:t>
            </a:r>
            <a:r>
              <a:rPr lang="ru-RU" sz="2000" dirty="0" smtClean="0"/>
              <a:t>а)                   </a:t>
            </a:r>
            <a:endParaRPr lang="ru-RU" dirty="0"/>
          </a:p>
        </p:txBody>
      </p:sp>
      <p:sp>
        <p:nvSpPr>
          <p:cNvPr id="4" name="Куб 3"/>
          <p:cNvSpPr/>
          <p:nvPr/>
        </p:nvSpPr>
        <p:spPr bwMode="auto">
          <a:xfrm>
            <a:off x="2362200" y="2057400"/>
            <a:ext cx="3429000" cy="3505200"/>
          </a:xfrm>
          <a:prstGeom prst="cub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 bwMode="auto">
          <a:xfrm rot="5400000" flipH="1" flipV="1">
            <a:off x="2362200" y="2057400"/>
            <a:ext cx="838200" cy="838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Прямая со стрелкой 9"/>
          <p:cNvCxnSpPr/>
          <p:nvPr/>
        </p:nvCxnSpPr>
        <p:spPr bwMode="auto">
          <a:xfrm>
            <a:off x="2362200" y="5562600"/>
            <a:ext cx="2590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Прямоугольник 10"/>
          <p:cNvSpPr/>
          <p:nvPr/>
        </p:nvSpPr>
        <p:spPr bwMode="auto">
          <a:xfrm>
            <a:off x="2895600" y="1752600"/>
            <a:ext cx="609600" cy="381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2895600" y="1676400"/>
            <a:ext cx="457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B</a:t>
            </a:r>
            <a:r>
              <a:rPr kumimoji="0" lang="en-US" sz="1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5715000" y="1752600"/>
            <a:ext cx="609600" cy="381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4876800" y="2743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Calibri" pitchFamily="34" charset="0"/>
              </a:rPr>
              <a:t>D</a:t>
            </a:r>
            <a:r>
              <a:rPr kumimoji="0" lang="en-US" sz="1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1981200" y="2667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Calibri" pitchFamily="34" charset="0"/>
              </a:rPr>
              <a:t>A</a:t>
            </a:r>
            <a:r>
              <a:rPr kumimoji="0" lang="en-US" sz="1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5791200" y="1828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Calibri" pitchFamily="34" charset="0"/>
              </a:rPr>
              <a:t>C</a:t>
            </a:r>
            <a:r>
              <a:rPr kumimoji="0" lang="en-US" sz="1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981200" y="5257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Calibri" pitchFamily="34" charset="0"/>
              </a:rPr>
              <a:t>A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4876800" y="5257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Calibri" pitchFamily="34" charset="0"/>
              </a:rPr>
              <a:t>D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5715000" y="4495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Calibri" pitchFamily="34" charset="0"/>
              </a:rPr>
              <a:t>C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 bwMode="auto">
          <a:xfrm rot="5400000">
            <a:off x="1866900" y="3390900"/>
            <a:ext cx="2667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Прямая соединительная линия 30"/>
          <p:cNvCxnSpPr/>
          <p:nvPr/>
        </p:nvCxnSpPr>
        <p:spPr bwMode="auto">
          <a:xfrm>
            <a:off x="3200400" y="4724400"/>
            <a:ext cx="2590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Прямая соединительная линия 32"/>
          <p:cNvCxnSpPr/>
          <p:nvPr/>
        </p:nvCxnSpPr>
        <p:spPr bwMode="auto">
          <a:xfrm rot="5400000">
            <a:off x="2362200" y="4724400"/>
            <a:ext cx="838200" cy="838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Rectangle 2"/>
          <p:cNvSpPr>
            <a:spLocks noChangeArrowheads="1"/>
          </p:cNvSpPr>
          <p:nvPr/>
        </p:nvSpPr>
        <p:spPr bwMode="auto">
          <a:xfrm>
            <a:off x="2819400" y="4419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Calibri" pitchFamily="34" charset="0"/>
              </a:rPr>
              <a:t>B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8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24600" y="838200"/>
            <a:ext cx="1257300" cy="38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Ребро куба </a:t>
            </a:r>
            <a:r>
              <a:rPr lang="en-US" sz="2400" dirty="0" smtClean="0"/>
              <a:t> ABCDA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B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D</a:t>
            </a:r>
            <a:r>
              <a:rPr lang="en-US" sz="2400" baseline="-25000" dirty="0" smtClean="0"/>
              <a:t>1 </a:t>
            </a:r>
            <a:r>
              <a:rPr lang="ru-RU" sz="2400" baseline="-25000" dirty="0" smtClean="0"/>
              <a:t> </a:t>
            </a:r>
            <a:r>
              <a:rPr lang="ru-RU" sz="2400" dirty="0" smtClean="0"/>
              <a:t> равно 1. Найдите угол между векторами:</a:t>
            </a:r>
            <a:r>
              <a:rPr lang="en-US" sz="2400" dirty="0" smtClean="0"/>
              <a:t> </a:t>
            </a:r>
            <a:r>
              <a:rPr lang="ru-RU" sz="2400" dirty="0" smtClean="0"/>
              <a:t>б</a:t>
            </a:r>
            <a:r>
              <a:rPr lang="en-US" sz="2400" dirty="0" smtClean="0"/>
              <a:t>)</a:t>
            </a:r>
            <a:endParaRPr lang="ru-RU" sz="2400" dirty="0"/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0" y="838200"/>
            <a:ext cx="1266825" cy="381000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 bwMode="auto">
          <a:xfrm>
            <a:off x="1828800" y="1981200"/>
            <a:ext cx="4191000" cy="3962399"/>
          </a:xfrm>
          <a:prstGeom prst="cub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2895600" y="1752600"/>
            <a:ext cx="609600" cy="381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6096000" y="1676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Calibri" pitchFamily="34" charset="0"/>
              </a:rPr>
              <a:t>C</a:t>
            </a:r>
            <a:r>
              <a:rPr kumimoji="0" lang="en-US" sz="1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514600" y="1600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Calibri" pitchFamily="34" charset="0"/>
              </a:rPr>
              <a:t>B</a:t>
            </a:r>
            <a:r>
              <a:rPr kumimoji="0" lang="en-US" sz="1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524000" y="2667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Calibri" pitchFamily="34" charset="0"/>
              </a:rPr>
              <a:t>A</a:t>
            </a:r>
            <a:r>
              <a:rPr kumimoji="0" lang="en-US" sz="1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5105400" y="2743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Calibri" pitchFamily="34" charset="0"/>
              </a:rPr>
              <a:t>D</a:t>
            </a:r>
            <a:r>
              <a:rPr kumimoji="0" lang="en-US" sz="1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6019800" y="4724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Calibri" pitchFamily="34" charset="0"/>
              </a:rPr>
              <a:t>C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5105400" y="5715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Calibri" pitchFamily="34" charset="0"/>
              </a:rPr>
              <a:t>D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1524000" y="5715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Calibri" pitchFamily="34" charset="0"/>
              </a:rPr>
              <a:t>A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 bwMode="auto">
          <a:xfrm rot="16200000" flipH="1">
            <a:off x="1409700" y="3467100"/>
            <a:ext cx="28956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Прямая соединительная линия 35"/>
          <p:cNvCxnSpPr>
            <a:endCxn id="16" idx="1"/>
          </p:cNvCxnSpPr>
          <p:nvPr/>
        </p:nvCxnSpPr>
        <p:spPr bwMode="auto">
          <a:xfrm>
            <a:off x="2895600" y="4953000"/>
            <a:ext cx="31242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Прямая соединительная линия 39"/>
          <p:cNvCxnSpPr/>
          <p:nvPr/>
        </p:nvCxnSpPr>
        <p:spPr bwMode="auto">
          <a:xfrm rot="5400000" flipH="1" flipV="1">
            <a:off x="1905000" y="4953000"/>
            <a:ext cx="990600" cy="990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Прямая со стрелкой 42"/>
          <p:cNvCxnSpPr/>
          <p:nvPr/>
        </p:nvCxnSpPr>
        <p:spPr bwMode="auto">
          <a:xfrm>
            <a:off x="2819400" y="1981200"/>
            <a:ext cx="3200400" cy="2971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50" name="Прямая со стрелкой 49"/>
          <p:cNvCxnSpPr/>
          <p:nvPr/>
        </p:nvCxnSpPr>
        <p:spPr bwMode="auto">
          <a:xfrm rot="5400000">
            <a:off x="3543300" y="4457700"/>
            <a:ext cx="2971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Rectangle 2"/>
          <p:cNvSpPr>
            <a:spLocks noChangeArrowheads="1"/>
          </p:cNvSpPr>
          <p:nvPr/>
        </p:nvSpPr>
        <p:spPr bwMode="auto">
          <a:xfrm>
            <a:off x="2514600" y="4648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Calibri" pitchFamily="34" charset="0"/>
              </a:rPr>
              <a:t>B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Arial" pitchFamily="34" charset="0"/>
              </a:rPr>
            </a:br>
            <a:r>
              <a:rPr lang="ru-RU" sz="2400" dirty="0" smtClean="0"/>
              <a:t> Ребро куба </a:t>
            </a:r>
            <a:r>
              <a:rPr lang="en-US" sz="2400" dirty="0" smtClean="0"/>
              <a:t> ABCDA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B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D</a:t>
            </a:r>
            <a:r>
              <a:rPr lang="en-US" sz="2400" baseline="-25000" dirty="0" smtClean="0"/>
              <a:t>1 </a:t>
            </a:r>
            <a:r>
              <a:rPr lang="ru-RU" sz="2400" baseline="-25000" dirty="0" smtClean="0"/>
              <a:t> </a:t>
            </a:r>
            <a:r>
              <a:rPr lang="ru-RU" sz="2400" dirty="0" smtClean="0"/>
              <a:t> равно 1. Найдите угол между векторами:</a:t>
            </a:r>
            <a:r>
              <a:rPr lang="en-US" sz="2400" dirty="0" smtClean="0"/>
              <a:t> </a:t>
            </a:r>
            <a:r>
              <a:rPr lang="ru-RU" sz="2400" dirty="0" smtClean="0"/>
              <a:t>в)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Arial" pitchFamily="34" charset="0"/>
              </a:rPr>
            </a:br>
            <a:endParaRPr lang="ru-RU" sz="2400" dirty="0"/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0" y="838200"/>
            <a:ext cx="1228725" cy="381000"/>
          </a:xfrm>
          <a:prstGeom prst="rect">
            <a:avLst/>
          </a:prstGeom>
          <a:noFill/>
        </p:spPr>
      </p:pic>
      <p:sp>
        <p:nvSpPr>
          <p:cNvPr id="5" name="Куб 4"/>
          <p:cNvSpPr/>
          <p:nvPr/>
        </p:nvSpPr>
        <p:spPr bwMode="auto">
          <a:xfrm>
            <a:off x="2743200" y="2286000"/>
            <a:ext cx="3581400" cy="3352800"/>
          </a:xfrm>
          <a:prstGeom prst="cub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6096000" y="1905000"/>
            <a:ext cx="7620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lang="ru-RU" dirty="0" smtClean="0">
                <a:latin typeface="Calibri" pitchFamily="34" charset="0"/>
              </a:rPr>
              <a:t>    </a:t>
            </a:r>
            <a:r>
              <a:rPr lang="en-US" sz="2400" dirty="0" smtClean="0">
                <a:latin typeface="Calibri" pitchFamily="34" charset="0"/>
              </a:rPr>
              <a:t>C</a:t>
            </a:r>
            <a:r>
              <a:rPr lang="en-US" sz="2400" baseline="-25000" dirty="0" smtClean="0">
                <a:latin typeface="Calibri" pitchFamily="34" charset="0"/>
              </a:rPr>
              <a:t>1</a:t>
            </a:r>
            <a:endParaRPr lang="ru-RU" sz="2400" dirty="0" smtClean="0"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286000" y="2743200"/>
            <a:ext cx="6096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ru-RU" sz="2400" dirty="0" smtClean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A</a:t>
            </a:r>
            <a:r>
              <a:rPr lang="en-US" sz="2400" baseline="-25000" dirty="0" smtClean="0">
                <a:latin typeface="Calibri" pitchFamily="34" charset="0"/>
              </a:rPr>
              <a:t>1</a:t>
            </a:r>
            <a:endParaRPr lang="ru-RU" sz="240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 bwMode="auto">
          <a:xfrm rot="5400000">
            <a:off x="2324894" y="3543300"/>
            <a:ext cx="2513806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Прямая соединительная линия 13"/>
          <p:cNvCxnSpPr/>
          <p:nvPr/>
        </p:nvCxnSpPr>
        <p:spPr bwMode="auto">
          <a:xfrm>
            <a:off x="3581400" y="4800600"/>
            <a:ext cx="27432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Прямая соединительная линия 16"/>
          <p:cNvCxnSpPr/>
          <p:nvPr/>
        </p:nvCxnSpPr>
        <p:spPr bwMode="auto">
          <a:xfrm rot="5400000">
            <a:off x="2743200" y="4800600"/>
            <a:ext cx="838200" cy="838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Прямоугольник 17"/>
          <p:cNvSpPr/>
          <p:nvPr/>
        </p:nvSpPr>
        <p:spPr bwMode="auto">
          <a:xfrm>
            <a:off x="5410200" y="2819400"/>
            <a:ext cx="6096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ru-RU" sz="2400" dirty="0" smtClean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D</a:t>
            </a:r>
            <a:r>
              <a:rPr lang="en-US" sz="2400" baseline="-25000" dirty="0" smtClean="0">
                <a:latin typeface="Calibri" pitchFamily="34" charset="0"/>
              </a:rPr>
              <a:t>1</a:t>
            </a:r>
            <a:endParaRPr lang="ru-RU" sz="240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3200400" y="1828800"/>
            <a:ext cx="6096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ru-RU" sz="2400" dirty="0" smtClean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B</a:t>
            </a:r>
            <a:r>
              <a:rPr lang="en-US" sz="2400" baseline="-25000" dirty="0" smtClean="0">
                <a:latin typeface="Calibri" pitchFamily="34" charset="0"/>
              </a:rPr>
              <a:t>1</a:t>
            </a:r>
            <a:endParaRPr lang="ru-RU" sz="240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Прямоугольник 19"/>
          <p:cNvSpPr/>
          <p:nvPr/>
        </p:nvSpPr>
        <p:spPr bwMode="auto">
          <a:xfrm>
            <a:off x="6172200" y="4495800"/>
            <a:ext cx="7620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lang="ru-RU" dirty="0" smtClean="0">
                <a:latin typeface="Calibri" pitchFamily="34" charset="0"/>
              </a:rPr>
              <a:t>    </a:t>
            </a:r>
            <a:r>
              <a:rPr lang="en-US" sz="2400" dirty="0" smtClean="0">
                <a:latin typeface="Calibri" pitchFamily="34" charset="0"/>
              </a:rPr>
              <a:t>C</a:t>
            </a:r>
            <a:endParaRPr lang="ru-RU" sz="2400" dirty="0" smtClean="0">
              <a:latin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 bwMode="auto">
          <a:xfrm>
            <a:off x="5334000" y="5410200"/>
            <a:ext cx="7620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lang="ru-RU" dirty="0" smtClean="0">
                <a:latin typeface="Calibri" pitchFamily="34" charset="0"/>
              </a:rPr>
              <a:t>    </a:t>
            </a:r>
            <a:r>
              <a:rPr lang="en-US" sz="2400" dirty="0" smtClean="0">
                <a:latin typeface="Calibri" pitchFamily="34" charset="0"/>
              </a:rPr>
              <a:t>D</a:t>
            </a:r>
            <a:endParaRPr lang="ru-RU" sz="2400" dirty="0" smtClean="0">
              <a:latin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 bwMode="auto">
          <a:xfrm>
            <a:off x="2133600" y="5410200"/>
            <a:ext cx="7620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lang="ru-RU" dirty="0" smtClean="0">
                <a:latin typeface="Calibri" pitchFamily="34" charset="0"/>
              </a:rPr>
              <a:t>    </a:t>
            </a:r>
            <a:r>
              <a:rPr lang="en-US" sz="2400" dirty="0" smtClean="0">
                <a:latin typeface="Calibri" pitchFamily="34" charset="0"/>
              </a:rPr>
              <a:t>A</a:t>
            </a:r>
            <a:endParaRPr lang="ru-RU" sz="2400" dirty="0" smtClean="0">
              <a:latin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 bwMode="auto">
          <a:xfrm>
            <a:off x="3048000" y="4419600"/>
            <a:ext cx="7620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lang="ru-RU" dirty="0" smtClean="0">
                <a:latin typeface="Calibri" pitchFamily="34" charset="0"/>
              </a:rPr>
              <a:t>    </a:t>
            </a:r>
            <a:r>
              <a:rPr lang="en-US" sz="2400" dirty="0" smtClean="0">
                <a:latin typeface="Calibri" pitchFamily="34" charset="0"/>
              </a:rPr>
              <a:t>B</a:t>
            </a:r>
            <a:endParaRPr lang="ru-RU" sz="2400" dirty="0" smtClean="0">
              <a:latin typeface="Arial" pitchFamily="34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 bwMode="auto">
          <a:xfrm rot="10800000" flipV="1">
            <a:off x="3581400" y="2286000"/>
            <a:ext cx="2743200" cy="2514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27" name="Прямая со стрелкой 26"/>
          <p:cNvCxnSpPr/>
          <p:nvPr/>
        </p:nvCxnSpPr>
        <p:spPr bwMode="auto">
          <a:xfrm rot="5400000">
            <a:off x="4229100" y="3543300"/>
            <a:ext cx="3352800" cy="838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Ребро куба </a:t>
            </a:r>
            <a:r>
              <a:rPr lang="en-US" sz="2400" dirty="0" smtClean="0"/>
              <a:t> ABCDA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B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D</a:t>
            </a:r>
            <a:r>
              <a:rPr lang="en-US" sz="2400" baseline="-25000" dirty="0" smtClean="0"/>
              <a:t>1 </a:t>
            </a:r>
            <a:r>
              <a:rPr lang="ru-RU" sz="2400" baseline="-25000" dirty="0" smtClean="0"/>
              <a:t> </a:t>
            </a:r>
            <a:r>
              <a:rPr lang="ru-RU" sz="2400" dirty="0" smtClean="0"/>
              <a:t> равно 1. Найдите угол между векторами:</a:t>
            </a:r>
            <a:r>
              <a:rPr lang="en-US" sz="2400" dirty="0" smtClean="0"/>
              <a:t> </a:t>
            </a:r>
            <a:r>
              <a:rPr lang="ru-RU" sz="2400" dirty="0" smtClean="0"/>
              <a:t>в)</a:t>
            </a:r>
            <a:endParaRPr lang="ru-RU" sz="2400" dirty="0"/>
          </a:p>
        </p:txBody>
      </p:sp>
      <p:pic>
        <p:nvPicPr>
          <p:cNvPr id="4" name="Picture 1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0" y="838200"/>
            <a:ext cx="1257300" cy="381000"/>
          </a:xfrm>
          <a:prstGeom prst="rect">
            <a:avLst/>
          </a:prstGeom>
          <a:noFill/>
        </p:spPr>
      </p:pic>
      <p:sp>
        <p:nvSpPr>
          <p:cNvPr id="5" name="Куб 4"/>
          <p:cNvSpPr/>
          <p:nvPr/>
        </p:nvSpPr>
        <p:spPr bwMode="auto">
          <a:xfrm>
            <a:off x="2819400" y="2362200"/>
            <a:ext cx="3657600" cy="3505200"/>
          </a:xfrm>
          <a:prstGeom prst="cub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 bwMode="auto">
          <a:xfrm rot="5400000">
            <a:off x="2323306" y="3695700"/>
            <a:ext cx="2667794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Прямая соединительная линия 21"/>
          <p:cNvCxnSpPr/>
          <p:nvPr/>
        </p:nvCxnSpPr>
        <p:spPr bwMode="auto">
          <a:xfrm rot="10800000">
            <a:off x="3657600" y="5029200"/>
            <a:ext cx="2819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Прямая соединительная линия 25"/>
          <p:cNvCxnSpPr/>
          <p:nvPr/>
        </p:nvCxnSpPr>
        <p:spPr bwMode="auto">
          <a:xfrm rot="5400000">
            <a:off x="2819400" y="5029200"/>
            <a:ext cx="838200" cy="838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Прямоугольник 29"/>
          <p:cNvSpPr/>
          <p:nvPr/>
        </p:nvSpPr>
        <p:spPr bwMode="auto">
          <a:xfrm>
            <a:off x="6477000" y="2133600"/>
            <a:ext cx="6858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lang="en-US" sz="2400" dirty="0" smtClean="0">
                <a:latin typeface="Calibri" pitchFamily="34" charset="0"/>
              </a:rPr>
              <a:t>C</a:t>
            </a:r>
            <a:r>
              <a:rPr lang="en-US" sz="2400" baseline="-25000" dirty="0" smtClean="0">
                <a:latin typeface="Calibri" pitchFamily="34" charset="0"/>
              </a:rPr>
              <a:t>1</a:t>
            </a:r>
            <a:endParaRPr lang="ru-RU" sz="2400" dirty="0" smtClean="0">
              <a:latin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 bwMode="auto">
          <a:xfrm>
            <a:off x="5562600" y="2971800"/>
            <a:ext cx="6858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lang="en-US" sz="2400" dirty="0" smtClean="0">
                <a:latin typeface="Calibri" pitchFamily="34" charset="0"/>
              </a:rPr>
              <a:t>D</a:t>
            </a:r>
            <a:r>
              <a:rPr lang="en-US" sz="2400" baseline="-25000" dirty="0" smtClean="0">
                <a:latin typeface="Calibri" pitchFamily="34" charset="0"/>
              </a:rPr>
              <a:t>1</a:t>
            </a:r>
            <a:endParaRPr lang="ru-RU" sz="2400" dirty="0" smtClean="0">
              <a:latin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 bwMode="auto">
          <a:xfrm>
            <a:off x="3200400" y="2057400"/>
            <a:ext cx="6858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lang="en-US" sz="2400" dirty="0" smtClean="0">
                <a:latin typeface="Calibri" pitchFamily="34" charset="0"/>
              </a:rPr>
              <a:t>B</a:t>
            </a:r>
            <a:r>
              <a:rPr lang="en-US" sz="2400" baseline="-25000" dirty="0" smtClean="0">
                <a:latin typeface="Calibri" pitchFamily="34" charset="0"/>
              </a:rPr>
              <a:t>1</a:t>
            </a:r>
            <a:endParaRPr lang="ru-RU" sz="2400" dirty="0" smtClean="0">
              <a:latin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 bwMode="auto">
          <a:xfrm>
            <a:off x="2362200" y="2971800"/>
            <a:ext cx="6858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lang="en-US" sz="2400" dirty="0" smtClean="0">
                <a:latin typeface="Calibri" pitchFamily="34" charset="0"/>
              </a:rPr>
              <a:t>A</a:t>
            </a:r>
            <a:r>
              <a:rPr lang="en-US" sz="2400" baseline="-25000" dirty="0" smtClean="0">
                <a:latin typeface="Calibri" pitchFamily="34" charset="0"/>
              </a:rPr>
              <a:t>1</a:t>
            </a:r>
            <a:endParaRPr lang="ru-RU" sz="2400" dirty="0" smtClean="0">
              <a:latin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 bwMode="auto">
          <a:xfrm>
            <a:off x="2362200" y="5486400"/>
            <a:ext cx="6858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lang="en-US" sz="2400" dirty="0" smtClean="0">
                <a:latin typeface="Calibri" pitchFamily="34" charset="0"/>
              </a:rPr>
              <a:t>A</a:t>
            </a:r>
            <a:endParaRPr lang="ru-RU" sz="2400" dirty="0" smtClean="0">
              <a:latin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 bwMode="auto">
          <a:xfrm>
            <a:off x="3276600" y="4648200"/>
            <a:ext cx="6858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lang="en-US" sz="2400" dirty="0" smtClean="0">
                <a:latin typeface="Calibri" pitchFamily="34" charset="0"/>
              </a:rPr>
              <a:t>B</a:t>
            </a:r>
            <a:endParaRPr lang="ru-RU" sz="2400" dirty="0" smtClean="0">
              <a:latin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 bwMode="auto">
          <a:xfrm>
            <a:off x="6477000" y="4648200"/>
            <a:ext cx="6858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lang="en-US" sz="2400" dirty="0" smtClean="0">
                <a:latin typeface="Calibri" pitchFamily="34" charset="0"/>
              </a:rPr>
              <a:t>C</a:t>
            </a:r>
            <a:endParaRPr lang="ru-RU" sz="2400" dirty="0" smtClean="0">
              <a:latin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 bwMode="auto">
          <a:xfrm>
            <a:off x="5638800" y="5562600"/>
            <a:ext cx="4572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lang="en-US" sz="2400" dirty="0" smtClean="0">
                <a:latin typeface="Calibri" pitchFamily="34" charset="0"/>
              </a:rPr>
              <a:t>D</a:t>
            </a:r>
            <a:endParaRPr lang="ru-RU" sz="2400" dirty="0" smtClean="0">
              <a:latin typeface="Arial" pitchFamily="34" charset="0"/>
            </a:endParaRPr>
          </a:p>
        </p:txBody>
      </p:sp>
      <p:cxnSp>
        <p:nvCxnSpPr>
          <p:cNvPr id="40" name="Прямая со стрелкой 39"/>
          <p:cNvCxnSpPr/>
          <p:nvPr/>
        </p:nvCxnSpPr>
        <p:spPr bwMode="auto">
          <a:xfrm rot="10800000">
            <a:off x="2819400" y="5867400"/>
            <a:ext cx="27432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Прямая со стрелкой 41"/>
          <p:cNvCxnSpPr>
            <a:endCxn id="32" idx="1"/>
          </p:cNvCxnSpPr>
          <p:nvPr/>
        </p:nvCxnSpPr>
        <p:spPr bwMode="auto">
          <a:xfrm>
            <a:off x="3733800" y="2362200"/>
            <a:ext cx="1828800" cy="8763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sz="2800" dirty="0" smtClean="0"/>
              <a:t>Заполните пропуски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ru-RU" sz="2800" dirty="0" smtClean="0"/>
              <a:t> </a:t>
            </a:r>
            <a:r>
              <a:rPr lang="ru-RU" sz="2000" dirty="0" smtClean="0"/>
              <a:t>и     коллинеарные, значит 1)  </a:t>
            </a:r>
            <a:r>
              <a:rPr lang="en-US" sz="2800" dirty="0" smtClean="0"/>
              <a:t> </a:t>
            </a:r>
            <a:r>
              <a:rPr lang="ru-RU" sz="2800" dirty="0" smtClean="0"/>
              <a:t> </a:t>
            </a:r>
            <a:r>
              <a:rPr lang="ru-RU" sz="2000" dirty="0" smtClean="0"/>
              <a:t>= … , если</a:t>
            </a:r>
            <a:r>
              <a:rPr lang="en-US" sz="2000" dirty="0" smtClean="0"/>
              <a:t>      </a:t>
            </a:r>
            <a:r>
              <a:rPr lang="ru-RU" sz="2000" dirty="0" smtClean="0"/>
              <a:t>       ;</a:t>
            </a:r>
          </a:p>
          <a:p>
            <a:r>
              <a:rPr lang="ru-RU" sz="2000" dirty="0" smtClean="0"/>
              <a:t>                                                2)    = … , если              .</a:t>
            </a:r>
          </a:p>
          <a:p>
            <a:r>
              <a:rPr lang="ru-RU" sz="2000" dirty="0" smtClean="0"/>
              <a:t>Если     и     неколлинеарные , то    = …</a:t>
            </a:r>
          </a:p>
          <a:p>
            <a:r>
              <a:rPr lang="ru-RU" sz="2000" dirty="0" smtClean="0"/>
              <a:t>Если    ,    и    некомпланарные, то     =…</a:t>
            </a:r>
          </a:p>
          <a:p>
            <a:r>
              <a:rPr lang="ru-RU" sz="2000" dirty="0" smtClean="0"/>
              <a:t> </a:t>
            </a:r>
          </a:p>
          <a:p>
            <a:endParaRPr lang="ru-RU" sz="2000" dirty="0" smtClean="0"/>
          </a:p>
          <a:p>
            <a:r>
              <a:rPr lang="ru-RU" sz="2000" dirty="0" smtClean="0"/>
              <a:t> </a:t>
            </a:r>
          </a:p>
          <a:p>
            <a:endParaRPr lang="ru-RU" sz="2000" dirty="0" smtClean="0"/>
          </a:p>
          <a:p>
            <a:r>
              <a:rPr lang="ru-RU" sz="2000" dirty="0" smtClean="0"/>
              <a:t>Если            , то …</a:t>
            </a:r>
          </a:p>
          <a:p>
            <a:r>
              <a:rPr lang="ru-RU" sz="2000" dirty="0" smtClean="0"/>
              <a:t>Если                 , то …</a:t>
            </a:r>
          </a:p>
          <a:p>
            <a:r>
              <a:rPr lang="ru-RU" sz="2000" dirty="0" smtClean="0"/>
              <a:t>Если                              , то …</a:t>
            </a:r>
          </a:p>
          <a:p>
            <a:r>
              <a:rPr lang="ru-RU" sz="2000" dirty="0" smtClean="0"/>
              <a:t>     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pPr>
              <a:buFontTx/>
              <a:buNone/>
            </a:pPr>
            <a:r>
              <a:rPr lang="en-US" sz="2000" dirty="0" smtClean="0"/>
              <a:t> </a:t>
            </a:r>
            <a:endParaRPr lang="ru-RU" sz="2000" dirty="0" smtClean="0"/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pic>
        <p:nvPicPr>
          <p:cNvPr id="51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1200150"/>
            <a:ext cx="1619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pic>
        <p:nvPicPr>
          <p:cNvPr id="51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1143000"/>
            <a:ext cx="15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pic>
        <p:nvPicPr>
          <p:cNvPr id="512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5800" y="1143000"/>
            <a:ext cx="15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pic>
        <p:nvPicPr>
          <p:cNvPr id="513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48375" y="1143000"/>
            <a:ext cx="7334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pic>
        <p:nvPicPr>
          <p:cNvPr id="5133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5800" y="1524000"/>
            <a:ext cx="15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pic>
        <p:nvPicPr>
          <p:cNvPr id="5135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48375" y="1524000"/>
            <a:ext cx="7334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6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1981200"/>
            <a:ext cx="1619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1905000"/>
            <a:ext cx="15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pic>
        <p:nvPicPr>
          <p:cNvPr id="5139" name="Picture 1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19650" y="1962150"/>
            <a:ext cx="1333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0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2343150"/>
            <a:ext cx="1619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2286000"/>
            <a:ext cx="15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2" name="Picture 1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2343150"/>
            <a:ext cx="1333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43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pic>
        <p:nvPicPr>
          <p:cNvPr id="5144" name="Picture 1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9200" y="2362200"/>
            <a:ext cx="1619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45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pic>
        <p:nvPicPr>
          <p:cNvPr id="5146" name="Picture 1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2743200"/>
            <a:ext cx="12001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47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pic>
        <p:nvPicPr>
          <p:cNvPr id="5148" name="Picture 2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3124200"/>
            <a:ext cx="14763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49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pic>
        <p:nvPicPr>
          <p:cNvPr id="5150" name="Picture 23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4114800"/>
            <a:ext cx="6572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51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pic>
        <p:nvPicPr>
          <p:cNvPr id="5152" name="Picture 25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4495800"/>
            <a:ext cx="10382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53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pic>
        <p:nvPicPr>
          <p:cNvPr id="5154" name="Picture 27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4800600"/>
            <a:ext cx="19526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5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pic>
        <p:nvPicPr>
          <p:cNvPr id="5156" name="Picture 29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5257800"/>
            <a:ext cx="8953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Эркер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399</TotalTime>
  <Words>759</Words>
  <Application>Microsoft PowerPoint</Application>
  <PresentationFormat>Экран (4:3)</PresentationFormat>
  <Paragraphs>197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Тема Office</vt:lpstr>
      <vt:lpstr>Аспект</vt:lpstr>
      <vt:lpstr>Эркер</vt:lpstr>
      <vt:lpstr>ЭЛЕМЕНТЫ АНАЛИТИЧЕСКОЙ ГЕОМЕТРИИ В ПРОСТРАНСТВЕ</vt:lpstr>
      <vt:lpstr>Слайд 2</vt:lpstr>
      <vt:lpstr>Сенека  Lucius Annaeus Seneca </vt:lpstr>
      <vt:lpstr>Устные упражнения</vt:lpstr>
      <vt:lpstr>Ребро куба  ABCDA1B1C1D1   равно 1. Найдите угол между векторами:    а)                   </vt:lpstr>
      <vt:lpstr>Ребро куба  ABCDA1B1C1D1   равно 1. Найдите угол между векторами: б)</vt:lpstr>
      <vt:lpstr>  Ребро куба  ABCDA1B1C1D1   равно 1. Найдите угол между векторами: в) </vt:lpstr>
      <vt:lpstr>Ребро куба  ABCDA1B1C1D1   равно 1. Найдите угол между векторами: в)</vt:lpstr>
      <vt:lpstr>Заполните пропуски</vt:lpstr>
      <vt:lpstr>Заполните пропуски</vt:lpstr>
      <vt:lpstr>Константин Станиславский</vt:lpstr>
      <vt:lpstr>Векторный метод</vt:lpstr>
      <vt:lpstr>        Сократ Σωκράτης</vt:lpstr>
      <vt:lpstr>Переведите утверждение на векторный язык:</vt:lpstr>
      <vt:lpstr>Валерий Яковлевич Брюсов</vt:lpstr>
      <vt:lpstr>Платон</vt:lpstr>
      <vt:lpstr>Алгоритм применения метода координат к решению геометрических задач</vt:lpstr>
      <vt:lpstr>Александр Данилович Александров</vt:lpstr>
      <vt:lpstr>Слайд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Elena</cp:lastModifiedBy>
  <cp:revision>47</cp:revision>
  <cp:lastPrinted>1601-01-01T00:00:00Z</cp:lastPrinted>
  <dcterms:created xsi:type="dcterms:W3CDTF">1601-01-01T00:00:00Z</dcterms:created>
  <dcterms:modified xsi:type="dcterms:W3CDTF">2010-01-26T16:33:50Z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