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65" r:id="rId4"/>
    <p:sldId id="264" r:id="rId5"/>
    <p:sldId id="277" r:id="rId6"/>
    <p:sldId id="266" r:id="rId7"/>
    <p:sldId id="260" r:id="rId8"/>
    <p:sldId id="276" r:id="rId9"/>
    <p:sldId id="262" r:id="rId10"/>
    <p:sldId id="267" r:id="rId11"/>
    <p:sldId id="268" r:id="rId12"/>
    <p:sldId id="284" r:id="rId13"/>
    <p:sldId id="279" r:id="rId14"/>
    <p:sldId id="280" r:id="rId15"/>
    <p:sldId id="281" r:id="rId16"/>
    <p:sldId id="282" r:id="rId17"/>
    <p:sldId id="283" r:id="rId18"/>
    <p:sldId id="278" r:id="rId19"/>
    <p:sldId id="261" r:id="rId20"/>
    <p:sldId id="26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2F48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3E50-A58B-4E79-BB3C-48D3671A34C4}" type="datetimeFigureOut">
              <a:rPr lang="ru-RU" smtClean="0"/>
              <a:pPr/>
              <a:t>18.04.2010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1E00-00C7-4E74-8D93-BA6B0050C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3E50-A58B-4E79-BB3C-48D3671A34C4}" type="datetimeFigureOut">
              <a:rPr lang="ru-RU" smtClean="0"/>
              <a:pPr/>
              <a:t>18.04.2010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1E00-00C7-4E74-8D93-BA6B0050C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3E50-A58B-4E79-BB3C-48D3671A34C4}" type="datetimeFigureOut">
              <a:rPr lang="ru-RU" smtClean="0"/>
              <a:pPr/>
              <a:t>18.04.2010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1E00-00C7-4E74-8D93-BA6B0050C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3E50-A58B-4E79-BB3C-48D3671A34C4}" type="datetimeFigureOut">
              <a:rPr lang="ru-RU" smtClean="0"/>
              <a:pPr/>
              <a:t>18.04.2010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1E00-00C7-4E74-8D93-BA6B0050C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3E50-A58B-4E79-BB3C-48D3671A34C4}" type="datetimeFigureOut">
              <a:rPr lang="ru-RU" smtClean="0"/>
              <a:pPr/>
              <a:t>18.04.2010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1E00-00C7-4E74-8D93-BA6B0050C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3E50-A58B-4E79-BB3C-48D3671A34C4}" type="datetimeFigureOut">
              <a:rPr lang="ru-RU" smtClean="0"/>
              <a:pPr/>
              <a:t>18.04.2010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1E00-00C7-4E74-8D93-BA6B0050C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3E50-A58B-4E79-BB3C-48D3671A34C4}" type="datetimeFigureOut">
              <a:rPr lang="ru-RU" smtClean="0"/>
              <a:pPr/>
              <a:t>18.04.2010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1E00-00C7-4E74-8D93-BA6B0050C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3E50-A58B-4E79-BB3C-48D3671A34C4}" type="datetimeFigureOut">
              <a:rPr lang="ru-RU" smtClean="0"/>
              <a:pPr/>
              <a:t>18.04.2010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1E00-00C7-4E74-8D93-BA6B0050C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3E50-A58B-4E79-BB3C-48D3671A34C4}" type="datetimeFigureOut">
              <a:rPr lang="ru-RU" smtClean="0"/>
              <a:pPr/>
              <a:t>18.04.2010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1E00-00C7-4E74-8D93-BA6B0050C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3E50-A58B-4E79-BB3C-48D3671A34C4}" type="datetimeFigureOut">
              <a:rPr lang="ru-RU" smtClean="0"/>
              <a:pPr/>
              <a:t>18.04.2010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1E00-00C7-4E74-8D93-BA6B0050C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3E50-A58B-4E79-BB3C-48D3671A34C4}" type="datetimeFigureOut">
              <a:rPr lang="ru-RU" smtClean="0"/>
              <a:pPr/>
              <a:t>18.04.2010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1E00-00C7-4E74-8D93-BA6B0050C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F48A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F3E50-A58B-4E79-BB3C-48D3671A34C4}" type="datetimeFigureOut">
              <a:rPr lang="ru-RU" smtClean="0"/>
              <a:pPr/>
              <a:t>18.04.2010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91E00-00C7-4E74-8D93-BA6B0050C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1714488"/>
            <a:ext cx="8229600" cy="2000256"/>
          </a:xfrm>
          <a:noFill/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ПРИРОДНО – ХОЗЯЙСТВЕННАЯ ЗОНА</a:t>
            </a:r>
            <a:br>
              <a:rPr lang="ru-RU" b="1" dirty="0" smtClean="0">
                <a:solidFill>
                  <a:srgbClr val="006600"/>
                </a:solidFill>
              </a:rPr>
            </a:br>
            <a:r>
              <a:rPr lang="ru-RU" dirty="0" smtClean="0">
                <a:solidFill>
                  <a:srgbClr val="006600"/>
                </a:solidFill>
              </a:rPr>
              <a:t/>
            </a:r>
            <a:br>
              <a:rPr lang="ru-RU" dirty="0" smtClean="0">
                <a:solidFill>
                  <a:srgbClr val="006600"/>
                </a:solidFill>
              </a:rPr>
            </a:br>
            <a:r>
              <a:rPr lang="ru-RU" sz="8000" b="1" dirty="0" smtClean="0">
                <a:solidFill>
                  <a:srgbClr val="006600"/>
                </a:solidFill>
              </a:rPr>
              <a:t>ТАЙГА</a:t>
            </a:r>
            <a:endParaRPr lang="ru-RU" sz="8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Ирина\Презентации\Фото природы\NGM2001_04TVLoL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Ирина\Презентации\Фото природы\p-mammals_beav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85728"/>
            <a:ext cx="2225675" cy="2651125"/>
          </a:xfrm>
          <a:prstGeom prst="rect">
            <a:avLst/>
          </a:prstGeom>
          <a:noFill/>
        </p:spPr>
      </p:pic>
      <p:pic>
        <p:nvPicPr>
          <p:cNvPr id="3" name="Picture 2" descr="F:\Ирина\Презентации\Фото природы\p-mammals_chipmun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4071942"/>
            <a:ext cx="2743200" cy="2465387"/>
          </a:xfrm>
          <a:prstGeom prst="rect">
            <a:avLst/>
          </a:prstGeom>
          <a:noFill/>
        </p:spPr>
      </p:pic>
      <p:pic>
        <p:nvPicPr>
          <p:cNvPr id="4" name="Picture 2" descr="F:\Ирина\Презентации\Фото природы\p-mammals_deer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15140" y="285728"/>
            <a:ext cx="1981200" cy="2686050"/>
          </a:xfrm>
          <a:prstGeom prst="rect">
            <a:avLst/>
          </a:prstGeom>
          <a:noFill/>
        </p:spPr>
      </p:pic>
      <p:pic>
        <p:nvPicPr>
          <p:cNvPr id="5" name="Picture 2" descr="F:\Ирина\Презентации\Фото природы\p-mammals_ermin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14678" y="2786058"/>
            <a:ext cx="2743200" cy="1889125"/>
          </a:xfrm>
          <a:prstGeom prst="rect">
            <a:avLst/>
          </a:prstGeom>
          <a:noFill/>
        </p:spPr>
      </p:pic>
      <p:pic>
        <p:nvPicPr>
          <p:cNvPr id="6" name="Picture 2" descr="F:\Ирина\Презентации\Фото природы\p-mammals_hare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15074" y="4429132"/>
            <a:ext cx="2743200" cy="2076450"/>
          </a:xfrm>
          <a:prstGeom prst="rect">
            <a:avLst/>
          </a:prstGeom>
          <a:noFill/>
        </p:spPr>
      </p:pic>
      <p:pic>
        <p:nvPicPr>
          <p:cNvPr id="7" name="Picture 2" descr="F:\Ирина\Презентации\Фото природы\p-mammals_hedgehog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86116" y="5072074"/>
            <a:ext cx="2743200" cy="1636713"/>
          </a:xfrm>
          <a:prstGeom prst="rect">
            <a:avLst/>
          </a:prstGeom>
          <a:noFill/>
        </p:spPr>
      </p:pic>
      <p:pic>
        <p:nvPicPr>
          <p:cNvPr id="9" name="Picture 2" descr="F:\Ирина\Презентации\Фото природы\p-mammals_mink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86116" y="214290"/>
            <a:ext cx="2743200" cy="225583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42910" y="3643314"/>
            <a:ext cx="120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БУРУНДУК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2066" y="3214686"/>
            <a:ext cx="1345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ГОРНОСТАЙ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29454" y="3030020"/>
            <a:ext cx="852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ОЛЕНЬ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29454" y="4000504"/>
            <a:ext cx="700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ЗАЯЦ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6248" y="4786322"/>
            <a:ext cx="481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ЁЖ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4902" y="2958582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БОБР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89831" y="2380238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КУНИЦА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002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6600"/>
                </a:solidFill>
              </a:rPr>
              <a:t>ХОЗЯЙСТВЕННАЯ ДЕЯТЕЛЬНОСТЬ </a:t>
            </a:r>
            <a:br>
              <a:rPr lang="ru-RU" dirty="0" smtClean="0">
                <a:solidFill>
                  <a:srgbClr val="006600"/>
                </a:solidFill>
              </a:rPr>
            </a:br>
            <a:r>
              <a:rPr lang="ru-RU" dirty="0" smtClean="0">
                <a:solidFill>
                  <a:srgbClr val="006600"/>
                </a:solidFill>
              </a:rPr>
              <a:t/>
            </a:r>
            <a:br>
              <a:rPr lang="ru-RU" dirty="0" smtClean="0">
                <a:solidFill>
                  <a:srgbClr val="006600"/>
                </a:solidFill>
              </a:rPr>
            </a:br>
            <a:r>
              <a:rPr lang="ru-RU" dirty="0" smtClean="0">
                <a:solidFill>
                  <a:srgbClr val="006600"/>
                </a:solidFill>
              </a:rPr>
              <a:t>ЧЕЛОВЕКА В ТАЙГЕ</a:t>
            </a:r>
            <a:endParaRPr lang="ru-RU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Oval 8"/>
          <p:cNvSpPr>
            <a:spLocks noChangeArrowheads="1"/>
          </p:cNvSpPr>
          <p:nvPr/>
        </p:nvSpPr>
        <p:spPr bwMode="auto">
          <a:xfrm>
            <a:off x="1524000" y="3429000"/>
            <a:ext cx="2057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водоохранное</a:t>
            </a:r>
          </a:p>
        </p:txBody>
      </p:sp>
      <p:sp>
        <p:nvSpPr>
          <p:cNvPr id="17428" name="Oval 20"/>
          <p:cNvSpPr>
            <a:spLocks noChangeArrowheads="1"/>
          </p:cNvSpPr>
          <p:nvPr/>
        </p:nvSpPr>
        <p:spPr bwMode="auto">
          <a:xfrm>
            <a:off x="3505200" y="4724400"/>
            <a:ext cx="2057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заповедное</a:t>
            </a:r>
          </a:p>
        </p:txBody>
      </p:sp>
      <p:sp>
        <p:nvSpPr>
          <p:cNvPr id="17429" name="Oval 21"/>
          <p:cNvSpPr>
            <a:spLocks noChangeArrowheads="1"/>
          </p:cNvSpPr>
          <p:nvPr/>
        </p:nvSpPr>
        <p:spPr bwMode="auto">
          <a:xfrm>
            <a:off x="5486400" y="3429000"/>
            <a:ext cx="2057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почвозащитное</a:t>
            </a:r>
          </a:p>
        </p:txBody>
      </p:sp>
      <p:sp>
        <p:nvSpPr>
          <p:cNvPr id="17430" name="Oval 22"/>
          <p:cNvSpPr>
            <a:spLocks noChangeArrowheads="1"/>
          </p:cNvSpPr>
          <p:nvPr/>
        </p:nvSpPr>
        <p:spPr bwMode="auto">
          <a:xfrm>
            <a:off x="6248400" y="1828800"/>
            <a:ext cx="2057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санитарное</a:t>
            </a:r>
          </a:p>
        </p:txBody>
      </p:sp>
      <p:sp>
        <p:nvSpPr>
          <p:cNvPr id="17431" name="Oval 23"/>
          <p:cNvSpPr>
            <a:spLocks noChangeArrowheads="1"/>
          </p:cNvSpPr>
          <p:nvPr/>
        </p:nvSpPr>
        <p:spPr bwMode="auto">
          <a:xfrm>
            <a:off x="457200" y="1828800"/>
            <a:ext cx="2057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промышленное</a:t>
            </a:r>
          </a:p>
        </p:txBody>
      </p:sp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3200400" y="1143000"/>
            <a:ext cx="2743200" cy="376238"/>
          </a:xfrm>
          <a:prstGeom prst="rect">
            <a:avLst/>
          </a:prstGeom>
          <a:solidFill>
            <a:srgbClr val="33CCCC"/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dirty="0">
                <a:solidFill>
                  <a:schemeClr val="tx2"/>
                </a:solidFill>
              </a:rPr>
              <a:t>Значение лесов</a:t>
            </a:r>
          </a:p>
        </p:txBody>
      </p:sp>
      <p:sp>
        <p:nvSpPr>
          <p:cNvPr id="17442" name="Line 34"/>
          <p:cNvSpPr>
            <a:spLocks noChangeShapeType="1"/>
          </p:cNvSpPr>
          <p:nvPr/>
        </p:nvSpPr>
        <p:spPr bwMode="auto">
          <a:xfrm flipH="1">
            <a:off x="1828800" y="1447800"/>
            <a:ext cx="1371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43" name="Line 35"/>
          <p:cNvSpPr>
            <a:spLocks noChangeShapeType="1"/>
          </p:cNvSpPr>
          <p:nvPr/>
        </p:nvSpPr>
        <p:spPr bwMode="auto">
          <a:xfrm>
            <a:off x="4572000" y="15240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44" name="Line 36"/>
          <p:cNvSpPr>
            <a:spLocks noChangeShapeType="1"/>
          </p:cNvSpPr>
          <p:nvPr/>
        </p:nvSpPr>
        <p:spPr bwMode="auto">
          <a:xfrm flipH="1">
            <a:off x="2743200" y="1524000"/>
            <a:ext cx="11430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45" name="Line 37"/>
          <p:cNvSpPr>
            <a:spLocks noChangeShapeType="1"/>
          </p:cNvSpPr>
          <p:nvPr/>
        </p:nvSpPr>
        <p:spPr bwMode="auto">
          <a:xfrm>
            <a:off x="5410200" y="1524000"/>
            <a:ext cx="10668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47" name="Line 39"/>
          <p:cNvSpPr>
            <a:spLocks noChangeShapeType="1"/>
          </p:cNvSpPr>
          <p:nvPr/>
        </p:nvSpPr>
        <p:spPr bwMode="auto">
          <a:xfrm>
            <a:off x="5943600" y="1447800"/>
            <a:ext cx="1295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animBg="1" autoUpdateAnimBg="0"/>
      <p:bldP spid="17428" grpId="0" animBg="1" autoUpdateAnimBg="0"/>
      <p:bldP spid="17429" grpId="0" animBg="1" autoUpdateAnimBg="0"/>
      <p:bldP spid="17430" grpId="0" animBg="1" autoUpdateAnimBg="0"/>
      <p:bldP spid="17431" grpId="0" animBg="1" autoUpdateAnimBg="0"/>
      <p:bldP spid="17441" grpId="0" animBg="1" autoUpdateAnimBg="0"/>
      <p:bldP spid="17442" grpId="0" animBg="1"/>
      <p:bldP spid="17443" grpId="0" animBg="1"/>
      <p:bldP spid="17444" grpId="0" animBg="1"/>
      <p:bldP spid="17445" grpId="0" animBg="1"/>
      <p:bldP spid="174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219200" y="533400"/>
            <a:ext cx="69342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Задание</a:t>
            </a:r>
            <a:r>
              <a:rPr lang="en-US">
                <a:solidFill>
                  <a:srgbClr val="FF3300"/>
                </a:solidFill>
              </a:rPr>
              <a:t> :</a:t>
            </a:r>
            <a:r>
              <a:rPr lang="ru-RU">
                <a:solidFill>
                  <a:srgbClr val="FF3300"/>
                </a:solidFill>
              </a:rPr>
              <a:t> Объясните утверждение русской народной пословицы </a:t>
            </a:r>
            <a:r>
              <a:rPr lang="en-US">
                <a:solidFill>
                  <a:srgbClr val="FF3300"/>
                </a:solidFill>
              </a:rPr>
              <a:t>:</a:t>
            </a:r>
            <a:r>
              <a:rPr lang="ru-RU">
                <a:solidFill>
                  <a:srgbClr val="FF3300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“</a:t>
            </a:r>
            <a:r>
              <a:rPr lang="ru-RU">
                <a:solidFill>
                  <a:srgbClr val="FF3300"/>
                </a:solidFill>
              </a:rPr>
              <a:t>В лесу жить – голода не видать.</a:t>
            </a:r>
            <a:r>
              <a:rPr lang="en-US">
                <a:solidFill>
                  <a:srgbClr val="FF3300"/>
                </a:solidFill>
              </a:rPr>
              <a:t>”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914400" y="3276600"/>
            <a:ext cx="2895600" cy="7620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dirty="0"/>
              <a:t>Ресурсы леса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562600" y="4953000"/>
            <a:ext cx="2438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/>
              <a:t>Животноводческие</a:t>
            </a:r>
          </a:p>
          <a:p>
            <a:r>
              <a:rPr lang="ru-RU" dirty="0"/>
              <a:t>корма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562600" y="4114800"/>
            <a:ext cx="2438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/>
              <a:t>Древесина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5562600" y="3429000"/>
            <a:ext cx="2438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/>
              <a:t>Лекарственные</a:t>
            </a:r>
          </a:p>
          <a:p>
            <a:r>
              <a:rPr lang="ru-RU" dirty="0"/>
              <a:t>растения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5562600" y="2743200"/>
            <a:ext cx="2438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/>
              <a:t>Промысловые</a:t>
            </a:r>
          </a:p>
          <a:p>
            <a:r>
              <a:rPr lang="ru-RU" dirty="0"/>
              <a:t>животные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5562600" y="1981200"/>
            <a:ext cx="2438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/>
              <a:t>Дары природы (грибы,</a:t>
            </a:r>
          </a:p>
          <a:p>
            <a:r>
              <a:rPr lang="ru-RU" dirty="0"/>
              <a:t>ягоды, орехи, плоды)</a:t>
            </a:r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V="1">
            <a:off x="3810000" y="2209800"/>
            <a:ext cx="1752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3810000" y="4038600"/>
            <a:ext cx="1752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>
            <a:off x="3810000" y="3657600"/>
            <a:ext cx="1752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 flipV="1">
            <a:off x="3810000" y="3048000"/>
            <a:ext cx="1752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>
            <a:off x="3810000" y="3886200"/>
            <a:ext cx="1752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54" name="Rectangle 2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animBg="1" autoUpdateAnimBg="0"/>
      <p:bldP spid="18436" grpId="0" animBg="1" autoUpdateAnimBg="0"/>
      <p:bldP spid="18437" grpId="0" animBg="1" autoUpdateAnimBg="0"/>
      <p:bldP spid="18438" grpId="0" animBg="1" autoUpdateAnimBg="0"/>
      <p:bldP spid="18439" grpId="0" animBg="1" autoUpdateAnimBg="0"/>
      <p:bldP spid="18440" grpId="0" animBg="1" autoUpdateAnimBg="0"/>
      <p:bldP spid="18447" grpId="0" animBg="1"/>
      <p:bldP spid="18448" grpId="0" animBg="1"/>
      <p:bldP spid="18449" grpId="0" animBg="1"/>
      <p:bldP spid="18450" grpId="0" animBg="1"/>
      <p:bldP spid="184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26" descr="les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219200"/>
            <a:ext cx="4114800" cy="4114800"/>
          </a:xfrm>
          <a:prstGeom prst="rect">
            <a:avLst/>
          </a:prstGeom>
          <a:noFill/>
        </p:spPr>
      </p:pic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2971800" y="1295400"/>
            <a:ext cx="320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Из древесины можно получить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es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219200"/>
            <a:ext cx="4114800" cy="4114800"/>
          </a:xfrm>
          <a:prstGeom prst="rect">
            <a:avLst/>
          </a:prstGeom>
          <a:noFill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447800" y="457200"/>
            <a:ext cx="2933700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1800"/>
              <a:t>Строительные материалы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09600" y="1295400"/>
            <a:ext cx="1447800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/>
              <a:t>Бумага</a:t>
            </a: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H="1">
            <a:off x="2133600" y="1447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33400" y="1981200"/>
            <a:ext cx="952500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1800"/>
              <a:t>Картон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219200" y="2667000"/>
            <a:ext cx="973138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1800"/>
              <a:t>Фанера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762000" y="3440113"/>
            <a:ext cx="969963" cy="3698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1800"/>
              <a:t>Мебель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5013325" y="457200"/>
            <a:ext cx="2713038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1800"/>
              <a:t>Искусственные волокна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7326313" y="1257300"/>
            <a:ext cx="1284287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1800"/>
              <a:t>Лекарства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7315200" y="2057400"/>
            <a:ext cx="1236663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1800"/>
              <a:t>Скипидар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7315200" y="2743200"/>
            <a:ext cx="1252538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1800"/>
              <a:t>Канифоль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7391400" y="3505200"/>
            <a:ext cx="1311275" cy="6445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1800"/>
              <a:t>Древесные</a:t>
            </a:r>
          </a:p>
          <a:p>
            <a:pPr algn="l"/>
            <a:r>
              <a:rPr lang="ru-RU" sz="1800"/>
              <a:t> спирты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7162800" y="4572000"/>
            <a:ext cx="1365250" cy="6445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1800"/>
              <a:t>Дубильные</a:t>
            </a:r>
          </a:p>
          <a:p>
            <a:pPr algn="l"/>
            <a:r>
              <a:rPr lang="ru-RU" sz="1800"/>
              <a:t>  вещества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7391400" y="4495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ru-RU" sz="1800"/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1219200" y="4076700"/>
            <a:ext cx="831850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1800"/>
              <a:t>Лыжи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7391400" y="5638800"/>
            <a:ext cx="1174750" cy="6445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1800"/>
              <a:t>Уксусная</a:t>
            </a:r>
          </a:p>
          <a:p>
            <a:pPr algn="l"/>
            <a:r>
              <a:rPr lang="ru-RU" sz="1800"/>
              <a:t>  кислота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457200" y="5638800"/>
            <a:ext cx="2408238" cy="6445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1800"/>
              <a:t>Древесностружечные</a:t>
            </a:r>
          </a:p>
          <a:p>
            <a:pPr algn="l"/>
            <a:r>
              <a:rPr lang="ru-RU" sz="1800"/>
              <a:t>             плиты</a:t>
            </a: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4800600" y="5715000"/>
            <a:ext cx="1752600" cy="6445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/>
              <a:t>Музыкальные</a:t>
            </a:r>
          </a:p>
          <a:p>
            <a:r>
              <a:rPr lang="ru-RU" sz="1800"/>
              <a:t>инструменты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762000" y="4800600"/>
            <a:ext cx="1008063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1800"/>
              <a:t>Спички</a:t>
            </a: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3200400" y="5715000"/>
            <a:ext cx="1295400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/>
              <a:t>Кормовые</a:t>
            </a:r>
          </a:p>
          <a:p>
            <a:r>
              <a:rPr lang="ru-RU" sz="1600"/>
              <a:t>добавки</a:t>
            </a: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3124200" y="6096000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ru-RU" sz="1200"/>
          </a:p>
        </p:txBody>
      </p:sp>
      <p:sp>
        <p:nvSpPr>
          <p:cNvPr id="9246" name="Line 30"/>
          <p:cNvSpPr>
            <a:spLocks noChangeShapeType="1"/>
          </p:cNvSpPr>
          <p:nvPr/>
        </p:nvSpPr>
        <p:spPr bwMode="auto">
          <a:xfrm flipH="1">
            <a:off x="2209800" y="2895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 flipH="1">
            <a:off x="1752600" y="3657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 flipH="1">
            <a:off x="2057400" y="4267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 flipH="1">
            <a:off x="1752600" y="5029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50" name="Line 34"/>
          <p:cNvSpPr>
            <a:spLocks noChangeShapeType="1"/>
          </p:cNvSpPr>
          <p:nvPr/>
        </p:nvSpPr>
        <p:spPr bwMode="auto">
          <a:xfrm flipH="1">
            <a:off x="2133600" y="53340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51" name="Line 35"/>
          <p:cNvSpPr>
            <a:spLocks noChangeShapeType="1"/>
          </p:cNvSpPr>
          <p:nvPr/>
        </p:nvSpPr>
        <p:spPr bwMode="auto">
          <a:xfrm>
            <a:off x="3886200" y="5334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52" name="Line 36"/>
          <p:cNvSpPr>
            <a:spLocks noChangeShapeType="1"/>
          </p:cNvSpPr>
          <p:nvPr/>
        </p:nvSpPr>
        <p:spPr bwMode="auto">
          <a:xfrm>
            <a:off x="5715000" y="5334000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53" name="Line 37"/>
          <p:cNvSpPr>
            <a:spLocks noChangeShapeType="1"/>
          </p:cNvSpPr>
          <p:nvPr/>
        </p:nvSpPr>
        <p:spPr bwMode="auto">
          <a:xfrm>
            <a:off x="6477000" y="5334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54" name="Line 38"/>
          <p:cNvSpPr>
            <a:spLocks noChangeShapeType="1"/>
          </p:cNvSpPr>
          <p:nvPr/>
        </p:nvSpPr>
        <p:spPr bwMode="auto">
          <a:xfrm>
            <a:off x="6705600" y="4953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55" name="Line 39"/>
          <p:cNvSpPr>
            <a:spLocks noChangeShapeType="1"/>
          </p:cNvSpPr>
          <p:nvPr/>
        </p:nvSpPr>
        <p:spPr bwMode="auto">
          <a:xfrm>
            <a:off x="6705600" y="3810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57" name="Line 41"/>
          <p:cNvSpPr>
            <a:spLocks noChangeShapeType="1"/>
          </p:cNvSpPr>
          <p:nvPr/>
        </p:nvSpPr>
        <p:spPr bwMode="auto">
          <a:xfrm flipH="1">
            <a:off x="1524000" y="2133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59" name="Line 43"/>
          <p:cNvSpPr>
            <a:spLocks noChangeShapeType="1"/>
          </p:cNvSpPr>
          <p:nvPr/>
        </p:nvSpPr>
        <p:spPr bwMode="auto">
          <a:xfrm>
            <a:off x="6705600" y="1447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60" name="Line 44"/>
          <p:cNvSpPr>
            <a:spLocks noChangeShapeType="1"/>
          </p:cNvSpPr>
          <p:nvPr/>
        </p:nvSpPr>
        <p:spPr bwMode="auto">
          <a:xfrm>
            <a:off x="6705600" y="2286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61" name="Line 45"/>
          <p:cNvSpPr>
            <a:spLocks noChangeShapeType="1"/>
          </p:cNvSpPr>
          <p:nvPr/>
        </p:nvSpPr>
        <p:spPr bwMode="auto">
          <a:xfrm>
            <a:off x="6705600" y="2895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63" name="Line 47"/>
          <p:cNvSpPr>
            <a:spLocks noChangeShapeType="1"/>
          </p:cNvSpPr>
          <p:nvPr/>
        </p:nvSpPr>
        <p:spPr bwMode="auto">
          <a:xfrm flipH="1" flipV="1">
            <a:off x="3200400" y="8382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64" name="Line 48"/>
          <p:cNvSpPr>
            <a:spLocks noChangeShapeType="1"/>
          </p:cNvSpPr>
          <p:nvPr/>
        </p:nvSpPr>
        <p:spPr bwMode="auto">
          <a:xfrm flipV="1">
            <a:off x="5638800" y="838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65" name="Text Box 49"/>
          <p:cNvSpPr txBox="1">
            <a:spLocks noChangeArrowheads="1"/>
          </p:cNvSpPr>
          <p:nvPr/>
        </p:nvSpPr>
        <p:spPr bwMode="auto">
          <a:xfrm>
            <a:off x="2971800" y="1295400"/>
            <a:ext cx="320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Из древесины можно получить</a:t>
            </a:r>
          </a:p>
        </p:txBody>
      </p:sp>
      <p:sp>
        <p:nvSpPr>
          <p:cNvPr id="9266" name="Rectangle 5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133600" y="838200"/>
            <a:ext cx="5257800" cy="838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667000" y="838200"/>
            <a:ext cx="4343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/>
              <a:t>Сокращение лесов </a:t>
            </a:r>
          </a:p>
          <a:p>
            <a:pPr>
              <a:spcBef>
                <a:spcPct val="50000"/>
              </a:spcBef>
            </a:pPr>
            <a:r>
              <a:rPr lang="ru-RU" sz="1800"/>
              <a:t>(вырубка, лесные пожары и т.п.)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219200" y="2133600"/>
            <a:ext cx="16764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климат</a:t>
            </a: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6705600" y="2133600"/>
            <a:ext cx="16764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рельеф</a:t>
            </a: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3962400" y="2133600"/>
            <a:ext cx="16764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реки</a:t>
            </a:r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flipH="1">
            <a:off x="1981200" y="1676400"/>
            <a:ext cx="914400" cy="4572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>
            <a:off x="4800600" y="1676400"/>
            <a:ext cx="0" cy="4572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>
            <a:off x="6781800" y="1676400"/>
            <a:ext cx="762000" cy="4572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1295400" y="3429000"/>
            <a:ext cx="16002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Иссушение,</a:t>
            </a:r>
          </a:p>
          <a:p>
            <a:r>
              <a:rPr lang="ru-RU"/>
              <a:t>рост</a:t>
            </a:r>
          </a:p>
          <a:p>
            <a:r>
              <a:rPr lang="ru-RU"/>
              <a:t>амплитуды</a:t>
            </a:r>
          </a:p>
          <a:p>
            <a:r>
              <a:rPr lang="ru-RU"/>
              <a:t>температур</a:t>
            </a: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6705600" y="3429000"/>
            <a:ext cx="16002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Усиление</a:t>
            </a:r>
          </a:p>
          <a:p>
            <a:r>
              <a:rPr lang="ru-RU"/>
              <a:t>овражной</a:t>
            </a:r>
          </a:p>
          <a:p>
            <a:r>
              <a:rPr lang="ru-RU"/>
              <a:t>эрозии</a:t>
            </a:r>
          </a:p>
          <a:p>
            <a:endParaRPr lang="ru-RU"/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3962400" y="3429000"/>
            <a:ext cx="16002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Обмеление</a:t>
            </a:r>
          </a:p>
          <a:p>
            <a:endParaRPr lang="ru-RU"/>
          </a:p>
          <a:p>
            <a:endParaRPr lang="ru-RU"/>
          </a:p>
        </p:txBody>
      </p:sp>
      <p:sp>
        <p:nvSpPr>
          <p:cNvPr id="20506" name="Line 26"/>
          <p:cNvSpPr>
            <a:spLocks noChangeShapeType="1"/>
          </p:cNvSpPr>
          <p:nvPr/>
        </p:nvSpPr>
        <p:spPr bwMode="auto">
          <a:xfrm>
            <a:off x="2057400" y="2743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07" name="Line 27"/>
          <p:cNvSpPr>
            <a:spLocks noChangeShapeType="1"/>
          </p:cNvSpPr>
          <p:nvPr/>
        </p:nvSpPr>
        <p:spPr bwMode="auto">
          <a:xfrm>
            <a:off x="4800600" y="2743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08" name="Line 28"/>
          <p:cNvSpPr>
            <a:spLocks noChangeShapeType="1"/>
          </p:cNvSpPr>
          <p:nvPr/>
        </p:nvSpPr>
        <p:spPr bwMode="auto">
          <a:xfrm>
            <a:off x="7543800" y="2743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 autoUpdateAnimBg="0"/>
      <p:bldP spid="20486" grpId="0" animBg="1" autoUpdateAnimBg="0"/>
      <p:bldP spid="20492" grpId="0" animBg="1" autoUpdateAnimBg="0"/>
      <p:bldP spid="20493" grpId="0" animBg="1" autoUpdateAnimBg="0"/>
      <p:bldP spid="20496" grpId="0" animBg="1"/>
      <p:bldP spid="20497" grpId="0" animBg="1"/>
      <p:bldP spid="20499" grpId="0" animBg="1"/>
      <p:bldP spid="20500" grpId="0" animBg="1" autoUpdateAnimBg="0"/>
      <p:bldP spid="20501" grpId="0" animBg="1" autoUpdateAnimBg="0"/>
      <p:bldP spid="20502" grpId="0" animBg="1" autoUpdateAnimBg="0"/>
      <p:bldP spid="20506" grpId="0" animBg="1"/>
      <p:bldP spid="20507" grpId="0" animBg="1"/>
      <p:bldP spid="2050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71612"/>
            <a:ext cx="8229600" cy="342902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ЛЕСНЫЕ ПОЖАРЫ </a:t>
            </a:r>
            <a:r>
              <a:rPr lang="ru-RU" dirty="0" smtClean="0">
                <a:solidFill>
                  <a:srgbClr val="FF0000"/>
                </a:solidFill>
              </a:rPr>
              <a:t>–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САМОЕ ОПАСНОЕ ПРИРОДНОЕ БЕДСТВИЕ В ТАЙГЕ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Ирина\Презентации\Фото природы\National Geographic Wallpapers 0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Ирина\Презентации\Фото природы\National Geographic Wallpapers 0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Ирина\Презентации\Фото природы\NGM1996_09p128-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Ирина\Презентации\Фото природы\NGM1997_06p118-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Ирина\Презентации\Фото природы\NGM1996_09p138-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6600"/>
                </a:solidFill>
              </a:rPr>
              <a:t>ЖИВОТНЫЙ МИР ТАЙГИ</a:t>
            </a:r>
            <a:endParaRPr lang="ru-RU" sz="60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Ирина\Презентации\Фото природы\NGM1998_05p76-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Ирина\Презентации\Фото природы\Full Profile, Gray Wol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0" y="-2286000"/>
            <a:ext cx="15240000" cy="1143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Ирина\Презентации\Фото природы\Timber Wolv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813" y="-1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Ирина\Презентации\Фото природы\NGM1995_07p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123</Words>
  <Application>Microsoft Office PowerPoint</Application>
  <PresentationFormat>Экран (4:3)</PresentationFormat>
  <Paragraphs>67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ПРИРОДНО – ХОЗЯЙСТВЕННАЯ ЗОНА  ТАЙГА</vt:lpstr>
      <vt:lpstr>Слайд 2</vt:lpstr>
      <vt:lpstr>Слайд 3</vt:lpstr>
      <vt:lpstr>Слайд 4</vt:lpstr>
      <vt:lpstr>ЖИВОТНЫЙ МИР ТАЙГИ</vt:lpstr>
      <vt:lpstr>Слайд 6</vt:lpstr>
      <vt:lpstr>Слайд 7</vt:lpstr>
      <vt:lpstr>Слайд 8</vt:lpstr>
      <vt:lpstr>Слайд 9</vt:lpstr>
      <vt:lpstr>Слайд 10</vt:lpstr>
      <vt:lpstr>Слайд 11</vt:lpstr>
      <vt:lpstr>ХОЗЯЙСТВЕННАЯ ДЕЯТЕЛЬНОСТЬ   ЧЕЛОВЕКА В ТАЙГЕ</vt:lpstr>
      <vt:lpstr>Слайд 13</vt:lpstr>
      <vt:lpstr>Слайд 14</vt:lpstr>
      <vt:lpstr>Слайд 15</vt:lpstr>
      <vt:lpstr>Слайд 16</vt:lpstr>
      <vt:lpstr>Слайд 17</vt:lpstr>
      <vt:lpstr>ЛЕСНЫЕ ПОЖАРЫ –  САМОЕ ОПАСНОЕ ПРИРОДНОЕ БЕДСТВИЕ В ТАЙГЕ</vt:lpstr>
      <vt:lpstr>Слайд 19</vt:lpstr>
      <vt:lpstr>Слайд 20</vt:lpstr>
    </vt:vector>
  </TitlesOfParts>
  <Company>МОТОР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ПРИРОДНО – ХОЗЯЙСТВЕННАЯ ЗОНА  ТАЙГА</dc:title>
  <dc:creator>ИРИНА</dc:creator>
  <cp:lastModifiedBy>TATA</cp:lastModifiedBy>
  <cp:revision>30</cp:revision>
  <dcterms:created xsi:type="dcterms:W3CDTF">2003-01-01T05:44:17Z</dcterms:created>
  <dcterms:modified xsi:type="dcterms:W3CDTF">2010-04-17T21:03:52Z</dcterms:modified>
</cp:coreProperties>
</file>