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7" r:id="rId4"/>
    <p:sldId id="259" r:id="rId5"/>
    <p:sldId id="260" r:id="rId6"/>
    <p:sldId id="262" r:id="rId7"/>
    <p:sldId id="278" r:id="rId8"/>
    <p:sldId id="264" r:id="rId9"/>
    <p:sldId id="263" r:id="rId10"/>
    <p:sldId id="279" r:id="rId11"/>
    <p:sldId id="267" r:id="rId12"/>
    <p:sldId id="266" r:id="rId13"/>
    <p:sldId id="282" r:id="rId14"/>
    <p:sldId id="265" r:id="rId15"/>
    <p:sldId id="288" r:id="rId16"/>
    <p:sldId id="290" r:id="rId17"/>
    <p:sldId id="289" r:id="rId18"/>
    <p:sldId id="301" r:id="rId19"/>
    <p:sldId id="268" r:id="rId20"/>
    <p:sldId id="283" r:id="rId21"/>
    <p:sldId id="269" r:id="rId22"/>
    <p:sldId id="285" r:id="rId23"/>
    <p:sldId id="270" r:id="rId24"/>
    <p:sldId id="284" r:id="rId25"/>
    <p:sldId id="299" r:id="rId26"/>
    <p:sldId id="271" r:id="rId27"/>
    <p:sldId id="300" r:id="rId28"/>
    <p:sldId id="272" r:id="rId29"/>
    <p:sldId id="297" r:id="rId30"/>
    <p:sldId id="273" r:id="rId31"/>
    <p:sldId id="298" r:id="rId32"/>
    <p:sldId id="274" r:id="rId33"/>
    <p:sldId id="291" r:id="rId34"/>
    <p:sldId id="275" r:id="rId35"/>
    <p:sldId id="293" r:id="rId36"/>
    <p:sldId id="292" r:id="rId37"/>
    <p:sldId id="294" r:id="rId38"/>
    <p:sldId id="276" r:id="rId39"/>
    <p:sldId id="302" r:id="rId40"/>
    <p:sldId id="303" r:id="rId41"/>
    <p:sldId id="304" r:id="rId42"/>
    <p:sldId id="277" r:id="rId43"/>
    <p:sldId id="305" r:id="rId44"/>
    <p:sldId id="295" r:id="rId45"/>
    <p:sldId id="280" r:id="rId46"/>
    <p:sldId id="296" r:id="rId47"/>
    <p:sldId id="286" r:id="rId48"/>
    <p:sldId id="281" r:id="rId49"/>
    <p:sldId id="28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1514E-27FE-43FC-98FB-113657803C64}" type="datetimeFigureOut">
              <a:rPr lang="ru-RU" smtClean="0"/>
              <a:t>10.01.2010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2524-EE13-45EB-BB15-1B3E3CD70D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92524-EE13-45EB-BB15-1B3E3CD70DC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1\&#1082;&#1072;.wav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9;&#1086;&#1088;.wav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1\&#1090;.wa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1\&#1088;.wav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1\&#1084;&#1086;.wav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1\&#1084;&#1084;.wav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7;.wa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9;.wa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9;&#1086;&#1088;.wav" TargetMode="Externa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4;&#1077;&#1076;.wav" TargetMode="Externa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2%20&#1087;&#1088;&#1077;&#1079;&#1077;&#1085;&#1090;+&#1075;&#1086;&#1083;&#1086;&#1089;\&#1087;&#1086;&#1089;.wav" TargetMode="Externa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89;&#1083;&#1086;&#1074;&#1072;&#1088;&#1100;1\&#1076;&#1077;.wav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2500306"/>
            <a:ext cx="6008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Словарные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1785926"/>
            <a:ext cx="7286676" cy="15236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00B050"/>
                </a:solidFill>
              </a:rPr>
              <a:t>Догадайтесь. Какие слова здесь спрятались?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071942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Чёрный </a:t>
            </a:r>
            <a:r>
              <a:rPr lang="ru-RU" sz="3200" dirty="0" err="1" smtClean="0"/>
              <a:t>И</a:t>
            </a:r>
            <a:r>
              <a:rPr lang="ru-RU" sz="3200" dirty="0" err="1" smtClean="0"/>
              <a:t>вашка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Деревянная рубашка,</a:t>
            </a:r>
          </a:p>
          <a:p>
            <a:r>
              <a:rPr lang="ru-RU" sz="3200" dirty="0" smtClean="0"/>
              <a:t>Где носом проведёт,</a:t>
            </a:r>
          </a:p>
          <a:p>
            <a:r>
              <a:rPr lang="ru-RU" sz="3200" dirty="0" smtClean="0"/>
              <a:t>Там заметку кладёт.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052513"/>
            <a:ext cx="5329237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589588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6600" dirty="0" err="1">
                <a:solidFill>
                  <a:srgbClr val="0000FF"/>
                </a:solidFill>
              </a:rPr>
              <a:t>к</a:t>
            </a:r>
            <a:r>
              <a:rPr lang="ru-RU" sz="6600" u="sng" dirty="0" err="1">
                <a:solidFill>
                  <a:srgbClr val="FF0000"/>
                </a:solidFill>
              </a:rPr>
              <a:t>а</a:t>
            </a:r>
            <a:r>
              <a:rPr lang="ru-RU" sz="6600" dirty="0" err="1">
                <a:solidFill>
                  <a:srgbClr val="0000FF"/>
                </a:solidFill>
              </a:rPr>
              <a:t>р</a:t>
            </a:r>
            <a:r>
              <a:rPr lang="ru-RU" sz="6600" u="sng" dirty="0" err="1">
                <a:solidFill>
                  <a:srgbClr val="FF0000"/>
                </a:solidFill>
              </a:rPr>
              <a:t>а</a:t>
            </a:r>
            <a:r>
              <a:rPr lang="ru-RU" sz="6600" dirty="0" err="1">
                <a:solidFill>
                  <a:srgbClr val="0000FF"/>
                </a:solidFill>
              </a:rPr>
              <a:t>нда</a:t>
            </a:r>
            <a:r>
              <a:rPr lang="ru-RU" sz="6600" dirty="0" err="1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sz="6600" dirty="0" err="1">
                <a:solidFill>
                  <a:srgbClr val="0000FF"/>
                </a:solidFill>
              </a:rPr>
              <a:t>ш</a:t>
            </a:r>
            <a:endParaRPr lang="ru-RU" sz="6600" dirty="0">
              <a:solidFill>
                <a:srgbClr val="0000FF"/>
              </a:solidFill>
            </a:endParaRPr>
          </a:p>
        </p:txBody>
      </p:sp>
      <p:pic>
        <p:nvPicPr>
          <p:cNvPr id="28679" name="к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11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</p:childTnLst>
        </p:cTn>
      </p:par>
    </p:tnLst>
    <p:bldLst>
      <p:bldP spid="286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714356"/>
            <a:ext cx="72866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образовано от тюркского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караташ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сланец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Свой путь карандаш начинает от графитовых и сланцевых палочек, служивших для письма.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прошло очень много времени, прежде чем люди научились делать для карандаша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деревянную рубашку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карандаш стал иметь тот вид, к которому мы привыкли.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Измените слово так, чтобы оно обозначало несколько карандашей,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3581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НДАШ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НДА</a:t>
            </a:r>
            <a:r>
              <a:rPr lang="ru-RU" sz="7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ШИ</a:t>
            </a:r>
            <a:endParaRPr lang="ru-RU" sz="72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857760"/>
            <a:ext cx="79886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К</a:t>
            </a:r>
            <a:r>
              <a:rPr lang="ru-RU" sz="8000" b="1" cap="none" spc="0" dirty="0" smtClean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Р</a:t>
            </a:r>
            <a:r>
              <a:rPr lang="ru-RU" sz="8000" b="1" cap="none" spc="0" dirty="0" smtClean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НДАШНИЦА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5143504" y="428604"/>
            <a:ext cx="285752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822297" y="1535893"/>
            <a:ext cx="285752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646537" y="4783223"/>
            <a:ext cx="285752" cy="1490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5389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СТОР</a:t>
            </a:r>
            <a:r>
              <a:rPr lang="ru-RU" sz="8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071922" y="357178"/>
            <a:ext cx="214338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11486" y="2967335"/>
            <a:ext cx="47782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ВОЙ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</a:t>
            </a:r>
            <a:r>
              <a:rPr lang="ru-RU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Рисунок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2286016" cy="2605386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85720" y="3071810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6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Какая буква повторяется несколько раз на рисунке?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Составьте различные цепочки из букв рисунка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пропишите.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ркс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Посмотрите еще раз внимательно на рисунок. Какое слово там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спряталось</a:t>
            </a:r>
            <a:r>
              <a:rPr lang="ru-RU" sz="24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»?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Вертится, стрекочет,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76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Весь день хлопочет.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33375"/>
            <a:ext cx="3800489" cy="50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214950"/>
            <a:ext cx="8229600" cy="1643050"/>
          </a:xfrm>
        </p:spPr>
        <p:txBody>
          <a:bodyPr>
            <a:normAutofit/>
          </a:bodyPr>
          <a:lstStyle/>
          <a:p>
            <a:r>
              <a:rPr lang="ru-RU" sz="8000" dirty="0" err="1">
                <a:solidFill>
                  <a:srgbClr val="0070C0"/>
                </a:solidFill>
              </a:rPr>
              <a:t>с</a:t>
            </a:r>
            <a:r>
              <a:rPr lang="ru-RU" sz="8000" u="sng" dirty="0" err="1">
                <a:solidFill>
                  <a:srgbClr val="FF0000"/>
                </a:solidFill>
              </a:rPr>
              <a:t>о</a:t>
            </a:r>
            <a:r>
              <a:rPr lang="ru-RU" sz="8000" dirty="0" err="1">
                <a:solidFill>
                  <a:srgbClr val="0070C0"/>
                </a:solidFill>
              </a:rPr>
              <a:t>ро</a:t>
            </a:r>
            <a:r>
              <a:rPr lang="ru-RU" sz="8000" dirty="0" err="1">
                <a:solidFill>
                  <a:srgbClr val="0070C0"/>
                </a:solidFill>
                <a:cs typeface="Arial" pitchFamily="34" charset="0"/>
              </a:rPr>
              <a:t>́</a:t>
            </a:r>
            <a:r>
              <a:rPr lang="ru-RU" sz="8000" dirty="0" err="1">
                <a:solidFill>
                  <a:srgbClr val="0070C0"/>
                </a:solidFill>
              </a:rPr>
              <a:t>ка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34823" name="со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64531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49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audio>
          </p:childTnLst>
        </p:cTn>
      </p:par>
    </p:tnLst>
    <p:bldLst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723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Сорока на хвосте принесла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 новостях, неизвестно откуда полученных.)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Трещит как сорока.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(Говорит быстро, громко.)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Непоседа пёстрая, </a:t>
            </a: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Птица длиннохвостая,</a:t>
            </a: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Птица говорливая, </a:t>
            </a: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Самая крикливая.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4572008"/>
            <a:ext cx="33389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ЧАТА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РОЧЬИ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То я в клетку, то в линейку,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Написать на мне сумей-ка!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Можешь и нарисовать,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Называюсь я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496"/>
            <a:ext cx="4824413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6600" dirty="0" err="1">
                <a:solidFill>
                  <a:srgbClr val="0000FF"/>
                </a:solidFill>
              </a:rPr>
              <a:t>т</a:t>
            </a:r>
            <a:r>
              <a:rPr lang="ru-RU" sz="6600" dirty="0" err="1">
                <a:solidFill>
                  <a:srgbClr val="FF0000"/>
                </a:solidFill>
              </a:rPr>
              <a:t>е</a:t>
            </a:r>
            <a:r>
              <a:rPr lang="ru-RU" sz="6600" dirty="0" err="1">
                <a:solidFill>
                  <a:srgbClr val="0000FF"/>
                </a:solidFill>
              </a:rPr>
              <a:t>тра</a:t>
            </a:r>
            <a:r>
              <a:rPr lang="ru-RU" sz="6600" u="sng" dirty="0" err="1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sz="6600" u="sng" dirty="0" err="1">
                <a:solidFill>
                  <a:srgbClr val="0000FF"/>
                </a:solidFill>
              </a:rPr>
              <a:t>дь</a:t>
            </a:r>
            <a:endParaRPr lang="ru-RU" sz="6600" u="sng" dirty="0">
              <a:solidFill>
                <a:srgbClr val="0000FF"/>
              </a:solidFill>
            </a:endParaRPr>
          </a:p>
        </p:txBody>
      </p:sp>
      <p:pic>
        <p:nvPicPr>
          <p:cNvPr id="24583" name="т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6092825"/>
            <a:ext cx="304800" cy="304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857364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Тетрадь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древнерусское заимствование из греческого языка. Образовано от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tetrados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четвертая часть листа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tetro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сложенный вчетверо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 почему такое название?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в том, что раньше тетрадки имели всего четыре листка: один большой лист складывали пополам, потом еще пополам, разрезали, сшивали посредине </a:t>
            </a: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тетрадь готова.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6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</p:childTnLst>
        </p:cTn>
      </p:par>
    </p:tnLst>
    <p:bldLst>
      <p:bldP spid="24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Видали вы его не раз –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Он скачет в двух шагах от нас.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«</a:t>
            </a:r>
            <a:r>
              <a:rPr lang="ru-RU" sz="3600" b="1" dirty="0" err="1" smtClean="0">
                <a:solidFill>
                  <a:srgbClr val="00B050"/>
                </a:solidFill>
              </a:rPr>
              <a:t>Чирик-чирик</a:t>
            </a:r>
            <a:r>
              <a:rPr lang="ru-RU" sz="3600" b="1" dirty="0" smtClean="0">
                <a:solidFill>
                  <a:srgbClr val="00B050"/>
                </a:solidFill>
              </a:rPr>
              <a:t>, </a:t>
            </a:r>
            <a:r>
              <a:rPr lang="ru-RU" sz="3600" b="1" dirty="0" err="1" smtClean="0">
                <a:solidFill>
                  <a:srgbClr val="00B050"/>
                </a:solidFill>
              </a:rPr>
              <a:t>чирик-чирик</a:t>
            </a:r>
            <a:r>
              <a:rPr lang="ru-RU" sz="3600" b="1" dirty="0" smtClean="0">
                <a:solidFill>
                  <a:srgbClr val="00B050"/>
                </a:solidFill>
              </a:rPr>
              <a:t>»-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Кто к этой песне не привык?!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Содержимое 7" descr="vorobei_5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286124"/>
            <a:ext cx="4786346" cy="327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928802"/>
            <a:ext cx="8429684" cy="2571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071538" y="85723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Догадайся. Какие слова здесь спрятались</a:t>
            </a:r>
            <a:r>
              <a:rPr lang="ru-RU" sz="2800" dirty="0" smtClean="0">
                <a:solidFill>
                  <a:srgbClr val="00B050"/>
                </a:solidFill>
              </a:rPr>
              <a:t>?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8913"/>
            <a:ext cx="748982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46088" y="5599113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8000" u="sng">
                <a:solidFill>
                  <a:srgbClr val="0000FF"/>
                </a:solidFill>
              </a:rPr>
              <a:t>Р</a:t>
            </a:r>
            <a:r>
              <a:rPr lang="ru-RU" sz="8000">
                <a:solidFill>
                  <a:srgbClr val="FF0000"/>
                </a:solidFill>
              </a:rPr>
              <a:t>о</a:t>
            </a:r>
            <a:r>
              <a:rPr lang="ru-RU" sz="8000" u="sng">
                <a:solidFill>
                  <a:srgbClr val="0000FF"/>
                </a:solidFill>
              </a:rPr>
              <a:t>сс</a:t>
            </a:r>
            <a:r>
              <a:rPr lang="ru-RU" sz="8000">
                <a:solidFill>
                  <a:srgbClr val="0000FF"/>
                </a:solidFill>
              </a:rPr>
              <a:t>и</a:t>
            </a:r>
            <a:r>
              <a:rPr lang="ru-RU" sz="800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sz="8000">
                <a:solidFill>
                  <a:srgbClr val="0000FF"/>
                </a:solidFill>
              </a:rPr>
              <a:t>я </a:t>
            </a:r>
          </a:p>
        </p:txBody>
      </p:sp>
      <p:pic>
        <p:nvPicPr>
          <p:cNvPr id="62472" name="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48" fill="hold"/>
                                        <p:tgtEl>
                                          <p:spTgt spid="62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2"/>
                </p:tgtEl>
              </p:cMediaNode>
            </p:audio>
          </p:childTnLst>
        </p:cTn>
      </p:par>
    </p:tnLst>
    <p:bldLst>
      <p:bldP spid="624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-571536" y="100010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Люблю тебя, моя Россия,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000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ясный свет твоих очей,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000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ум, за подвиги святые,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000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голос звонкий, как ручей.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000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Васильев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3975"/>
            <a:ext cx="7956550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815013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6600" u="sng">
                <a:solidFill>
                  <a:srgbClr val="0000FF"/>
                </a:solidFill>
              </a:rPr>
              <a:t>М</a:t>
            </a:r>
            <a:r>
              <a:rPr lang="ru-RU" sz="6600">
                <a:solidFill>
                  <a:srgbClr val="FF0000"/>
                </a:solidFill>
              </a:rPr>
              <a:t>о</a:t>
            </a:r>
            <a:r>
              <a:rPr lang="ru-RU" sz="6600">
                <a:solidFill>
                  <a:srgbClr val="0000FF"/>
                </a:solidFill>
              </a:rPr>
              <a:t>сква</a:t>
            </a:r>
            <a:r>
              <a:rPr lang="ru-RU" sz="6600">
                <a:solidFill>
                  <a:srgbClr val="0000FF"/>
                </a:solidFill>
                <a:cs typeface="Arial" charset="0"/>
              </a:rPr>
              <a:t>́</a:t>
            </a:r>
          </a:p>
        </p:txBody>
      </p:sp>
      <p:pic>
        <p:nvPicPr>
          <p:cNvPr id="58376" name="м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55" fill="hold"/>
                                        <p:tgtEl>
                                          <p:spTgt spid="58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6"/>
                </p:tgtEl>
              </p:cMediaNode>
            </p:audio>
          </p:childTnLst>
        </p:cTn>
      </p:par>
    </p:tnLst>
    <p:bldLst>
      <p:bldP spid="583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Москва </a:t>
            </a:r>
            <a:r>
              <a:rPr lang="ru-RU" sz="3200" i="1" dirty="0" smtClean="0">
                <a:solidFill>
                  <a:srgbClr val="FF0000"/>
                </a:solidFill>
              </a:rPr>
              <a:t>- этому </a:t>
            </a:r>
            <a:r>
              <a:rPr lang="ru-RU" sz="3200" i="1" dirty="0" smtClean="0">
                <a:solidFill>
                  <a:srgbClr val="FF0000"/>
                </a:solidFill>
              </a:rPr>
              <a:t>слову не менее 4–5 тысяч лет. Академик Н. Я. </a:t>
            </a:r>
            <a:r>
              <a:rPr lang="ru-RU" sz="3200" i="1" dirty="0" err="1" smtClean="0">
                <a:solidFill>
                  <a:srgbClr val="FF0000"/>
                </a:solidFill>
              </a:rPr>
              <a:t>Мар</a:t>
            </a:r>
            <a:r>
              <a:rPr lang="ru-RU" sz="3200" i="1" dirty="0" smtClean="0">
                <a:solidFill>
                  <a:srgbClr val="FF0000"/>
                </a:solidFill>
              </a:rPr>
              <a:t> связал слово «Москва» со скифским словом «</a:t>
            </a:r>
            <a:r>
              <a:rPr lang="ru-RU" sz="3200" i="1" dirty="0" err="1" smtClean="0">
                <a:solidFill>
                  <a:srgbClr val="FF0000"/>
                </a:solidFill>
              </a:rPr>
              <a:t>маск</a:t>
            </a:r>
            <a:r>
              <a:rPr lang="ru-RU" sz="3200" i="1" dirty="0" smtClean="0">
                <a:solidFill>
                  <a:srgbClr val="FF0000"/>
                </a:solidFill>
              </a:rPr>
              <a:t>» – скот, стада прирученных животных у древних людей считались главным богатством. Люди использовали «маски» (изображения звериных морд) на многих праздниках, как бы желая умножить свои стада. Летописное слов «</a:t>
            </a:r>
            <a:r>
              <a:rPr lang="ru-RU" sz="3200" i="1" dirty="0" err="1" smtClean="0">
                <a:solidFill>
                  <a:srgbClr val="FF0000"/>
                </a:solidFill>
              </a:rPr>
              <a:t>Москвов</a:t>
            </a:r>
            <a:r>
              <a:rPr lang="ru-RU" sz="3200" i="1" dirty="0" smtClean="0">
                <a:solidFill>
                  <a:srgbClr val="FF0000"/>
                </a:solidFill>
              </a:rPr>
              <a:t>» вполне могло обозначать «</a:t>
            </a:r>
            <a:r>
              <a:rPr lang="ru-RU" sz="3200" i="1" dirty="0" err="1" smtClean="0">
                <a:solidFill>
                  <a:srgbClr val="FF0000"/>
                </a:solidFill>
              </a:rPr>
              <a:t>Масков</a:t>
            </a:r>
            <a:r>
              <a:rPr lang="ru-RU" sz="3200" i="1" dirty="0" smtClean="0">
                <a:solidFill>
                  <a:srgbClr val="FF0000"/>
                </a:solidFill>
              </a:rPr>
              <a:t>», то есть поселение скотоводов, земля скотоводов </a:t>
            </a:r>
            <a:r>
              <a:rPr lang="ru-RU" sz="3200" i="1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000496" y="4143380"/>
            <a:ext cx="48577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52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это мастер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135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стекла нанес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135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листья, и травы,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35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 запахи роз?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7200" dirty="0" err="1">
                <a:solidFill>
                  <a:srgbClr val="0000FF"/>
                </a:solidFill>
              </a:rPr>
              <a:t>м</a:t>
            </a:r>
            <a:r>
              <a:rPr lang="ru-RU" sz="7200" dirty="0" err="1">
                <a:solidFill>
                  <a:srgbClr val="FF0000"/>
                </a:solidFill>
              </a:rPr>
              <a:t>о</a:t>
            </a:r>
            <a:r>
              <a:rPr lang="ru-RU" sz="7200" dirty="0" err="1">
                <a:solidFill>
                  <a:srgbClr val="0000FF"/>
                </a:solidFill>
              </a:rPr>
              <a:t>ро</a:t>
            </a:r>
            <a:r>
              <a:rPr lang="ru-RU" sz="7200" dirty="0" err="1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sz="7200" dirty="0" err="1">
                <a:solidFill>
                  <a:srgbClr val="0000FF"/>
                </a:solidFill>
              </a:rPr>
              <a:t>з</a:t>
            </a:r>
            <a:endParaRPr lang="ru-RU" sz="7200" dirty="0">
              <a:solidFill>
                <a:srgbClr val="0000FF"/>
              </a:solidFill>
            </a:endParaRPr>
          </a:p>
        </p:txBody>
      </p:sp>
      <p:pic>
        <p:nvPicPr>
          <p:cNvPr id="70663" name="мм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37288"/>
            <a:ext cx="304800" cy="30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785926"/>
            <a:ext cx="22785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</a:t>
            </a:r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олод </a:t>
            </a:r>
          </a:p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стужа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785926"/>
            <a:ext cx="1872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ара</a:t>
            </a:r>
          </a:p>
          <a:p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зной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3786190"/>
            <a:ext cx="40123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РОЗНЫЙ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РОЗИТЬ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ЗАМ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ЗКИ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12" fill="hold"/>
                                        <p:tgtEl>
                                          <p:spTgt spid="70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3"/>
                </p:tgtEl>
              </p:cMediaNode>
            </p:audio>
          </p:childTnLst>
        </p:cTn>
      </p:par>
    </p:tnLst>
    <p:bldLst>
      <p:bldP spid="706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57158" y="285728"/>
            <a:ext cx="8501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слова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подчеркнете в них буквы, являющиеся  орфограммой. А в третьем слове нужно подчеркнуть не только орфограмму, но и букву, которая перед ней стоит.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723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алина, мо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лес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ница, к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рова.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723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Составьте из этих букв слово.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286148" cy="423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223962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rgbClr val="0000FF"/>
                </a:solidFill>
              </a:rPr>
              <a:t>п</a:t>
            </a:r>
            <a:r>
              <a:rPr lang="ru-RU" sz="8000" dirty="0">
                <a:solidFill>
                  <a:srgbClr val="FF0000"/>
                </a:solidFill>
              </a:rPr>
              <a:t>а</a:t>
            </a:r>
            <a:r>
              <a:rPr lang="ru-RU" sz="8000" dirty="0">
                <a:solidFill>
                  <a:srgbClr val="0000FF"/>
                </a:solidFill>
              </a:rPr>
              <a:t>льто</a:t>
            </a:r>
            <a:r>
              <a:rPr lang="ru-RU" sz="8000" dirty="0">
                <a:solidFill>
                  <a:srgbClr val="0000FF"/>
                </a:solidFill>
                <a:cs typeface="Arial" charset="0"/>
              </a:rPr>
              <a:t>́</a:t>
            </a:r>
          </a:p>
        </p:txBody>
      </p:sp>
      <p:pic>
        <p:nvPicPr>
          <p:cNvPr id="20490" name="п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000240"/>
            <a:ext cx="85011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слово было заимствовано от французского лишь в XIX веке. До этого был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капот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женская верхняя одежда, пальто (в отличие от сегодняшнего значения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халат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Интересно, что вначале слово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употребляли в мужском роде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пальто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означало оно совсем не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сюртук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домашнюю одежду.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49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  <p:bldLst>
      <p:bldP spid="204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00034" y="500042"/>
            <a:ext cx="864396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 С Г А 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Составьте слово из рассыпанных букв, и вы узнаете,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как называется обувь с высоким голенищем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 Добротно </a:t>
            </a:r>
            <a:r>
              <a:rPr lang="ru-RU" sz="2400" b="1" i="1" dirty="0" smtClean="0">
                <a:solidFill>
                  <a:srgbClr val="0070C0"/>
                </a:solidFill>
              </a:rPr>
              <a:t>сшили их из кожи,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В </a:t>
            </a:r>
            <a:r>
              <a:rPr lang="ru-RU" sz="2400" b="1" i="1" dirty="0" smtClean="0">
                <a:solidFill>
                  <a:srgbClr val="0070C0"/>
                </a:solidFill>
              </a:rPr>
              <a:t>них теперь ходить мы можем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   И </a:t>
            </a:r>
            <a:r>
              <a:rPr lang="ru-RU" sz="2400" b="1" i="1" dirty="0" smtClean="0">
                <a:solidFill>
                  <a:srgbClr val="0070C0"/>
                </a:solidFill>
              </a:rPr>
              <a:t>по слякотной дороге,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 Не </a:t>
            </a:r>
            <a:r>
              <a:rPr lang="ru-RU" sz="2400" b="1" i="1" dirty="0" smtClean="0">
                <a:solidFill>
                  <a:srgbClr val="0070C0"/>
                </a:solidFill>
              </a:rPr>
              <a:t>промокнут наши ноги</a:t>
            </a:r>
            <a:r>
              <a:rPr lang="ru-RU" sz="2400" b="1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496"/>
            <a:ext cx="3923416" cy="37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357430"/>
            <a:ext cx="1063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2357430"/>
            <a:ext cx="1063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6000760" y="2428868"/>
            <a:ext cx="142875" cy="2174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00FF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rgbClr val="0000FF"/>
                </a:solidFill>
              </a:rPr>
              <a:t>п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rgbClr val="0000FF"/>
                </a:solidFill>
              </a:rPr>
              <a:t>ги </a:t>
            </a:r>
            <a:r>
              <a:rPr lang="ru-RU" sz="8000" dirty="0" smtClean="0">
                <a:solidFill>
                  <a:srgbClr val="0000FF"/>
                </a:solidFill>
                <a:cs typeface="Arial" charset="0"/>
              </a:rPr>
              <a:t>́- с</a:t>
            </a:r>
            <a:r>
              <a:rPr lang="ru-RU" sz="8000" dirty="0" smtClean="0">
                <a:solidFill>
                  <a:srgbClr val="FF0000"/>
                </a:solidFill>
                <a:cs typeface="Arial" charset="0"/>
              </a:rPr>
              <a:t>а</a:t>
            </a:r>
            <a:r>
              <a:rPr lang="ru-RU" sz="8000" dirty="0" smtClean="0">
                <a:solidFill>
                  <a:srgbClr val="0000FF"/>
                </a:solidFill>
                <a:cs typeface="Arial" charset="0"/>
              </a:rPr>
              <a:t>пог</a:t>
            </a:r>
            <a:endParaRPr lang="ru-RU" sz="80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24585" name="с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825" y="6237288"/>
            <a:ext cx="304800" cy="3048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7000892" y="1000108"/>
            <a:ext cx="142876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86050" y="4429132"/>
            <a:ext cx="3718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ПОЖНИК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ПОЖНАЯ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произошло от древнерусского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сапаши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сопеть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храпеть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по скрипу, который издает эта обувь, она и получила свое название.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49" fill="hold"/>
                                        <p:tgtEl>
                                          <p:spTgt spid="24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  <p:bldLst>
      <p:bldP spid="245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785794"/>
            <a:ext cx="8501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так говорят?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Сапоги каши просят.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износились, продырявились, требуют ремонта.)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сапога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 двух людях, подходящих друг к другу, в особенности, если одинаковы их недостатки.)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Носи и  сапоги, да лапотки вперёд береги.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(Так щеголяй в праздники, чтоб и на будни стало.)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Нынче молоко в сапожках щеголяет.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(Дорого, редко.)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Сапоги на посох.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 В путь.)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33375"/>
            <a:ext cx="4008437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>
                <a:solidFill>
                  <a:schemeClr val="accent2"/>
                </a:solidFill>
              </a:rPr>
              <a:t>с</a:t>
            </a:r>
            <a:r>
              <a:rPr lang="ru-RU" sz="8000">
                <a:solidFill>
                  <a:srgbClr val="FF0000"/>
                </a:solidFill>
              </a:rPr>
              <a:t>о</a:t>
            </a:r>
            <a:r>
              <a:rPr lang="ru-RU" sz="8000">
                <a:solidFill>
                  <a:schemeClr val="accent2"/>
                </a:solidFill>
              </a:rPr>
              <a:t>ро</a:t>
            </a:r>
            <a:r>
              <a:rPr lang="ru-RU" sz="8000">
                <a:solidFill>
                  <a:schemeClr val="accent2"/>
                </a:solidFill>
                <a:cs typeface="Arial" charset="0"/>
              </a:rPr>
              <a:t>́</a:t>
            </a:r>
            <a:r>
              <a:rPr lang="ru-RU" sz="8000">
                <a:solidFill>
                  <a:schemeClr val="accent2"/>
                </a:solidFill>
              </a:rPr>
              <a:t>ка</a:t>
            </a:r>
          </a:p>
        </p:txBody>
      </p:sp>
      <p:pic>
        <p:nvPicPr>
          <p:cNvPr id="34823" name="со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64531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49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audio>
          </p:childTnLst>
        </p:cTn>
      </p:par>
    </p:tnLst>
    <p:bldLst>
      <p:bldP spid="348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71472" y="357166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а  л  е  о  б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какие две группы можно разделить эти буквы?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Дайте характеристику звукам, которые обозначаются этими буквами.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цепочки из букв каждой группы.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аео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оеа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еао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лбрг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блрг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лргб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слово рассыпалось?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рлога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Составьте схему этого слова по системе СУО.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живет в берлоге?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Зверь лохматый, косолапый,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Он сосёт в берлоге лапу.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42952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>
                <a:solidFill>
                  <a:srgbClr val="0000FF"/>
                </a:solidFill>
              </a:rPr>
              <a:t>м</a:t>
            </a:r>
            <a:r>
              <a:rPr lang="ru-RU" sz="8000">
                <a:solidFill>
                  <a:srgbClr val="FF0000"/>
                </a:solidFill>
              </a:rPr>
              <a:t>е</a:t>
            </a:r>
            <a:r>
              <a:rPr lang="ru-RU" sz="8000">
                <a:solidFill>
                  <a:srgbClr val="0000FF"/>
                </a:solidFill>
              </a:rPr>
              <a:t>две</a:t>
            </a:r>
            <a:r>
              <a:rPr lang="ru-RU" sz="800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sz="8000">
                <a:solidFill>
                  <a:srgbClr val="0000FF"/>
                </a:solidFill>
              </a:rPr>
              <a:t>дь</a:t>
            </a:r>
          </a:p>
        </p:txBody>
      </p:sp>
      <p:pic>
        <p:nvPicPr>
          <p:cNvPr id="47111" name="мед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49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  <p:bldLst>
      <p:bldP spid="4710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928670"/>
            <a:ext cx="81439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Медведь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У греков, да и у многих других народов, медведь именовался </a:t>
            </a:r>
            <a:r>
              <a:rPr lang="ru-RU" sz="2800" i="1" dirty="0" err="1" smtClean="0">
                <a:solidFill>
                  <a:srgbClr val="0070C0"/>
                </a:solidFill>
              </a:rPr>
              <a:t>арктос</a:t>
            </a:r>
            <a:r>
              <a:rPr lang="ru-RU" sz="2800" dirty="0" smtClean="0">
                <a:solidFill>
                  <a:srgbClr val="0070C0"/>
                </a:solidFill>
              </a:rPr>
              <a:t> (латинское </a:t>
            </a:r>
            <a:r>
              <a:rPr lang="ru-RU" sz="2800" i="1" dirty="0" err="1" smtClean="0">
                <a:solidFill>
                  <a:srgbClr val="0070C0"/>
                </a:solidFill>
              </a:rPr>
              <a:t>урсус</a:t>
            </a:r>
            <a:r>
              <a:rPr lang="ru-RU" sz="2800" dirty="0" smtClean="0">
                <a:solidFill>
                  <a:srgbClr val="0070C0"/>
                </a:solidFill>
              </a:rPr>
              <a:t>), что означало </a:t>
            </a:r>
            <a:r>
              <a:rPr lang="ru-RU" sz="2800" i="1" dirty="0" smtClean="0">
                <a:solidFill>
                  <a:srgbClr val="0070C0"/>
                </a:solidFill>
              </a:rPr>
              <a:t>ужасный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Медведь был самым грозным противником человека в европейских лесах. Его опасались больше, чем любого другого зверя. Древние люди считали, что если изменить имя, то изменится и характер животного.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Страшное имя </a:t>
            </a:r>
            <a:r>
              <a:rPr lang="ru-RU" sz="2800" i="1" dirty="0" err="1" smtClean="0">
                <a:solidFill>
                  <a:srgbClr val="0070C0"/>
                </a:solidFill>
              </a:rPr>
              <a:t>арктос</a:t>
            </a:r>
            <a:r>
              <a:rPr lang="ru-RU" sz="2800" dirty="0" smtClean="0">
                <a:solidFill>
                  <a:srgbClr val="0070C0"/>
                </a:solidFill>
              </a:rPr>
              <a:t> они заменили очень удачным, безобидным псевдонимом </a:t>
            </a:r>
            <a:r>
              <a:rPr lang="ru-RU" sz="2800" i="1" dirty="0" smtClean="0">
                <a:solidFill>
                  <a:srgbClr val="0070C0"/>
                </a:solidFill>
              </a:rPr>
              <a:t>медоед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err="1" smtClean="0">
                <a:solidFill>
                  <a:srgbClr val="0070C0"/>
                </a:solidFill>
              </a:rPr>
              <a:t>мед-у-едь</a:t>
            </a:r>
            <a:r>
              <a:rPr lang="ru-RU" sz="2800" dirty="0" smtClean="0">
                <a:solidFill>
                  <a:srgbClr val="0070C0"/>
                </a:solidFill>
              </a:rPr>
              <a:t> – медведь). Медведь – «едящий мед».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50099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ДВЕДИЦА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ДВ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ЖАТА</a:t>
            </a:r>
            <a:b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7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ДВЕЖЬЯ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750595" y="32144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143636" y="2571744"/>
            <a:ext cx="357190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000628" y="4714884"/>
            <a:ext cx="357190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-1643106" y="285728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Расселась барыня на грядке.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1905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Одета в шумные шелка.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1905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для нее готовим кадки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1905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крупной соли полмешка.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28802"/>
            <a:ext cx="611441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err="1">
                <a:solidFill>
                  <a:srgbClr val="0000FF"/>
                </a:solidFill>
              </a:rPr>
              <a:t>к</a:t>
            </a:r>
            <a:r>
              <a:rPr lang="ru-RU" sz="8000" dirty="0" err="1">
                <a:solidFill>
                  <a:srgbClr val="FF0000"/>
                </a:solidFill>
              </a:rPr>
              <a:t>а</a:t>
            </a:r>
            <a:r>
              <a:rPr lang="ru-RU" sz="8000" dirty="0" err="1">
                <a:solidFill>
                  <a:srgbClr val="0000FF"/>
                </a:solidFill>
              </a:rPr>
              <a:t>пу</a:t>
            </a:r>
            <a:r>
              <a:rPr lang="ru-RU" sz="8000" dirty="0" err="1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sz="8000" dirty="0" err="1">
                <a:solidFill>
                  <a:srgbClr val="0000FF"/>
                </a:solidFill>
              </a:rPr>
              <a:t>ста</a:t>
            </a:r>
            <a:endParaRPr lang="ru-RU" sz="8000" dirty="0">
              <a:solidFill>
                <a:srgbClr val="0000FF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капуста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родственницей (хотя и дальней)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капитану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Слово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произошло от латинского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предводитель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Капуста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очень древнее слово, оно появилось в русском языке раньше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капитана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было образовано также от слова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(голова). Действительно, чем-то капуста напоминает голову.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сказать, что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капуста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однокоренные (родственные) слова? Почему?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57158" y="714356"/>
            <a:ext cx="84296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капусты щи не густы.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Капуста любит воду да хорошую погоду.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хлеба мужик сыт не будет, без капусты щи  не живут.</a:t>
            </a: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Семьдесят одёжек</a:t>
            </a: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без застёжек.</a:t>
            </a: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baseline="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Был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ребёнок –</a:t>
            </a: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Не знал пелёнок,</a:t>
            </a: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Стал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старичком –</a:t>
            </a: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baseline="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Сто пелёнок на нём.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ВОРОБЕЙ</a:t>
            </a:r>
            <a:r>
              <a:rPr lang="ru-RU" sz="2800" b="1" dirty="0" smtClean="0">
                <a:solidFill>
                  <a:srgbClr val="00B050"/>
                </a:solidFill>
              </a:rPr>
              <a:t> – маленькая птичка  с коричневато-серым оперением, живущий, обычно,  близ строений.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Воробей назван по своему чириканью, от звукоподражательного «вор</a:t>
            </a:r>
            <a:r>
              <a:rPr lang="ru-RU" sz="2800" b="1" dirty="0" smtClean="0">
                <a:solidFill>
                  <a:srgbClr val="00B050"/>
                </a:solidFill>
              </a:rPr>
              <a:t>». </a:t>
            </a:r>
            <a:r>
              <a:rPr lang="ru-RU" sz="2800" b="1" dirty="0" smtClean="0">
                <a:solidFill>
                  <a:srgbClr val="00B050"/>
                </a:solidFill>
              </a:rPr>
              <a:t>Воробьи – особенные птицы. Они самые многочисленные птицы нашей планеты. Никогда не живут в клетках и не попадают в западни птицеловов. Недаром люди сложили поговорку</a:t>
            </a:r>
            <a:r>
              <a:rPr lang="ru-RU" sz="2800" b="1" dirty="0" smtClean="0">
                <a:solidFill>
                  <a:srgbClr val="FF0000"/>
                </a:solidFill>
              </a:rPr>
              <a:t>: «Старого воробья на мякине не проведешь»</a:t>
            </a:r>
            <a:r>
              <a:rPr lang="ru-RU" sz="2800" b="1" dirty="0" smtClean="0">
                <a:solidFill>
                  <a:srgbClr val="00B050"/>
                </a:solidFill>
              </a:rPr>
              <a:t>. Так говорят про опытного, бывалого человека, которого невозможно перехитрить.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А как же здесь: </a:t>
            </a:r>
            <a:r>
              <a:rPr lang="ru-RU" sz="2800" b="1" dirty="0" smtClean="0">
                <a:solidFill>
                  <a:srgbClr val="FF0000"/>
                </a:solidFill>
              </a:rPr>
              <a:t>«Слово не воробей: вылетит – не поймаешь»</a:t>
            </a:r>
            <a:r>
              <a:rPr lang="ru-RU" sz="2800" b="1" dirty="0" smtClean="0">
                <a:solidFill>
                  <a:srgbClr val="00B050"/>
                </a:solidFill>
              </a:rPr>
              <a:t>? Существует и такое шутливо-разговорное выражение: </a:t>
            </a:r>
            <a:r>
              <a:rPr lang="ru-RU" sz="2800" b="1" dirty="0" smtClean="0">
                <a:solidFill>
                  <a:srgbClr val="FF0000"/>
                </a:solidFill>
              </a:rPr>
              <a:t>«Воробью по колено»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Маленький он, </a:t>
            </a:r>
            <a:r>
              <a:rPr lang="ru-RU" sz="2800" b="1" dirty="0" err="1" smtClean="0">
                <a:solidFill>
                  <a:srgbClr val="00B050"/>
                </a:solidFill>
              </a:rPr>
              <a:t>воробьишка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85926"/>
            <a:ext cx="671517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</a:t>
            </a:r>
            <a:r>
              <a:rPr lang="ru-RU" sz="66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СТН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ЫЙ</a:t>
            </a:r>
            <a:b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</a:t>
            </a:r>
            <a:r>
              <a:rPr lang="ru-RU" sz="66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СТН</a:t>
            </a:r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ИК</a:t>
            </a:r>
          </a:p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</a:t>
            </a:r>
            <a:r>
              <a:rPr lang="ru-RU" sz="66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СТН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ИЦА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57158" y="571480"/>
            <a:ext cx="842968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525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с   о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На какие две группы можно разделить эти буквы?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Напишите </a:t>
            </a:r>
            <a:r>
              <a:rPr lang="ru-RU" sz="2800" b="1" dirty="0" smtClean="0">
                <a:solidFill>
                  <a:srgbClr val="00B050"/>
                </a:solidFill>
              </a:rPr>
              <a:t>группу гласных, соединив их цепочкой.</a:t>
            </a:r>
          </a:p>
          <a:p>
            <a:r>
              <a:rPr lang="ru-RU" sz="2800" b="1" i="1" dirty="0" err="1" smtClean="0">
                <a:solidFill>
                  <a:srgbClr val="00B050"/>
                </a:solidFill>
              </a:rPr>
              <a:t>аоу</a:t>
            </a:r>
            <a:r>
              <a:rPr lang="ru-RU" sz="2800" b="1" i="1" dirty="0" smtClean="0">
                <a:solidFill>
                  <a:srgbClr val="00B050"/>
                </a:solidFill>
              </a:rPr>
              <a:t> …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Что вы можете о них сказать?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Напишите </a:t>
            </a:r>
            <a:r>
              <a:rPr lang="ru-RU" sz="2800" b="1" dirty="0" smtClean="0">
                <a:solidFill>
                  <a:srgbClr val="00B050"/>
                </a:solidFill>
              </a:rPr>
              <a:t>группу согласных, соединив их цепочкой.</a:t>
            </a:r>
          </a:p>
          <a:p>
            <a:r>
              <a:rPr lang="ru-RU" sz="2800" b="1" i="1" dirty="0" err="1" smtClean="0">
                <a:solidFill>
                  <a:srgbClr val="00B050"/>
                </a:solidFill>
              </a:rPr>
              <a:t>сдп</a:t>
            </a:r>
            <a:r>
              <a:rPr lang="ru-RU" sz="2800" b="1" i="1" dirty="0" smtClean="0">
                <a:solidFill>
                  <a:srgbClr val="00B050"/>
                </a:solidFill>
              </a:rPr>
              <a:t> …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Что можете о них сказать?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Какая </a:t>
            </a:r>
            <a:r>
              <a:rPr lang="ru-RU" sz="2800" b="1" dirty="0" smtClean="0">
                <a:solidFill>
                  <a:srgbClr val="00B050"/>
                </a:solidFill>
              </a:rPr>
              <a:t>буква лишняя? Почему?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Допишите строчки до конца, составляя различные цепочки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Соберите из рассыпавшихся букв слово</a:t>
            </a:r>
          </a:p>
          <a:p>
            <a:pPr marL="0" marR="0" lvl="0" indent="13525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0350"/>
            <a:ext cx="7596187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8000">
                <a:solidFill>
                  <a:schemeClr val="accent2"/>
                </a:solidFill>
              </a:rPr>
              <a:t>п</a:t>
            </a:r>
            <a:r>
              <a:rPr lang="ru-RU" sz="8000">
                <a:solidFill>
                  <a:srgbClr val="FF0000"/>
                </a:solidFill>
              </a:rPr>
              <a:t>о</a:t>
            </a:r>
            <a:r>
              <a:rPr lang="ru-RU" sz="8000">
                <a:solidFill>
                  <a:schemeClr val="accent2"/>
                </a:solidFill>
              </a:rPr>
              <a:t>су</a:t>
            </a:r>
            <a:r>
              <a:rPr lang="ru-RU" sz="8000">
                <a:solidFill>
                  <a:schemeClr val="accent2"/>
                </a:solidFill>
                <a:cs typeface="Arial" charset="0"/>
              </a:rPr>
              <a:t>́</a:t>
            </a:r>
            <a:r>
              <a:rPr lang="ru-RU" sz="8000">
                <a:solidFill>
                  <a:schemeClr val="accent2"/>
                </a:solidFill>
              </a:rPr>
              <a:t>да</a:t>
            </a:r>
          </a:p>
        </p:txBody>
      </p:sp>
      <p:pic>
        <p:nvPicPr>
          <p:cNvPr id="71687" name="пос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49" fill="hold"/>
                                        <p:tgtEl>
                                          <p:spTgt spid="716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7"/>
                </p:tgtEl>
              </p:cMediaNode>
            </p:audio>
          </p:childTnLst>
        </p:cTn>
      </p:par>
    </p:tnLst>
    <p:bldLst>
      <p:bldP spid="7168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ПОСУДА</a:t>
            </a:r>
            <a:r>
              <a:rPr lang="ru-RU" sz="3600" b="1" i="1" dirty="0" smtClean="0"/>
              <a:t> - </a:t>
            </a:r>
            <a:r>
              <a:rPr lang="ru-RU" sz="3600" b="1" i="1" dirty="0" smtClean="0">
                <a:solidFill>
                  <a:srgbClr val="0070C0"/>
                </a:solidFill>
              </a:rPr>
              <a:t>хозяйственная </a:t>
            </a:r>
            <a:r>
              <a:rPr lang="ru-RU" sz="3600" b="1" i="1" dirty="0" smtClean="0">
                <a:solidFill>
                  <a:srgbClr val="0070C0"/>
                </a:solidFill>
              </a:rPr>
              <a:t>утварь для приготовления и подачи в ней пищи, для хранения припасов. Сосуд – предмет, в который можно налить или наложить </a:t>
            </a:r>
            <a:r>
              <a:rPr lang="ru-RU" sz="3600" b="1" i="1" dirty="0" smtClean="0">
                <a:solidFill>
                  <a:srgbClr val="0070C0"/>
                </a:solidFill>
              </a:rPr>
              <a:t>что-либо. 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В старину словами </a:t>
            </a:r>
            <a:r>
              <a:rPr lang="ru-RU" sz="3600" b="1" i="1" dirty="0" smtClean="0">
                <a:solidFill>
                  <a:srgbClr val="FF0000"/>
                </a:solidFill>
              </a:rPr>
              <a:t>посуда, посудина </a:t>
            </a:r>
            <a:r>
              <a:rPr lang="ru-RU" sz="3600" b="1" i="1" dirty="0" smtClean="0">
                <a:solidFill>
                  <a:srgbClr val="0070C0"/>
                </a:solidFill>
              </a:rPr>
              <a:t>называли небольшую лодку, судно.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786322"/>
            <a:ext cx="4360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СУДНИК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СУДНИЦА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2143116"/>
            <a:ext cx="52149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57148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Какое слово спряталось в круге?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Т   П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631829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50"/>
            <a:ext cx="5589077" cy="4191808"/>
          </a:xfrm>
        </p:spPr>
      </p:pic>
      <p:sp>
        <p:nvSpPr>
          <p:cNvPr id="4" name="Прямоугольник 3"/>
          <p:cNvSpPr/>
          <p:nvPr/>
        </p:nvSpPr>
        <p:spPr>
          <a:xfrm>
            <a:off x="3143240" y="142852"/>
            <a:ext cx="1063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>
            <a:off x="5429256" y="214290"/>
            <a:ext cx="142875" cy="2174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285728"/>
            <a:ext cx="8715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Топор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орудие труда.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предназначен для рубки деревьев, для разных работ по дереву.)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лесу кланяется,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Придёт домой – растянется.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4357694"/>
            <a:ext cx="39922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РИЩЕ</a:t>
            </a:r>
            <a:b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ПОРНАЯ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называют исполняющего в порядке очереди какие-либо общественные обязанности?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359295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500306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9600" dirty="0" err="1" smtClean="0">
                <a:solidFill>
                  <a:srgbClr val="0000FF"/>
                </a:solidFill>
              </a:rPr>
              <a:t>д</a:t>
            </a:r>
            <a:r>
              <a:rPr lang="ru-RU" sz="9600" dirty="0" err="1" smtClean="0">
                <a:solidFill>
                  <a:srgbClr val="FF0000"/>
                </a:solidFill>
              </a:rPr>
              <a:t>е</a:t>
            </a:r>
            <a:r>
              <a:rPr lang="ru-RU" sz="9600" dirty="0" err="1" smtClean="0">
                <a:solidFill>
                  <a:srgbClr val="0000FF"/>
                </a:solidFill>
              </a:rPr>
              <a:t>жу</a:t>
            </a:r>
            <a:r>
              <a:rPr lang="ru-RU" sz="9600" dirty="0" err="1" smtClean="0">
                <a:solidFill>
                  <a:srgbClr val="0000FF"/>
                </a:solidFill>
                <a:cs typeface="Arial" charset="0"/>
              </a:rPr>
              <a:t>́</a:t>
            </a:r>
            <a:r>
              <a:rPr lang="ru-RU" sz="9600" dirty="0" err="1" smtClean="0">
                <a:solidFill>
                  <a:srgbClr val="0000FF"/>
                </a:solidFill>
              </a:rPr>
              <a:t>рный</a:t>
            </a:r>
            <a:endParaRPr lang="ru-RU" sz="9600" dirty="0" smtClean="0">
              <a:solidFill>
                <a:srgbClr val="0000FF"/>
              </a:solidFill>
            </a:endParaRPr>
          </a:p>
        </p:txBody>
      </p:sp>
      <p:pic>
        <p:nvPicPr>
          <p:cNvPr id="47111" name="де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4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  <p:bldLst>
      <p:bldP spid="471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58" y="4572008"/>
            <a:ext cx="84296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предложение, разделяя слова для переноса.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Сидит дежурный, ждет звонка.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928670"/>
            <a:ext cx="4698722" cy="212365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ЖУРИТЬ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ЖУРСТВО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79296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Однокоренные слова</a:t>
            </a:r>
          </a:p>
          <a:p>
            <a:endParaRPr lang="ru-RU" sz="3200" dirty="0" smtClean="0">
              <a:solidFill>
                <a:srgbClr val="00B050"/>
              </a:solidFill>
            </a:endParaRPr>
          </a:p>
          <a:p>
            <a:endParaRPr lang="ru-RU" sz="3200" dirty="0" smtClean="0">
              <a:solidFill>
                <a:srgbClr val="00B050"/>
              </a:solidFill>
            </a:endParaRPr>
          </a:p>
          <a:p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Вороб</a:t>
            </a:r>
            <a:r>
              <a:rPr lang="ru-RU" sz="4400" dirty="0" smtClean="0">
                <a:solidFill>
                  <a:srgbClr val="00B050"/>
                </a:solidFill>
              </a:rPr>
              <a:t>ей,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            вороб</a:t>
            </a:r>
            <a:r>
              <a:rPr lang="ru-RU" sz="4400" dirty="0" smtClean="0">
                <a:solidFill>
                  <a:srgbClr val="00B050"/>
                </a:solidFill>
              </a:rPr>
              <a:t>ушек,</a:t>
            </a:r>
          </a:p>
          <a:p>
            <a:r>
              <a:rPr lang="ru-RU" sz="4400" dirty="0" smtClean="0">
                <a:solidFill>
                  <a:srgbClr val="00B050"/>
                </a:solidFill>
              </a:rPr>
              <a:t>                               </a:t>
            </a:r>
            <a:r>
              <a:rPr lang="ru-RU" sz="4400" dirty="0" smtClean="0">
                <a:solidFill>
                  <a:srgbClr val="FF0000"/>
                </a:solidFill>
              </a:rPr>
              <a:t>вороб</a:t>
            </a:r>
            <a:r>
              <a:rPr lang="ru-RU" sz="4400" dirty="0" smtClean="0">
                <a:solidFill>
                  <a:srgbClr val="00B050"/>
                </a:solidFill>
              </a:rPr>
              <a:t>ьиный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589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err="1" smtClean="0">
                <a:solidFill>
                  <a:schemeClr val="accent2"/>
                </a:solidFill>
              </a:rPr>
              <a:t>в.</a:t>
            </a:r>
            <a:r>
              <a:rPr lang="ru-RU" sz="8000" dirty="0" err="1" smtClean="0">
                <a:solidFill>
                  <a:schemeClr val="accent2"/>
                </a:solidFill>
              </a:rPr>
              <a:t>ро</a:t>
            </a:r>
            <a:r>
              <a:rPr lang="ru-RU" sz="8000" dirty="0" err="1" smtClean="0">
                <a:solidFill>
                  <a:schemeClr val="accent2"/>
                </a:solidFill>
                <a:cs typeface="Arial" charset="0"/>
              </a:rPr>
              <a:t>́</a:t>
            </a:r>
            <a:r>
              <a:rPr lang="ru-RU" sz="8000" dirty="0" err="1" smtClean="0">
                <a:solidFill>
                  <a:schemeClr val="accent2"/>
                </a:solidFill>
              </a:rPr>
              <a:t>на</a:t>
            </a:r>
            <a:endParaRPr lang="ru-RU" sz="8000" dirty="0">
              <a:solidFill>
                <a:schemeClr val="accent2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82665"/>
            <a:ext cx="4548176" cy="374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50004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На дереве сидит,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«Кар-кар» кричит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643182"/>
            <a:ext cx="45678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88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РОНА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893471" y="2536025"/>
            <a:ext cx="428628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714488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Ворона</a:t>
            </a:r>
            <a:r>
              <a:rPr lang="ru-RU" sz="3200" b="1" dirty="0" smtClean="0">
                <a:solidFill>
                  <a:srgbClr val="00B050"/>
                </a:solidFill>
              </a:rPr>
              <a:t> – крупная птица с блестящим чёрным опереньем, гнездящаяся , обычно, в уединенных местах.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Название птицы родственно слову </a:t>
            </a:r>
            <a:r>
              <a:rPr lang="ru-RU" sz="3200" b="1" i="1" dirty="0" smtClean="0">
                <a:solidFill>
                  <a:srgbClr val="00B050"/>
                </a:solidFill>
              </a:rPr>
              <a:t>вороной</a:t>
            </a:r>
            <a:r>
              <a:rPr lang="ru-RU" sz="3200" b="1" dirty="0" smtClean="0">
                <a:solidFill>
                  <a:srgbClr val="00B050"/>
                </a:solidFill>
              </a:rPr>
              <a:t> – </a:t>
            </a:r>
            <a:r>
              <a:rPr lang="ru-RU" sz="3200" b="1" i="1" dirty="0" smtClean="0">
                <a:solidFill>
                  <a:srgbClr val="00B050"/>
                </a:solidFill>
              </a:rPr>
              <a:t>чёрный</a:t>
            </a:r>
            <a:r>
              <a:rPr lang="ru-RU" sz="3200" b="1" dirty="0" smtClean="0">
                <a:solidFill>
                  <a:srgbClr val="00B050"/>
                </a:solidFill>
              </a:rPr>
              <a:t>.  Ворону и ворона так назвали за чёрное оперение. 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142984"/>
            <a:ext cx="578647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7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РОНА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</a:t>
            </a:r>
            <a:r>
              <a:rPr lang="ru-RU" sz="7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7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7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НЁНОК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7200" b="1" u="sng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РОНИЙ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4750595" y="1107265"/>
            <a:ext cx="285752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893339" y="2321711"/>
            <a:ext cx="285752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286248" y="4500570"/>
            <a:ext cx="35719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1360</Words>
  <PresentationFormat>Экран (4:3)</PresentationFormat>
  <Paragraphs>189</Paragraphs>
  <Slides>49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В   Р   БЕЙ</vt:lpstr>
      <vt:lpstr>Слайд 4</vt:lpstr>
      <vt:lpstr>Слайд 5</vt:lpstr>
      <vt:lpstr>в.ро́на</vt:lpstr>
      <vt:lpstr>Слайд 7</vt:lpstr>
      <vt:lpstr>Слайд 8</vt:lpstr>
      <vt:lpstr>Слайд 9</vt:lpstr>
      <vt:lpstr>Слайд 10</vt:lpstr>
      <vt:lpstr>каранда́ш</vt:lpstr>
      <vt:lpstr>Слайд 12</vt:lpstr>
      <vt:lpstr>Слайд 13</vt:lpstr>
      <vt:lpstr>Слайд 14</vt:lpstr>
      <vt:lpstr>Слайд 15</vt:lpstr>
      <vt:lpstr>соро́ка</vt:lpstr>
      <vt:lpstr>Слайд 17</vt:lpstr>
      <vt:lpstr>Слайд 18</vt:lpstr>
      <vt:lpstr>тетра́дь</vt:lpstr>
      <vt:lpstr>Слайд 20</vt:lpstr>
      <vt:lpstr>Росси́я </vt:lpstr>
      <vt:lpstr>Слайд 22</vt:lpstr>
      <vt:lpstr>Москва́</vt:lpstr>
      <vt:lpstr>Слайд 24</vt:lpstr>
      <vt:lpstr>Слайд 25</vt:lpstr>
      <vt:lpstr>моро́з</vt:lpstr>
      <vt:lpstr>Слайд 27</vt:lpstr>
      <vt:lpstr>пальто́</vt:lpstr>
      <vt:lpstr>Слайд 29</vt:lpstr>
      <vt:lpstr>сапоги ́- сапог</vt:lpstr>
      <vt:lpstr>Слайд 31</vt:lpstr>
      <vt:lpstr>соро́ка</vt:lpstr>
      <vt:lpstr>Слайд 33</vt:lpstr>
      <vt:lpstr>медве́дь</vt:lpstr>
      <vt:lpstr>Слайд 35</vt:lpstr>
      <vt:lpstr>Слайд 36</vt:lpstr>
      <vt:lpstr>Слайд 37</vt:lpstr>
      <vt:lpstr>капу́ста</vt:lpstr>
      <vt:lpstr>Слайд 39</vt:lpstr>
      <vt:lpstr>Слайд 40</vt:lpstr>
      <vt:lpstr>Слайд 41</vt:lpstr>
      <vt:lpstr>посу́да</vt:lpstr>
      <vt:lpstr>Слайд 43</vt:lpstr>
      <vt:lpstr>Слайд 44</vt:lpstr>
      <vt:lpstr>Т   ПОР</vt:lpstr>
      <vt:lpstr>Слайд 46</vt:lpstr>
      <vt:lpstr>Слайд 47</vt:lpstr>
      <vt:lpstr>дежу́рный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Екатерина</cp:lastModifiedBy>
  <cp:revision>52</cp:revision>
  <dcterms:modified xsi:type="dcterms:W3CDTF">2010-01-10T16:51:55Z</dcterms:modified>
</cp:coreProperties>
</file>