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8BD3A-AF26-47FE-B78C-D41197A99D55}" type="datetimeFigureOut">
              <a:rPr lang="ru-RU" smtClean="0"/>
              <a:t>24.01.2010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574B63-B208-435B-82AC-E03B4B43DB1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Теорема Пифагора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Если </a:t>
            </a:r>
            <a:r>
              <a:rPr lang="ru-RU" dirty="0" smtClean="0"/>
              <a:t>дан нам </a:t>
            </a:r>
            <a:r>
              <a:rPr lang="ru-RU" dirty="0" smtClean="0"/>
              <a:t>треугольник</a:t>
            </a:r>
          </a:p>
          <a:p>
            <a:pPr>
              <a:buNone/>
            </a:pPr>
            <a:r>
              <a:rPr lang="ru-RU" dirty="0" smtClean="0"/>
              <a:t>И </a:t>
            </a:r>
            <a:r>
              <a:rPr lang="ru-RU" dirty="0" smtClean="0"/>
              <a:t>притом с прямым </a:t>
            </a:r>
            <a:r>
              <a:rPr lang="ru-RU" dirty="0" smtClean="0"/>
              <a:t>углом,</a:t>
            </a:r>
          </a:p>
          <a:p>
            <a:pPr>
              <a:buNone/>
            </a:pPr>
            <a:r>
              <a:rPr lang="ru-RU" dirty="0" smtClean="0"/>
              <a:t>То </a:t>
            </a:r>
            <a:r>
              <a:rPr lang="ru-RU" dirty="0" smtClean="0"/>
              <a:t>квадрат </a:t>
            </a:r>
            <a:r>
              <a:rPr lang="ru-RU" dirty="0" smtClean="0"/>
              <a:t>гипотенузы</a:t>
            </a:r>
          </a:p>
          <a:p>
            <a:pPr>
              <a:buNone/>
            </a:pPr>
            <a:r>
              <a:rPr lang="ru-RU" dirty="0" smtClean="0"/>
              <a:t>Мы </a:t>
            </a:r>
            <a:r>
              <a:rPr lang="ru-RU" dirty="0" smtClean="0"/>
              <a:t>всегда легко </a:t>
            </a:r>
            <a:r>
              <a:rPr lang="ru-RU" dirty="0" smtClean="0"/>
              <a:t>найдем:</a:t>
            </a:r>
          </a:p>
          <a:p>
            <a:pPr>
              <a:buNone/>
            </a:pPr>
            <a:r>
              <a:rPr lang="ru-RU" dirty="0" smtClean="0"/>
              <a:t>Катеты в квадрат возводим,</a:t>
            </a:r>
          </a:p>
          <a:p>
            <a:pPr>
              <a:buNone/>
            </a:pPr>
            <a:r>
              <a:rPr lang="ru-RU" dirty="0" smtClean="0"/>
              <a:t>Сумму </a:t>
            </a:r>
            <a:r>
              <a:rPr lang="ru-RU" dirty="0" smtClean="0"/>
              <a:t>степеней находим </a:t>
            </a:r>
            <a:r>
              <a:rPr lang="ru-RU" dirty="0" smtClean="0"/>
              <a:t>—</a:t>
            </a:r>
          </a:p>
          <a:p>
            <a:pPr>
              <a:buNone/>
            </a:pPr>
            <a:r>
              <a:rPr lang="ru-RU" dirty="0" smtClean="0"/>
              <a:t>И </a:t>
            </a:r>
            <a:r>
              <a:rPr lang="ru-RU" dirty="0" smtClean="0"/>
              <a:t>таким простым </a:t>
            </a:r>
            <a:r>
              <a:rPr lang="ru-RU" dirty="0" smtClean="0"/>
              <a:t>путем</a:t>
            </a:r>
          </a:p>
          <a:p>
            <a:pPr>
              <a:buNone/>
            </a:pPr>
            <a:r>
              <a:rPr lang="ru-RU" dirty="0" smtClean="0"/>
              <a:t>К </a:t>
            </a:r>
            <a:r>
              <a:rPr lang="ru-RU" dirty="0" smtClean="0"/>
              <a:t>результату мы придем.</a:t>
            </a:r>
          </a:p>
          <a:p>
            <a:pPr algn="r">
              <a:buNone/>
            </a:pPr>
            <a:r>
              <a:rPr lang="ru-RU" i="1" dirty="0" smtClean="0"/>
              <a:t>И. </a:t>
            </a:r>
            <a:r>
              <a:rPr lang="ru-RU" i="1" dirty="0" err="1" smtClean="0"/>
              <a:t>Дырченко</a:t>
            </a:r>
            <a:endParaRPr lang="ru-RU" i="1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6" name="Содержимое 5" descr="pythagora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54474" y="1102118"/>
            <a:ext cx="3460930" cy="5222482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Применение теоремы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Диагональ </a:t>
            </a:r>
            <a:r>
              <a:rPr lang="ru-RU" b="1" dirty="0" err="1" smtClean="0"/>
              <a:t>d</a:t>
            </a:r>
            <a:r>
              <a:rPr lang="ru-RU" b="1" dirty="0" smtClean="0"/>
              <a:t> квадрата</a:t>
            </a:r>
            <a:r>
              <a:rPr lang="ru-RU" dirty="0" smtClean="0"/>
              <a:t> со стороной а </a:t>
            </a:r>
            <a:r>
              <a:rPr lang="ru-RU" dirty="0" smtClean="0"/>
              <a:t>можно рассматривать </a:t>
            </a:r>
            <a:r>
              <a:rPr lang="ru-RU" dirty="0" smtClean="0"/>
              <a:t>как </a:t>
            </a:r>
            <a:r>
              <a:rPr lang="ru-RU" dirty="0" smtClean="0"/>
              <a:t>гипотенузу</a:t>
            </a:r>
          </a:p>
          <a:p>
            <a:pPr>
              <a:buNone/>
            </a:pPr>
            <a:r>
              <a:rPr lang="ru-RU" dirty="0" smtClean="0"/>
              <a:t>прямоугольного равнобедренного</a:t>
            </a:r>
          </a:p>
          <a:p>
            <a:pPr>
              <a:buNone/>
            </a:pPr>
            <a:r>
              <a:rPr lang="ru-RU" dirty="0" smtClean="0"/>
              <a:t>треугольника </a:t>
            </a:r>
            <a:r>
              <a:rPr lang="ru-RU" dirty="0" smtClean="0"/>
              <a:t>с катетом а.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Таким </a:t>
            </a:r>
            <a:r>
              <a:rPr lang="ru-RU" dirty="0" smtClean="0"/>
              <a:t>образом, </a:t>
            </a:r>
          </a:p>
          <a:p>
            <a:pPr>
              <a:buNone/>
            </a:pPr>
            <a:r>
              <a:rPr lang="ru-RU" dirty="0" smtClean="0"/>
              <a:t>             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</a:t>
            </a:r>
            <a:r>
              <a:rPr lang="ru-RU" dirty="0" err="1" smtClean="0"/>
              <a:t>d</a:t>
            </a:r>
            <a:r>
              <a:rPr lang="ru-RU" dirty="0" smtClean="0"/>
              <a:t>² = 2a²</a:t>
            </a:r>
            <a:endParaRPr lang="ru-RU" dirty="0"/>
          </a:p>
        </p:txBody>
      </p:sp>
      <p:pic>
        <p:nvPicPr>
          <p:cNvPr id="4" name="Рисунок 3" descr="http://th-pif.narod.ru/images/practic/1.gif"/>
          <p:cNvPicPr/>
          <p:nvPr/>
        </p:nvPicPr>
        <p:blipFill>
          <a:blip r:embed="rId2" cstate="print">
            <a:lum bright="-40000"/>
          </a:blip>
          <a:srcRect/>
          <a:stretch>
            <a:fillRect/>
          </a:stretch>
        </p:blipFill>
        <p:spPr bwMode="auto">
          <a:xfrm>
            <a:off x="5143504" y="3500438"/>
            <a:ext cx="3286148" cy="3143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5000660" cy="714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Диагональ </a:t>
            </a:r>
            <a:r>
              <a:rPr lang="ru-RU" b="1" dirty="0" err="1" smtClean="0"/>
              <a:t>d</a:t>
            </a:r>
            <a:r>
              <a:rPr lang="ru-RU" b="1" dirty="0" smtClean="0"/>
              <a:t> прямоугольника</a:t>
            </a:r>
            <a:r>
              <a:rPr lang="ru-RU" dirty="0" smtClean="0"/>
              <a:t> со сторонами </a:t>
            </a:r>
            <a:r>
              <a:rPr lang="ru-RU" dirty="0" smtClean="0"/>
              <a:t>а</a:t>
            </a:r>
          </a:p>
          <a:p>
            <a:pPr>
              <a:buNone/>
            </a:pPr>
            <a:r>
              <a:rPr lang="ru-RU" dirty="0" smtClean="0"/>
              <a:t>и </a:t>
            </a:r>
            <a:r>
              <a:rPr lang="ru-RU" dirty="0" err="1" smtClean="0"/>
              <a:t>b</a:t>
            </a:r>
            <a:r>
              <a:rPr lang="ru-RU" dirty="0" smtClean="0"/>
              <a:t> вычисляется подобно </a:t>
            </a:r>
            <a:r>
              <a:rPr lang="ru-RU" dirty="0" smtClean="0"/>
              <a:t>тому, как</a:t>
            </a:r>
          </a:p>
          <a:p>
            <a:pPr>
              <a:buNone/>
            </a:pPr>
            <a:r>
              <a:rPr lang="ru-RU" dirty="0" smtClean="0"/>
              <a:t>вычисляется </a:t>
            </a:r>
            <a:r>
              <a:rPr lang="ru-RU" dirty="0" smtClean="0"/>
              <a:t>гипотенуза </a:t>
            </a:r>
            <a:r>
              <a:rPr lang="ru-RU" dirty="0" smtClean="0"/>
              <a:t>прямоугольного</a:t>
            </a:r>
          </a:p>
          <a:p>
            <a:pPr>
              <a:buNone/>
            </a:pPr>
            <a:r>
              <a:rPr lang="ru-RU" dirty="0" smtClean="0"/>
              <a:t>треугольника </a:t>
            </a:r>
            <a:r>
              <a:rPr lang="ru-RU" dirty="0" smtClean="0"/>
              <a:t>с катетами </a:t>
            </a:r>
            <a:r>
              <a:rPr lang="ru-RU" dirty="0" err="1" smtClean="0"/>
              <a:t>a</a:t>
            </a:r>
            <a:r>
              <a:rPr lang="ru-RU" dirty="0" smtClean="0"/>
              <a:t> и </a:t>
            </a:r>
            <a:r>
              <a:rPr lang="ru-RU" dirty="0" err="1" smtClean="0"/>
              <a:t>b</a:t>
            </a:r>
            <a:r>
              <a:rPr lang="ru-RU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Мы </a:t>
            </a:r>
            <a:r>
              <a:rPr lang="ru-RU" dirty="0" smtClean="0"/>
              <a:t>имеем </a:t>
            </a:r>
          </a:p>
          <a:p>
            <a:pPr>
              <a:buNone/>
            </a:pPr>
            <a:r>
              <a:rPr lang="ru-RU" dirty="0" smtClean="0"/>
              <a:t>       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</a:t>
            </a:r>
            <a:r>
              <a:rPr lang="ru-RU" dirty="0" err="1" smtClean="0"/>
              <a:t>d</a:t>
            </a:r>
            <a:r>
              <a:rPr lang="ru-RU" dirty="0" smtClean="0"/>
              <a:t>² = </a:t>
            </a:r>
            <a:r>
              <a:rPr lang="ru-RU" dirty="0" err="1" smtClean="0"/>
              <a:t>a</a:t>
            </a:r>
            <a:r>
              <a:rPr lang="ru-RU" dirty="0" smtClean="0"/>
              <a:t>² + </a:t>
            </a:r>
            <a:r>
              <a:rPr lang="ru-RU" dirty="0" err="1" smtClean="0"/>
              <a:t>b</a:t>
            </a:r>
            <a:r>
              <a:rPr lang="ru-RU" dirty="0" smtClean="0"/>
              <a:t>²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://th-pif.narod.ru/images/practic/2.gif"/>
          <p:cNvPicPr/>
          <p:nvPr/>
        </p:nvPicPr>
        <p:blipFill>
          <a:blip r:embed="rId2" cstate="print">
            <a:lum bright="-40000"/>
          </a:blip>
          <a:srcRect/>
          <a:stretch>
            <a:fillRect/>
          </a:stretch>
        </p:blipFill>
        <p:spPr bwMode="auto">
          <a:xfrm>
            <a:off x="3500430" y="3429000"/>
            <a:ext cx="5072098" cy="3081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14290"/>
            <a:ext cx="8229600" cy="603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686800" cy="555468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Высота </a:t>
            </a:r>
            <a:r>
              <a:rPr lang="ru-RU" b="1" dirty="0" err="1" smtClean="0"/>
              <a:t>h</a:t>
            </a:r>
            <a:r>
              <a:rPr lang="ru-RU" b="1" dirty="0" smtClean="0"/>
              <a:t> </a:t>
            </a:r>
            <a:r>
              <a:rPr lang="ru-RU" b="1" dirty="0" smtClean="0"/>
              <a:t>равностороннего треугольника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с</a:t>
            </a:r>
            <a:r>
              <a:rPr lang="ru-RU" dirty="0" smtClean="0"/>
              <a:t>о стороной </a:t>
            </a:r>
            <a:r>
              <a:rPr lang="ru-RU" dirty="0" smtClean="0"/>
              <a:t>а может рассматриваться </a:t>
            </a:r>
            <a:r>
              <a:rPr lang="ru-RU" dirty="0" smtClean="0"/>
              <a:t>как</a:t>
            </a:r>
          </a:p>
          <a:p>
            <a:pPr>
              <a:buNone/>
            </a:pPr>
            <a:r>
              <a:rPr lang="ru-RU" dirty="0" smtClean="0"/>
              <a:t>к</a:t>
            </a:r>
            <a:r>
              <a:rPr lang="ru-RU" dirty="0" smtClean="0"/>
              <a:t>атет прямоугольного </a:t>
            </a:r>
            <a:r>
              <a:rPr lang="ru-RU" dirty="0" smtClean="0"/>
              <a:t>треугольника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 гипотенуза которого </a:t>
            </a:r>
            <a:r>
              <a:rPr lang="ru-RU" dirty="0" smtClean="0"/>
              <a:t>а,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 </a:t>
            </a:r>
            <a:r>
              <a:rPr lang="ru-RU" dirty="0" smtClean="0"/>
              <a:t>другой катет </a:t>
            </a:r>
            <a:r>
              <a:rPr lang="ru-RU" dirty="0" err="1" smtClean="0"/>
              <a:t>a</a:t>
            </a:r>
            <a:r>
              <a:rPr lang="ru-RU" dirty="0" smtClean="0"/>
              <a:t>/2. </a:t>
            </a:r>
            <a:endParaRPr lang="ru-RU" dirty="0"/>
          </a:p>
        </p:txBody>
      </p:sp>
      <p:pic>
        <p:nvPicPr>
          <p:cNvPr id="4" name="Рисунок 3" descr="http://th-pif.narod.ru/images/practic/3.gif"/>
          <p:cNvPicPr/>
          <p:nvPr/>
        </p:nvPicPr>
        <p:blipFill>
          <a:blip r:embed="rId2" cstate="print">
            <a:lum bright="-40000" contrast="-30000"/>
          </a:blip>
          <a:srcRect/>
          <a:stretch>
            <a:fillRect/>
          </a:stretch>
        </p:blipFill>
        <p:spPr bwMode="auto">
          <a:xfrm>
            <a:off x="5357818" y="2714620"/>
            <a:ext cx="3071834" cy="3662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1428728" y="3714752"/>
            <a:ext cx="2538790" cy="942979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>
            <a:off x="1928794" y="5000636"/>
            <a:ext cx="1500198" cy="900119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800" dirty="0" smtClean="0"/>
              <a:t>Возможности применения теоремы </a:t>
            </a:r>
            <a:r>
              <a:rPr lang="ru-RU" sz="2800" dirty="0" smtClean="0"/>
              <a:t>Пифагора к</a:t>
            </a:r>
          </a:p>
          <a:p>
            <a:pPr>
              <a:buNone/>
            </a:pPr>
            <a:r>
              <a:rPr lang="ru-RU" sz="2800" dirty="0" smtClean="0"/>
              <a:t>вычислениям </a:t>
            </a:r>
            <a:r>
              <a:rPr lang="ru-RU" sz="2800" dirty="0" smtClean="0"/>
              <a:t>не </a:t>
            </a:r>
            <a:r>
              <a:rPr lang="ru-RU" sz="2800" dirty="0" smtClean="0"/>
              <a:t>ограничиваются планиметрией</a:t>
            </a:r>
            <a:r>
              <a:rPr lang="ru-RU" sz="2800" dirty="0" smtClean="0"/>
              <a:t>. </a:t>
            </a:r>
            <a:r>
              <a:rPr lang="ru-RU" sz="2800" b="1" dirty="0" smtClean="0"/>
              <a:t>На </a:t>
            </a: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р</a:t>
            </a:r>
            <a:r>
              <a:rPr lang="ru-RU" sz="2800" b="1" dirty="0" smtClean="0"/>
              <a:t>исунке изображен куб</a:t>
            </a:r>
            <a:r>
              <a:rPr lang="ru-RU" sz="2800" dirty="0" smtClean="0"/>
              <a:t>, внутри </a:t>
            </a:r>
            <a:r>
              <a:rPr lang="ru-RU" sz="2800" dirty="0" smtClean="0"/>
              <a:t>которого проведена 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диагональ </a:t>
            </a:r>
            <a:r>
              <a:rPr lang="ru-RU" sz="2800" dirty="0" err="1" smtClean="0"/>
              <a:t>d</a:t>
            </a:r>
            <a:r>
              <a:rPr lang="ru-RU" sz="2800" dirty="0" smtClean="0"/>
              <a:t>, являющаяся </a:t>
            </a:r>
            <a:r>
              <a:rPr lang="ru-RU" sz="2800" dirty="0" smtClean="0"/>
              <a:t>одновременно </a:t>
            </a:r>
            <a:r>
              <a:rPr lang="ru-RU" sz="2800" dirty="0" smtClean="0"/>
              <a:t>гипотенузой</a:t>
            </a:r>
          </a:p>
          <a:p>
            <a:pPr>
              <a:buNone/>
            </a:pPr>
            <a:r>
              <a:rPr lang="ru-RU" sz="2800" dirty="0" smtClean="0"/>
              <a:t>прямоугольного </a:t>
            </a:r>
            <a:r>
              <a:rPr lang="ru-RU" sz="2800" dirty="0" smtClean="0"/>
              <a:t>треугольника, 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заштрихованного</a:t>
            </a:r>
          </a:p>
          <a:p>
            <a:pPr>
              <a:buNone/>
            </a:pPr>
            <a:r>
              <a:rPr lang="ru-RU" sz="2800" dirty="0" smtClean="0"/>
              <a:t>на </a:t>
            </a:r>
            <a:r>
              <a:rPr lang="ru-RU" sz="2800" dirty="0" smtClean="0"/>
              <a:t>рисунке. Катетами 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треугольника </a:t>
            </a:r>
            <a:r>
              <a:rPr lang="ru-RU" sz="2800" dirty="0" smtClean="0"/>
              <a:t>служат </a:t>
            </a:r>
            <a:r>
              <a:rPr lang="ru-RU" sz="2800" dirty="0" smtClean="0"/>
              <a:t>ребро</a:t>
            </a:r>
          </a:p>
          <a:p>
            <a:pPr>
              <a:buNone/>
            </a:pPr>
            <a:r>
              <a:rPr lang="ru-RU" sz="2800" dirty="0" smtClean="0"/>
              <a:t>куба </a:t>
            </a:r>
            <a:r>
              <a:rPr lang="ru-RU" sz="2800" dirty="0" smtClean="0"/>
              <a:t>и диагональ квадрата</a:t>
            </a:r>
            <a:r>
              <a:rPr lang="ru-RU" sz="2800" dirty="0" smtClean="0"/>
              <a:t>,</a:t>
            </a:r>
          </a:p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dirty="0" smtClean="0"/>
              <a:t>лежащего </a:t>
            </a:r>
            <a:r>
              <a:rPr lang="ru-RU" sz="2800" dirty="0" smtClean="0"/>
              <a:t>в</a:t>
            </a:r>
          </a:p>
          <a:p>
            <a:pPr>
              <a:buNone/>
            </a:pPr>
            <a:r>
              <a:rPr lang="ru-RU" sz="2800" dirty="0" smtClean="0"/>
              <a:t>основании </a:t>
            </a:r>
            <a:r>
              <a:rPr lang="ru-RU" sz="2800" dirty="0" smtClean="0"/>
              <a:t>(как указывалось 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ранее</a:t>
            </a:r>
            <a:r>
              <a:rPr lang="ru-RU" sz="2800" dirty="0" smtClean="0"/>
              <a:t>, </a:t>
            </a:r>
            <a:r>
              <a:rPr lang="ru-RU" sz="2800" dirty="0" smtClean="0"/>
              <a:t>длина</a:t>
            </a:r>
          </a:p>
          <a:p>
            <a:pPr>
              <a:buNone/>
            </a:pPr>
            <a:r>
              <a:rPr lang="ru-RU" sz="2800" dirty="0" smtClean="0"/>
              <a:t>диагонали </a:t>
            </a:r>
            <a:r>
              <a:rPr lang="ru-RU" sz="2800" dirty="0" smtClean="0"/>
              <a:t>равна 2а). </a:t>
            </a:r>
            <a:endParaRPr lang="ru-RU" sz="2800" dirty="0"/>
          </a:p>
        </p:txBody>
      </p:sp>
      <p:pic>
        <p:nvPicPr>
          <p:cNvPr id="4" name="Рисунок 3" descr="http://th-pif.narod.ru/images/practic/use01.gif"/>
          <p:cNvPicPr/>
          <p:nvPr/>
        </p:nvPicPr>
        <p:blipFill>
          <a:blip r:embed="rId2" cstate="print">
            <a:lum bright="-40000"/>
          </a:blip>
          <a:srcRect/>
          <a:stretch>
            <a:fillRect/>
          </a:stretch>
        </p:blipFill>
        <p:spPr bwMode="auto">
          <a:xfrm>
            <a:off x="4714876" y="2786058"/>
            <a:ext cx="3786214" cy="3591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3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91</TotalTime>
  <Words>178</Words>
  <Application>Microsoft Office PowerPoint</Application>
  <PresentationFormat>Экран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Теорема Пифагора</vt:lpstr>
      <vt:lpstr>Применение теоремы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Пифагор</dc:title>
  <dc:creator>Ленни</dc:creator>
  <cp:lastModifiedBy>Ленни</cp:lastModifiedBy>
  <cp:revision>15</cp:revision>
  <dcterms:created xsi:type="dcterms:W3CDTF">2010-01-22T18:41:52Z</dcterms:created>
  <dcterms:modified xsi:type="dcterms:W3CDTF">2010-01-24T08:53:01Z</dcterms:modified>
</cp:coreProperties>
</file>