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57" r:id="rId3"/>
    <p:sldId id="272" r:id="rId4"/>
    <p:sldId id="273" r:id="rId5"/>
    <p:sldId id="274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6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1229B-1636-4B5C-8834-75473CF1F1EC}" type="datetimeFigureOut">
              <a:rPr lang="ru-RU" smtClean="0"/>
              <a:t>04.10.2009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31A31-8F8E-4EC9-B7AB-F3D6C45ECB3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31A31-8F8E-4EC9-B7AB-F3D6C45ECB36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5195-04BE-4BE1-BFA3-3438A5231936}" type="datetimeFigureOut">
              <a:rPr lang="ru-RU" smtClean="0"/>
              <a:t>04.10.2009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8B2D614-C87D-40AD-BA07-BBD78578A0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5195-04BE-4BE1-BFA3-3438A5231936}" type="datetimeFigureOut">
              <a:rPr lang="ru-RU" smtClean="0"/>
              <a:t>04.10.2009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D614-C87D-40AD-BA07-BBD78578A0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5195-04BE-4BE1-BFA3-3438A5231936}" type="datetimeFigureOut">
              <a:rPr lang="ru-RU" smtClean="0"/>
              <a:t>04.10.2009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D614-C87D-40AD-BA07-BBD78578A0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5195-04BE-4BE1-BFA3-3438A5231936}" type="datetimeFigureOut">
              <a:rPr lang="ru-RU" smtClean="0"/>
              <a:t>04.10.2009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8B2D614-C87D-40AD-BA07-BBD78578A0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5195-04BE-4BE1-BFA3-3438A5231936}" type="datetimeFigureOut">
              <a:rPr lang="ru-RU" smtClean="0"/>
              <a:t>04.10.2009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D614-C87D-40AD-BA07-BBD78578A07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5195-04BE-4BE1-BFA3-3438A5231936}" type="datetimeFigureOut">
              <a:rPr lang="ru-RU" smtClean="0"/>
              <a:t>04.10.2009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D614-C87D-40AD-BA07-BBD78578A0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5195-04BE-4BE1-BFA3-3438A5231936}" type="datetimeFigureOut">
              <a:rPr lang="ru-RU" smtClean="0"/>
              <a:t>04.10.2009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8B2D614-C87D-40AD-BA07-BBD78578A07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5195-04BE-4BE1-BFA3-3438A5231936}" type="datetimeFigureOut">
              <a:rPr lang="ru-RU" smtClean="0"/>
              <a:t>04.10.2009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D614-C87D-40AD-BA07-BBD78578A0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5195-04BE-4BE1-BFA3-3438A5231936}" type="datetimeFigureOut">
              <a:rPr lang="ru-RU" smtClean="0"/>
              <a:t>04.10.2009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D614-C87D-40AD-BA07-BBD78578A0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5195-04BE-4BE1-BFA3-3438A5231936}" type="datetimeFigureOut">
              <a:rPr lang="ru-RU" smtClean="0"/>
              <a:t>04.10.2009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D614-C87D-40AD-BA07-BBD78578A0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5195-04BE-4BE1-BFA3-3438A5231936}" type="datetimeFigureOut">
              <a:rPr lang="ru-RU" smtClean="0"/>
              <a:t>04.10.2009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2D614-C87D-40AD-BA07-BBD78578A07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9605195-04BE-4BE1-BFA3-3438A5231936}" type="datetimeFigureOut">
              <a:rPr lang="ru-RU" smtClean="0"/>
              <a:t>04.10.2009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8B2D614-C87D-40AD-BA07-BBD78578A07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comb dir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0"/>
            <a:ext cx="8077200" cy="4100530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chemeClr val="accent3"/>
                </a:solidFill>
              </a:rPr>
              <a:t/>
            </a:r>
            <a:br>
              <a:rPr lang="ru-RU" sz="6000" dirty="0" smtClean="0">
                <a:solidFill>
                  <a:schemeClr val="accent3"/>
                </a:solidFill>
              </a:rPr>
            </a:br>
            <a:r>
              <a:rPr lang="ru-RU" sz="6000" dirty="0" smtClean="0">
                <a:solidFill>
                  <a:schemeClr val="accent3"/>
                </a:solidFill>
              </a:rPr>
              <a:t/>
            </a:r>
            <a:br>
              <a:rPr lang="ru-RU" sz="6000" dirty="0" smtClean="0">
                <a:solidFill>
                  <a:schemeClr val="accent3"/>
                </a:solidFill>
              </a:rPr>
            </a:br>
            <a:r>
              <a:rPr lang="ru-RU" sz="6000" dirty="0" smtClean="0">
                <a:solidFill>
                  <a:schemeClr val="accent3"/>
                </a:solidFill>
              </a:rPr>
              <a:t>Стили родительского воспитания</a:t>
            </a:r>
            <a:endParaRPr lang="ru-RU" sz="6000" dirty="0"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14" descr="10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3429000"/>
            <a:ext cx="2557450" cy="2786082"/>
          </a:xfrm>
          <a:prstGeom prst="rect">
            <a:avLst/>
          </a:prstGeom>
          <a:noFill/>
        </p:spPr>
      </p:pic>
      <p:pic>
        <p:nvPicPr>
          <p:cNvPr id="5" name="Picture 20" descr="85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32"/>
            <a:ext cx="2928926" cy="2057400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4400" dirty="0" smtClean="0">
                <a:solidFill>
                  <a:srgbClr val="92D050"/>
                </a:solidFill>
              </a:rPr>
              <a:t>16 – 29 баллов </a:t>
            </a:r>
            <a:r>
              <a:rPr lang="ru-RU" sz="3600" dirty="0" smtClean="0"/>
              <a:t>– </a:t>
            </a:r>
            <a:r>
              <a:rPr lang="ru-RU" sz="4000" dirty="0" smtClean="0">
                <a:solidFill>
                  <a:srgbClr val="FF0000"/>
                </a:solidFill>
                <a:effectLst/>
              </a:rPr>
              <a:t>забота о ребёнке для вас вопрос первостепенной важности. Вы обладаете способностями воспитателя, но на практике не всегда применяете их последовательно и целенаправленно. Порой вы чересчур строги, в других – излишне мягки. кроме того вы склонны к компромиссам, которые ослабляют воспитательный эффект. Вам следует серьёзно задуматься над своим подходом к воспитанию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Менее 16 баллов </a:t>
            </a:r>
            <a:r>
              <a:rPr lang="ru-RU" dirty="0" smtClean="0"/>
              <a:t>– </a:t>
            </a:r>
            <a:r>
              <a:rPr lang="ru-RU" sz="4400" dirty="0" smtClean="0"/>
              <a:t>у вас серьёзные проблемы с воспитанием ребёнка. Вам недостаточно либо знаний, как сделать ребёнка личностью, либо желанием добиться этого, а возможно и того и другого. Советуем обратиться к помощи специалистов – педагогов и психологов, познакомиться с публикациями по вопросам семейного воспитания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ru-RU" dirty="0" smtClean="0"/>
              <a:t>В доме собрались ребята, друзья вашего ребёнка. Как можно организовать, чем занять?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4" descr="108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357430"/>
            <a:ext cx="3429000" cy="3810000"/>
          </a:xfrm>
          <a:prstGeom prst="rect">
            <a:avLst/>
          </a:prstGeom>
          <a:noFill/>
        </p:spPr>
      </p:pic>
      <p:pic>
        <p:nvPicPr>
          <p:cNvPr id="7" name="Picture 5" descr="106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2428868"/>
            <a:ext cx="3657600" cy="3429000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85728"/>
            <a:ext cx="8500654" cy="5353072"/>
          </a:xfrm>
        </p:spPr>
        <p:txBody>
          <a:bodyPr/>
          <a:lstStyle/>
          <a:p>
            <a:pPr algn="l"/>
            <a:r>
              <a:rPr lang="ru-RU" dirty="0" smtClean="0"/>
              <a:t>Вам необходима помощь ребёнка, а он занят каким – то интересным для него делом. Как поступить?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1" name="Picture 3" descr="C:\Program Files\Microsoft Office\MEDIA\CAGCAT10\j019966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000504"/>
            <a:ext cx="2500330" cy="2428892"/>
          </a:xfrm>
          <a:prstGeom prst="rect">
            <a:avLst/>
          </a:prstGeom>
          <a:noFill/>
        </p:spPr>
      </p:pic>
      <p:pic>
        <p:nvPicPr>
          <p:cNvPr id="7" name="Picture 6" descr="j02921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2071678"/>
            <a:ext cx="3014663" cy="2665413"/>
          </a:xfrm>
          <a:prstGeom prst="rect">
            <a:avLst/>
          </a:prstGeom>
          <a:noFill/>
        </p:spPr>
      </p:pic>
      <p:pic>
        <p:nvPicPr>
          <p:cNvPr id="2052" name="Picture 4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714752"/>
            <a:ext cx="4184089" cy="2857520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0"/>
            <a:ext cx="8500654" cy="5638800"/>
          </a:xfrm>
        </p:spPr>
        <p:txBody>
          <a:bodyPr/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Ваш ребёнок сообщает вам, что за его неуспеваемость по предметам вас вызывают в школу. Что вы скажите вашему ребёнку?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9" descr="err_an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228600"/>
            <a:ext cx="1371600" cy="1346200"/>
          </a:xfrm>
          <a:prstGeom prst="rect">
            <a:avLst/>
          </a:prstGeom>
          <a:noFill/>
        </p:spPr>
      </p:pic>
      <p:pic>
        <p:nvPicPr>
          <p:cNvPr id="6" name="Picture 46" descr="Image7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4437063"/>
            <a:ext cx="2339975" cy="1989137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14290"/>
            <a:ext cx="8429216" cy="6143668"/>
          </a:xfrm>
        </p:spPr>
        <p:txBody>
          <a:bodyPr>
            <a:normAutofit/>
          </a:bodyPr>
          <a:lstStyle/>
          <a:p>
            <a:pPr algn="l"/>
            <a:r>
              <a:rPr lang="ru-RU" sz="6600" dirty="0" smtClean="0">
                <a:solidFill>
                  <a:srgbClr val="FF0000"/>
                </a:solidFill>
              </a:rPr>
              <a:t>Родительская одарённость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2714620"/>
            <a:ext cx="6480048" cy="58279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143380"/>
            <a:ext cx="2643206" cy="1805026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" name="Picture 4" descr="prod0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47800" y="457200"/>
            <a:ext cx="6172200" cy="594360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85728"/>
            <a:ext cx="8500654" cy="5353072"/>
          </a:xfrm>
        </p:spPr>
        <p:txBody>
          <a:bodyPr>
            <a:noAutofit/>
          </a:bodyPr>
          <a:lstStyle/>
          <a:p>
            <a:pPr algn="l"/>
            <a:r>
              <a:rPr lang="ru-RU" sz="4800" dirty="0" smtClean="0">
                <a:effectLst/>
              </a:rPr>
              <a:t>Покинут счастьем будет тот,</a:t>
            </a:r>
            <a:br>
              <a:rPr lang="ru-RU" sz="4800" dirty="0" smtClean="0">
                <a:effectLst/>
              </a:rPr>
            </a:br>
            <a:r>
              <a:rPr lang="ru-RU" sz="4800" dirty="0" smtClean="0">
                <a:effectLst/>
              </a:rPr>
              <a:t>Кого ребёнком плохо воспитали.</a:t>
            </a:r>
            <a:br>
              <a:rPr lang="ru-RU" sz="4800" dirty="0" smtClean="0">
                <a:effectLst/>
              </a:rPr>
            </a:br>
            <a:r>
              <a:rPr lang="ru-RU" sz="4800" dirty="0" smtClean="0">
                <a:effectLst/>
              </a:rPr>
              <a:t>Побег зелёный выпрямить легко,</a:t>
            </a:r>
            <a:br>
              <a:rPr lang="ru-RU" sz="4800" dirty="0" smtClean="0">
                <a:effectLst/>
              </a:rPr>
            </a:br>
            <a:r>
              <a:rPr lang="ru-RU" sz="4800" dirty="0" smtClean="0">
                <a:effectLst/>
              </a:rPr>
              <a:t>сухую ветвь один огонь исправит.</a:t>
            </a:r>
            <a:br>
              <a:rPr lang="ru-RU" sz="4800" dirty="0" smtClean="0">
                <a:effectLst/>
              </a:rPr>
            </a:br>
            <a:r>
              <a:rPr lang="ru-RU" sz="4800" dirty="0" smtClean="0">
                <a:effectLst/>
              </a:rPr>
              <a:t> </a:t>
            </a:r>
            <a:r>
              <a:rPr lang="ru-RU" sz="4800" dirty="0" smtClean="0">
                <a:effectLst/>
              </a:rPr>
              <a:t>                                      Саади.</a:t>
            </a:r>
            <a:endParaRPr lang="ru-RU" sz="48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5" descr="5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72" y="4071942"/>
            <a:ext cx="1428728" cy="2786058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357167"/>
            <a:ext cx="8458200" cy="5718620"/>
          </a:xfrm>
        </p:spPr>
        <p:txBody>
          <a:bodyPr>
            <a:noAutofit/>
          </a:bodyPr>
          <a:lstStyle/>
          <a:p>
            <a:pPr algn="r"/>
            <a:r>
              <a:rPr lang="ru-RU" sz="5400" dirty="0" smtClean="0">
                <a:solidFill>
                  <a:srgbClr val="00B050"/>
                </a:solidFill>
              </a:rPr>
              <a:t>Знаете ли, какой самый верный способ сделать вашего ребёнка несчастным –            приучить его не встречать нив чём отказа.</a:t>
            </a:r>
            <a:endParaRPr lang="ru-RU" sz="54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teach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00438"/>
            <a:ext cx="2638425" cy="2790825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14291"/>
            <a:ext cx="8458200" cy="5861496"/>
          </a:xfrm>
        </p:spPr>
        <p:txBody>
          <a:bodyPr/>
          <a:lstStyle/>
          <a:p>
            <a:r>
              <a:rPr lang="ru-RU" sz="4800" dirty="0" smtClean="0">
                <a:solidFill>
                  <a:srgbClr val="FF0000"/>
                </a:solidFill>
              </a:rPr>
              <a:t>Авторитарный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стиль воспитания</a:t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071678"/>
            <a:ext cx="8458200" cy="4143404"/>
          </a:xfrm>
        </p:spPr>
        <p:txBody>
          <a:bodyPr/>
          <a:lstStyle/>
          <a:p>
            <a:r>
              <a:rPr lang="ru-RU" dirty="0" smtClean="0"/>
              <a:t>     родители                                            ребёнок</a:t>
            </a:r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857224" y="1857364"/>
            <a:ext cx="1285884" cy="135732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0800000">
            <a:off x="857224" y="3214686"/>
            <a:ext cx="1214446" cy="17859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5072074"/>
            <a:ext cx="121444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5357818" y="2714620"/>
            <a:ext cx="1000132" cy="92869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5500694" y="3643314"/>
            <a:ext cx="785818" cy="18573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857488" y="2643182"/>
            <a:ext cx="1928826" cy="857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85729"/>
            <a:ext cx="8458200" cy="5790058"/>
          </a:xfrm>
        </p:spPr>
        <p:txBody>
          <a:bodyPr/>
          <a:lstStyle/>
          <a:p>
            <a:r>
              <a:rPr lang="ru-RU" sz="5400" dirty="0" smtClean="0">
                <a:solidFill>
                  <a:srgbClr val="FF0000"/>
                </a:solidFill>
              </a:rPr>
              <a:t>Авторитетный 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стиль воспитания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1900254"/>
          </a:xfrm>
        </p:spPr>
        <p:txBody>
          <a:bodyPr/>
          <a:lstStyle/>
          <a:p>
            <a:r>
              <a:rPr lang="ru-RU" dirty="0" smtClean="0"/>
              <a:t>            родители                                           ребёнок</a:t>
            </a:r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1428728" y="2428868"/>
            <a:ext cx="1285884" cy="121444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5929322" y="2786058"/>
            <a:ext cx="857256" cy="92869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 rot="10800000">
            <a:off x="1643042" y="3643314"/>
            <a:ext cx="928694" cy="17145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6072198" y="3786190"/>
            <a:ext cx="642942" cy="135732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428992" y="3500438"/>
            <a:ext cx="178595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714356"/>
            <a:ext cx="6480048" cy="2000264"/>
          </a:xfrm>
        </p:spPr>
        <p:txBody>
          <a:bodyPr>
            <a:normAutofit/>
          </a:bodyPr>
          <a:lstStyle/>
          <a:p>
            <a:pPr algn="l"/>
            <a:r>
              <a:rPr lang="ru-RU" sz="5400" i="1" dirty="0" smtClean="0">
                <a:solidFill>
                  <a:srgbClr val="FF0000"/>
                </a:solidFill>
              </a:rPr>
              <a:t>Либеральный</a:t>
            </a:r>
            <a:r>
              <a:rPr lang="ru-RU" sz="4800" dirty="0" smtClean="0"/>
              <a:t> стиль воспитания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2857496"/>
            <a:ext cx="6480048" cy="3786214"/>
          </a:xfrm>
        </p:spPr>
        <p:txBody>
          <a:bodyPr/>
          <a:lstStyle/>
          <a:p>
            <a:r>
              <a:rPr lang="ru-RU" dirty="0" smtClean="0"/>
              <a:t>        Родители                                        ребёнок </a:t>
            </a:r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1214414" y="2857496"/>
            <a:ext cx="1143008" cy="114300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0800000">
            <a:off x="1285852" y="4071942"/>
            <a:ext cx="1071570" cy="164307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5286380" y="3143248"/>
            <a:ext cx="1071570" cy="107157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429256" y="4214818"/>
            <a:ext cx="857256" cy="171451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rot="16200000" flipV="1">
            <a:off x="4679157" y="3107529"/>
            <a:ext cx="428628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>
            <a:off x="4214810" y="4000504"/>
            <a:ext cx="785818" cy="285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6429388" y="3000372"/>
            <a:ext cx="357190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6429388" y="4286256"/>
            <a:ext cx="500066" cy="285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5429256" y="2714620"/>
            <a:ext cx="57150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>
            <a:off x="4214810" y="4786322"/>
            <a:ext cx="1000132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6357950" y="5072074"/>
            <a:ext cx="714380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0800000">
            <a:off x="4357686" y="5572140"/>
            <a:ext cx="714380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6572264" y="5715016"/>
            <a:ext cx="428628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642918"/>
            <a:ext cx="6480048" cy="1785950"/>
          </a:xfrm>
        </p:spPr>
        <p:txBody>
          <a:bodyPr>
            <a:normAutofit/>
          </a:bodyPr>
          <a:lstStyle/>
          <a:p>
            <a:pPr algn="l"/>
            <a:r>
              <a:rPr lang="ru-RU" sz="5400" i="1" dirty="0" smtClean="0">
                <a:solidFill>
                  <a:srgbClr val="FF0000"/>
                </a:solidFill>
              </a:rPr>
              <a:t>Индифферентный </a:t>
            </a:r>
            <a:r>
              <a:rPr lang="ru-RU" sz="5300" dirty="0" smtClean="0"/>
              <a:t>стиль воспитания</a:t>
            </a:r>
            <a:endParaRPr lang="ru-RU" sz="5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357826"/>
            <a:ext cx="6480048" cy="1071570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800" dirty="0" smtClean="0"/>
              <a:t>              родители                                                              ребёнок</a:t>
            </a:r>
            <a:endParaRPr lang="ru-RU" sz="3800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1142976" y="2643182"/>
            <a:ext cx="928694" cy="107157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0800000">
            <a:off x="1142976" y="3714752"/>
            <a:ext cx="928694" cy="185738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643438" y="2428868"/>
            <a:ext cx="2500330" cy="3714776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5357818" y="3071810"/>
            <a:ext cx="785818" cy="928694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5357818" y="4071942"/>
            <a:ext cx="785818" cy="1214446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1142984"/>
            <a:ext cx="8143464" cy="2928958"/>
          </a:xfrm>
        </p:spPr>
        <p:txBody>
          <a:bodyPr>
            <a:normAutofit/>
          </a:bodyPr>
          <a:lstStyle/>
          <a:p>
            <a:pPr algn="l"/>
            <a:r>
              <a:rPr lang="ru-RU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 </a:t>
            </a:r>
            <a:br>
              <a:rPr lang="ru-RU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«Я и мой ребёнок»</a:t>
            </a:r>
            <a:endParaRPr lang="ru-RU" sz="6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10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2590800"/>
            <a:ext cx="2057400" cy="3505200"/>
          </a:xfrm>
          <a:prstGeom prst="rect">
            <a:avLst/>
          </a:prstGeom>
          <a:noFill/>
        </p:spPr>
      </p:pic>
      <p:pic>
        <p:nvPicPr>
          <p:cNvPr id="5" name="Picture 5" descr="11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928670"/>
            <a:ext cx="1352550" cy="1352550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00042"/>
            <a:ext cx="8572560" cy="2428892"/>
          </a:xfrm>
        </p:spPr>
        <p:txBody>
          <a:bodyPr>
            <a:noAutofit/>
          </a:bodyPr>
          <a:lstStyle/>
          <a:p>
            <a:pPr algn="l"/>
            <a:r>
              <a:rPr lang="ru-RU" sz="4400" dirty="0" smtClean="0">
                <a:solidFill>
                  <a:srgbClr val="FF0000"/>
                </a:solidFill>
              </a:rPr>
              <a:t>30 – 39 баллов </a:t>
            </a:r>
            <a:r>
              <a:rPr lang="ru-RU" sz="3600" dirty="0" smtClean="0"/>
              <a:t>– </a:t>
            </a:r>
            <a:r>
              <a:rPr lang="ru-RU" sz="3600" dirty="0" smtClean="0">
                <a:solidFill>
                  <a:srgbClr val="92D050"/>
                </a:solidFill>
              </a:rPr>
              <a:t>ребёнок для вас самая большая ценность  в вашей жизни. Вы стремитесь не только понять, но и узнать его, относитесь к нему с уважением, придерживаетесь прогрессивных принципов воспитания и постоянной линии поведения. Другими словами вы действуете правильно и можете надеяться на хорошие результаты.</a:t>
            </a:r>
            <a:endParaRPr lang="ru-RU" sz="3600" dirty="0">
              <a:solidFill>
                <a:srgbClr val="92D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929066"/>
            <a:ext cx="6480048" cy="107157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114</TotalTime>
  <Words>252</Words>
  <Application>Microsoft Office PowerPoint</Application>
  <PresentationFormat>Экран (4:3)</PresentationFormat>
  <Paragraphs>23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  Стили родительского воспитания</vt:lpstr>
      <vt:lpstr>Покинут счастьем будет тот, Кого ребёнком плохо воспитали. Побег зелёный выпрямить легко, сухую ветвь один огонь исправит.                                        Саади.</vt:lpstr>
      <vt:lpstr>Знаете ли, какой самый верный способ сделать вашего ребёнка несчастным –            приучить его не встречать нив чём отказа.</vt:lpstr>
      <vt:lpstr>Авторитарный  стиль воспитания </vt:lpstr>
      <vt:lpstr>Авторитетный  стиль воспитания</vt:lpstr>
      <vt:lpstr>Либеральный стиль воспитания</vt:lpstr>
      <vt:lpstr>Индифферентный стиль воспитания</vt:lpstr>
      <vt:lpstr>Тест  «Я и мой ребёнок»</vt:lpstr>
      <vt:lpstr>30 – 39 баллов – ребёнок для вас самая большая ценность  в вашей жизни. Вы стремитесь не только понять, но и узнать его, относитесь к нему с уважением, придерживаетесь прогрессивных принципов воспитания и постоянной линии поведения. Другими словами вы действуете правильно и можете надеяться на хорошие результаты.</vt:lpstr>
      <vt:lpstr>16 – 29 баллов – забота о ребёнке для вас вопрос первостепенной важности. Вы обладаете способностями воспитателя, но на практике не всегда применяете их последовательно и целенаправленно. Порой вы чересчур строги, в других – излишне мягки. кроме того вы склонны к компромиссам, которые ослабляют воспитательный эффект. Вам следует серьёзно задуматься над своим подходом к воспитанию.</vt:lpstr>
      <vt:lpstr>Менее 16 баллов – у вас серьёзные проблемы с воспитанием ребёнка. Вам недостаточно либо знаний, как сделать ребёнка личностью, либо желанием добиться этого, а возможно и того и другого. Советуем обратиться к помощи специалистов – педагогов и психологов, познакомиться с публикациями по вопросам семейного воспитания.</vt:lpstr>
      <vt:lpstr>В доме собрались ребята, друзья вашего ребёнка. Как можно организовать, чем занять?</vt:lpstr>
      <vt:lpstr>Вам необходима помощь ребёнка, а он занят каким – то интересным для него делом. Как поступить?</vt:lpstr>
      <vt:lpstr>   Ваш ребёнок сообщает вам, что за его неуспеваемость по предметам вас вызывают в школу. Что вы скажите вашему ребёнку?</vt:lpstr>
      <vt:lpstr>Родительская одарённость</vt:lpstr>
      <vt:lpstr>Слайд 16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Стили родительского воспитания</dc:title>
  <dc:creator>Олег</dc:creator>
  <cp:lastModifiedBy>Олег</cp:lastModifiedBy>
  <cp:revision>12</cp:revision>
  <dcterms:created xsi:type="dcterms:W3CDTF">2009-10-04T01:55:45Z</dcterms:created>
  <dcterms:modified xsi:type="dcterms:W3CDTF">2009-10-04T03:50:25Z</dcterms:modified>
</cp:coreProperties>
</file>