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72" r:id="rId4"/>
    <p:sldId id="273" r:id="rId5"/>
    <p:sldId id="27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1229B-1636-4B5C-8834-75473CF1F1EC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31A31-8F8E-4EC9-B7AB-F3D6C45ECB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31A31-8F8E-4EC9-B7AB-F3D6C45ECB36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605195-04BE-4BE1-BFA3-3438A5231936}" type="datetimeFigureOut">
              <a:rPr lang="ru-RU" smtClean="0"/>
              <a:t>04.10.2009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B2D614-C87D-40AD-BA07-BBD78578A0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8077200" cy="410053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3"/>
                </a:solidFill>
              </a:rPr>
              <a:t/>
            </a:r>
            <a:br>
              <a:rPr lang="ru-RU" sz="6000" dirty="0" smtClean="0">
                <a:solidFill>
                  <a:schemeClr val="accent3"/>
                </a:solidFill>
              </a:rPr>
            </a:br>
            <a:r>
              <a:rPr lang="ru-RU" sz="6000" dirty="0" smtClean="0">
                <a:solidFill>
                  <a:schemeClr val="accent3"/>
                </a:solidFill>
              </a:rPr>
              <a:t/>
            </a:r>
            <a:br>
              <a:rPr lang="ru-RU" sz="6000" dirty="0" smtClean="0">
                <a:solidFill>
                  <a:schemeClr val="accent3"/>
                </a:solidFill>
              </a:rPr>
            </a:br>
            <a:r>
              <a:rPr lang="ru-RU" sz="6000" dirty="0" smtClean="0">
                <a:solidFill>
                  <a:schemeClr val="accent3"/>
                </a:solidFill>
              </a:rPr>
              <a:t>Стили родительского воспитания</a:t>
            </a:r>
            <a:endParaRPr lang="ru-RU" sz="60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4" descr="10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429000"/>
            <a:ext cx="2557450" cy="2786082"/>
          </a:xfrm>
          <a:prstGeom prst="rect">
            <a:avLst/>
          </a:prstGeom>
          <a:noFill/>
        </p:spPr>
      </p:pic>
      <p:pic>
        <p:nvPicPr>
          <p:cNvPr id="5" name="Picture 20" descr="8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2928926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 smtClean="0">
                <a:solidFill>
                  <a:srgbClr val="92D050"/>
                </a:solidFill>
              </a:rPr>
              <a:t>16 – 29 баллов </a:t>
            </a:r>
            <a:r>
              <a:rPr lang="ru-RU" sz="3600" dirty="0" smtClean="0"/>
              <a:t>– </a:t>
            </a:r>
            <a:r>
              <a:rPr lang="ru-RU" sz="4000" dirty="0" smtClean="0">
                <a:solidFill>
                  <a:srgbClr val="FF0000"/>
                </a:solidFill>
                <a:effectLst/>
              </a:rPr>
              <a:t>забота о ребёнке для вас вопрос первостепенной важности. Вы обладаете способностями воспитателя, но на практике не всегда применяете их последовательно и целенаправленно. Порой вы чересчур строги, в других – излишне мягки. кроме того вы склонны к компромиссам, которые ослабляют воспитательный эффект. Вам следует серьёзно задуматься над своим подходом к воспитанию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Менее 16 баллов </a:t>
            </a:r>
            <a:r>
              <a:rPr lang="ru-RU" dirty="0" smtClean="0"/>
              <a:t>– </a:t>
            </a:r>
            <a:r>
              <a:rPr lang="ru-RU" sz="4400" dirty="0" smtClean="0"/>
              <a:t>у вас серьёзные проблемы с воспитанием ребёнка. Вам недостаточно либо знаний, как сделать ребёнка личностью, либо желанием добиться этого, а возможно и того и другого. Советуем обратиться к помощи специалистов – педагогов и психологов, познакомиться с публикациями по вопросам семейного воспитания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dirty="0" smtClean="0"/>
              <a:t>В доме собрались ребята, друзья вашего ребёнка. Как можно организовать, чем занять?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4" descr="10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3429000" cy="3810000"/>
          </a:xfrm>
          <a:prstGeom prst="rect">
            <a:avLst/>
          </a:prstGeom>
          <a:noFill/>
        </p:spPr>
      </p:pic>
      <p:pic>
        <p:nvPicPr>
          <p:cNvPr id="7" name="Picture 5" descr="10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428868"/>
            <a:ext cx="36576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85728"/>
            <a:ext cx="8500654" cy="5353072"/>
          </a:xfrm>
        </p:spPr>
        <p:txBody>
          <a:bodyPr/>
          <a:lstStyle/>
          <a:p>
            <a:pPr algn="l"/>
            <a:r>
              <a:rPr lang="ru-RU" dirty="0" smtClean="0"/>
              <a:t>Вам необходима помощь ребёнка, а он занят каким – то интересным для него делом. Как поступить?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Program Files\Microsoft Office\MEDIA\CAGCAT10\j019966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00504"/>
            <a:ext cx="2500330" cy="2428892"/>
          </a:xfrm>
          <a:prstGeom prst="rect">
            <a:avLst/>
          </a:prstGeom>
          <a:noFill/>
        </p:spPr>
      </p:pic>
      <p:pic>
        <p:nvPicPr>
          <p:cNvPr id="7" name="Picture 6" descr="j02921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2071678"/>
            <a:ext cx="3014663" cy="2665413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714752"/>
            <a:ext cx="4184089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0"/>
            <a:ext cx="8500654" cy="5638800"/>
          </a:xfrm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Ваш ребёнок сообщает вам, что за его неуспеваемость по предметам вас вызывают в школу. Что вы скажите вашему ребёнку?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9" descr="err_an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28600"/>
            <a:ext cx="1371600" cy="1346200"/>
          </a:xfrm>
          <a:prstGeom prst="rect">
            <a:avLst/>
          </a:prstGeom>
          <a:noFill/>
        </p:spPr>
      </p:pic>
      <p:pic>
        <p:nvPicPr>
          <p:cNvPr id="6" name="Picture 46" descr="Image7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437063"/>
            <a:ext cx="2339975" cy="1989137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4290"/>
            <a:ext cx="8429216" cy="6143668"/>
          </a:xfrm>
        </p:spPr>
        <p:txBody>
          <a:bodyPr>
            <a:normAutofit/>
          </a:bodyPr>
          <a:lstStyle/>
          <a:p>
            <a:pPr algn="l"/>
            <a:r>
              <a:rPr lang="ru-RU" sz="6600" dirty="0" smtClean="0">
                <a:solidFill>
                  <a:srgbClr val="FF0000"/>
                </a:solidFill>
              </a:rPr>
              <a:t>Родительская одарённость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714620"/>
            <a:ext cx="6480048" cy="5827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143380"/>
            <a:ext cx="2643206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4" descr="prod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47800" y="457200"/>
            <a:ext cx="6172200" cy="5943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85728"/>
            <a:ext cx="8500654" cy="5353072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effectLst/>
              </a:rPr>
              <a:t>Покинут счастьем будет тот,</a:t>
            </a:r>
            <a:br>
              <a:rPr lang="ru-RU" sz="4800" dirty="0" smtClean="0">
                <a:effectLst/>
              </a:rPr>
            </a:br>
            <a:r>
              <a:rPr lang="ru-RU" sz="4800" dirty="0" smtClean="0">
                <a:effectLst/>
              </a:rPr>
              <a:t>Кого ребёнком плохо воспитали.</a:t>
            </a:r>
            <a:br>
              <a:rPr lang="ru-RU" sz="4800" dirty="0" smtClean="0">
                <a:effectLst/>
              </a:rPr>
            </a:br>
            <a:r>
              <a:rPr lang="ru-RU" sz="4800" dirty="0" smtClean="0">
                <a:effectLst/>
              </a:rPr>
              <a:t>Побег зелёный выпрямить легко,</a:t>
            </a:r>
            <a:br>
              <a:rPr lang="ru-RU" sz="4800" dirty="0" smtClean="0">
                <a:effectLst/>
              </a:rPr>
            </a:br>
            <a:r>
              <a:rPr lang="ru-RU" sz="4800" dirty="0" smtClean="0">
                <a:effectLst/>
              </a:rPr>
              <a:t>сухую ветвь один огонь исправит.</a:t>
            </a:r>
            <a:br>
              <a:rPr lang="ru-RU" sz="4800" dirty="0" smtClean="0">
                <a:effectLst/>
              </a:rPr>
            </a:br>
            <a:r>
              <a:rPr lang="ru-RU" sz="4800" dirty="0" smtClean="0">
                <a:effectLst/>
              </a:rPr>
              <a:t> </a:t>
            </a:r>
            <a:r>
              <a:rPr lang="ru-RU" sz="4800" dirty="0" smtClean="0">
                <a:effectLst/>
              </a:rPr>
              <a:t>                                      Саади.</a:t>
            </a:r>
            <a:endParaRPr lang="ru-RU" sz="4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5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071942"/>
            <a:ext cx="1428728" cy="2786058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57167"/>
            <a:ext cx="8458200" cy="5718620"/>
          </a:xfrm>
        </p:spPr>
        <p:txBody>
          <a:bodyPr>
            <a:noAutofit/>
          </a:bodyPr>
          <a:lstStyle/>
          <a:p>
            <a:pPr algn="r"/>
            <a:r>
              <a:rPr lang="ru-RU" sz="5400" dirty="0" smtClean="0">
                <a:solidFill>
                  <a:srgbClr val="00B050"/>
                </a:solidFill>
              </a:rPr>
              <a:t>Знаете ли, какой самый верный способ сделать вашего ребёнка несчастным –            приучить его не встречать нив чём отказа.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teac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00438"/>
            <a:ext cx="2638425" cy="279082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4291"/>
            <a:ext cx="8458200" cy="5861496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</a:rPr>
              <a:t>Авторитарный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стиль воспитания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71678"/>
            <a:ext cx="8458200" cy="4143404"/>
          </a:xfrm>
        </p:spPr>
        <p:txBody>
          <a:bodyPr/>
          <a:lstStyle/>
          <a:p>
            <a:r>
              <a:rPr lang="ru-RU" dirty="0" smtClean="0"/>
              <a:t>     родители                                            ребёнок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857224" y="1857364"/>
            <a:ext cx="1285884" cy="135732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857224" y="3214686"/>
            <a:ext cx="1214446" cy="1785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072074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357818" y="2714620"/>
            <a:ext cx="1000132" cy="9286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500694" y="3643314"/>
            <a:ext cx="785818" cy="1857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857488" y="2643182"/>
            <a:ext cx="192882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5729"/>
            <a:ext cx="8458200" cy="5790058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Авторитетный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стиль воспитания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900254"/>
          </a:xfrm>
        </p:spPr>
        <p:txBody>
          <a:bodyPr/>
          <a:lstStyle/>
          <a:p>
            <a:r>
              <a:rPr lang="ru-RU" dirty="0" smtClean="0"/>
              <a:t>            родители                                           ребёнок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428728" y="2428868"/>
            <a:ext cx="1285884" cy="12144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5929322" y="2786058"/>
            <a:ext cx="857256" cy="9286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1643042" y="3643314"/>
            <a:ext cx="928694" cy="17145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072198" y="3786190"/>
            <a:ext cx="642942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428992" y="3500438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714356"/>
            <a:ext cx="6480048" cy="2000264"/>
          </a:xfrm>
        </p:spPr>
        <p:txBody>
          <a:bodyPr>
            <a:normAutofit/>
          </a:bodyPr>
          <a:lstStyle/>
          <a:p>
            <a:pPr algn="l"/>
            <a:r>
              <a:rPr lang="ru-RU" sz="5400" i="1" dirty="0" smtClean="0">
                <a:solidFill>
                  <a:srgbClr val="FF0000"/>
                </a:solidFill>
              </a:rPr>
              <a:t>Либеральный</a:t>
            </a:r>
            <a:r>
              <a:rPr lang="ru-RU" sz="4800" dirty="0" smtClean="0"/>
              <a:t> стиль воспитания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857496"/>
            <a:ext cx="6480048" cy="3786214"/>
          </a:xfrm>
        </p:spPr>
        <p:txBody>
          <a:bodyPr/>
          <a:lstStyle/>
          <a:p>
            <a:r>
              <a:rPr lang="ru-RU" dirty="0" smtClean="0"/>
              <a:t>        Родители                                        ребёнок 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214414" y="2857496"/>
            <a:ext cx="1143008" cy="114300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1285852" y="4071942"/>
            <a:ext cx="1071570" cy="164307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286380" y="3143248"/>
            <a:ext cx="1071570" cy="107157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429256" y="4214818"/>
            <a:ext cx="857256" cy="171451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V="1">
            <a:off x="4679157" y="3107529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4214810" y="4000504"/>
            <a:ext cx="785818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6429388" y="3000372"/>
            <a:ext cx="35719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429388" y="4286256"/>
            <a:ext cx="50006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5429256" y="2714620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786322"/>
            <a:ext cx="1000132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357950" y="5072074"/>
            <a:ext cx="71438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4357686" y="5572140"/>
            <a:ext cx="71438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6572264" y="5715016"/>
            <a:ext cx="42862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642918"/>
            <a:ext cx="6480048" cy="1785950"/>
          </a:xfrm>
        </p:spPr>
        <p:txBody>
          <a:bodyPr>
            <a:normAutofit/>
          </a:bodyPr>
          <a:lstStyle/>
          <a:p>
            <a:pPr algn="l"/>
            <a:r>
              <a:rPr lang="ru-RU" sz="5400" i="1" dirty="0" smtClean="0">
                <a:solidFill>
                  <a:srgbClr val="FF0000"/>
                </a:solidFill>
              </a:rPr>
              <a:t>Индифферентный </a:t>
            </a:r>
            <a:r>
              <a:rPr lang="ru-RU" sz="5300" dirty="0" smtClean="0"/>
              <a:t>стиль воспитания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357826"/>
            <a:ext cx="6480048" cy="107157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800" dirty="0" smtClean="0"/>
              <a:t>              родители                                                              ребёнок</a:t>
            </a:r>
            <a:endParaRPr lang="ru-RU" sz="38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142976" y="2643182"/>
            <a:ext cx="928694" cy="107157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1142976" y="3714752"/>
            <a:ext cx="928694" cy="185738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3438" y="2428868"/>
            <a:ext cx="2500330" cy="371477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357818" y="3071810"/>
            <a:ext cx="785818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357818" y="4071942"/>
            <a:ext cx="785818" cy="121444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142984"/>
            <a:ext cx="8143464" cy="2928958"/>
          </a:xfrm>
        </p:spPr>
        <p:txBody>
          <a:bodyPr>
            <a:normAutofit/>
          </a:bodyPr>
          <a:lstStyle/>
          <a:p>
            <a:pPr algn="l"/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</a:t>
            </a:r>
            <a:b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и мой ребёнок»</a:t>
            </a:r>
            <a:endParaRPr lang="ru-RU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1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590800"/>
            <a:ext cx="2057400" cy="3505200"/>
          </a:xfrm>
          <a:prstGeom prst="rect">
            <a:avLst/>
          </a:prstGeom>
          <a:noFill/>
        </p:spPr>
      </p:pic>
      <p:pic>
        <p:nvPicPr>
          <p:cNvPr id="5" name="Picture 5" descr="1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92867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572560" cy="242889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30 – 39 баллов </a:t>
            </a:r>
            <a:r>
              <a:rPr lang="ru-RU" sz="3600" dirty="0" smtClean="0"/>
              <a:t>– </a:t>
            </a:r>
            <a:r>
              <a:rPr lang="ru-RU" sz="3600" dirty="0" smtClean="0">
                <a:solidFill>
                  <a:srgbClr val="92D050"/>
                </a:solidFill>
              </a:rPr>
              <a:t>ребёнок для вас самая большая ценность  в вашей жизни. Вы стремитесь не только понять, но и узнать его, относитесь к нему с уважением, придерживаетесь прогрессивных принципов воспитания и постоянной линии поведения. Другими словами вы действуете правильно и можете надеяться на хорошие результаты.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6480048" cy="107157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252</Words>
  <Application>Microsoft Office PowerPoint</Application>
  <PresentationFormat>Экран (4:3)</PresentationFormat>
  <Paragraphs>23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Стили родительского воспитания</vt:lpstr>
      <vt:lpstr>Покинут счастьем будет тот, Кого ребёнком плохо воспитали. Побег зелёный выпрямить легко, сухую ветвь один огонь исправит.                                        Саади.</vt:lpstr>
      <vt:lpstr>Знаете ли, какой самый верный способ сделать вашего ребёнка несчастным –            приучить его не встречать нив чём отказа.</vt:lpstr>
      <vt:lpstr>Авторитарный  стиль воспитания </vt:lpstr>
      <vt:lpstr>Авторитетный  стиль воспитания</vt:lpstr>
      <vt:lpstr>Либеральный стиль воспитания</vt:lpstr>
      <vt:lpstr>Индифферентный стиль воспитания</vt:lpstr>
      <vt:lpstr>Тест  «Я и мой ребёнок»</vt:lpstr>
      <vt:lpstr>30 – 39 баллов – ребёнок для вас самая большая ценность  в вашей жизни. Вы стремитесь не только понять, но и узнать его, относитесь к нему с уважением, придерживаетесь прогрессивных принципов воспитания и постоянной линии поведения. Другими словами вы действуете правильно и можете надеяться на хорошие результаты.</vt:lpstr>
      <vt:lpstr>16 – 29 баллов – забота о ребёнке для вас вопрос первостепенной важности. Вы обладаете способностями воспитателя, но на практике не всегда применяете их последовательно и целенаправленно. Порой вы чересчур строги, в других – излишне мягки. кроме того вы склонны к компромиссам, которые ослабляют воспитательный эффект. Вам следует серьёзно задуматься над своим подходом к воспитанию.</vt:lpstr>
      <vt:lpstr>Менее 16 баллов – у вас серьёзные проблемы с воспитанием ребёнка. Вам недостаточно либо знаний, как сделать ребёнка личностью, либо желанием добиться этого, а возможно и того и другого. Советуем обратиться к помощи специалистов – педагогов и психологов, познакомиться с публикациями по вопросам семейного воспитания.</vt:lpstr>
      <vt:lpstr>В доме собрались ребята, друзья вашего ребёнка. Как можно организовать, чем занять?</vt:lpstr>
      <vt:lpstr>Вам необходима помощь ребёнка, а он занят каким – то интересным для него делом. Как поступить?</vt:lpstr>
      <vt:lpstr>   Ваш ребёнок сообщает вам, что за его неуспеваемость по предметам вас вызывают в школу. Что вы скажите вашему ребёнку?</vt:lpstr>
      <vt:lpstr>Родительская одарённость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родительского воспитания</dc:title>
  <dc:creator>Олег</dc:creator>
  <cp:lastModifiedBy>Олег</cp:lastModifiedBy>
  <cp:revision>12</cp:revision>
  <dcterms:created xsi:type="dcterms:W3CDTF">2009-10-04T01:55:45Z</dcterms:created>
  <dcterms:modified xsi:type="dcterms:W3CDTF">2009-10-04T03:50:25Z</dcterms:modified>
</cp:coreProperties>
</file>