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0" r:id="rId1"/>
    <p:sldMasterId id="2147483942" r:id="rId2"/>
  </p:sldMasterIdLst>
  <p:notesMasterIdLst>
    <p:notesMasterId r:id="rId28"/>
  </p:notesMasterIdLst>
  <p:sldIdLst>
    <p:sldId id="310" r:id="rId3"/>
    <p:sldId id="293" r:id="rId4"/>
    <p:sldId id="295" r:id="rId5"/>
    <p:sldId id="256" r:id="rId6"/>
    <p:sldId id="308" r:id="rId7"/>
    <p:sldId id="286" r:id="rId8"/>
    <p:sldId id="288" r:id="rId9"/>
    <p:sldId id="296" r:id="rId10"/>
    <p:sldId id="260" r:id="rId11"/>
    <p:sldId id="297" r:id="rId12"/>
    <p:sldId id="267" r:id="rId13"/>
    <p:sldId id="268" r:id="rId14"/>
    <p:sldId id="271" r:id="rId15"/>
    <p:sldId id="272" r:id="rId16"/>
    <p:sldId id="298" r:id="rId17"/>
    <p:sldId id="299" r:id="rId18"/>
    <p:sldId id="275" r:id="rId19"/>
    <p:sldId id="300" r:id="rId20"/>
    <p:sldId id="284" r:id="rId21"/>
    <p:sldId id="292" r:id="rId22"/>
    <p:sldId id="306" r:id="rId23"/>
    <p:sldId id="303" r:id="rId24"/>
    <p:sldId id="304" r:id="rId25"/>
    <p:sldId id="307" r:id="rId26"/>
    <p:sldId id="309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CC0000"/>
    <a:srgbClr val="371FC9"/>
    <a:srgbClr val="31D9F5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1" d="100"/>
          <a:sy n="71" d="100"/>
        </p:scale>
        <p:origin x="-8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A4B7969-1BB2-4A06-A833-E02FC21ED768}" type="datetimeFigureOut">
              <a:rPr lang="ru-RU"/>
              <a:pPr>
                <a:defRPr/>
              </a:pPr>
              <a:t>14.01.2010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68C6882-12A9-4A5F-9463-36D176703C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C4CF9E7-5907-4306-B0F2-A68F445EA475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8C6882-12A9-4A5F-9463-36D176703CF0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E616F0-2746-4AC7-903B-7D3FDE603822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9FD32-9C7C-47CC-BAF1-252C30B3F1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C9F9B-A3F1-4665-AF9E-76A608E7CB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041D2-1822-4D9E-A059-D111C28A91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1DDE3-52BD-4F31-ADB6-764DD87CE4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012B0-FEA2-4F3A-8FE4-AEC36215A0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BF7B6-ADA9-45D6-9256-9484DC2E6B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91901-8819-4536-916C-173D0B5FF0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0BAEC-8EB0-4288-8827-23D6B58142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166D4-3E1C-434D-B3F7-80E56C2D53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DEFA1-FB78-4F66-B699-BB6836F80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E28DD-7F73-4E9D-9075-DAEFB015AE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80DE9-1013-425A-8823-3882FCBF88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29B7E-A8BA-4474-B697-18A59C0EC2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99143-AE70-4A8B-A906-9B989C81C3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02EDC-F757-425D-86F5-7FA92D9291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1A291-B31D-4D1F-95D4-2779567C4A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12E54-5A0C-4FBE-B415-D250B2CE54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E6824-CC5F-45E0-A351-DA1DD75438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C67A5-4CB4-44C3-9A4F-63D992DEF9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3D016-7149-4403-8A1A-8AD4846A73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971FB-2E42-4DE3-9D0E-BDB2A8E3A2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5A45B-D948-4E98-A507-92D6F13217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D428EB7F-8BA7-4313-BB27-99BD34200A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698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99" r:id="rId7"/>
    <p:sldLayoutId id="2147484685" r:id="rId8"/>
    <p:sldLayoutId id="2147484686" r:id="rId9"/>
    <p:sldLayoutId id="2147484687" r:id="rId10"/>
    <p:sldLayoutId id="2147484688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057DA86-043D-4C02-996C-C026BECF90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765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65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765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6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6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6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6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6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6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6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6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8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08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767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67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67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2767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7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7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2089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767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67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67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68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68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68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68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68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205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768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8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206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06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769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2064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769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69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64" y="316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69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74" y="166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69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69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13" y="881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69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90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69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69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63" y="126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2770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00" r:id="rId1"/>
    <p:sldLayoutId id="2147484689" r:id="rId2"/>
    <p:sldLayoutId id="2147484690" r:id="rId3"/>
    <p:sldLayoutId id="2147484691" r:id="rId4"/>
    <p:sldLayoutId id="2147484692" r:id="rId5"/>
    <p:sldLayoutId id="2147484693" r:id="rId6"/>
    <p:sldLayoutId id="2147484701" r:id="rId7"/>
    <p:sldLayoutId id="2147484694" r:id="rId8"/>
    <p:sldLayoutId id="2147484695" r:id="rId9"/>
    <p:sldLayoutId id="2147484696" r:id="rId10"/>
    <p:sldLayoutId id="2147484697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  <p:bldP spid="27652" grpId="0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103;&#1085;&#1072;\&#1056;&#1072;&#1073;&#1086;&#1095;&#1080;&#1081;%20&#1089;&#1090;&#1086;&#1083;\&#1052;&#1086;&#1103;%20&#1084;&#1091;&#1079;&#1099;&#1082;&#1072;\&#1086;&#1073;&#1088;&#1072;&#1079;&#1094;&#1099;%20&#1084;&#1091;&#1079;&#1099;&#1082;&#1080;\008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103;&#1085;&#1072;\&#1056;&#1072;&#1073;&#1086;&#1095;&#1080;&#1081;%20&#1089;&#1090;&#1086;&#1083;\&#1052;&#1086;&#1103;%20&#1084;&#1091;&#1079;&#1099;&#1082;&#1072;\&#1086;&#1073;&#1088;&#1072;&#1079;&#1094;&#1099;%20&#1084;&#1091;&#1079;&#1099;&#1082;&#1080;\008.mp3" TargetMode="External"/><Relationship Id="rId4" Type="http://schemas.openxmlformats.org/officeDocument/2006/relationships/image" Target="../media/image2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714375" y="714375"/>
            <a:ext cx="7772400" cy="14319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FF0000"/>
                </a:solidFill>
              </a:rPr>
              <a:t>Урок русского языка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285750" y="2428875"/>
            <a:ext cx="8572500" cy="2643188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90000"/>
                  </a:schemeClr>
                </a:solidFill>
              </a:rPr>
              <a:t>Учитель русского языка и литературы </a:t>
            </a:r>
          </a:p>
          <a:p>
            <a:pPr>
              <a:defRPr/>
            </a:pPr>
            <a:r>
              <a:rPr lang="ru-RU" dirty="0" smtClean="0">
                <a:solidFill>
                  <a:schemeClr val="accent2">
                    <a:lumMod val="90000"/>
                  </a:schemeClr>
                </a:solidFill>
              </a:rPr>
              <a:t>МОУ «Азовская гимназия»</a:t>
            </a:r>
          </a:p>
          <a:p>
            <a:pPr>
              <a:defRPr/>
            </a:pPr>
            <a:r>
              <a:rPr lang="ru-RU" dirty="0" err="1" smtClean="0">
                <a:solidFill>
                  <a:schemeClr val="accent2">
                    <a:lumMod val="90000"/>
                  </a:schemeClr>
                </a:solidFill>
              </a:rPr>
              <a:t>Гузь</a:t>
            </a:r>
            <a:r>
              <a:rPr lang="ru-RU" dirty="0" smtClean="0">
                <a:solidFill>
                  <a:schemeClr val="accent2">
                    <a:lumMod val="90000"/>
                  </a:schemeClr>
                </a:solidFill>
              </a:rPr>
              <a:t> Людмила Людвиговна</a:t>
            </a:r>
            <a:endParaRPr lang="ru-RU" dirty="0">
              <a:solidFill>
                <a:schemeClr val="accent2">
                  <a:lumMod val="9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9600" i="1" dirty="0" smtClean="0">
                <a:solidFill>
                  <a:srgbClr val="FF0000"/>
                </a:solidFill>
              </a:rPr>
              <a:t>Фонема </a:t>
            </a:r>
            <a:endParaRPr lang="ru-RU" sz="9600" i="1" dirty="0">
              <a:solidFill>
                <a:srgbClr val="FF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dirty="0"/>
          </a:p>
        </p:txBody>
      </p:sp>
      <p:pic>
        <p:nvPicPr>
          <p:cNvPr id="16388" name="Picture 3" descr="C:\WINDOWS\Application Data\Microsoft\Media Catalog\клип0073.WMF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6929438" y="214313"/>
            <a:ext cx="2214562" cy="2087562"/>
          </a:xfr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38200" y="838200"/>
            <a:ext cx="79248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/>
              <a:t>Закричал охотник: «Ой!   Двери гонятся за мной!»</a:t>
            </a:r>
          </a:p>
        </p:txBody>
      </p:sp>
      <p:pic>
        <p:nvPicPr>
          <p:cNvPr id="19460" name="Picture 4" descr="C:\WINDOWS\Application Data\Microsoft\Media Catalog\клип005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2819400"/>
            <a:ext cx="2111375" cy="314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3000372"/>
            <a:ext cx="1660393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7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838200" y="838200"/>
            <a:ext cx="79248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/>
              <a:t>Закричал охотник: «Ой!   </a:t>
            </a:r>
            <a:r>
              <a:rPr lang="ru-RU" sz="5400">
                <a:solidFill>
                  <a:srgbClr val="FF33CC"/>
                </a:solidFill>
              </a:rPr>
              <a:t>Звери</a:t>
            </a:r>
            <a:r>
              <a:rPr lang="ru-RU" sz="5400"/>
              <a:t> гонятся за мной!»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928935"/>
            <a:ext cx="1660393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3214687"/>
            <a:ext cx="2674207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762000" y="990600"/>
            <a:ext cx="83820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/>
              <a:t>Посмотрите-ка, ребятки, Раки выросли на грядке!</a:t>
            </a:r>
          </a:p>
        </p:txBody>
      </p:sp>
      <p:pic>
        <p:nvPicPr>
          <p:cNvPr id="19459" name="Picture 3" descr="C:\WINDOWS\Application Data\Microsoft\Media Catalog\клип007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38" y="2714625"/>
            <a:ext cx="2447925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Рисунок 6" descr="CAA3GTY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9550" y="4071938"/>
            <a:ext cx="2624138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Рисунок 9" descr="CAA3GTY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63" y="4071938"/>
            <a:ext cx="2624137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762000" y="990600"/>
            <a:ext cx="83820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/>
              <a:t>Посмотрите-ка, ребятки, </a:t>
            </a:r>
            <a:r>
              <a:rPr lang="ru-RU" sz="5400">
                <a:solidFill>
                  <a:srgbClr val="FF33CC"/>
                </a:solidFill>
              </a:rPr>
              <a:t>Маки</a:t>
            </a:r>
            <a:r>
              <a:rPr lang="ru-RU" sz="5400"/>
              <a:t> выросли на грядке!</a:t>
            </a:r>
          </a:p>
        </p:txBody>
      </p:sp>
      <p:pic>
        <p:nvPicPr>
          <p:cNvPr id="20483" name="Picture 3" descr="C:\WINDOWS\Application Data\Microsoft\Media Catalog\клип007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38" y="2571750"/>
            <a:ext cx="2214562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Рисунок 6" descr="CASLAZ0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38" y="2928938"/>
            <a:ext cx="2357437" cy="312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Рисунок 8" descr="CASLAZ0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5" y="2928938"/>
            <a:ext cx="2357438" cy="312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838200" y="838200"/>
            <a:ext cx="78486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/>
              <a:t>Тает снег. Течет ручей. На ветвях полно врачей.</a:t>
            </a:r>
          </a:p>
        </p:txBody>
      </p:sp>
      <p:pic>
        <p:nvPicPr>
          <p:cNvPr id="3076" name="Picture 4" descr="C:\Documents and Settings\семья\Мои документы\Мои рисунки\VPAFTCAJ4BPWSCA6EX9AECAQ9OSC1CAOQ2MCKCAMZFSFCCA8GGU5TCAS4D93VCA99B2ZXCAWKEU60CACYVLPHCAYWDBN7CAM9TJ1ACAUX2YWSCA3T9LDPCAN83SB6CAB3LIUQCA3PYPXCCAL3LPI4CAJXS98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571876"/>
            <a:ext cx="2530249" cy="26432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4" name="Picture 2" descr="C:\Documents and Settings\семья\Мои документы\Мои рисунки\NDTF0CAZ9MUFUCARVCJ6WCAUQVNXXCAX2VKYDCAVMJPBDCA0G4L86CA5PX2KJCA6THGAECAQLR0ILCA6070DQCAE1RZB3CALMII2TCA2SSZFJCANY4SAJCAZPYIOOCA2GMFP0CAK6ADTDCA0HXNALCA69D2M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9" y="3571876"/>
            <a:ext cx="1000132" cy="875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4" descr="C:\Documents and Settings\семья\Мои документы\Мои рисунки\VPAFTCAJ4BPWSCA6EX9AECAQ9OSC1CAOQ2MCKCAMZFSFCCA8GGU5TCAS4D93VCA99B2ZXCAWKEU60CACYVLPHCAYWDBN7CAM9TJ1ACAUX2YWSCA3T9LDPCAN83SB6CAB3LIUQCA3PYPXCCAL3LPI4CAJXS98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3543174"/>
            <a:ext cx="2507576" cy="26195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C:\Documents and Settings\семья\Мои документы\Мои рисунки\9ad3868cbdf315ed477ebbcb0d01984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3571876"/>
            <a:ext cx="914400" cy="914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838200" y="838200"/>
            <a:ext cx="78486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/>
              <a:t>Тает снег. Течет ручей. На ветвях полно </a:t>
            </a:r>
            <a:r>
              <a:rPr lang="ru-RU" sz="5400">
                <a:solidFill>
                  <a:srgbClr val="FF33CC"/>
                </a:solidFill>
              </a:rPr>
              <a:t>грачей</a:t>
            </a:r>
            <a:r>
              <a:rPr lang="ru-RU" sz="5400"/>
              <a:t>.</a:t>
            </a:r>
          </a:p>
        </p:txBody>
      </p:sp>
      <p:pic>
        <p:nvPicPr>
          <p:cNvPr id="22534" name="Picture 8" descr="C:\WINDOWS\Application Data\Microsoft\Media Catalog\клип007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2971800"/>
            <a:ext cx="1185863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 descr="C:\Documents and Settings\семья\Мои документы\Мои рисунки\VPAFTCAJ4BPWSCA6EX9AECAQ9OSC1CAOQ2MCKCAMZFSFCCA8GGU5TCAS4D93VCA99B2ZXCAWKEU60CACYVLPHCAYWDBN7CAM9TJ1ACAUX2YWSCA3T9LDPCAN83SB6CAB3LIUQCA3PYPXCCAL3LPI4CAJXS98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5053" y="3214686"/>
            <a:ext cx="3145715" cy="32861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5" descr="C:\Documents and Settings\семья\Мои документы\Мои рисунки\VPAFTCAJ4BPWSCA6EX9AECAQ9OSC1CAOQ2MCKCAMZFSFCCA8GGU5TCAS4D93VCA99B2ZXCAWKEU60CACYVLPHCAYWDBN7CAM9TJ1ACAUX2YWSCA3T9LDPCAN83SB6CAB3LIUQCA3PYPXCCAL3LPI4CAJXS98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5" y="3173227"/>
            <a:ext cx="3117016" cy="325616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2" name="Picture 6" descr="C:\Documents and Settings\семья\Мои документы\Мои рисунки\6J2IGCAEBIHC3CAPN7MJOCAYDP92VCAMTRUBBCA9SQWOXCACEL6AWCAV150PTCA355ABWCADD4HTMCAVTCWF0CAN7TM1CCA0U6TEFCAS5O5QGCA5B011DCAGBD0MSCAG5V0F1CAGZ9CVYCAUAGN10CARO07I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3429000"/>
            <a:ext cx="1390650" cy="9239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6" descr="C:\Documents and Settings\семья\Мои документы\Мои рисунки\6J2IGCAEBIHC3CAPN7MJOCAYDP92VCAMTRUBBCA9SQWOXCACEL6AWCAV150PTCA355ABWCADD4HTMCAVTCWF0CAN7TM1CCA0U6TEFCAS5O5QGCA5B011DCAGBD0MSCAG5V0F1CAGZ9CVYCAUAGN10CARO07I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3571876"/>
            <a:ext cx="1390650" cy="9239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семья\Мои документы\Мои рисунки\2FS0HCAMPMKIJCAW4GRZWCAZI2X2GCA2T1527CA7YVREHCAX03HFMCAQHCYYVCA486AGPCA4JV53BCA084YLZCAZHNXB9CA921BOFCA64G46OCAD2QPVICACSHQSGCA8J2X3CCA0JWTZWCAT6EMY4CAIMX0W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928934"/>
            <a:ext cx="2386020" cy="2984443"/>
          </a:xfrm>
          <a:prstGeom prst="rect">
            <a:avLst/>
          </a:prstGeom>
          <a:noFill/>
        </p:spPr>
      </p:pic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066800" y="838200"/>
            <a:ext cx="80772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/>
              <a:t>На пожелтевшую траву Роняет лев свою листву.</a:t>
            </a:r>
          </a:p>
        </p:txBody>
      </p:sp>
      <p:pic>
        <p:nvPicPr>
          <p:cNvPr id="27652" name="Picture 4" descr="C:\Program Files\Common Files\Microsoft Shared\Clipart\cagcat50\SO01871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2571744"/>
            <a:ext cx="4583113" cy="346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семья\Мои документы\Мои рисунки\VPAFTCAJ4BPWSCA6EX9AECAQ9OSC1CAOQ2MCKCAMZFSFCCA8GGU5TCAS4D93VCA99B2ZXCAWKEU60CACYVLPHCAYWDBN7CAM9TJ1ACAUX2YWSCA3T9LDPCAN83SB6CAB3LIUQCA3PYPXCCAL3LPI4CAJXS98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643314"/>
            <a:ext cx="2598634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2" descr="C:\Documents and Settings\семья\Мои документы\Мои рисунки\VPAFTCAJ4BPWSCA6EX9AECAQ9OSC1CAOQ2MCKCAMZFSFCCA8GGU5TCAS4D93VCA99B2ZXCAWKEU60CACYVLPHCAYWDBN7CAM9TJ1ACAUX2YWSCA3T9LDPCAN83SB6CAB3LIUQCA3PYPXCCAL3LPI4CAJXS98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727509"/>
            <a:ext cx="2428892" cy="25373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579" name="Picture 4" descr="C:\Program Files\Common Files\Microsoft Shared\Clipart\cagcat50\SO01871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3071810"/>
            <a:ext cx="4583113" cy="346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066800" y="838200"/>
            <a:ext cx="80772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/>
              <a:t>На пожелтевшую траву Роняет </a:t>
            </a:r>
            <a:r>
              <a:rPr lang="ru-RU" sz="5400">
                <a:solidFill>
                  <a:srgbClr val="FF33CC"/>
                </a:solidFill>
              </a:rPr>
              <a:t>лес</a:t>
            </a:r>
            <a:r>
              <a:rPr lang="ru-RU" sz="5400"/>
              <a:t> свою листву.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dirty="0" smtClean="0">
              <a:solidFill>
                <a:srgbClr val="C00000"/>
              </a:solidFill>
            </a:endParaRPr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rgbClr val="006600"/>
                </a:solidFill>
              </a:rPr>
              <a:t>  [</a:t>
            </a:r>
            <a:r>
              <a:rPr lang="ru-RU" dirty="0" smtClean="0">
                <a:solidFill>
                  <a:srgbClr val="006600"/>
                </a:solidFill>
              </a:rPr>
              <a:t>как </a:t>
            </a:r>
            <a:r>
              <a:rPr lang="ru-RU" dirty="0" err="1" smtClean="0">
                <a:solidFill>
                  <a:srgbClr val="006600"/>
                </a:solidFill>
              </a:rPr>
              <a:t>аукн</a:t>
            </a:r>
            <a:r>
              <a:rPr lang="en-US" dirty="0" smtClean="0">
                <a:solidFill>
                  <a:srgbClr val="006600"/>
                </a:solidFill>
              </a:rPr>
              <a:t>’</a:t>
            </a:r>
            <a:r>
              <a:rPr lang="ru-RU" dirty="0" err="1" smtClean="0">
                <a:solidFill>
                  <a:srgbClr val="006600"/>
                </a:solidFill>
              </a:rPr>
              <a:t>ица</a:t>
            </a:r>
            <a:r>
              <a:rPr lang="ru-RU" dirty="0" smtClean="0">
                <a:solidFill>
                  <a:srgbClr val="006600"/>
                </a:solidFill>
              </a:rPr>
              <a:t> так и </a:t>
            </a:r>
            <a:r>
              <a:rPr lang="ru-RU" dirty="0" err="1" smtClean="0">
                <a:solidFill>
                  <a:srgbClr val="006600"/>
                </a:solidFill>
              </a:rPr>
              <a:t>аткл</a:t>
            </a:r>
            <a:r>
              <a:rPr lang="en-US" dirty="0" smtClean="0">
                <a:solidFill>
                  <a:srgbClr val="006600"/>
                </a:solidFill>
              </a:rPr>
              <a:t>’</a:t>
            </a:r>
            <a:r>
              <a:rPr lang="ru-RU" dirty="0" err="1" smtClean="0">
                <a:solidFill>
                  <a:srgbClr val="006600"/>
                </a:solidFill>
              </a:rPr>
              <a:t>икн</a:t>
            </a:r>
            <a:r>
              <a:rPr lang="en-US" dirty="0" smtClean="0">
                <a:solidFill>
                  <a:srgbClr val="006600"/>
                </a:solidFill>
              </a:rPr>
              <a:t>’</a:t>
            </a:r>
            <a:r>
              <a:rPr lang="ru-RU" dirty="0" err="1" smtClean="0">
                <a:solidFill>
                  <a:srgbClr val="006600"/>
                </a:solidFill>
              </a:rPr>
              <a:t>ица</a:t>
            </a:r>
            <a:r>
              <a:rPr lang="en-US" dirty="0" smtClean="0">
                <a:solidFill>
                  <a:srgbClr val="006600"/>
                </a:solidFill>
              </a:rPr>
              <a:t>]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rgbClr val="006600"/>
                </a:solidFill>
              </a:rPr>
              <a:t>  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rgbClr val="006600"/>
                </a:solidFill>
              </a:rPr>
              <a:t>  </a:t>
            </a:r>
            <a:r>
              <a:rPr lang="ru-RU" dirty="0" smtClean="0">
                <a:solidFill>
                  <a:srgbClr val="002060"/>
                </a:solidFill>
              </a:rPr>
              <a:t>Как аукнется, так и откликнется.</a:t>
            </a:r>
          </a:p>
        </p:txBody>
      </p:sp>
      <p:pic>
        <p:nvPicPr>
          <p:cNvPr id="25604" name="Picture 5" descr="клип007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50" y="4214813"/>
            <a:ext cx="2147888" cy="18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pic>
        <p:nvPicPr>
          <p:cNvPr id="8195" name="Picture 5" descr="F:\24388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pic>
        <p:nvPicPr>
          <p:cNvPr id="7" name="008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88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5" descr="C:\Program Files\Microsoft Office\MEDIA\CAGCAT10\j021658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50" y="3786188"/>
            <a:ext cx="2098675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i="1" dirty="0" smtClean="0">
                <a:solidFill>
                  <a:srgbClr val="FF0000"/>
                </a:solidFill>
              </a:rPr>
              <a:t>Отгадайте загадки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chemeClr val="accent6"/>
                </a:solidFill>
              </a:rPr>
              <a:t>1. С глухим шипящим кругл, как мячик,                                      Со звонким – как огонь горячий.</a:t>
            </a:r>
          </a:p>
          <a:p>
            <a:pPr eaLnBrk="1" hangingPunct="1">
              <a:buFontTx/>
              <a:buNone/>
              <a:defRPr/>
            </a:pPr>
            <a:r>
              <a:rPr lang="ru-RU" sz="4000" dirty="0" smtClean="0">
                <a:solidFill>
                  <a:schemeClr val="accent6"/>
                </a:solidFill>
              </a:rPr>
              <a:t>  </a:t>
            </a:r>
            <a:r>
              <a:rPr lang="ru-RU" sz="4000" dirty="0" smtClean="0">
                <a:solidFill>
                  <a:srgbClr val="FF0000"/>
                </a:solidFill>
              </a:rPr>
              <a:t>шар-жар</a:t>
            </a:r>
          </a:p>
          <a:p>
            <a:pPr eaLnBrk="1" hangingPunct="1">
              <a:buFontTx/>
              <a:buNone/>
              <a:defRPr/>
            </a:pPr>
            <a:r>
              <a:rPr lang="ru-RU" sz="2400" dirty="0" smtClean="0">
                <a:solidFill>
                  <a:schemeClr val="accent6"/>
                </a:solidFill>
              </a:rPr>
              <a:t>  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4000" dirty="0" smtClean="0">
                <a:solidFill>
                  <a:schemeClr val="accent6"/>
                </a:solidFill>
              </a:rPr>
              <a:t>2. С глухим согласным мы его читаем,                                       Со звонким - в нём мы обитаем.   </a:t>
            </a:r>
          </a:p>
          <a:p>
            <a:pPr>
              <a:buFontTx/>
              <a:buNone/>
              <a:defRPr/>
            </a:pPr>
            <a:r>
              <a:rPr lang="ru-RU" dirty="0" smtClean="0"/>
              <a:t>  </a:t>
            </a:r>
            <a:r>
              <a:rPr lang="ru-RU" dirty="0" smtClean="0">
                <a:solidFill>
                  <a:srgbClr val="FF0000"/>
                </a:solidFill>
              </a:rPr>
              <a:t>том-дом</a:t>
            </a:r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27652" name="Group 8"/>
          <p:cNvGrpSpPr>
            <a:grpSpLocks noChangeAspect="1"/>
          </p:cNvGrpSpPr>
          <p:nvPr/>
        </p:nvGrpSpPr>
        <p:grpSpPr bwMode="auto">
          <a:xfrm>
            <a:off x="6143625" y="3786188"/>
            <a:ext cx="2198688" cy="2428875"/>
            <a:chOff x="3240" y="2250"/>
            <a:chExt cx="1050" cy="1160"/>
          </a:xfrm>
        </p:grpSpPr>
        <p:sp>
          <p:nvSpPr>
            <p:cNvPr id="27653" name="AutoShape 7"/>
            <p:cNvSpPr>
              <a:spLocks noChangeAspect="1" noChangeArrowheads="1" noTextEdit="1"/>
            </p:cNvSpPr>
            <p:nvPr/>
          </p:nvSpPr>
          <p:spPr bwMode="auto">
            <a:xfrm>
              <a:off x="3240" y="2250"/>
              <a:ext cx="1050" cy="1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54" name="Freeform 9"/>
            <p:cNvSpPr>
              <a:spLocks/>
            </p:cNvSpPr>
            <p:nvPr/>
          </p:nvSpPr>
          <p:spPr bwMode="auto">
            <a:xfrm>
              <a:off x="3402" y="2448"/>
              <a:ext cx="740" cy="440"/>
            </a:xfrm>
            <a:custGeom>
              <a:avLst/>
              <a:gdLst>
                <a:gd name="T0" fmla="*/ 740 w 740"/>
                <a:gd name="T1" fmla="*/ 440 h 440"/>
                <a:gd name="T2" fmla="*/ 708 w 740"/>
                <a:gd name="T3" fmla="*/ 440 h 440"/>
                <a:gd name="T4" fmla="*/ 402 w 740"/>
                <a:gd name="T5" fmla="*/ 60 h 440"/>
                <a:gd name="T6" fmla="*/ 36 w 740"/>
                <a:gd name="T7" fmla="*/ 438 h 440"/>
                <a:gd name="T8" fmla="*/ 0 w 740"/>
                <a:gd name="T9" fmla="*/ 438 h 440"/>
                <a:gd name="T10" fmla="*/ 0 w 740"/>
                <a:gd name="T11" fmla="*/ 438 h 440"/>
                <a:gd name="T12" fmla="*/ 2 w 740"/>
                <a:gd name="T13" fmla="*/ 422 h 440"/>
                <a:gd name="T14" fmla="*/ 2 w 740"/>
                <a:gd name="T15" fmla="*/ 412 h 440"/>
                <a:gd name="T16" fmla="*/ 6 w 740"/>
                <a:gd name="T17" fmla="*/ 406 h 440"/>
                <a:gd name="T18" fmla="*/ 406 w 740"/>
                <a:gd name="T19" fmla="*/ 0 h 440"/>
                <a:gd name="T20" fmla="*/ 406 w 740"/>
                <a:gd name="T21" fmla="*/ 0 h 440"/>
                <a:gd name="T22" fmla="*/ 732 w 740"/>
                <a:gd name="T23" fmla="*/ 396 h 440"/>
                <a:gd name="T24" fmla="*/ 740 w 740"/>
                <a:gd name="T25" fmla="*/ 440 h 44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40"/>
                <a:gd name="T40" fmla="*/ 0 h 440"/>
                <a:gd name="T41" fmla="*/ 740 w 740"/>
                <a:gd name="T42" fmla="*/ 440 h 44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40" h="440">
                  <a:moveTo>
                    <a:pt x="740" y="440"/>
                  </a:moveTo>
                  <a:lnTo>
                    <a:pt x="708" y="440"/>
                  </a:lnTo>
                  <a:lnTo>
                    <a:pt x="402" y="60"/>
                  </a:lnTo>
                  <a:lnTo>
                    <a:pt x="36" y="438"/>
                  </a:lnTo>
                  <a:lnTo>
                    <a:pt x="0" y="438"/>
                  </a:lnTo>
                  <a:lnTo>
                    <a:pt x="2" y="422"/>
                  </a:lnTo>
                  <a:lnTo>
                    <a:pt x="2" y="412"/>
                  </a:lnTo>
                  <a:lnTo>
                    <a:pt x="6" y="406"/>
                  </a:lnTo>
                  <a:lnTo>
                    <a:pt x="406" y="0"/>
                  </a:lnTo>
                  <a:lnTo>
                    <a:pt x="732" y="396"/>
                  </a:lnTo>
                  <a:lnTo>
                    <a:pt x="740" y="440"/>
                  </a:lnTo>
                  <a:close/>
                </a:path>
              </a:pathLst>
            </a:custGeom>
            <a:solidFill>
              <a:srgbClr val="A84A0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55" name="Freeform 10"/>
            <p:cNvSpPr>
              <a:spLocks/>
            </p:cNvSpPr>
            <p:nvPr/>
          </p:nvSpPr>
          <p:spPr bwMode="auto">
            <a:xfrm>
              <a:off x="3830" y="2434"/>
              <a:ext cx="426" cy="636"/>
            </a:xfrm>
            <a:custGeom>
              <a:avLst/>
              <a:gdLst>
                <a:gd name="T0" fmla="*/ 278 w 426"/>
                <a:gd name="T1" fmla="*/ 264 h 636"/>
                <a:gd name="T2" fmla="*/ 284 w 426"/>
                <a:gd name="T3" fmla="*/ 270 h 636"/>
                <a:gd name="T4" fmla="*/ 298 w 426"/>
                <a:gd name="T5" fmla="*/ 302 h 636"/>
                <a:gd name="T6" fmla="*/ 316 w 426"/>
                <a:gd name="T7" fmla="*/ 362 h 636"/>
                <a:gd name="T8" fmla="*/ 326 w 426"/>
                <a:gd name="T9" fmla="*/ 420 h 636"/>
                <a:gd name="T10" fmla="*/ 328 w 426"/>
                <a:gd name="T11" fmla="*/ 458 h 636"/>
                <a:gd name="T12" fmla="*/ 324 w 426"/>
                <a:gd name="T13" fmla="*/ 482 h 636"/>
                <a:gd name="T14" fmla="*/ 308 w 426"/>
                <a:gd name="T15" fmla="*/ 526 h 636"/>
                <a:gd name="T16" fmla="*/ 296 w 426"/>
                <a:gd name="T17" fmla="*/ 554 h 636"/>
                <a:gd name="T18" fmla="*/ 270 w 426"/>
                <a:gd name="T19" fmla="*/ 590 h 636"/>
                <a:gd name="T20" fmla="*/ 242 w 426"/>
                <a:gd name="T21" fmla="*/ 616 h 636"/>
                <a:gd name="T22" fmla="*/ 210 w 426"/>
                <a:gd name="T23" fmla="*/ 636 h 636"/>
                <a:gd name="T24" fmla="*/ 238 w 426"/>
                <a:gd name="T25" fmla="*/ 634 h 636"/>
                <a:gd name="T26" fmla="*/ 284 w 426"/>
                <a:gd name="T27" fmla="*/ 618 h 636"/>
                <a:gd name="T28" fmla="*/ 324 w 426"/>
                <a:gd name="T29" fmla="*/ 590 h 636"/>
                <a:gd name="T30" fmla="*/ 354 w 426"/>
                <a:gd name="T31" fmla="*/ 554 h 636"/>
                <a:gd name="T32" fmla="*/ 380 w 426"/>
                <a:gd name="T33" fmla="*/ 518 h 636"/>
                <a:gd name="T34" fmla="*/ 404 w 426"/>
                <a:gd name="T35" fmla="*/ 468 h 636"/>
                <a:gd name="T36" fmla="*/ 416 w 426"/>
                <a:gd name="T37" fmla="*/ 436 h 636"/>
                <a:gd name="T38" fmla="*/ 420 w 426"/>
                <a:gd name="T39" fmla="*/ 408 h 636"/>
                <a:gd name="T40" fmla="*/ 426 w 426"/>
                <a:gd name="T41" fmla="*/ 354 h 636"/>
                <a:gd name="T42" fmla="*/ 424 w 426"/>
                <a:gd name="T43" fmla="*/ 304 h 636"/>
                <a:gd name="T44" fmla="*/ 416 w 426"/>
                <a:gd name="T45" fmla="*/ 256 h 636"/>
                <a:gd name="T46" fmla="*/ 400 w 426"/>
                <a:gd name="T47" fmla="*/ 212 h 636"/>
                <a:gd name="T48" fmla="*/ 378 w 426"/>
                <a:gd name="T49" fmla="*/ 170 h 636"/>
                <a:gd name="T50" fmla="*/ 350 w 426"/>
                <a:gd name="T51" fmla="*/ 130 h 636"/>
                <a:gd name="T52" fmla="*/ 316 w 426"/>
                <a:gd name="T53" fmla="*/ 94 h 636"/>
                <a:gd name="T54" fmla="*/ 296 w 426"/>
                <a:gd name="T55" fmla="*/ 76 h 636"/>
                <a:gd name="T56" fmla="*/ 262 w 426"/>
                <a:gd name="T57" fmla="*/ 54 h 636"/>
                <a:gd name="T58" fmla="*/ 220 w 426"/>
                <a:gd name="T59" fmla="*/ 38 h 636"/>
                <a:gd name="T60" fmla="*/ 178 w 426"/>
                <a:gd name="T61" fmla="*/ 32 h 636"/>
                <a:gd name="T62" fmla="*/ 144 w 426"/>
                <a:gd name="T63" fmla="*/ 36 h 636"/>
                <a:gd name="T64" fmla="*/ 96 w 426"/>
                <a:gd name="T65" fmla="*/ 92 h 636"/>
                <a:gd name="T66" fmla="*/ 84 w 426"/>
                <a:gd name="T67" fmla="*/ 76 h 636"/>
                <a:gd name="T68" fmla="*/ 78 w 426"/>
                <a:gd name="T69" fmla="*/ 52 h 636"/>
                <a:gd name="T70" fmla="*/ 78 w 426"/>
                <a:gd name="T71" fmla="*/ 4 h 636"/>
                <a:gd name="T72" fmla="*/ 54 w 426"/>
                <a:gd name="T73" fmla="*/ 2 h 636"/>
                <a:gd name="T74" fmla="*/ 16 w 426"/>
                <a:gd name="T75" fmla="*/ 2 h 636"/>
                <a:gd name="T76" fmla="*/ 0 w 426"/>
                <a:gd name="T77" fmla="*/ 10 h 6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426"/>
                <a:gd name="T118" fmla="*/ 0 h 636"/>
                <a:gd name="T119" fmla="*/ 426 w 426"/>
                <a:gd name="T120" fmla="*/ 636 h 6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426" h="636">
                  <a:moveTo>
                    <a:pt x="300" y="374"/>
                  </a:moveTo>
                  <a:lnTo>
                    <a:pt x="278" y="264"/>
                  </a:lnTo>
                  <a:lnTo>
                    <a:pt x="284" y="270"/>
                  </a:lnTo>
                  <a:lnTo>
                    <a:pt x="288" y="278"/>
                  </a:lnTo>
                  <a:lnTo>
                    <a:pt x="298" y="302"/>
                  </a:lnTo>
                  <a:lnTo>
                    <a:pt x="308" y="330"/>
                  </a:lnTo>
                  <a:lnTo>
                    <a:pt x="316" y="362"/>
                  </a:lnTo>
                  <a:lnTo>
                    <a:pt x="322" y="392"/>
                  </a:lnTo>
                  <a:lnTo>
                    <a:pt x="326" y="420"/>
                  </a:lnTo>
                  <a:lnTo>
                    <a:pt x="328" y="444"/>
                  </a:lnTo>
                  <a:lnTo>
                    <a:pt x="328" y="458"/>
                  </a:lnTo>
                  <a:lnTo>
                    <a:pt x="324" y="482"/>
                  </a:lnTo>
                  <a:lnTo>
                    <a:pt x="318" y="502"/>
                  </a:lnTo>
                  <a:lnTo>
                    <a:pt x="308" y="526"/>
                  </a:lnTo>
                  <a:lnTo>
                    <a:pt x="296" y="554"/>
                  </a:lnTo>
                  <a:lnTo>
                    <a:pt x="284" y="572"/>
                  </a:lnTo>
                  <a:lnTo>
                    <a:pt x="270" y="590"/>
                  </a:lnTo>
                  <a:lnTo>
                    <a:pt x="256" y="604"/>
                  </a:lnTo>
                  <a:lnTo>
                    <a:pt x="242" y="616"/>
                  </a:lnTo>
                  <a:lnTo>
                    <a:pt x="220" y="632"/>
                  </a:lnTo>
                  <a:lnTo>
                    <a:pt x="210" y="636"/>
                  </a:lnTo>
                  <a:lnTo>
                    <a:pt x="238" y="634"/>
                  </a:lnTo>
                  <a:lnTo>
                    <a:pt x="262" y="628"/>
                  </a:lnTo>
                  <a:lnTo>
                    <a:pt x="284" y="618"/>
                  </a:lnTo>
                  <a:lnTo>
                    <a:pt x="304" y="604"/>
                  </a:lnTo>
                  <a:lnTo>
                    <a:pt x="324" y="590"/>
                  </a:lnTo>
                  <a:lnTo>
                    <a:pt x="340" y="572"/>
                  </a:lnTo>
                  <a:lnTo>
                    <a:pt x="354" y="554"/>
                  </a:lnTo>
                  <a:lnTo>
                    <a:pt x="368" y="536"/>
                  </a:lnTo>
                  <a:lnTo>
                    <a:pt x="380" y="518"/>
                  </a:lnTo>
                  <a:lnTo>
                    <a:pt x="390" y="500"/>
                  </a:lnTo>
                  <a:lnTo>
                    <a:pt x="404" y="468"/>
                  </a:lnTo>
                  <a:lnTo>
                    <a:pt x="412" y="446"/>
                  </a:lnTo>
                  <a:lnTo>
                    <a:pt x="416" y="436"/>
                  </a:lnTo>
                  <a:lnTo>
                    <a:pt x="420" y="408"/>
                  </a:lnTo>
                  <a:lnTo>
                    <a:pt x="424" y="380"/>
                  </a:lnTo>
                  <a:lnTo>
                    <a:pt x="426" y="354"/>
                  </a:lnTo>
                  <a:lnTo>
                    <a:pt x="426" y="328"/>
                  </a:lnTo>
                  <a:lnTo>
                    <a:pt x="424" y="304"/>
                  </a:lnTo>
                  <a:lnTo>
                    <a:pt x="420" y="280"/>
                  </a:lnTo>
                  <a:lnTo>
                    <a:pt x="416" y="256"/>
                  </a:lnTo>
                  <a:lnTo>
                    <a:pt x="408" y="234"/>
                  </a:lnTo>
                  <a:lnTo>
                    <a:pt x="400" y="212"/>
                  </a:lnTo>
                  <a:lnTo>
                    <a:pt x="390" y="192"/>
                  </a:lnTo>
                  <a:lnTo>
                    <a:pt x="378" y="170"/>
                  </a:lnTo>
                  <a:lnTo>
                    <a:pt x="366" y="150"/>
                  </a:lnTo>
                  <a:lnTo>
                    <a:pt x="350" y="130"/>
                  </a:lnTo>
                  <a:lnTo>
                    <a:pt x="334" y="112"/>
                  </a:lnTo>
                  <a:lnTo>
                    <a:pt x="316" y="94"/>
                  </a:lnTo>
                  <a:lnTo>
                    <a:pt x="296" y="76"/>
                  </a:lnTo>
                  <a:lnTo>
                    <a:pt x="280" y="64"/>
                  </a:lnTo>
                  <a:lnTo>
                    <a:pt x="262" y="54"/>
                  </a:lnTo>
                  <a:lnTo>
                    <a:pt x="240" y="46"/>
                  </a:lnTo>
                  <a:lnTo>
                    <a:pt x="220" y="38"/>
                  </a:lnTo>
                  <a:lnTo>
                    <a:pt x="198" y="34"/>
                  </a:lnTo>
                  <a:lnTo>
                    <a:pt x="178" y="32"/>
                  </a:lnTo>
                  <a:lnTo>
                    <a:pt x="160" y="32"/>
                  </a:lnTo>
                  <a:lnTo>
                    <a:pt x="144" y="36"/>
                  </a:lnTo>
                  <a:lnTo>
                    <a:pt x="96" y="92"/>
                  </a:lnTo>
                  <a:lnTo>
                    <a:pt x="88" y="84"/>
                  </a:lnTo>
                  <a:lnTo>
                    <a:pt x="84" y="76"/>
                  </a:lnTo>
                  <a:lnTo>
                    <a:pt x="80" y="64"/>
                  </a:lnTo>
                  <a:lnTo>
                    <a:pt x="78" y="52"/>
                  </a:lnTo>
                  <a:lnTo>
                    <a:pt x="76" y="26"/>
                  </a:lnTo>
                  <a:lnTo>
                    <a:pt x="78" y="4"/>
                  </a:lnTo>
                  <a:lnTo>
                    <a:pt x="54" y="2"/>
                  </a:lnTo>
                  <a:lnTo>
                    <a:pt x="34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0" y="10"/>
                  </a:lnTo>
                  <a:lnTo>
                    <a:pt x="300" y="374"/>
                  </a:lnTo>
                  <a:close/>
                </a:path>
              </a:pathLst>
            </a:custGeom>
            <a:solidFill>
              <a:srgbClr val="F23B9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56" name="Freeform 11"/>
            <p:cNvSpPr>
              <a:spLocks/>
            </p:cNvSpPr>
            <p:nvPr/>
          </p:nvSpPr>
          <p:spPr bwMode="auto">
            <a:xfrm>
              <a:off x="3840" y="2254"/>
              <a:ext cx="242" cy="208"/>
            </a:xfrm>
            <a:custGeom>
              <a:avLst/>
              <a:gdLst>
                <a:gd name="T0" fmla="*/ 178 w 242"/>
                <a:gd name="T1" fmla="*/ 18 h 208"/>
                <a:gd name="T2" fmla="*/ 196 w 242"/>
                <a:gd name="T3" fmla="*/ 32 h 208"/>
                <a:gd name="T4" fmla="*/ 214 w 242"/>
                <a:gd name="T5" fmla="*/ 56 h 208"/>
                <a:gd name="T6" fmla="*/ 224 w 242"/>
                <a:gd name="T7" fmla="*/ 88 h 208"/>
                <a:gd name="T8" fmla="*/ 222 w 242"/>
                <a:gd name="T9" fmla="*/ 108 h 208"/>
                <a:gd name="T10" fmla="*/ 216 w 242"/>
                <a:gd name="T11" fmla="*/ 130 h 208"/>
                <a:gd name="T12" fmla="*/ 210 w 242"/>
                <a:gd name="T13" fmla="*/ 142 h 208"/>
                <a:gd name="T14" fmla="*/ 206 w 242"/>
                <a:gd name="T15" fmla="*/ 170 h 208"/>
                <a:gd name="T16" fmla="*/ 208 w 242"/>
                <a:gd name="T17" fmla="*/ 184 h 208"/>
                <a:gd name="T18" fmla="*/ 222 w 242"/>
                <a:gd name="T19" fmla="*/ 198 h 208"/>
                <a:gd name="T20" fmla="*/ 242 w 242"/>
                <a:gd name="T21" fmla="*/ 204 h 208"/>
                <a:gd name="T22" fmla="*/ 234 w 242"/>
                <a:gd name="T23" fmla="*/ 206 h 208"/>
                <a:gd name="T24" fmla="*/ 208 w 242"/>
                <a:gd name="T25" fmla="*/ 208 h 208"/>
                <a:gd name="T26" fmla="*/ 174 w 242"/>
                <a:gd name="T27" fmla="*/ 202 h 208"/>
                <a:gd name="T28" fmla="*/ 150 w 242"/>
                <a:gd name="T29" fmla="*/ 192 h 208"/>
                <a:gd name="T30" fmla="*/ 146 w 242"/>
                <a:gd name="T31" fmla="*/ 186 h 208"/>
                <a:gd name="T32" fmla="*/ 154 w 242"/>
                <a:gd name="T33" fmla="*/ 178 h 208"/>
                <a:gd name="T34" fmla="*/ 164 w 242"/>
                <a:gd name="T35" fmla="*/ 158 h 208"/>
                <a:gd name="T36" fmla="*/ 170 w 242"/>
                <a:gd name="T37" fmla="*/ 126 h 208"/>
                <a:gd name="T38" fmla="*/ 168 w 242"/>
                <a:gd name="T39" fmla="*/ 102 h 208"/>
                <a:gd name="T40" fmla="*/ 164 w 242"/>
                <a:gd name="T41" fmla="*/ 84 h 208"/>
                <a:gd name="T42" fmla="*/ 154 w 242"/>
                <a:gd name="T43" fmla="*/ 68 h 208"/>
                <a:gd name="T44" fmla="*/ 138 w 242"/>
                <a:gd name="T45" fmla="*/ 62 h 208"/>
                <a:gd name="T46" fmla="*/ 118 w 242"/>
                <a:gd name="T47" fmla="*/ 62 h 208"/>
                <a:gd name="T48" fmla="*/ 104 w 242"/>
                <a:gd name="T49" fmla="*/ 68 h 208"/>
                <a:gd name="T50" fmla="*/ 84 w 242"/>
                <a:gd name="T51" fmla="*/ 84 h 208"/>
                <a:gd name="T52" fmla="*/ 70 w 242"/>
                <a:gd name="T53" fmla="*/ 102 h 208"/>
                <a:gd name="T54" fmla="*/ 62 w 242"/>
                <a:gd name="T55" fmla="*/ 128 h 208"/>
                <a:gd name="T56" fmla="*/ 64 w 242"/>
                <a:gd name="T57" fmla="*/ 158 h 208"/>
                <a:gd name="T58" fmla="*/ 66 w 242"/>
                <a:gd name="T59" fmla="*/ 170 h 208"/>
                <a:gd name="T60" fmla="*/ 50 w 242"/>
                <a:gd name="T61" fmla="*/ 166 h 208"/>
                <a:gd name="T62" fmla="*/ 12 w 242"/>
                <a:gd name="T63" fmla="*/ 142 h 208"/>
                <a:gd name="T64" fmla="*/ 0 w 242"/>
                <a:gd name="T65" fmla="*/ 128 h 208"/>
                <a:gd name="T66" fmla="*/ 22 w 242"/>
                <a:gd name="T67" fmla="*/ 130 h 208"/>
                <a:gd name="T68" fmla="*/ 38 w 242"/>
                <a:gd name="T69" fmla="*/ 122 h 208"/>
                <a:gd name="T70" fmla="*/ 48 w 242"/>
                <a:gd name="T71" fmla="*/ 102 h 208"/>
                <a:gd name="T72" fmla="*/ 68 w 242"/>
                <a:gd name="T73" fmla="*/ 52 h 208"/>
                <a:gd name="T74" fmla="*/ 82 w 242"/>
                <a:gd name="T75" fmla="*/ 28 h 208"/>
                <a:gd name="T76" fmla="*/ 102 w 242"/>
                <a:gd name="T77" fmla="*/ 10 h 208"/>
                <a:gd name="T78" fmla="*/ 128 w 242"/>
                <a:gd name="T79" fmla="*/ 0 h 208"/>
                <a:gd name="T80" fmla="*/ 146 w 242"/>
                <a:gd name="T81" fmla="*/ 4 h 208"/>
                <a:gd name="T82" fmla="*/ 178 w 242"/>
                <a:gd name="T83" fmla="*/ 18 h 20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2"/>
                <a:gd name="T127" fmla="*/ 0 h 208"/>
                <a:gd name="T128" fmla="*/ 242 w 242"/>
                <a:gd name="T129" fmla="*/ 208 h 20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2" h="208">
                  <a:moveTo>
                    <a:pt x="178" y="18"/>
                  </a:moveTo>
                  <a:lnTo>
                    <a:pt x="178" y="18"/>
                  </a:lnTo>
                  <a:lnTo>
                    <a:pt x="186" y="24"/>
                  </a:lnTo>
                  <a:lnTo>
                    <a:pt x="196" y="32"/>
                  </a:lnTo>
                  <a:lnTo>
                    <a:pt x="206" y="42"/>
                  </a:lnTo>
                  <a:lnTo>
                    <a:pt x="214" y="56"/>
                  </a:lnTo>
                  <a:lnTo>
                    <a:pt x="220" y="72"/>
                  </a:lnTo>
                  <a:lnTo>
                    <a:pt x="224" y="88"/>
                  </a:lnTo>
                  <a:lnTo>
                    <a:pt x="224" y="98"/>
                  </a:lnTo>
                  <a:lnTo>
                    <a:pt x="222" y="108"/>
                  </a:lnTo>
                  <a:lnTo>
                    <a:pt x="220" y="118"/>
                  </a:lnTo>
                  <a:lnTo>
                    <a:pt x="216" y="130"/>
                  </a:lnTo>
                  <a:lnTo>
                    <a:pt x="210" y="142"/>
                  </a:lnTo>
                  <a:lnTo>
                    <a:pt x="206" y="156"/>
                  </a:lnTo>
                  <a:lnTo>
                    <a:pt x="206" y="170"/>
                  </a:lnTo>
                  <a:lnTo>
                    <a:pt x="208" y="184"/>
                  </a:lnTo>
                  <a:lnTo>
                    <a:pt x="214" y="192"/>
                  </a:lnTo>
                  <a:lnTo>
                    <a:pt x="222" y="198"/>
                  </a:lnTo>
                  <a:lnTo>
                    <a:pt x="232" y="202"/>
                  </a:lnTo>
                  <a:lnTo>
                    <a:pt x="242" y="204"/>
                  </a:lnTo>
                  <a:lnTo>
                    <a:pt x="234" y="206"/>
                  </a:lnTo>
                  <a:lnTo>
                    <a:pt x="222" y="208"/>
                  </a:lnTo>
                  <a:lnTo>
                    <a:pt x="208" y="208"/>
                  </a:lnTo>
                  <a:lnTo>
                    <a:pt x="190" y="206"/>
                  </a:lnTo>
                  <a:lnTo>
                    <a:pt x="174" y="202"/>
                  </a:lnTo>
                  <a:lnTo>
                    <a:pt x="160" y="198"/>
                  </a:lnTo>
                  <a:lnTo>
                    <a:pt x="150" y="192"/>
                  </a:lnTo>
                  <a:lnTo>
                    <a:pt x="148" y="188"/>
                  </a:lnTo>
                  <a:lnTo>
                    <a:pt x="146" y="186"/>
                  </a:lnTo>
                  <a:lnTo>
                    <a:pt x="154" y="178"/>
                  </a:lnTo>
                  <a:lnTo>
                    <a:pt x="160" y="168"/>
                  </a:lnTo>
                  <a:lnTo>
                    <a:pt x="164" y="158"/>
                  </a:lnTo>
                  <a:lnTo>
                    <a:pt x="168" y="148"/>
                  </a:lnTo>
                  <a:lnTo>
                    <a:pt x="170" y="126"/>
                  </a:lnTo>
                  <a:lnTo>
                    <a:pt x="168" y="102"/>
                  </a:lnTo>
                  <a:lnTo>
                    <a:pt x="168" y="92"/>
                  </a:lnTo>
                  <a:lnTo>
                    <a:pt x="164" y="84"/>
                  </a:lnTo>
                  <a:lnTo>
                    <a:pt x="160" y="76"/>
                  </a:lnTo>
                  <a:lnTo>
                    <a:pt x="154" y="68"/>
                  </a:lnTo>
                  <a:lnTo>
                    <a:pt x="146" y="64"/>
                  </a:lnTo>
                  <a:lnTo>
                    <a:pt x="138" y="62"/>
                  </a:lnTo>
                  <a:lnTo>
                    <a:pt x="128" y="60"/>
                  </a:lnTo>
                  <a:lnTo>
                    <a:pt x="118" y="62"/>
                  </a:lnTo>
                  <a:lnTo>
                    <a:pt x="104" y="68"/>
                  </a:lnTo>
                  <a:lnTo>
                    <a:pt x="92" y="76"/>
                  </a:lnTo>
                  <a:lnTo>
                    <a:pt x="84" y="84"/>
                  </a:lnTo>
                  <a:lnTo>
                    <a:pt x="76" y="94"/>
                  </a:lnTo>
                  <a:lnTo>
                    <a:pt x="70" y="102"/>
                  </a:lnTo>
                  <a:lnTo>
                    <a:pt x="66" y="112"/>
                  </a:lnTo>
                  <a:lnTo>
                    <a:pt x="62" y="128"/>
                  </a:lnTo>
                  <a:lnTo>
                    <a:pt x="62" y="144"/>
                  </a:lnTo>
                  <a:lnTo>
                    <a:pt x="64" y="158"/>
                  </a:lnTo>
                  <a:lnTo>
                    <a:pt x="66" y="170"/>
                  </a:lnTo>
                  <a:lnTo>
                    <a:pt x="58" y="168"/>
                  </a:lnTo>
                  <a:lnTo>
                    <a:pt x="50" y="166"/>
                  </a:lnTo>
                  <a:lnTo>
                    <a:pt x="30" y="154"/>
                  </a:lnTo>
                  <a:lnTo>
                    <a:pt x="12" y="142"/>
                  </a:lnTo>
                  <a:lnTo>
                    <a:pt x="0" y="128"/>
                  </a:lnTo>
                  <a:lnTo>
                    <a:pt x="12" y="132"/>
                  </a:lnTo>
                  <a:lnTo>
                    <a:pt x="22" y="130"/>
                  </a:lnTo>
                  <a:lnTo>
                    <a:pt x="30" y="128"/>
                  </a:lnTo>
                  <a:lnTo>
                    <a:pt x="38" y="122"/>
                  </a:lnTo>
                  <a:lnTo>
                    <a:pt x="44" y="112"/>
                  </a:lnTo>
                  <a:lnTo>
                    <a:pt x="48" y="102"/>
                  </a:lnTo>
                  <a:lnTo>
                    <a:pt x="58" y="78"/>
                  </a:lnTo>
                  <a:lnTo>
                    <a:pt x="68" y="52"/>
                  </a:lnTo>
                  <a:lnTo>
                    <a:pt x="76" y="38"/>
                  </a:lnTo>
                  <a:lnTo>
                    <a:pt x="82" y="28"/>
                  </a:lnTo>
                  <a:lnTo>
                    <a:pt x="92" y="18"/>
                  </a:lnTo>
                  <a:lnTo>
                    <a:pt x="102" y="10"/>
                  </a:lnTo>
                  <a:lnTo>
                    <a:pt x="114" y="4"/>
                  </a:lnTo>
                  <a:lnTo>
                    <a:pt x="128" y="0"/>
                  </a:lnTo>
                  <a:lnTo>
                    <a:pt x="146" y="4"/>
                  </a:lnTo>
                  <a:lnTo>
                    <a:pt x="162" y="10"/>
                  </a:lnTo>
                  <a:lnTo>
                    <a:pt x="178" y="18"/>
                  </a:lnTo>
                  <a:close/>
                </a:path>
              </a:pathLst>
            </a:custGeom>
            <a:solidFill>
              <a:srgbClr val="B773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57" name="Freeform 12"/>
            <p:cNvSpPr>
              <a:spLocks/>
            </p:cNvSpPr>
            <p:nvPr/>
          </p:nvSpPr>
          <p:spPr bwMode="auto">
            <a:xfrm>
              <a:off x="3916" y="2338"/>
              <a:ext cx="80" cy="162"/>
            </a:xfrm>
            <a:custGeom>
              <a:avLst/>
              <a:gdLst>
                <a:gd name="T0" fmla="*/ 74 w 80"/>
                <a:gd name="T1" fmla="*/ 18 h 162"/>
                <a:gd name="T2" fmla="*/ 74 w 80"/>
                <a:gd name="T3" fmla="*/ 18 h 162"/>
                <a:gd name="T4" fmla="*/ 78 w 80"/>
                <a:gd name="T5" fmla="*/ 34 h 162"/>
                <a:gd name="T6" fmla="*/ 80 w 80"/>
                <a:gd name="T7" fmla="*/ 52 h 162"/>
                <a:gd name="T8" fmla="*/ 78 w 80"/>
                <a:gd name="T9" fmla="*/ 68 h 162"/>
                <a:gd name="T10" fmla="*/ 76 w 80"/>
                <a:gd name="T11" fmla="*/ 76 h 162"/>
                <a:gd name="T12" fmla="*/ 72 w 80"/>
                <a:gd name="T13" fmla="*/ 84 h 162"/>
                <a:gd name="T14" fmla="*/ 72 w 80"/>
                <a:gd name="T15" fmla="*/ 84 h 162"/>
                <a:gd name="T16" fmla="*/ 68 w 80"/>
                <a:gd name="T17" fmla="*/ 90 h 162"/>
                <a:gd name="T18" fmla="*/ 64 w 80"/>
                <a:gd name="T19" fmla="*/ 94 h 162"/>
                <a:gd name="T20" fmla="*/ 54 w 80"/>
                <a:gd name="T21" fmla="*/ 100 h 162"/>
                <a:gd name="T22" fmla="*/ 44 w 80"/>
                <a:gd name="T23" fmla="*/ 110 h 162"/>
                <a:gd name="T24" fmla="*/ 38 w 80"/>
                <a:gd name="T25" fmla="*/ 118 h 162"/>
                <a:gd name="T26" fmla="*/ 32 w 80"/>
                <a:gd name="T27" fmla="*/ 130 h 162"/>
                <a:gd name="T28" fmla="*/ 12 w 80"/>
                <a:gd name="T29" fmla="*/ 162 h 162"/>
                <a:gd name="T30" fmla="*/ 12 w 80"/>
                <a:gd name="T31" fmla="*/ 162 h 162"/>
                <a:gd name="T32" fmla="*/ 10 w 80"/>
                <a:gd name="T33" fmla="*/ 150 h 162"/>
                <a:gd name="T34" fmla="*/ 8 w 80"/>
                <a:gd name="T35" fmla="*/ 134 h 162"/>
                <a:gd name="T36" fmla="*/ 8 w 80"/>
                <a:gd name="T37" fmla="*/ 116 h 162"/>
                <a:gd name="T38" fmla="*/ 12 w 80"/>
                <a:gd name="T39" fmla="*/ 92 h 162"/>
                <a:gd name="T40" fmla="*/ 12 w 80"/>
                <a:gd name="T41" fmla="*/ 92 h 162"/>
                <a:gd name="T42" fmla="*/ 4 w 80"/>
                <a:gd name="T43" fmla="*/ 82 h 162"/>
                <a:gd name="T44" fmla="*/ 0 w 80"/>
                <a:gd name="T45" fmla="*/ 68 h 162"/>
                <a:gd name="T46" fmla="*/ 0 w 80"/>
                <a:gd name="T47" fmla="*/ 56 h 162"/>
                <a:gd name="T48" fmla="*/ 2 w 80"/>
                <a:gd name="T49" fmla="*/ 44 h 162"/>
                <a:gd name="T50" fmla="*/ 8 w 80"/>
                <a:gd name="T51" fmla="*/ 32 h 162"/>
                <a:gd name="T52" fmla="*/ 14 w 80"/>
                <a:gd name="T53" fmla="*/ 22 h 162"/>
                <a:gd name="T54" fmla="*/ 22 w 80"/>
                <a:gd name="T55" fmla="*/ 12 h 162"/>
                <a:gd name="T56" fmla="*/ 30 w 80"/>
                <a:gd name="T57" fmla="*/ 6 h 162"/>
                <a:gd name="T58" fmla="*/ 30 w 80"/>
                <a:gd name="T59" fmla="*/ 6 h 162"/>
                <a:gd name="T60" fmla="*/ 38 w 80"/>
                <a:gd name="T61" fmla="*/ 2 h 162"/>
                <a:gd name="T62" fmla="*/ 44 w 80"/>
                <a:gd name="T63" fmla="*/ 0 h 162"/>
                <a:gd name="T64" fmla="*/ 50 w 80"/>
                <a:gd name="T65" fmla="*/ 0 h 162"/>
                <a:gd name="T66" fmla="*/ 56 w 80"/>
                <a:gd name="T67" fmla="*/ 2 h 162"/>
                <a:gd name="T68" fmla="*/ 62 w 80"/>
                <a:gd name="T69" fmla="*/ 4 h 162"/>
                <a:gd name="T70" fmla="*/ 68 w 80"/>
                <a:gd name="T71" fmla="*/ 8 h 162"/>
                <a:gd name="T72" fmla="*/ 74 w 80"/>
                <a:gd name="T73" fmla="*/ 18 h 162"/>
                <a:gd name="T74" fmla="*/ 74 w 80"/>
                <a:gd name="T75" fmla="*/ 18 h 16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80"/>
                <a:gd name="T115" fmla="*/ 0 h 162"/>
                <a:gd name="T116" fmla="*/ 80 w 80"/>
                <a:gd name="T117" fmla="*/ 162 h 16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80" h="162">
                  <a:moveTo>
                    <a:pt x="74" y="18"/>
                  </a:moveTo>
                  <a:lnTo>
                    <a:pt x="74" y="18"/>
                  </a:lnTo>
                  <a:lnTo>
                    <a:pt x="78" y="34"/>
                  </a:lnTo>
                  <a:lnTo>
                    <a:pt x="80" y="52"/>
                  </a:lnTo>
                  <a:lnTo>
                    <a:pt x="78" y="68"/>
                  </a:lnTo>
                  <a:lnTo>
                    <a:pt x="76" y="76"/>
                  </a:lnTo>
                  <a:lnTo>
                    <a:pt x="72" y="84"/>
                  </a:lnTo>
                  <a:lnTo>
                    <a:pt x="68" y="90"/>
                  </a:lnTo>
                  <a:lnTo>
                    <a:pt x="64" y="94"/>
                  </a:lnTo>
                  <a:lnTo>
                    <a:pt x="54" y="100"/>
                  </a:lnTo>
                  <a:lnTo>
                    <a:pt x="44" y="110"/>
                  </a:lnTo>
                  <a:lnTo>
                    <a:pt x="38" y="118"/>
                  </a:lnTo>
                  <a:lnTo>
                    <a:pt x="32" y="130"/>
                  </a:lnTo>
                  <a:lnTo>
                    <a:pt x="12" y="162"/>
                  </a:lnTo>
                  <a:lnTo>
                    <a:pt x="10" y="150"/>
                  </a:lnTo>
                  <a:lnTo>
                    <a:pt x="8" y="134"/>
                  </a:lnTo>
                  <a:lnTo>
                    <a:pt x="8" y="116"/>
                  </a:lnTo>
                  <a:lnTo>
                    <a:pt x="12" y="92"/>
                  </a:lnTo>
                  <a:lnTo>
                    <a:pt x="4" y="82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2" y="44"/>
                  </a:lnTo>
                  <a:lnTo>
                    <a:pt x="8" y="32"/>
                  </a:lnTo>
                  <a:lnTo>
                    <a:pt x="14" y="22"/>
                  </a:lnTo>
                  <a:lnTo>
                    <a:pt x="22" y="12"/>
                  </a:lnTo>
                  <a:lnTo>
                    <a:pt x="30" y="6"/>
                  </a:lnTo>
                  <a:lnTo>
                    <a:pt x="38" y="2"/>
                  </a:lnTo>
                  <a:lnTo>
                    <a:pt x="44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62" y="4"/>
                  </a:lnTo>
                  <a:lnTo>
                    <a:pt x="68" y="8"/>
                  </a:lnTo>
                  <a:lnTo>
                    <a:pt x="74" y="18"/>
                  </a:lnTo>
                  <a:close/>
                </a:path>
              </a:pathLst>
            </a:custGeom>
            <a:solidFill>
              <a:srgbClr val="E4AD8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58" name="Freeform 13"/>
            <p:cNvSpPr>
              <a:spLocks/>
            </p:cNvSpPr>
            <p:nvPr/>
          </p:nvSpPr>
          <p:spPr bwMode="auto">
            <a:xfrm>
              <a:off x="3458" y="2530"/>
              <a:ext cx="634" cy="358"/>
            </a:xfrm>
            <a:custGeom>
              <a:avLst/>
              <a:gdLst>
                <a:gd name="T0" fmla="*/ 634 w 634"/>
                <a:gd name="T1" fmla="*/ 358 h 358"/>
                <a:gd name="T2" fmla="*/ 0 w 634"/>
                <a:gd name="T3" fmla="*/ 358 h 358"/>
                <a:gd name="T4" fmla="*/ 342 w 634"/>
                <a:gd name="T5" fmla="*/ 0 h 358"/>
                <a:gd name="T6" fmla="*/ 634 w 634"/>
                <a:gd name="T7" fmla="*/ 358 h 3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4"/>
                <a:gd name="T13" fmla="*/ 0 h 358"/>
                <a:gd name="T14" fmla="*/ 634 w 634"/>
                <a:gd name="T15" fmla="*/ 358 h 3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4" h="358">
                  <a:moveTo>
                    <a:pt x="634" y="358"/>
                  </a:moveTo>
                  <a:lnTo>
                    <a:pt x="0" y="358"/>
                  </a:lnTo>
                  <a:lnTo>
                    <a:pt x="342" y="0"/>
                  </a:lnTo>
                  <a:lnTo>
                    <a:pt x="634" y="358"/>
                  </a:lnTo>
                  <a:close/>
                </a:path>
              </a:pathLst>
            </a:custGeom>
            <a:solidFill>
              <a:srgbClr val="8A2E0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59" name="Freeform 14"/>
            <p:cNvSpPr>
              <a:spLocks/>
            </p:cNvSpPr>
            <p:nvPr/>
          </p:nvSpPr>
          <p:spPr bwMode="auto">
            <a:xfrm>
              <a:off x="3244" y="2434"/>
              <a:ext cx="540" cy="652"/>
            </a:xfrm>
            <a:custGeom>
              <a:avLst/>
              <a:gdLst>
                <a:gd name="T0" fmla="*/ 206 w 540"/>
                <a:gd name="T1" fmla="*/ 260 h 652"/>
                <a:gd name="T2" fmla="*/ 198 w 540"/>
                <a:gd name="T3" fmla="*/ 266 h 652"/>
                <a:gd name="T4" fmla="*/ 178 w 540"/>
                <a:gd name="T5" fmla="*/ 304 h 652"/>
                <a:gd name="T6" fmla="*/ 152 w 540"/>
                <a:gd name="T7" fmla="*/ 384 h 652"/>
                <a:gd name="T8" fmla="*/ 142 w 540"/>
                <a:gd name="T9" fmla="*/ 426 h 652"/>
                <a:gd name="T10" fmla="*/ 140 w 540"/>
                <a:gd name="T11" fmla="*/ 452 h 652"/>
                <a:gd name="T12" fmla="*/ 140 w 540"/>
                <a:gd name="T13" fmla="*/ 488 h 652"/>
                <a:gd name="T14" fmla="*/ 148 w 540"/>
                <a:gd name="T15" fmla="*/ 512 h 652"/>
                <a:gd name="T16" fmla="*/ 168 w 540"/>
                <a:gd name="T17" fmla="*/ 558 h 652"/>
                <a:gd name="T18" fmla="*/ 178 w 540"/>
                <a:gd name="T19" fmla="*/ 576 h 652"/>
                <a:gd name="T20" fmla="*/ 194 w 540"/>
                <a:gd name="T21" fmla="*/ 604 h 652"/>
                <a:gd name="T22" fmla="*/ 222 w 540"/>
                <a:gd name="T23" fmla="*/ 632 h 652"/>
                <a:gd name="T24" fmla="*/ 246 w 540"/>
                <a:gd name="T25" fmla="*/ 652 h 652"/>
                <a:gd name="T26" fmla="*/ 184 w 540"/>
                <a:gd name="T27" fmla="*/ 636 h 652"/>
                <a:gd name="T28" fmla="*/ 134 w 540"/>
                <a:gd name="T29" fmla="*/ 612 h 652"/>
                <a:gd name="T30" fmla="*/ 96 w 540"/>
                <a:gd name="T31" fmla="*/ 586 h 652"/>
                <a:gd name="T32" fmla="*/ 66 w 540"/>
                <a:gd name="T33" fmla="*/ 556 h 652"/>
                <a:gd name="T34" fmla="*/ 42 w 540"/>
                <a:gd name="T35" fmla="*/ 526 h 652"/>
                <a:gd name="T36" fmla="*/ 26 w 540"/>
                <a:gd name="T37" fmla="*/ 496 h 652"/>
                <a:gd name="T38" fmla="*/ 8 w 540"/>
                <a:gd name="T39" fmla="*/ 440 h 652"/>
                <a:gd name="T40" fmla="*/ 2 w 540"/>
                <a:gd name="T41" fmla="*/ 410 h 652"/>
                <a:gd name="T42" fmla="*/ 0 w 540"/>
                <a:gd name="T43" fmla="*/ 348 h 652"/>
                <a:gd name="T44" fmla="*/ 10 w 540"/>
                <a:gd name="T45" fmla="*/ 284 h 652"/>
                <a:gd name="T46" fmla="*/ 30 w 540"/>
                <a:gd name="T47" fmla="*/ 228 h 652"/>
                <a:gd name="T48" fmla="*/ 40 w 540"/>
                <a:gd name="T49" fmla="*/ 204 h 652"/>
                <a:gd name="T50" fmla="*/ 82 w 540"/>
                <a:gd name="T51" fmla="*/ 138 h 652"/>
                <a:gd name="T52" fmla="*/ 124 w 540"/>
                <a:gd name="T53" fmla="*/ 92 h 652"/>
                <a:gd name="T54" fmla="*/ 148 w 540"/>
                <a:gd name="T55" fmla="*/ 78 h 652"/>
                <a:gd name="T56" fmla="*/ 174 w 540"/>
                <a:gd name="T57" fmla="*/ 66 h 652"/>
                <a:gd name="T58" fmla="*/ 204 w 540"/>
                <a:gd name="T59" fmla="*/ 60 h 652"/>
                <a:gd name="T60" fmla="*/ 238 w 540"/>
                <a:gd name="T61" fmla="*/ 58 h 652"/>
                <a:gd name="T62" fmla="*/ 270 w 540"/>
                <a:gd name="T63" fmla="*/ 108 h 652"/>
                <a:gd name="T64" fmla="*/ 292 w 540"/>
                <a:gd name="T65" fmla="*/ 132 h 652"/>
                <a:gd name="T66" fmla="*/ 308 w 540"/>
                <a:gd name="T67" fmla="*/ 144 h 652"/>
                <a:gd name="T68" fmla="*/ 314 w 540"/>
                <a:gd name="T69" fmla="*/ 144 h 652"/>
                <a:gd name="T70" fmla="*/ 318 w 540"/>
                <a:gd name="T71" fmla="*/ 122 h 652"/>
                <a:gd name="T72" fmla="*/ 314 w 540"/>
                <a:gd name="T73" fmla="*/ 78 h 652"/>
                <a:gd name="T74" fmla="*/ 316 w 540"/>
                <a:gd name="T75" fmla="*/ 44 h 652"/>
                <a:gd name="T76" fmla="*/ 322 w 540"/>
                <a:gd name="T77" fmla="*/ 28 h 652"/>
                <a:gd name="T78" fmla="*/ 400 w 540"/>
                <a:gd name="T79" fmla="*/ 8 h 652"/>
                <a:gd name="T80" fmla="*/ 456 w 540"/>
                <a:gd name="T81" fmla="*/ 0 h 652"/>
                <a:gd name="T82" fmla="*/ 512 w 540"/>
                <a:gd name="T83" fmla="*/ 4 h 652"/>
                <a:gd name="T84" fmla="*/ 174 w 540"/>
                <a:gd name="T85" fmla="*/ 378 h 65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540"/>
                <a:gd name="T130" fmla="*/ 0 h 652"/>
                <a:gd name="T131" fmla="*/ 540 w 540"/>
                <a:gd name="T132" fmla="*/ 652 h 65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40" h="652">
                  <a:moveTo>
                    <a:pt x="206" y="260"/>
                  </a:moveTo>
                  <a:lnTo>
                    <a:pt x="206" y="260"/>
                  </a:lnTo>
                  <a:lnTo>
                    <a:pt x="202" y="262"/>
                  </a:lnTo>
                  <a:lnTo>
                    <a:pt x="198" y="266"/>
                  </a:lnTo>
                  <a:lnTo>
                    <a:pt x="188" y="282"/>
                  </a:lnTo>
                  <a:lnTo>
                    <a:pt x="178" y="304"/>
                  </a:lnTo>
                  <a:lnTo>
                    <a:pt x="168" y="330"/>
                  </a:lnTo>
                  <a:lnTo>
                    <a:pt x="152" y="384"/>
                  </a:lnTo>
                  <a:lnTo>
                    <a:pt x="146" y="408"/>
                  </a:lnTo>
                  <a:lnTo>
                    <a:pt x="142" y="426"/>
                  </a:lnTo>
                  <a:lnTo>
                    <a:pt x="140" y="452"/>
                  </a:lnTo>
                  <a:lnTo>
                    <a:pt x="140" y="472"/>
                  </a:lnTo>
                  <a:lnTo>
                    <a:pt x="140" y="488"/>
                  </a:lnTo>
                  <a:lnTo>
                    <a:pt x="144" y="500"/>
                  </a:lnTo>
                  <a:lnTo>
                    <a:pt x="148" y="512"/>
                  </a:lnTo>
                  <a:lnTo>
                    <a:pt x="154" y="524"/>
                  </a:lnTo>
                  <a:lnTo>
                    <a:pt x="168" y="558"/>
                  </a:lnTo>
                  <a:lnTo>
                    <a:pt x="178" y="576"/>
                  </a:lnTo>
                  <a:lnTo>
                    <a:pt x="186" y="592"/>
                  </a:lnTo>
                  <a:lnTo>
                    <a:pt x="194" y="604"/>
                  </a:lnTo>
                  <a:lnTo>
                    <a:pt x="202" y="614"/>
                  </a:lnTo>
                  <a:lnTo>
                    <a:pt x="222" y="632"/>
                  </a:lnTo>
                  <a:lnTo>
                    <a:pt x="246" y="652"/>
                  </a:lnTo>
                  <a:lnTo>
                    <a:pt x="214" y="644"/>
                  </a:lnTo>
                  <a:lnTo>
                    <a:pt x="184" y="636"/>
                  </a:lnTo>
                  <a:lnTo>
                    <a:pt x="158" y="624"/>
                  </a:lnTo>
                  <a:lnTo>
                    <a:pt x="134" y="612"/>
                  </a:lnTo>
                  <a:lnTo>
                    <a:pt x="114" y="600"/>
                  </a:lnTo>
                  <a:lnTo>
                    <a:pt x="96" y="586"/>
                  </a:lnTo>
                  <a:lnTo>
                    <a:pt x="80" y="572"/>
                  </a:lnTo>
                  <a:lnTo>
                    <a:pt x="66" y="556"/>
                  </a:lnTo>
                  <a:lnTo>
                    <a:pt x="54" y="542"/>
                  </a:lnTo>
                  <a:lnTo>
                    <a:pt x="42" y="526"/>
                  </a:lnTo>
                  <a:lnTo>
                    <a:pt x="34" y="510"/>
                  </a:lnTo>
                  <a:lnTo>
                    <a:pt x="26" y="496"/>
                  </a:lnTo>
                  <a:lnTo>
                    <a:pt x="16" y="466"/>
                  </a:lnTo>
                  <a:lnTo>
                    <a:pt x="8" y="440"/>
                  </a:lnTo>
                  <a:lnTo>
                    <a:pt x="2" y="410"/>
                  </a:lnTo>
                  <a:lnTo>
                    <a:pt x="0" y="378"/>
                  </a:lnTo>
                  <a:lnTo>
                    <a:pt x="0" y="348"/>
                  </a:lnTo>
                  <a:lnTo>
                    <a:pt x="4" y="316"/>
                  </a:lnTo>
                  <a:lnTo>
                    <a:pt x="10" y="284"/>
                  </a:lnTo>
                  <a:lnTo>
                    <a:pt x="18" y="256"/>
                  </a:lnTo>
                  <a:lnTo>
                    <a:pt x="30" y="228"/>
                  </a:lnTo>
                  <a:lnTo>
                    <a:pt x="40" y="204"/>
                  </a:lnTo>
                  <a:lnTo>
                    <a:pt x="62" y="168"/>
                  </a:lnTo>
                  <a:lnTo>
                    <a:pt x="82" y="138"/>
                  </a:lnTo>
                  <a:lnTo>
                    <a:pt x="102" y="114"/>
                  </a:lnTo>
                  <a:lnTo>
                    <a:pt x="124" y="92"/>
                  </a:lnTo>
                  <a:lnTo>
                    <a:pt x="136" y="84"/>
                  </a:lnTo>
                  <a:lnTo>
                    <a:pt x="148" y="78"/>
                  </a:lnTo>
                  <a:lnTo>
                    <a:pt x="160" y="72"/>
                  </a:lnTo>
                  <a:lnTo>
                    <a:pt x="174" y="66"/>
                  </a:lnTo>
                  <a:lnTo>
                    <a:pt x="188" y="64"/>
                  </a:lnTo>
                  <a:lnTo>
                    <a:pt x="204" y="60"/>
                  </a:lnTo>
                  <a:lnTo>
                    <a:pt x="238" y="58"/>
                  </a:lnTo>
                  <a:lnTo>
                    <a:pt x="250" y="80"/>
                  </a:lnTo>
                  <a:lnTo>
                    <a:pt x="270" y="108"/>
                  </a:lnTo>
                  <a:lnTo>
                    <a:pt x="282" y="122"/>
                  </a:lnTo>
                  <a:lnTo>
                    <a:pt x="292" y="132"/>
                  </a:lnTo>
                  <a:lnTo>
                    <a:pt x="304" y="140"/>
                  </a:lnTo>
                  <a:lnTo>
                    <a:pt x="308" y="144"/>
                  </a:lnTo>
                  <a:lnTo>
                    <a:pt x="314" y="144"/>
                  </a:lnTo>
                  <a:lnTo>
                    <a:pt x="316" y="134"/>
                  </a:lnTo>
                  <a:lnTo>
                    <a:pt x="318" y="122"/>
                  </a:lnTo>
                  <a:lnTo>
                    <a:pt x="316" y="94"/>
                  </a:lnTo>
                  <a:lnTo>
                    <a:pt x="314" y="78"/>
                  </a:lnTo>
                  <a:lnTo>
                    <a:pt x="314" y="62"/>
                  </a:lnTo>
                  <a:lnTo>
                    <a:pt x="316" y="44"/>
                  </a:lnTo>
                  <a:lnTo>
                    <a:pt x="322" y="28"/>
                  </a:lnTo>
                  <a:lnTo>
                    <a:pt x="374" y="12"/>
                  </a:lnTo>
                  <a:lnTo>
                    <a:pt x="400" y="8"/>
                  </a:lnTo>
                  <a:lnTo>
                    <a:pt x="428" y="4"/>
                  </a:lnTo>
                  <a:lnTo>
                    <a:pt x="456" y="0"/>
                  </a:lnTo>
                  <a:lnTo>
                    <a:pt x="484" y="0"/>
                  </a:lnTo>
                  <a:lnTo>
                    <a:pt x="512" y="4"/>
                  </a:lnTo>
                  <a:lnTo>
                    <a:pt x="540" y="10"/>
                  </a:lnTo>
                  <a:lnTo>
                    <a:pt x="174" y="378"/>
                  </a:lnTo>
                  <a:lnTo>
                    <a:pt x="206" y="260"/>
                  </a:lnTo>
                  <a:close/>
                </a:path>
              </a:pathLst>
            </a:custGeom>
            <a:solidFill>
              <a:srgbClr val="1047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0" name="Freeform 15"/>
            <p:cNvSpPr>
              <a:spLocks/>
            </p:cNvSpPr>
            <p:nvPr/>
          </p:nvSpPr>
          <p:spPr bwMode="auto">
            <a:xfrm>
              <a:off x="3402" y="2910"/>
              <a:ext cx="738" cy="494"/>
            </a:xfrm>
            <a:custGeom>
              <a:avLst/>
              <a:gdLst>
                <a:gd name="T0" fmla="*/ 686 w 738"/>
                <a:gd name="T1" fmla="*/ 338 h 494"/>
                <a:gd name="T2" fmla="*/ 704 w 738"/>
                <a:gd name="T3" fmla="*/ 164 h 494"/>
                <a:gd name="T4" fmla="*/ 730 w 738"/>
                <a:gd name="T5" fmla="*/ 378 h 494"/>
                <a:gd name="T6" fmla="*/ 712 w 738"/>
                <a:gd name="T7" fmla="*/ 370 h 494"/>
                <a:gd name="T8" fmla="*/ 678 w 738"/>
                <a:gd name="T9" fmla="*/ 370 h 494"/>
                <a:gd name="T10" fmla="*/ 658 w 738"/>
                <a:gd name="T11" fmla="*/ 376 h 494"/>
                <a:gd name="T12" fmla="*/ 652 w 738"/>
                <a:gd name="T13" fmla="*/ 386 h 494"/>
                <a:gd name="T14" fmla="*/ 624 w 738"/>
                <a:gd name="T15" fmla="*/ 388 h 494"/>
                <a:gd name="T16" fmla="*/ 600 w 738"/>
                <a:gd name="T17" fmla="*/ 406 h 494"/>
                <a:gd name="T18" fmla="*/ 594 w 738"/>
                <a:gd name="T19" fmla="*/ 416 h 494"/>
                <a:gd name="T20" fmla="*/ 564 w 738"/>
                <a:gd name="T21" fmla="*/ 428 h 494"/>
                <a:gd name="T22" fmla="*/ 552 w 738"/>
                <a:gd name="T23" fmla="*/ 438 h 494"/>
                <a:gd name="T24" fmla="*/ 550 w 738"/>
                <a:gd name="T25" fmla="*/ 480 h 494"/>
                <a:gd name="T26" fmla="*/ 516 w 738"/>
                <a:gd name="T27" fmla="*/ 492 h 494"/>
                <a:gd name="T28" fmla="*/ 528 w 738"/>
                <a:gd name="T29" fmla="*/ 446 h 494"/>
                <a:gd name="T30" fmla="*/ 520 w 738"/>
                <a:gd name="T31" fmla="*/ 416 h 494"/>
                <a:gd name="T32" fmla="*/ 282 w 738"/>
                <a:gd name="T33" fmla="*/ 118 h 494"/>
                <a:gd name="T34" fmla="*/ 262 w 738"/>
                <a:gd name="T35" fmla="*/ 418 h 494"/>
                <a:gd name="T36" fmla="*/ 270 w 738"/>
                <a:gd name="T37" fmla="*/ 494 h 494"/>
                <a:gd name="T38" fmla="*/ 238 w 738"/>
                <a:gd name="T39" fmla="*/ 488 h 494"/>
                <a:gd name="T40" fmla="*/ 248 w 738"/>
                <a:gd name="T41" fmla="*/ 468 h 494"/>
                <a:gd name="T42" fmla="*/ 242 w 738"/>
                <a:gd name="T43" fmla="*/ 430 h 494"/>
                <a:gd name="T44" fmla="*/ 232 w 738"/>
                <a:gd name="T45" fmla="*/ 416 h 494"/>
                <a:gd name="T46" fmla="*/ 218 w 738"/>
                <a:gd name="T47" fmla="*/ 410 h 494"/>
                <a:gd name="T48" fmla="*/ 184 w 738"/>
                <a:gd name="T49" fmla="*/ 406 h 494"/>
                <a:gd name="T50" fmla="*/ 180 w 738"/>
                <a:gd name="T51" fmla="*/ 392 h 494"/>
                <a:gd name="T52" fmla="*/ 156 w 738"/>
                <a:gd name="T53" fmla="*/ 370 h 494"/>
                <a:gd name="T54" fmla="*/ 132 w 738"/>
                <a:gd name="T55" fmla="*/ 366 h 494"/>
                <a:gd name="T56" fmla="*/ 94 w 738"/>
                <a:gd name="T57" fmla="*/ 376 h 494"/>
                <a:gd name="T58" fmla="*/ 86 w 738"/>
                <a:gd name="T59" fmla="*/ 390 h 494"/>
                <a:gd name="T60" fmla="*/ 76 w 738"/>
                <a:gd name="T61" fmla="*/ 394 h 494"/>
                <a:gd name="T62" fmla="*/ 48 w 738"/>
                <a:gd name="T63" fmla="*/ 400 h 494"/>
                <a:gd name="T64" fmla="*/ 40 w 738"/>
                <a:gd name="T65" fmla="*/ 410 h 494"/>
                <a:gd name="T66" fmla="*/ 38 w 738"/>
                <a:gd name="T67" fmla="*/ 424 h 494"/>
                <a:gd name="T68" fmla="*/ 18 w 738"/>
                <a:gd name="T69" fmla="*/ 430 h 494"/>
                <a:gd name="T70" fmla="*/ 10 w 738"/>
                <a:gd name="T71" fmla="*/ 174 h 494"/>
                <a:gd name="T72" fmla="*/ 58 w 738"/>
                <a:gd name="T73" fmla="*/ 182 h 494"/>
                <a:gd name="T74" fmla="*/ 236 w 738"/>
                <a:gd name="T75" fmla="*/ 144 h 494"/>
                <a:gd name="T76" fmla="*/ 56 w 738"/>
                <a:gd name="T77" fmla="*/ 130 h 494"/>
                <a:gd name="T78" fmla="*/ 24 w 738"/>
                <a:gd name="T79" fmla="*/ 76 h 494"/>
                <a:gd name="T80" fmla="*/ 0 w 738"/>
                <a:gd name="T81" fmla="*/ 0 h 494"/>
                <a:gd name="T82" fmla="*/ 732 w 738"/>
                <a:gd name="T83" fmla="*/ 20 h 494"/>
                <a:gd name="T84" fmla="*/ 696 w 738"/>
                <a:gd name="T85" fmla="*/ 90 h 494"/>
                <a:gd name="T86" fmla="*/ 664 w 738"/>
                <a:gd name="T87" fmla="*/ 124 h 494"/>
                <a:gd name="T88" fmla="*/ 622 w 738"/>
                <a:gd name="T89" fmla="*/ 144 h 49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738"/>
                <a:gd name="T136" fmla="*/ 0 h 494"/>
                <a:gd name="T137" fmla="*/ 738 w 738"/>
                <a:gd name="T138" fmla="*/ 494 h 494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738" h="494">
                  <a:moveTo>
                    <a:pt x="536" y="144"/>
                  </a:moveTo>
                  <a:lnTo>
                    <a:pt x="536" y="338"/>
                  </a:lnTo>
                  <a:lnTo>
                    <a:pt x="686" y="338"/>
                  </a:lnTo>
                  <a:lnTo>
                    <a:pt x="686" y="168"/>
                  </a:lnTo>
                  <a:lnTo>
                    <a:pt x="704" y="164"/>
                  </a:lnTo>
                  <a:lnTo>
                    <a:pt x="716" y="158"/>
                  </a:lnTo>
                  <a:lnTo>
                    <a:pt x="730" y="152"/>
                  </a:lnTo>
                  <a:lnTo>
                    <a:pt x="730" y="378"/>
                  </a:lnTo>
                  <a:lnTo>
                    <a:pt x="720" y="374"/>
                  </a:lnTo>
                  <a:lnTo>
                    <a:pt x="712" y="370"/>
                  </a:lnTo>
                  <a:lnTo>
                    <a:pt x="704" y="368"/>
                  </a:lnTo>
                  <a:lnTo>
                    <a:pt x="696" y="368"/>
                  </a:lnTo>
                  <a:lnTo>
                    <a:pt x="678" y="370"/>
                  </a:lnTo>
                  <a:lnTo>
                    <a:pt x="662" y="374"/>
                  </a:lnTo>
                  <a:lnTo>
                    <a:pt x="658" y="376"/>
                  </a:lnTo>
                  <a:lnTo>
                    <a:pt x="656" y="378"/>
                  </a:lnTo>
                  <a:lnTo>
                    <a:pt x="654" y="382"/>
                  </a:lnTo>
                  <a:lnTo>
                    <a:pt x="652" y="386"/>
                  </a:lnTo>
                  <a:lnTo>
                    <a:pt x="638" y="386"/>
                  </a:lnTo>
                  <a:lnTo>
                    <a:pt x="624" y="388"/>
                  </a:lnTo>
                  <a:lnTo>
                    <a:pt x="610" y="396"/>
                  </a:lnTo>
                  <a:lnTo>
                    <a:pt x="604" y="400"/>
                  </a:lnTo>
                  <a:lnTo>
                    <a:pt x="600" y="406"/>
                  </a:lnTo>
                  <a:lnTo>
                    <a:pt x="600" y="412"/>
                  </a:lnTo>
                  <a:lnTo>
                    <a:pt x="594" y="416"/>
                  </a:lnTo>
                  <a:lnTo>
                    <a:pt x="588" y="420"/>
                  </a:lnTo>
                  <a:lnTo>
                    <a:pt x="580" y="422"/>
                  </a:lnTo>
                  <a:lnTo>
                    <a:pt x="564" y="428"/>
                  </a:lnTo>
                  <a:lnTo>
                    <a:pt x="556" y="432"/>
                  </a:lnTo>
                  <a:lnTo>
                    <a:pt x="552" y="438"/>
                  </a:lnTo>
                  <a:lnTo>
                    <a:pt x="548" y="452"/>
                  </a:lnTo>
                  <a:lnTo>
                    <a:pt x="546" y="466"/>
                  </a:lnTo>
                  <a:lnTo>
                    <a:pt x="550" y="480"/>
                  </a:lnTo>
                  <a:lnTo>
                    <a:pt x="554" y="494"/>
                  </a:lnTo>
                  <a:lnTo>
                    <a:pt x="516" y="492"/>
                  </a:lnTo>
                  <a:lnTo>
                    <a:pt x="522" y="472"/>
                  </a:lnTo>
                  <a:lnTo>
                    <a:pt x="528" y="454"/>
                  </a:lnTo>
                  <a:lnTo>
                    <a:pt x="528" y="446"/>
                  </a:lnTo>
                  <a:lnTo>
                    <a:pt x="528" y="436"/>
                  </a:lnTo>
                  <a:lnTo>
                    <a:pt x="524" y="426"/>
                  </a:lnTo>
                  <a:lnTo>
                    <a:pt x="520" y="416"/>
                  </a:lnTo>
                  <a:lnTo>
                    <a:pt x="472" y="414"/>
                  </a:lnTo>
                  <a:lnTo>
                    <a:pt x="494" y="116"/>
                  </a:lnTo>
                  <a:lnTo>
                    <a:pt x="282" y="118"/>
                  </a:lnTo>
                  <a:lnTo>
                    <a:pt x="306" y="414"/>
                  </a:lnTo>
                  <a:lnTo>
                    <a:pt x="262" y="418"/>
                  </a:lnTo>
                  <a:lnTo>
                    <a:pt x="260" y="434"/>
                  </a:lnTo>
                  <a:lnTo>
                    <a:pt x="262" y="452"/>
                  </a:lnTo>
                  <a:lnTo>
                    <a:pt x="270" y="494"/>
                  </a:lnTo>
                  <a:lnTo>
                    <a:pt x="232" y="494"/>
                  </a:lnTo>
                  <a:lnTo>
                    <a:pt x="238" y="488"/>
                  </a:lnTo>
                  <a:lnTo>
                    <a:pt x="242" y="482"/>
                  </a:lnTo>
                  <a:lnTo>
                    <a:pt x="246" y="476"/>
                  </a:lnTo>
                  <a:lnTo>
                    <a:pt x="248" y="468"/>
                  </a:lnTo>
                  <a:lnTo>
                    <a:pt x="248" y="456"/>
                  </a:lnTo>
                  <a:lnTo>
                    <a:pt x="246" y="442"/>
                  </a:lnTo>
                  <a:lnTo>
                    <a:pt x="242" y="430"/>
                  </a:lnTo>
                  <a:lnTo>
                    <a:pt x="238" y="422"/>
                  </a:lnTo>
                  <a:lnTo>
                    <a:pt x="234" y="416"/>
                  </a:lnTo>
                  <a:lnTo>
                    <a:pt x="232" y="416"/>
                  </a:lnTo>
                  <a:lnTo>
                    <a:pt x="226" y="412"/>
                  </a:lnTo>
                  <a:lnTo>
                    <a:pt x="218" y="410"/>
                  </a:lnTo>
                  <a:lnTo>
                    <a:pt x="198" y="410"/>
                  </a:lnTo>
                  <a:lnTo>
                    <a:pt x="190" y="408"/>
                  </a:lnTo>
                  <a:lnTo>
                    <a:pt x="184" y="406"/>
                  </a:lnTo>
                  <a:lnTo>
                    <a:pt x="180" y="402"/>
                  </a:lnTo>
                  <a:lnTo>
                    <a:pt x="180" y="392"/>
                  </a:lnTo>
                  <a:lnTo>
                    <a:pt x="174" y="384"/>
                  </a:lnTo>
                  <a:lnTo>
                    <a:pt x="166" y="376"/>
                  </a:lnTo>
                  <a:lnTo>
                    <a:pt x="156" y="370"/>
                  </a:lnTo>
                  <a:lnTo>
                    <a:pt x="146" y="368"/>
                  </a:lnTo>
                  <a:lnTo>
                    <a:pt x="132" y="366"/>
                  </a:lnTo>
                  <a:lnTo>
                    <a:pt x="118" y="366"/>
                  </a:lnTo>
                  <a:lnTo>
                    <a:pt x="106" y="370"/>
                  </a:lnTo>
                  <a:lnTo>
                    <a:pt x="94" y="376"/>
                  </a:lnTo>
                  <a:lnTo>
                    <a:pt x="88" y="386"/>
                  </a:lnTo>
                  <a:lnTo>
                    <a:pt x="86" y="390"/>
                  </a:lnTo>
                  <a:lnTo>
                    <a:pt x="86" y="396"/>
                  </a:lnTo>
                  <a:lnTo>
                    <a:pt x="76" y="394"/>
                  </a:lnTo>
                  <a:lnTo>
                    <a:pt x="66" y="394"/>
                  </a:lnTo>
                  <a:lnTo>
                    <a:pt x="56" y="396"/>
                  </a:lnTo>
                  <a:lnTo>
                    <a:pt x="48" y="400"/>
                  </a:lnTo>
                  <a:lnTo>
                    <a:pt x="42" y="406"/>
                  </a:lnTo>
                  <a:lnTo>
                    <a:pt x="40" y="410"/>
                  </a:lnTo>
                  <a:lnTo>
                    <a:pt x="38" y="418"/>
                  </a:lnTo>
                  <a:lnTo>
                    <a:pt x="38" y="424"/>
                  </a:lnTo>
                  <a:lnTo>
                    <a:pt x="32" y="426"/>
                  </a:lnTo>
                  <a:lnTo>
                    <a:pt x="24" y="428"/>
                  </a:lnTo>
                  <a:lnTo>
                    <a:pt x="18" y="430"/>
                  </a:lnTo>
                  <a:lnTo>
                    <a:pt x="10" y="434"/>
                  </a:lnTo>
                  <a:lnTo>
                    <a:pt x="10" y="174"/>
                  </a:lnTo>
                  <a:lnTo>
                    <a:pt x="20" y="176"/>
                  </a:lnTo>
                  <a:lnTo>
                    <a:pt x="34" y="178"/>
                  </a:lnTo>
                  <a:lnTo>
                    <a:pt x="58" y="182"/>
                  </a:lnTo>
                  <a:lnTo>
                    <a:pt x="58" y="338"/>
                  </a:lnTo>
                  <a:lnTo>
                    <a:pt x="234" y="340"/>
                  </a:lnTo>
                  <a:lnTo>
                    <a:pt x="236" y="144"/>
                  </a:lnTo>
                  <a:lnTo>
                    <a:pt x="70" y="144"/>
                  </a:lnTo>
                  <a:lnTo>
                    <a:pt x="56" y="130"/>
                  </a:lnTo>
                  <a:lnTo>
                    <a:pt x="44" y="114"/>
                  </a:lnTo>
                  <a:lnTo>
                    <a:pt x="34" y="96"/>
                  </a:lnTo>
                  <a:lnTo>
                    <a:pt x="24" y="76"/>
                  </a:lnTo>
                  <a:lnTo>
                    <a:pt x="16" y="58"/>
                  </a:lnTo>
                  <a:lnTo>
                    <a:pt x="10" y="38"/>
                  </a:lnTo>
                  <a:lnTo>
                    <a:pt x="0" y="0"/>
                  </a:lnTo>
                  <a:lnTo>
                    <a:pt x="738" y="0"/>
                  </a:lnTo>
                  <a:lnTo>
                    <a:pt x="732" y="20"/>
                  </a:lnTo>
                  <a:lnTo>
                    <a:pt x="724" y="42"/>
                  </a:lnTo>
                  <a:lnTo>
                    <a:pt x="712" y="66"/>
                  </a:lnTo>
                  <a:lnTo>
                    <a:pt x="696" y="90"/>
                  </a:lnTo>
                  <a:lnTo>
                    <a:pt x="686" y="102"/>
                  </a:lnTo>
                  <a:lnTo>
                    <a:pt x="676" y="114"/>
                  </a:lnTo>
                  <a:lnTo>
                    <a:pt x="664" y="124"/>
                  </a:lnTo>
                  <a:lnTo>
                    <a:pt x="650" y="132"/>
                  </a:lnTo>
                  <a:lnTo>
                    <a:pt x="636" y="140"/>
                  </a:lnTo>
                  <a:lnTo>
                    <a:pt x="622" y="144"/>
                  </a:lnTo>
                  <a:lnTo>
                    <a:pt x="536" y="144"/>
                  </a:lnTo>
                  <a:close/>
                </a:path>
              </a:pathLst>
            </a:custGeom>
            <a:solidFill>
              <a:srgbClr val="A84A0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1" name="Freeform 16"/>
            <p:cNvSpPr>
              <a:spLocks/>
            </p:cNvSpPr>
            <p:nvPr/>
          </p:nvSpPr>
          <p:spPr bwMode="auto">
            <a:xfrm>
              <a:off x="3476" y="3066"/>
              <a:ext cx="146" cy="164"/>
            </a:xfrm>
            <a:custGeom>
              <a:avLst/>
              <a:gdLst>
                <a:gd name="T0" fmla="*/ 2 w 146"/>
                <a:gd name="T1" fmla="*/ 30 h 164"/>
                <a:gd name="T2" fmla="*/ 2 w 146"/>
                <a:gd name="T3" fmla="*/ 30 h 164"/>
                <a:gd name="T4" fmla="*/ 16 w 146"/>
                <a:gd name="T5" fmla="*/ 30 h 164"/>
                <a:gd name="T6" fmla="*/ 26 w 146"/>
                <a:gd name="T7" fmla="*/ 28 h 164"/>
                <a:gd name="T8" fmla="*/ 36 w 146"/>
                <a:gd name="T9" fmla="*/ 24 h 164"/>
                <a:gd name="T10" fmla="*/ 46 w 146"/>
                <a:gd name="T11" fmla="*/ 16 h 164"/>
                <a:gd name="T12" fmla="*/ 46 w 146"/>
                <a:gd name="T13" fmla="*/ 16 h 164"/>
                <a:gd name="T14" fmla="*/ 36 w 146"/>
                <a:gd name="T15" fmla="*/ 14 h 164"/>
                <a:gd name="T16" fmla="*/ 28 w 146"/>
                <a:gd name="T17" fmla="*/ 14 h 164"/>
                <a:gd name="T18" fmla="*/ 24 w 146"/>
                <a:gd name="T19" fmla="*/ 10 h 164"/>
                <a:gd name="T20" fmla="*/ 20 w 146"/>
                <a:gd name="T21" fmla="*/ 8 h 164"/>
                <a:gd name="T22" fmla="*/ 18 w 146"/>
                <a:gd name="T23" fmla="*/ 2 h 164"/>
                <a:gd name="T24" fmla="*/ 18 w 146"/>
                <a:gd name="T25" fmla="*/ 0 h 164"/>
                <a:gd name="T26" fmla="*/ 146 w 146"/>
                <a:gd name="T27" fmla="*/ 0 h 164"/>
                <a:gd name="T28" fmla="*/ 146 w 146"/>
                <a:gd name="T29" fmla="*/ 164 h 164"/>
                <a:gd name="T30" fmla="*/ 0 w 146"/>
                <a:gd name="T31" fmla="*/ 162 h 164"/>
                <a:gd name="T32" fmla="*/ 2 w 146"/>
                <a:gd name="T33" fmla="*/ 30 h 1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46"/>
                <a:gd name="T52" fmla="*/ 0 h 164"/>
                <a:gd name="T53" fmla="*/ 146 w 146"/>
                <a:gd name="T54" fmla="*/ 164 h 16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46" h="164">
                  <a:moveTo>
                    <a:pt x="2" y="30"/>
                  </a:moveTo>
                  <a:lnTo>
                    <a:pt x="2" y="30"/>
                  </a:lnTo>
                  <a:lnTo>
                    <a:pt x="16" y="30"/>
                  </a:lnTo>
                  <a:lnTo>
                    <a:pt x="26" y="28"/>
                  </a:lnTo>
                  <a:lnTo>
                    <a:pt x="36" y="24"/>
                  </a:lnTo>
                  <a:lnTo>
                    <a:pt x="46" y="16"/>
                  </a:lnTo>
                  <a:lnTo>
                    <a:pt x="36" y="14"/>
                  </a:lnTo>
                  <a:lnTo>
                    <a:pt x="28" y="14"/>
                  </a:lnTo>
                  <a:lnTo>
                    <a:pt x="24" y="10"/>
                  </a:lnTo>
                  <a:lnTo>
                    <a:pt x="20" y="8"/>
                  </a:lnTo>
                  <a:lnTo>
                    <a:pt x="18" y="2"/>
                  </a:lnTo>
                  <a:lnTo>
                    <a:pt x="18" y="0"/>
                  </a:lnTo>
                  <a:lnTo>
                    <a:pt x="146" y="0"/>
                  </a:lnTo>
                  <a:lnTo>
                    <a:pt x="146" y="164"/>
                  </a:lnTo>
                  <a:lnTo>
                    <a:pt x="0" y="162"/>
                  </a:lnTo>
                  <a:lnTo>
                    <a:pt x="2" y="30"/>
                  </a:lnTo>
                  <a:close/>
                </a:path>
              </a:pathLst>
            </a:custGeom>
            <a:solidFill>
              <a:srgbClr val="81C2C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2" name="Freeform 17"/>
            <p:cNvSpPr>
              <a:spLocks/>
            </p:cNvSpPr>
            <p:nvPr/>
          </p:nvSpPr>
          <p:spPr bwMode="auto">
            <a:xfrm>
              <a:off x="3412" y="3288"/>
              <a:ext cx="214" cy="116"/>
            </a:xfrm>
            <a:custGeom>
              <a:avLst/>
              <a:gdLst>
                <a:gd name="T0" fmla="*/ 18 w 214"/>
                <a:gd name="T1" fmla="*/ 116 h 116"/>
                <a:gd name="T2" fmla="*/ 18 w 214"/>
                <a:gd name="T3" fmla="*/ 116 h 116"/>
                <a:gd name="T4" fmla="*/ 10 w 214"/>
                <a:gd name="T5" fmla="*/ 114 h 116"/>
                <a:gd name="T6" fmla="*/ 4 w 214"/>
                <a:gd name="T7" fmla="*/ 108 h 116"/>
                <a:gd name="T8" fmla="*/ 2 w 214"/>
                <a:gd name="T9" fmla="*/ 104 h 116"/>
                <a:gd name="T10" fmla="*/ 0 w 214"/>
                <a:gd name="T11" fmla="*/ 100 h 116"/>
                <a:gd name="T12" fmla="*/ 0 w 214"/>
                <a:gd name="T13" fmla="*/ 96 h 116"/>
                <a:gd name="T14" fmla="*/ 2 w 214"/>
                <a:gd name="T15" fmla="*/ 90 h 116"/>
                <a:gd name="T16" fmla="*/ 2 w 214"/>
                <a:gd name="T17" fmla="*/ 90 h 116"/>
                <a:gd name="T18" fmla="*/ 4 w 214"/>
                <a:gd name="T19" fmla="*/ 84 h 116"/>
                <a:gd name="T20" fmla="*/ 8 w 214"/>
                <a:gd name="T21" fmla="*/ 78 h 116"/>
                <a:gd name="T22" fmla="*/ 18 w 214"/>
                <a:gd name="T23" fmla="*/ 70 h 116"/>
                <a:gd name="T24" fmla="*/ 32 w 214"/>
                <a:gd name="T25" fmla="*/ 62 h 116"/>
                <a:gd name="T26" fmla="*/ 48 w 214"/>
                <a:gd name="T27" fmla="*/ 54 h 116"/>
                <a:gd name="T28" fmla="*/ 48 w 214"/>
                <a:gd name="T29" fmla="*/ 54 h 116"/>
                <a:gd name="T30" fmla="*/ 46 w 214"/>
                <a:gd name="T31" fmla="*/ 50 h 116"/>
                <a:gd name="T32" fmla="*/ 44 w 214"/>
                <a:gd name="T33" fmla="*/ 46 h 116"/>
                <a:gd name="T34" fmla="*/ 40 w 214"/>
                <a:gd name="T35" fmla="*/ 42 h 116"/>
                <a:gd name="T36" fmla="*/ 40 w 214"/>
                <a:gd name="T37" fmla="*/ 38 h 116"/>
                <a:gd name="T38" fmla="*/ 42 w 214"/>
                <a:gd name="T39" fmla="*/ 36 h 116"/>
                <a:gd name="T40" fmla="*/ 42 w 214"/>
                <a:gd name="T41" fmla="*/ 36 h 116"/>
                <a:gd name="T42" fmla="*/ 46 w 214"/>
                <a:gd name="T43" fmla="*/ 32 h 116"/>
                <a:gd name="T44" fmla="*/ 54 w 214"/>
                <a:gd name="T45" fmla="*/ 30 h 116"/>
                <a:gd name="T46" fmla="*/ 72 w 214"/>
                <a:gd name="T47" fmla="*/ 32 h 116"/>
                <a:gd name="T48" fmla="*/ 90 w 214"/>
                <a:gd name="T49" fmla="*/ 32 h 116"/>
                <a:gd name="T50" fmla="*/ 96 w 214"/>
                <a:gd name="T51" fmla="*/ 34 h 116"/>
                <a:gd name="T52" fmla="*/ 96 w 214"/>
                <a:gd name="T53" fmla="*/ 32 h 116"/>
                <a:gd name="T54" fmla="*/ 96 w 214"/>
                <a:gd name="T55" fmla="*/ 32 h 116"/>
                <a:gd name="T56" fmla="*/ 92 w 214"/>
                <a:gd name="T57" fmla="*/ 28 h 116"/>
                <a:gd name="T58" fmla="*/ 88 w 214"/>
                <a:gd name="T59" fmla="*/ 22 h 116"/>
                <a:gd name="T60" fmla="*/ 88 w 214"/>
                <a:gd name="T61" fmla="*/ 14 h 116"/>
                <a:gd name="T62" fmla="*/ 90 w 214"/>
                <a:gd name="T63" fmla="*/ 8 h 116"/>
                <a:gd name="T64" fmla="*/ 90 w 214"/>
                <a:gd name="T65" fmla="*/ 8 h 116"/>
                <a:gd name="T66" fmla="*/ 94 w 214"/>
                <a:gd name="T67" fmla="*/ 4 h 116"/>
                <a:gd name="T68" fmla="*/ 100 w 214"/>
                <a:gd name="T69" fmla="*/ 2 h 116"/>
                <a:gd name="T70" fmla="*/ 112 w 214"/>
                <a:gd name="T71" fmla="*/ 0 h 116"/>
                <a:gd name="T72" fmla="*/ 124 w 214"/>
                <a:gd name="T73" fmla="*/ 0 h 116"/>
                <a:gd name="T74" fmla="*/ 136 w 214"/>
                <a:gd name="T75" fmla="*/ 0 h 116"/>
                <a:gd name="T76" fmla="*/ 136 w 214"/>
                <a:gd name="T77" fmla="*/ 0 h 116"/>
                <a:gd name="T78" fmla="*/ 142 w 214"/>
                <a:gd name="T79" fmla="*/ 8 h 116"/>
                <a:gd name="T80" fmla="*/ 152 w 214"/>
                <a:gd name="T81" fmla="*/ 22 h 116"/>
                <a:gd name="T82" fmla="*/ 160 w 214"/>
                <a:gd name="T83" fmla="*/ 36 h 116"/>
                <a:gd name="T84" fmla="*/ 166 w 214"/>
                <a:gd name="T85" fmla="*/ 44 h 116"/>
                <a:gd name="T86" fmla="*/ 166 w 214"/>
                <a:gd name="T87" fmla="*/ 44 h 116"/>
                <a:gd name="T88" fmla="*/ 180 w 214"/>
                <a:gd name="T89" fmla="*/ 46 h 116"/>
                <a:gd name="T90" fmla="*/ 192 w 214"/>
                <a:gd name="T91" fmla="*/ 48 h 116"/>
                <a:gd name="T92" fmla="*/ 204 w 214"/>
                <a:gd name="T93" fmla="*/ 54 h 116"/>
                <a:gd name="T94" fmla="*/ 208 w 214"/>
                <a:gd name="T95" fmla="*/ 58 h 116"/>
                <a:gd name="T96" fmla="*/ 212 w 214"/>
                <a:gd name="T97" fmla="*/ 62 h 116"/>
                <a:gd name="T98" fmla="*/ 212 w 214"/>
                <a:gd name="T99" fmla="*/ 62 h 116"/>
                <a:gd name="T100" fmla="*/ 214 w 214"/>
                <a:gd name="T101" fmla="*/ 72 h 116"/>
                <a:gd name="T102" fmla="*/ 214 w 214"/>
                <a:gd name="T103" fmla="*/ 82 h 116"/>
                <a:gd name="T104" fmla="*/ 212 w 214"/>
                <a:gd name="T105" fmla="*/ 92 h 116"/>
                <a:gd name="T106" fmla="*/ 210 w 214"/>
                <a:gd name="T107" fmla="*/ 100 h 116"/>
                <a:gd name="T108" fmla="*/ 204 w 214"/>
                <a:gd name="T109" fmla="*/ 110 h 116"/>
                <a:gd name="T110" fmla="*/ 200 w 214"/>
                <a:gd name="T111" fmla="*/ 116 h 116"/>
                <a:gd name="T112" fmla="*/ 18 w 214"/>
                <a:gd name="T113" fmla="*/ 116 h 1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14"/>
                <a:gd name="T172" fmla="*/ 0 h 116"/>
                <a:gd name="T173" fmla="*/ 214 w 214"/>
                <a:gd name="T174" fmla="*/ 116 h 11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14" h="116">
                  <a:moveTo>
                    <a:pt x="18" y="116"/>
                  </a:moveTo>
                  <a:lnTo>
                    <a:pt x="18" y="116"/>
                  </a:lnTo>
                  <a:lnTo>
                    <a:pt x="10" y="114"/>
                  </a:lnTo>
                  <a:lnTo>
                    <a:pt x="4" y="108"/>
                  </a:lnTo>
                  <a:lnTo>
                    <a:pt x="2" y="104"/>
                  </a:lnTo>
                  <a:lnTo>
                    <a:pt x="0" y="100"/>
                  </a:lnTo>
                  <a:lnTo>
                    <a:pt x="0" y="96"/>
                  </a:lnTo>
                  <a:lnTo>
                    <a:pt x="2" y="90"/>
                  </a:lnTo>
                  <a:lnTo>
                    <a:pt x="4" y="84"/>
                  </a:lnTo>
                  <a:lnTo>
                    <a:pt x="8" y="78"/>
                  </a:lnTo>
                  <a:lnTo>
                    <a:pt x="18" y="70"/>
                  </a:lnTo>
                  <a:lnTo>
                    <a:pt x="32" y="62"/>
                  </a:lnTo>
                  <a:lnTo>
                    <a:pt x="48" y="54"/>
                  </a:lnTo>
                  <a:lnTo>
                    <a:pt x="46" y="50"/>
                  </a:lnTo>
                  <a:lnTo>
                    <a:pt x="44" y="46"/>
                  </a:lnTo>
                  <a:lnTo>
                    <a:pt x="40" y="42"/>
                  </a:lnTo>
                  <a:lnTo>
                    <a:pt x="40" y="38"/>
                  </a:lnTo>
                  <a:lnTo>
                    <a:pt x="42" y="36"/>
                  </a:lnTo>
                  <a:lnTo>
                    <a:pt x="46" y="32"/>
                  </a:lnTo>
                  <a:lnTo>
                    <a:pt x="54" y="30"/>
                  </a:lnTo>
                  <a:lnTo>
                    <a:pt x="72" y="32"/>
                  </a:lnTo>
                  <a:lnTo>
                    <a:pt x="90" y="32"/>
                  </a:lnTo>
                  <a:lnTo>
                    <a:pt x="96" y="34"/>
                  </a:lnTo>
                  <a:lnTo>
                    <a:pt x="96" y="32"/>
                  </a:lnTo>
                  <a:lnTo>
                    <a:pt x="92" y="28"/>
                  </a:lnTo>
                  <a:lnTo>
                    <a:pt x="88" y="22"/>
                  </a:lnTo>
                  <a:lnTo>
                    <a:pt x="88" y="14"/>
                  </a:lnTo>
                  <a:lnTo>
                    <a:pt x="90" y="8"/>
                  </a:lnTo>
                  <a:lnTo>
                    <a:pt x="94" y="4"/>
                  </a:lnTo>
                  <a:lnTo>
                    <a:pt x="100" y="2"/>
                  </a:lnTo>
                  <a:lnTo>
                    <a:pt x="112" y="0"/>
                  </a:lnTo>
                  <a:lnTo>
                    <a:pt x="124" y="0"/>
                  </a:lnTo>
                  <a:lnTo>
                    <a:pt x="136" y="0"/>
                  </a:lnTo>
                  <a:lnTo>
                    <a:pt x="142" y="8"/>
                  </a:lnTo>
                  <a:lnTo>
                    <a:pt x="152" y="22"/>
                  </a:lnTo>
                  <a:lnTo>
                    <a:pt x="160" y="36"/>
                  </a:lnTo>
                  <a:lnTo>
                    <a:pt x="166" y="44"/>
                  </a:lnTo>
                  <a:lnTo>
                    <a:pt x="180" y="46"/>
                  </a:lnTo>
                  <a:lnTo>
                    <a:pt x="192" y="48"/>
                  </a:lnTo>
                  <a:lnTo>
                    <a:pt x="204" y="54"/>
                  </a:lnTo>
                  <a:lnTo>
                    <a:pt x="208" y="58"/>
                  </a:lnTo>
                  <a:lnTo>
                    <a:pt x="212" y="62"/>
                  </a:lnTo>
                  <a:lnTo>
                    <a:pt x="214" y="72"/>
                  </a:lnTo>
                  <a:lnTo>
                    <a:pt x="214" y="82"/>
                  </a:lnTo>
                  <a:lnTo>
                    <a:pt x="212" y="92"/>
                  </a:lnTo>
                  <a:lnTo>
                    <a:pt x="210" y="100"/>
                  </a:lnTo>
                  <a:lnTo>
                    <a:pt x="204" y="110"/>
                  </a:lnTo>
                  <a:lnTo>
                    <a:pt x="200" y="116"/>
                  </a:lnTo>
                  <a:lnTo>
                    <a:pt x="18" y="116"/>
                  </a:lnTo>
                  <a:close/>
                </a:path>
              </a:pathLst>
            </a:custGeom>
            <a:solidFill>
              <a:srgbClr val="59B22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3" name="Freeform 18"/>
            <p:cNvSpPr>
              <a:spLocks/>
            </p:cNvSpPr>
            <p:nvPr/>
          </p:nvSpPr>
          <p:spPr bwMode="auto">
            <a:xfrm>
              <a:off x="3966" y="3296"/>
              <a:ext cx="202" cy="106"/>
            </a:xfrm>
            <a:custGeom>
              <a:avLst/>
              <a:gdLst>
                <a:gd name="T0" fmla="*/ 4 w 202"/>
                <a:gd name="T1" fmla="*/ 106 h 106"/>
                <a:gd name="T2" fmla="*/ 4 w 202"/>
                <a:gd name="T3" fmla="*/ 106 h 106"/>
                <a:gd name="T4" fmla="*/ 2 w 202"/>
                <a:gd name="T5" fmla="*/ 102 h 106"/>
                <a:gd name="T6" fmla="*/ 0 w 202"/>
                <a:gd name="T7" fmla="*/ 98 h 106"/>
                <a:gd name="T8" fmla="*/ 0 w 202"/>
                <a:gd name="T9" fmla="*/ 88 h 106"/>
                <a:gd name="T10" fmla="*/ 8 w 202"/>
                <a:gd name="T11" fmla="*/ 66 h 106"/>
                <a:gd name="T12" fmla="*/ 8 w 202"/>
                <a:gd name="T13" fmla="*/ 66 h 106"/>
                <a:gd name="T14" fmla="*/ 18 w 202"/>
                <a:gd name="T15" fmla="*/ 54 h 106"/>
                <a:gd name="T16" fmla="*/ 30 w 202"/>
                <a:gd name="T17" fmla="*/ 46 h 106"/>
                <a:gd name="T18" fmla="*/ 44 w 202"/>
                <a:gd name="T19" fmla="*/ 42 h 106"/>
                <a:gd name="T20" fmla="*/ 58 w 202"/>
                <a:gd name="T21" fmla="*/ 44 h 106"/>
                <a:gd name="T22" fmla="*/ 58 w 202"/>
                <a:gd name="T23" fmla="*/ 44 h 106"/>
                <a:gd name="T24" fmla="*/ 58 w 202"/>
                <a:gd name="T25" fmla="*/ 40 h 106"/>
                <a:gd name="T26" fmla="*/ 56 w 202"/>
                <a:gd name="T27" fmla="*/ 38 h 106"/>
                <a:gd name="T28" fmla="*/ 50 w 202"/>
                <a:gd name="T29" fmla="*/ 32 h 106"/>
                <a:gd name="T30" fmla="*/ 48 w 202"/>
                <a:gd name="T31" fmla="*/ 28 h 106"/>
                <a:gd name="T32" fmla="*/ 48 w 202"/>
                <a:gd name="T33" fmla="*/ 24 h 106"/>
                <a:gd name="T34" fmla="*/ 50 w 202"/>
                <a:gd name="T35" fmla="*/ 20 h 106"/>
                <a:gd name="T36" fmla="*/ 50 w 202"/>
                <a:gd name="T37" fmla="*/ 20 h 106"/>
                <a:gd name="T38" fmla="*/ 60 w 202"/>
                <a:gd name="T39" fmla="*/ 16 h 106"/>
                <a:gd name="T40" fmla="*/ 72 w 202"/>
                <a:gd name="T41" fmla="*/ 12 h 106"/>
                <a:gd name="T42" fmla="*/ 80 w 202"/>
                <a:gd name="T43" fmla="*/ 12 h 106"/>
                <a:gd name="T44" fmla="*/ 88 w 202"/>
                <a:gd name="T45" fmla="*/ 12 h 106"/>
                <a:gd name="T46" fmla="*/ 96 w 202"/>
                <a:gd name="T47" fmla="*/ 14 h 106"/>
                <a:gd name="T48" fmla="*/ 104 w 202"/>
                <a:gd name="T49" fmla="*/ 18 h 106"/>
                <a:gd name="T50" fmla="*/ 104 w 202"/>
                <a:gd name="T51" fmla="*/ 18 h 106"/>
                <a:gd name="T52" fmla="*/ 104 w 202"/>
                <a:gd name="T53" fmla="*/ 14 h 106"/>
                <a:gd name="T54" fmla="*/ 102 w 202"/>
                <a:gd name="T55" fmla="*/ 10 h 106"/>
                <a:gd name="T56" fmla="*/ 100 w 202"/>
                <a:gd name="T57" fmla="*/ 6 h 106"/>
                <a:gd name="T58" fmla="*/ 102 w 202"/>
                <a:gd name="T59" fmla="*/ 0 h 106"/>
                <a:gd name="T60" fmla="*/ 102 w 202"/>
                <a:gd name="T61" fmla="*/ 0 h 106"/>
                <a:gd name="T62" fmla="*/ 112 w 202"/>
                <a:gd name="T63" fmla="*/ 0 h 106"/>
                <a:gd name="T64" fmla="*/ 128 w 202"/>
                <a:gd name="T65" fmla="*/ 2 h 106"/>
                <a:gd name="T66" fmla="*/ 148 w 202"/>
                <a:gd name="T67" fmla="*/ 10 h 106"/>
                <a:gd name="T68" fmla="*/ 170 w 202"/>
                <a:gd name="T69" fmla="*/ 22 h 106"/>
                <a:gd name="T70" fmla="*/ 178 w 202"/>
                <a:gd name="T71" fmla="*/ 28 h 106"/>
                <a:gd name="T72" fmla="*/ 188 w 202"/>
                <a:gd name="T73" fmla="*/ 36 h 106"/>
                <a:gd name="T74" fmla="*/ 194 w 202"/>
                <a:gd name="T75" fmla="*/ 46 h 106"/>
                <a:gd name="T76" fmla="*/ 198 w 202"/>
                <a:gd name="T77" fmla="*/ 56 h 106"/>
                <a:gd name="T78" fmla="*/ 202 w 202"/>
                <a:gd name="T79" fmla="*/ 66 h 106"/>
                <a:gd name="T80" fmla="*/ 200 w 202"/>
                <a:gd name="T81" fmla="*/ 78 h 106"/>
                <a:gd name="T82" fmla="*/ 196 w 202"/>
                <a:gd name="T83" fmla="*/ 92 h 106"/>
                <a:gd name="T84" fmla="*/ 190 w 202"/>
                <a:gd name="T85" fmla="*/ 106 h 106"/>
                <a:gd name="T86" fmla="*/ 4 w 202"/>
                <a:gd name="T87" fmla="*/ 106 h 10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02"/>
                <a:gd name="T133" fmla="*/ 0 h 106"/>
                <a:gd name="T134" fmla="*/ 202 w 202"/>
                <a:gd name="T135" fmla="*/ 106 h 10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02" h="106">
                  <a:moveTo>
                    <a:pt x="4" y="106"/>
                  </a:moveTo>
                  <a:lnTo>
                    <a:pt x="4" y="106"/>
                  </a:lnTo>
                  <a:lnTo>
                    <a:pt x="2" y="102"/>
                  </a:lnTo>
                  <a:lnTo>
                    <a:pt x="0" y="98"/>
                  </a:lnTo>
                  <a:lnTo>
                    <a:pt x="0" y="88"/>
                  </a:lnTo>
                  <a:lnTo>
                    <a:pt x="8" y="66"/>
                  </a:lnTo>
                  <a:lnTo>
                    <a:pt x="18" y="54"/>
                  </a:lnTo>
                  <a:lnTo>
                    <a:pt x="30" y="46"/>
                  </a:lnTo>
                  <a:lnTo>
                    <a:pt x="44" y="42"/>
                  </a:lnTo>
                  <a:lnTo>
                    <a:pt x="58" y="44"/>
                  </a:lnTo>
                  <a:lnTo>
                    <a:pt x="58" y="40"/>
                  </a:lnTo>
                  <a:lnTo>
                    <a:pt x="56" y="38"/>
                  </a:lnTo>
                  <a:lnTo>
                    <a:pt x="50" y="32"/>
                  </a:lnTo>
                  <a:lnTo>
                    <a:pt x="48" y="28"/>
                  </a:lnTo>
                  <a:lnTo>
                    <a:pt x="48" y="24"/>
                  </a:lnTo>
                  <a:lnTo>
                    <a:pt x="50" y="20"/>
                  </a:lnTo>
                  <a:lnTo>
                    <a:pt x="60" y="16"/>
                  </a:lnTo>
                  <a:lnTo>
                    <a:pt x="72" y="12"/>
                  </a:lnTo>
                  <a:lnTo>
                    <a:pt x="80" y="12"/>
                  </a:lnTo>
                  <a:lnTo>
                    <a:pt x="88" y="12"/>
                  </a:lnTo>
                  <a:lnTo>
                    <a:pt x="96" y="14"/>
                  </a:lnTo>
                  <a:lnTo>
                    <a:pt x="104" y="18"/>
                  </a:lnTo>
                  <a:lnTo>
                    <a:pt x="104" y="14"/>
                  </a:lnTo>
                  <a:lnTo>
                    <a:pt x="102" y="10"/>
                  </a:lnTo>
                  <a:lnTo>
                    <a:pt x="100" y="6"/>
                  </a:lnTo>
                  <a:lnTo>
                    <a:pt x="102" y="0"/>
                  </a:lnTo>
                  <a:lnTo>
                    <a:pt x="112" y="0"/>
                  </a:lnTo>
                  <a:lnTo>
                    <a:pt x="128" y="2"/>
                  </a:lnTo>
                  <a:lnTo>
                    <a:pt x="148" y="10"/>
                  </a:lnTo>
                  <a:lnTo>
                    <a:pt x="170" y="22"/>
                  </a:lnTo>
                  <a:lnTo>
                    <a:pt x="178" y="28"/>
                  </a:lnTo>
                  <a:lnTo>
                    <a:pt x="188" y="36"/>
                  </a:lnTo>
                  <a:lnTo>
                    <a:pt x="194" y="46"/>
                  </a:lnTo>
                  <a:lnTo>
                    <a:pt x="198" y="56"/>
                  </a:lnTo>
                  <a:lnTo>
                    <a:pt x="202" y="66"/>
                  </a:lnTo>
                  <a:lnTo>
                    <a:pt x="200" y="78"/>
                  </a:lnTo>
                  <a:lnTo>
                    <a:pt x="196" y="92"/>
                  </a:lnTo>
                  <a:lnTo>
                    <a:pt x="190" y="106"/>
                  </a:lnTo>
                  <a:lnTo>
                    <a:pt x="4" y="106"/>
                  </a:lnTo>
                  <a:close/>
                </a:path>
              </a:pathLst>
            </a:custGeom>
            <a:solidFill>
              <a:srgbClr val="59B22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4" name="Freeform 19"/>
            <p:cNvSpPr>
              <a:spLocks/>
            </p:cNvSpPr>
            <p:nvPr/>
          </p:nvSpPr>
          <p:spPr bwMode="auto">
            <a:xfrm>
              <a:off x="3684" y="3346"/>
              <a:ext cx="226" cy="56"/>
            </a:xfrm>
            <a:custGeom>
              <a:avLst/>
              <a:gdLst>
                <a:gd name="T0" fmla="*/ 224 w 226"/>
                <a:gd name="T1" fmla="*/ 0 h 56"/>
                <a:gd name="T2" fmla="*/ 224 w 226"/>
                <a:gd name="T3" fmla="*/ 0 h 56"/>
                <a:gd name="T4" fmla="*/ 226 w 226"/>
                <a:gd name="T5" fmla="*/ 8 h 56"/>
                <a:gd name="T6" fmla="*/ 226 w 226"/>
                <a:gd name="T7" fmla="*/ 16 h 56"/>
                <a:gd name="T8" fmla="*/ 224 w 226"/>
                <a:gd name="T9" fmla="*/ 26 h 56"/>
                <a:gd name="T10" fmla="*/ 218 w 226"/>
                <a:gd name="T11" fmla="*/ 34 h 56"/>
                <a:gd name="T12" fmla="*/ 210 w 226"/>
                <a:gd name="T13" fmla="*/ 48 h 56"/>
                <a:gd name="T14" fmla="*/ 204 w 226"/>
                <a:gd name="T15" fmla="*/ 54 h 56"/>
                <a:gd name="T16" fmla="*/ 204 w 226"/>
                <a:gd name="T17" fmla="*/ 54 h 56"/>
                <a:gd name="T18" fmla="*/ 16 w 226"/>
                <a:gd name="T19" fmla="*/ 56 h 56"/>
                <a:gd name="T20" fmla="*/ 16 w 226"/>
                <a:gd name="T21" fmla="*/ 56 h 56"/>
                <a:gd name="T22" fmla="*/ 6 w 226"/>
                <a:gd name="T23" fmla="*/ 44 h 56"/>
                <a:gd name="T24" fmla="*/ 2 w 226"/>
                <a:gd name="T25" fmla="*/ 30 h 56"/>
                <a:gd name="T26" fmla="*/ 0 w 226"/>
                <a:gd name="T27" fmla="*/ 14 h 56"/>
                <a:gd name="T28" fmla="*/ 0 w 226"/>
                <a:gd name="T29" fmla="*/ 0 h 56"/>
                <a:gd name="T30" fmla="*/ 224 w 226"/>
                <a:gd name="T31" fmla="*/ 0 h 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26"/>
                <a:gd name="T49" fmla="*/ 0 h 56"/>
                <a:gd name="T50" fmla="*/ 226 w 226"/>
                <a:gd name="T51" fmla="*/ 56 h 5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26" h="56">
                  <a:moveTo>
                    <a:pt x="224" y="0"/>
                  </a:moveTo>
                  <a:lnTo>
                    <a:pt x="224" y="0"/>
                  </a:lnTo>
                  <a:lnTo>
                    <a:pt x="226" y="8"/>
                  </a:lnTo>
                  <a:lnTo>
                    <a:pt x="226" y="16"/>
                  </a:lnTo>
                  <a:lnTo>
                    <a:pt x="224" y="26"/>
                  </a:lnTo>
                  <a:lnTo>
                    <a:pt x="218" y="34"/>
                  </a:lnTo>
                  <a:lnTo>
                    <a:pt x="210" y="48"/>
                  </a:lnTo>
                  <a:lnTo>
                    <a:pt x="204" y="54"/>
                  </a:lnTo>
                  <a:lnTo>
                    <a:pt x="16" y="56"/>
                  </a:lnTo>
                  <a:lnTo>
                    <a:pt x="6" y="44"/>
                  </a:lnTo>
                  <a:lnTo>
                    <a:pt x="2" y="30"/>
                  </a:lnTo>
                  <a:lnTo>
                    <a:pt x="0" y="14"/>
                  </a:lnTo>
                  <a:lnTo>
                    <a:pt x="0" y="0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rgbClr val="7070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5" name="Freeform 20"/>
            <p:cNvSpPr>
              <a:spLocks/>
            </p:cNvSpPr>
            <p:nvPr/>
          </p:nvSpPr>
          <p:spPr bwMode="auto">
            <a:xfrm>
              <a:off x="3710" y="3044"/>
              <a:ext cx="154" cy="282"/>
            </a:xfrm>
            <a:custGeom>
              <a:avLst/>
              <a:gdLst>
                <a:gd name="T0" fmla="*/ 144 w 154"/>
                <a:gd name="T1" fmla="*/ 280 h 282"/>
                <a:gd name="T2" fmla="*/ 14 w 154"/>
                <a:gd name="T3" fmla="*/ 282 h 282"/>
                <a:gd name="T4" fmla="*/ 0 w 154"/>
                <a:gd name="T5" fmla="*/ 0 h 282"/>
                <a:gd name="T6" fmla="*/ 154 w 154"/>
                <a:gd name="T7" fmla="*/ 0 h 282"/>
                <a:gd name="T8" fmla="*/ 144 w 154"/>
                <a:gd name="T9" fmla="*/ 280 h 2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4"/>
                <a:gd name="T16" fmla="*/ 0 h 282"/>
                <a:gd name="T17" fmla="*/ 154 w 154"/>
                <a:gd name="T18" fmla="*/ 282 h 2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4" h="282">
                  <a:moveTo>
                    <a:pt x="144" y="280"/>
                  </a:moveTo>
                  <a:lnTo>
                    <a:pt x="14" y="282"/>
                  </a:lnTo>
                  <a:lnTo>
                    <a:pt x="0" y="0"/>
                  </a:lnTo>
                  <a:lnTo>
                    <a:pt x="154" y="0"/>
                  </a:lnTo>
                  <a:lnTo>
                    <a:pt x="144" y="280"/>
                  </a:lnTo>
                  <a:close/>
                </a:path>
              </a:pathLst>
            </a:custGeom>
            <a:solidFill>
              <a:srgbClr val="FD181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6" name="Freeform 21"/>
            <p:cNvSpPr>
              <a:spLocks/>
            </p:cNvSpPr>
            <p:nvPr/>
          </p:nvSpPr>
          <p:spPr bwMode="auto">
            <a:xfrm>
              <a:off x="3950" y="3068"/>
              <a:ext cx="124" cy="164"/>
            </a:xfrm>
            <a:custGeom>
              <a:avLst/>
              <a:gdLst>
                <a:gd name="T0" fmla="*/ 68 w 124"/>
                <a:gd name="T1" fmla="*/ 0 h 164"/>
                <a:gd name="T2" fmla="*/ 68 w 124"/>
                <a:gd name="T3" fmla="*/ 0 h 164"/>
                <a:gd name="T4" fmla="*/ 80 w 124"/>
                <a:gd name="T5" fmla="*/ 6 h 164"/>
                <a:gd name="T6" fmla="*/ 90 w 124"/>
                <a:gd name="T7" fmla="*/ 10 h 164"/>
                <a:gd name="T8" fmla="*/ 106 w 124"/>
                <a:gd name="T9" fmla="*/ 14 h 164"/>
                <a:gd name="T10" fmla="*/ 118 w 124"/>
                <a:gd name="T11" fmla="*/ 14 h 164"/>
                <a:gd name="T12" fmla="*/ 122 w 124"/>
                <a:gd name="T13" fmla="*/ 14 h 164"/>
                <a:gd name="T14" fmla="*/ 124 w 124"/>
                <a:gd name="T15" fmla="*/ 162 h 164"/>
                <a:gd name="T16" fmla="*/ 0 w 124"/>
                <a:gd name="T17" fmla="*/ 164 h 164"/>
                <a:gd name="T18" fmla="*/ 0 w 124"/>
                <a:gd name="T19" fmla="*/ 0 h 164"/>
                <a:gd name="T20" fmla="*/ 68 w 124"/>
                <a:gd name="T21" fmla="*/ 0 h 16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24"/>
                <a:gd name="T34" fmla="*/ 0 h 164"/>
                <a:gd name="T35" fmla="*/ 124 w 124"/>
                <a:gd name="T36" fmla="*/ 164 h 16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24" h="164">
                  <a:moveTo>
                    <a:pt x="68" y="0"/>
                  </a:moveTo>
                  <a:lnTo>
                    <a:pt x="68" y="0"/>
                  </a:lnTo>
                  <a:lnTo>
                    <a:pt x="80" y="6"/>
                  </a:lnTo>
                  <a:lnTo>
                    <a:pt x="90" y="10"/>
                  </a:lnTo>
                  <a:lnTo>
                    <a:pt x="106" y="14"/>
                  </a:lnTo>
                  <a:lnTo>
                    <a:pt x="118" y="14"/>
                  </a:lnTo>
                  <a:lnTo>
                    <a:pt x="122" y="14"/>
                  </a:lnTo>
                  <a:lnTo>
                    <a:pt x="124" y="162"/>
                  </a:lnTo>
                  <a:lnTo>
                    <a:pt x="0" y="164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81C2C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7" name="Freeform 22"/>
            <p:cNvSpPr>
              <a:spLocks/>
            </p:cNvSpPr>
            <p:nvPr/>
          </p:nvSpPr>
          <p:spPr bwMode="auto">
            <a:xfrm>
              <a:off x="3346" y="3320"/>
              <a:ext cx="66" cy="70"/>
            </a:xfrm>
            <a:custGeom>
              <a:avLst/>
              <a:gdLst>
                <a:gd name="T0" fmla="*/ 30 w 66"/>
                <a:gd name="T1" fmla="*/ 12 h 70"/>
                <a:gd name="T2" fmla="*/ 30 w 66"/>
                <a:gd name="T3" fmla="*/ 12 h 70"/>
                <a:gd name="T4" fmla="*/ 32 w 66"/>
                <a:gd name="T5" fmla="*/ 10 h 70"/>
                <a:gd name="T6" fmla="*/ 36 w 66"/>
                <a:gd name="T7" fmla="*/ 6 h 70"/>
                <a:gd name="T8" fmla="*/ 46 w 66"/>
                <a:gd name="T9" fmla="*/ 0 h 70"/>
                <a:gd name="T10" fmla="*/ 46 w 66"/>
                <a:gd name="T11" fmla="*/ 0 h 70"/>
                <a:gd name="T12" fmla="*/ 50 w 66"/>
                <a:gd name="T13" fmla="*/ 6 h 70"/>
                <a:gd name="T14" fmla="*/ 50 w 66"/>
                <a:gd name="T15" fmla="*/ 10 h 70"/>
                <a:gd name="T16" fmla="*/ 48 w 66"/>
                <a:gd name="T17" fmla="*/ 14 h 70"/>
                <a:gd name="T18" fmla="*/ 44 w 66"/>
                <a:gd name="T19" fmla="*/ 18 h 70"/>
                <a:gd name="T20" fmla="*/ 38 w 66"/>
                <a:gd name="T21" fmla="*/ 24 h 70"/>
                <a:gd name="T22" fmla="*/ 38 w 66"/>
                <a:gd name="T23" fmla="*/ 26 h 70"/>
                <a:gd name="T24" fmla="*/ 38 w 66"/>
                <a:gd name="T25" fmla="*/ 28 h 70"/>
                <a:gd name="T26" fmla="*/ 38 w 66"/>
                <a:gd name="T27" fmla="*/ 28 h 70"/>
                <a:gd name="T28" fmla="*/ 48 w 66"/>
                <a:gd name="T29" fmla="*/ 28 h 70"/>
                <a:gd name="T30" fmla="*/ 58 w 66"/>
                <a:gd name="T31" fmla="*/ 30 h 70"/>
                <a:gd name="T32" fmla="*/ 62 w 66"/>
                <a:gd name="T33" fmla="*/ 32 h 70"/>
                <a:gd name="T34" fmla="*/ 66 w 66"/>
                <a:gd name="T35" fmla="*/ 34 h 70"/>
                <a:gd name="T36" fmla="*/ 66 w 66"/>
                <a:gd name="T37" fmla="*/ 36 h 70"/>
                <a:gd name="T38" fmla="*/ 64 w 66"/>
                <a:gd name="T39" fmla="*/ 40 h 70"/>
                <a:gd name="T40" fmla="*/ 64 w 66"/>
                <a:gd name="T41" fmla="*/ 40 h 70"/>
                <a:gd name="T42" fmla="*/ 60 w 66"/>
                <a:gd name="T43" fmla="*/ 44 h 70"/>
                <a:gd name="T44" fmla="*/ 56 w 66"/>
                <a:gd name="T45" fmla="*/ 44 h 70"/>
                <a:gd name="T46" fmla="*/ 48 w 66"/>
                <a:gd name="T47" fmla="*/ 42 h 70"/>
                <a:gd name="T48" fmla="*/ 42 w 66"/>
                <a:gd name="T49" fmla="*/ 38 h 70"/>
                <a:gd name="T50" fmla="*/ 38 w 66"/>
                <a:gd name="T51" fmla="*/ 38 h 70"/>
                <a:gd name="T52" fmla="*/ 34 w 66"/>
                <a:gd name="T53" fmla="*/ 40 h 70"/>
                <a:gd name="T54" fmla="*/ 34 w 66"/>
                <a:gd name="T55" fmla="*/ 40 h 70"/>
                <a:gd name="T56" fmla="*/ 38 w 66"/>
                <a:gd name="T57" fmla="*/ 46 h 70"/>
                <a:gd name="T58" fmla="*/ 40 w 66"/>
                <a:gd name="T59" fmla="*/ 52 h 70"/>
                <a:gd name="T60" fmla="*/ 38 w 66"/>
                <a:gd name="T61" fmla="*/ 62 h 70"/>
                <a:gd name="T62" fmla="*/ 34 w 66"/>
                <a:gd name="T63" fmla="*/ 68 h 70"/>
                <a:gd name="T64" fmla="*/ 32 w 66"/>
                <a:gd name="T65" fmla="*/ 70 h 70"/>
                <a:gd name="T66" fmla="*/ 32 w 66"/>
                <a:gd name="T67" fmla="*/ 70 h 70"/>
                <a:gd name="T68" fmla="*/ 28 w 66"/>
                <a:gd name="T69" fmla="*/ 66 h 70"/>
                <a:gd name="T70" fmla="*/ 24 w 66"/>
                <a:gd name="T71" fmla="*/ 58 h 70"/>
                <a:gd name="T72" fmla="*/ 22 w 66"/>
                <a:gd name="T73" fmla="*/ 48 h 70"/>
                <a:gd name="T74" fmla="*/ 20 w 66"/>
                <a:gd name="T75" fmla="*/ 34 h 70"/>
                <a:gd name="T76" fmla="*/ 20 w 66"/>
                <a:gd name="T77" fmla="*/ 34 h 70"/>
                <a:gd name="T78" fmla="*/ 12 w 66"/>
                <a:gd name="T79" fmla="*/ 42 h 70"/>
                <a:gd name="T80" fmla="*/ 8 w 66"/>
                <a:gd name="T81" fmla="*/ 44 h 70"/>
                <a:gd name="T82" fmla="*/ 2 w 66"/>
                <a:gd name="T83" fmla="*/ 42 h 70"/>
                <a:gd name="T84" fmla="*/ 2 w 66"/>
                <a:gd name="T85" fmla="*/ 42 h 70"/>
                <a:gd name="T86" fmla="*/ 0 w 66"/>
                <a:gd name="T87" fmla="*/ 36 h 70"/>
                <a:gd name="T88" fmla="*/ 0 w 66"/>
                <a:gd name="T89" fmla="*/ 32 h 70"/>
                <a:gd name="T90" fmla="*/ 2 w 66"/>
                <a:gd name="T91" fmla="*/ 30 h 70"/>
                <a:gd name="T92" fmla="*/ 6 w 66"/>
                <a:gd name="T93" fmla="*/ 28 h 70"/>
                <a:gd name="T94" fmla="*/ 14 w 66"/>
                <a:gd name="T95" fmla="*/ 26 h 70"/>
                <a:gd name="T96" fmla="*/ 18 w 66"/>
                <a:gd name="T97" fmla="*/ 24 h 70"/>
                <a:gd name="T98" fmla="*/ 20 w 66"/>
                <a:gd name="T99" fmla="*/ 24 h 70"/>
                <a:gd name="T100" fmla="*/ 20 w 66"/>
                <a:gd name="T101" fmla="*/ 24 h 70"/>
                <a:gd name="T102" fmla="*/ 18 w 66"/>
                <a:gd name="T103" fmla="*/ 22 h 70"/>
                <a:gd name="T104" fmla="*/ 16 w 66"/>
                <a:gd name="T105" fmla="*/ 20 h 70"/>
                <a:gd name="T106" fmla="*/ 14 w 66"/>
                <a:gd name="T107" fmla="*/ 12 h 70"/>
                <a:gd name="T108" fmla="*/ 12 w 66"/>
                <a:gd name="T109" fmla="*/ 4 h 70"/>
                <a:gd name="T110" fmla="*/ 12 w 66"/>
                <a:gd name="T111" fmla="*/ 4 h 70"/>
                <a:gd name="T112" fmla="*/ 16 w 66"/>
                <a:gd name="T113" fmla="*/ 2 h 70"/>
                <a:gd name="T114" fmla="*/ 18 w 66"/>
                <a:gd name="T115" fmla="*/ 2 h 70"/>
                <a:gd name="T116" fmla="*/ 24 w 66"/>
                <a:gd name="T117" fmla="*/ 6 h 70"/>
                <a:gd name="T118" fmla="*/ 28 w 66"/>
                <a:gd name="T119" fmla="*/ 10 h 70"/>
                <a:gd name="T120" fmla="*/ 30 w 66"/>
                <a:gd name="T121" fmla="*/ 12 h 70"/>
                <a:gd name="T122" fmla="*/ 30 w 66"/>
                <a:gd name="T123" fmla="*/ 12 h 7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6"/>
                <a:gd name="T187" fmla="*/ 0 h 70"/>
                <a:gd name="T188" fmla="*/ 66 w 66"/>
                <a:gd name="T189" fmla="*/ 70 h 7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6" h="70">
                  <a:moveTo>
                    <a:pt x="30" y="12"/>
                  </a:moveTo>
                  <a:lnTo>
                    <a:pt x="30" y="12"/>
                  </a:lnTo>
                  <a:lnTo>
                    <a:pt x="32" y="10"/>
                  </a:lnTo>
                  <a:lnTo>
                    <a:pt x="36" y="6"/>
                  </a:lnTo>
                  <a:lnTo>
                    <a:pt x="46" y="0"/>
                  </a:lnTo>
                  <a:lnTo>
                    <a:pt x="50" y="6"/>
                  </a:lnTo>
                  <a:lnTo>
                    <a:pt x="50" y="10"/>
                  </a:lnTo>
                  <a:lnTo>
                    <a:pt x="48" y="14"/>
                  </a:lnTo>
                  <a:lnTo>
                    <a:pt x="44" y="18"/>
                  </a:lnTo>
                  <a:lnTo>
                    <a:pt x="38" y="24"/>
                  </a:lnTo>
                  <a:lnTo>
                    <a:pt x="38" y="26"/>
                  </a:lnTo>
                  <a:lnTo>
                    <a:pt x="38" y="28"/>
                  </a:lnTo>
                  <a:lnTo>
                    <a:pt x="48" y="28"/>
                  </a:lnTo>
                  <a:lnTo>
                    <a:pt x="58" y="30"/>
                  </a:lnTo>
                  <a:lnTo>
                    <a:pt x="62" y="32"/>
                  </a:lnTo>
                  <a:lnTo>
                    <a:pt x="66" y="34"/>
                  </a:lnTo>
                  <a:lnTo>
                    <a:pt x="66" y="36"/>
                  </a:lnTo>
                  <a:lnTo>
                    <a:pt x="64" y="40"/>
                  </a:lnTo>
                  <a:lnTo>
                    <a:pt x="60" y="44"/>
                  </a:lnTo>
                  <a:lnTo>
                    <a:pt x="56" y="44"/>
                  </a:lnTo>
                  <a:lnTo>
                    <a:pt x="48" y="42"/>
                  </a:lnTo>
                  <a:lnTo>
                    <a:pt x="42" y="38"/>
                  </a:lnTo>
                  <a:lnTo>
                    <a:pt x="38" y="38"/>
                  </a:lnTo>
                  <a:lnTo>
                    <a:pt x="34" y="40"/>
                  </a:lnTo>
                  <a:lnTo>
                    <a:pt x="38" y="46"/>
                  </a:lnTo>
                  <a:lnTo>
                    <a:pt x="40" y="52"/>
                  </a:lnTo>
                  <a:lnTo>
                    <a:pt x="38" y="62"/>
                  </a:lnTo>
                  <a:lnTo>
                    <a:pt x="34" y="68"/>
                  </a:lnTo>
                  <a:lnTo>
                    <a:pt x="32" y="70"/>
                  </a:lnTo>
                  <a:lnTo>
                    <a:pt x="28" y="66"/>
                  </a:lnTo>
                  <a:lnTo>
                    <a:pt x="24" y="58"/>
                  </a:lnTo>
                  <a:lnTo>
                    <a:pt x="22" y="48"/>
                  </a:lnTo>
                  <a:lnTo>
                    <a:pt x="20" y="34"/>
                  </a:lnTo>
                  <a:lnTo>
                    <a:pt x="12" y="42"/>
                  </a:lnTo>
                  <a:lnTo>
                    <a:pt x="8" y="44"/>
                  </a:lnTo>
                  <a:lnTo>
                    <a:pt x="2" y="42"/>
                  </a:lnTo>
                  <a:lnTo>
                    <a:pt x="0" y="36"/>
                  </a:lnTo>
                  <a:lnTo>
                    <a:pt x="0" y="32"/>
                  </a:lnTo>
                  <a:lnTo>
                    <a:pt x="2" y="30"/>
                  </a:lnTo>
                  <a:lnTo>
                    <a:pt x="6" y="28"/>
                  </a:lnTo>
                  <a:lnTo>
                    <a:pt x="14" y="26"/>
                  </a:lnTo>
                  <a:lnTo>
                    <a:pt x="18" y="24"/>
                  </a:lnTo>
                  <a:lnTo>
                    <a:pt x="20" y="24"/>
                  </a:lnTo>
                  <a:lnTo>
                    <a:pt x="18" y="22"/>
                  </a:lnTo>
                  <a:lnTo>
                    <a:pt x="16" y="20"/>
                  </a:lnTo>
                  <a:lnTo>
                    <a:pt x="14" y="12"/>
                  </a:lnTo>
                  <a:lnTo>
                    <a:pt x="12" y="4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24" y="6"/>
                  </a:lnTo>
                  <a:lnTo>
                    <a:pt x="28" y="10"/>
                  </a:lnTo>
                  <a:lnTo>
                    <a:pt x="30" y="12"/>
                  </a:lnTo>
                  <a:close/>
                </a:path>
              </a:pathLst>
            </a:custGeom>
            <a:solidFill>
              <a:srgbClr val="F080B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8" name="Freeform 23"/>
            <p:cNvSpPr>
              <a:spLocks/>
            </p:cNvSpPr>
            <p:nvPr/>
          </p:nvSpPr>
          <p:spPr bwMode="auto">
            <a:xfrm>
              <a:off x="3288" y="3338"/>
              <a:ext cx="68" cy="68"/>
            </a:xfrm>
            <a:custGeom>
              <a:avLst/>
              <a:gdLst>
                <a:gd name="T0" fmla="*/ 30 w 68"/>
                <a:gd name="T1" fmla="*/ 12 h 68"/>
                <a:gd name="T2" fmla="*/ 30 w 68"/>
                <a:gd name="T3" fmla="*/ 12 h 68"/>
                <a:gd name="T4" fmla="*/ 34 w 68"/>
                <a:gd name="T5" fmla="*/ 8 h 68"/>
                <a:gd name="T6" fmla="*/ 38 w 68"/>
                <a:gd name="T7" fmla="*/ 6 h 68"/>
                <a:gd name="T8" fmla="*/ 46 w 68"/>
                <a:gd name="T9" fmla="*/ 0 h 68"/>
                <a:gd name="T10" fmla="*/ 46 w 68"/>
                <a:gd name="T11" fmla="*/ 0 h 68"/>
                <a:gd name="T12" fmla="*/ 50 w 68"/>
                <a:gd name="T13" fmla="*/ 6 h 68"/>
                <a:gd name="T14" fmla="*/ 50 w 68"/>
                <a:gd name="T15" fmla="*/ 10 h 68"/>
                <a:gd name="T16" fmla="*/ 48 w 68"/>
                <a:gd name="T17" fmla="*/ 14 h 68"/>
                <a:gd name="T18" fmla="*/ 46 w 68"/>
                <a:gd name="T19" fmla="*/ 18 h 68"/>
                <a:gd name="T20" fmla="*/ 40 w 68"/>
                <a:gd name="T21" fmla="*/ 24 h 68"/>
                <a:gd name="T22" fmla="*/ 38 w 68"/>
                <a:gd name="T23" fmla="*/ 26 h 68"/>
                <a:gd name="T24" fmla="*/ 40 w 68"/>
                <a:gd name="T25" fmla="*/ 28 h 68"/>
                <a:gd name="T26" fmla="*/ 40 w 68"/>
                <a:gd name="T27" fmla="*/ 28 h 68"/>
                <a:gd name="T28" fmla="*/ 48 w 68"/>
                <a:gd name="T29" fmla="*/ 28 h 68"/>
                <a:gd name="T30" fmla="*/ 60 w 68"/>
                <a:gd name="T31" fmla="*/ 30 h 68"/>
                <a:gd name="T32" fmla="*/ 64 w 68"/>
                <a:gd name="T33" fmla="*/ 32 h 68"/>
                <a:gd name="T34" fmla="*/ 66 w 68"/>
                <a:gd name="T35" fmla="*/ 34 h 68"/>
                <a:gd name="T36" fmla="*/ 68 w 68"/>
                <a:gd name="T37" fmla="*/ 36 h 68"/>
                <a:gd name="T38" fmla="*/ 66 w 68"/>
                <a:gd name="T39" fmla="*/ 40 h 68"/>
                <a:gd name="T40" fmla="*/ 66 w 68"/>
                <a:gd name="T41" fmla="*/ 40 h 68"/>
                <a:gd name="T42" fmla="*/ 62 w 68"/>
                <a:gd name="T43" fmla="*/ 42 h 68"/>
                <a:gd name="T44" fmla="*/ 58 w 68"/>
                <a:gd name="T45" fmla="*/ 44 h 68"/>
                <a:gd name="T46" fmla="*/ 50 w 68"/>
                <a:gd name="T47" fmla="*/ 42 h 68"/>
                <a:gd name="T48" fmla="*/ 44 w 68"/>
                <a:gd name="T49" fmla="*/ 38 h 68"/>
                <a:gd name="T50" fmla="*/ 40 w 68"/>
                <a:gd name="T51" fmla="*/ 38 h 68"/>
                <a:gd name="T52" fmla="*/ 36 w 68"/>
                <a:gd name="T53" fmla="*/ 40 h 68"/>
                <a:gd name="T54" fmla="*/ 36 w 68"/>
                <a:gd name="T55" fmla="*/ 40 h 68"/>
                <a:gd name="T56" fmla="*/ 38 w 68"/>
                <a:gd name="T57" fmla="*/ 46 h 68"/>
                <a:gd name="T58" fmla="*/ 40 w 68"/>
                <a:gd name="T59" fmla="*/ 52 h 68"/>
                <a:gd name="T60" fmla="*/ 40 w 68"/>
                <a:gd name="T61" fmla="*/ 60 h 68"/>
                <a:gd name="T62" fmla="*/ 36 w 68"/>
                <a:gd name="T63" fmla="*/ 66 h 68"/>
                <a:gd name="T64" fmla="*/ 32 w 68"/>
                <a:gd name="T65" fmla="*/ 68 h 68"/>
                <a:gd name="T66" fmla="*/ 32 w 68"/>
                <a:gd name="T67" fmla="*/ 68 h 68"/>
                <a:gd name="T68" fmla="*/ 28 w 68"/>
                <a:gd name="T69" fmla="*/ 64 h 68"/>
                <a:gd name="T70" fmla="*/ 24 w 68"/>
                <a:gd name="T71" fmla="*/ 58 h 68"/>
                <a:gd name="T72" fmla="*/ 22 w 68"/>
                <a:gd name="T73" fmla="*/ 48 h 68"/>
                <a:gd name="T74" fmla="*/ 22 w 68"/>
                <a:gd name="T75" fmla="*/ 34 h 68"/>
                <a:gd name="T76" fmla="*/ 22 w 68"/>
                <a:gd name="T77" fmla="*/ 34 h 68"/>
                <a:gd name="T78" fmla="*/ 14 w 68"/>
                <a:gd name="T79" fmla="*/ 42 h 68"/>
                <a:gd name="T80" fmla="*/ 8 w 68"/>
                <a:gd name="T81" fmla="*/ 42 h 68"/>
                <a:gd name="T82" fmla="*/ 2 w 68"/>
                <a:gd name="T83" fmla="*/ 40 h 68"/>
                <a:gd name="T84" fmla="*/ 2 w 68"/>
                <a:gd name="T85" fmla="*/ 40 h 68"/>
                <a:gd name="T86" fmla="*/ 0 w 68"/>
                <a:gd name="T87" fmla="*/ 36 h 68"/>
                <a:gd name="T88" fmla="*/ 2 w 68"/>
                <a:gd name="T89" fmla="*/ 32 h 68"/>
                <a:gd name="T90" fmla="*/ 4 w 68"/>
                <a:gd name="T91" fmla="*/ 30 h 68"/>
                <a:gd name="T92" fmla="*/ 8 w 68"/>
                <a:gd name="T93" fmla="*/ 28 h 68"/>
                <a:gd name="T94" fmla="*/ 16 w 68"/>
                <a:gd name="T95" fmla="*/ 26 h 68"/>
                <a:gd name="T96" fmla="*/ 20 w 68"/>
                <a:gd name="T97" fmla="*/ 24 h 68"/>
                <a:gd name="T98" fmla="*/ 20 w 68"/>
                <a:gd name="T99" fmla="*/ 22 h 68"/>
                <a:gd name="T100" fmla="*/ 20 w 68"/>
                <a:gd name="T101" fmla="*/ 22 h 68"/>
                <a:gd name="T102" fmla="*/ 18 w 68"/>
                <a:gd name="T103" fmla="*/ 22 h 68"/>
                <a:gd name="T104" fmla="*/ 16 w 68"/>
                <a:gd name="T105" fmla="*/ 18 h 68"/>
                <a:gd name="T106" fmla="*/ 14 w 68"/>
                <a:gd name="T107" fmla="*/ 12 h 68"/>
                <a:gd name="T108" fmla="*/ 14 w 68"/>
                <a:gd name="T109" fmla="*/ 2 h 68"/>
                <a:gd name="T110" fmla="*/ 14 w 68"/>
                <a:gd name="T111" fmla="*/ 2 h 68"/>
                <a:gd name="T112" fmla="*/ 16 w 68"/>
                <a:gd name="T113" fmla="*/ 0 h 68"/>
                <a:gd name="T114" fmla="*/ 20 w 68"/>
                <a:gd name="T115" fmla="*/ 0 h 68"/>
                <a:gd name="T116" fmla="*/ 26 w 68"/>
                <a:gd name="T117" fmla="*/ 4 h 68"/>
                <a:gd name="T118" fmla="*/ 28 w 68"/>
                <a:gd name="T119" fmla="*/ 10 h 68"/>
                <a:gd name="T120" fmla="*/ 30 w 68"/>
                <a:gd name="T121" fmla="*/ 12 h 68"/>
                <a:gd name="T122" fmla="*/ 30 w 68"/>
                <a:gd name="T123" fmla="*/ 12 h 6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8"/>
                <a:gd name="T187" fmla="*/ 0 h 68"/>
                <a:gd name="T188" fmla="*/ 68 w 68"/>
                <a:gd name="T189" fmla="*/ 68 h 6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8" h="68">
                  <a:moveTo>
                    <a:pt x="30" y="12"/>
                  </a:moveTo>
                  <a:lnTo>
                    <a:pt x="30" y="12"/>
                  </a:lnTo>
                  <a:lnTo>
                    <a:pt x="34" y="8"/>
                  </a:lnTo>
                  <a:lnTo>
                    <a:pt x="38" y="6"/>
                  </a:lnTo>
                  <a:lnTo>
                    <a:pt x="46" y="0"/>
                  </a:lnTo>
                  <a:lnTo>
                    <a:pt x="50" y="6"/>
                  </a:lnTo>
                  <a:lnTo>
                    <a:pt x="50" y="10"/>
                  </a:lnTo>
                  <a:lnTo>
                    <a:pt x="48" y="14"/>
                  </a:lnTo>
                  <a:lnTo>
                    <a:pt x="46" y="18"/>
                  </a:lnTo>
                  <a:lnTo>
                    <a:pt x="40" y="24"/>
                  </a:lnTo>
                  <a:lnTo>
                    <a:pt x="38" y="26"/>
                  </a:lnTo>
                  <a:lnTo>
                    <a:pt x="40" y="28"/>
                  </a:lnTo>
                  <a:lnTo>
                    <a:pt x="48" y="28"/>
                  </a:lnTo>
                  <a:lnTo>
                    <a:pt x="60" y="30"/>
                  </a:lnTo>
                  <a:lnTo>
                    <a:pt x="64" y="32"/>
                  </a:lnTo>
                  <a:lnTo>
                    <a:pt x="66" y="34"/>
                  </a:lnTo>
                  <a:lnTo>
                    <a:pt x="68" y="36"/>
                  </a:lnTo>
                  <a:lnTo>
                    <a:pt x="66" y="40"/>
                  </a:lnTo>
                  <a:lnTo>
                    <a:pt x="62" y="42"/>
                  </a:lnTo>
                  <a:lnTo>
                    <a:pt x="58" y="44"/>
                  </a:lnTo>
                  <a:lnTo>
                    <a:pt x="50" y="42"/>
                  </a:lnTo>
                  <a:lnTo>
                    <a:pt x="44" y="38"/>
                  </a:lnTo>
                  <a:lnTo>
                    <a:pt x="40" y="38"/>
                  </a:lnTo>
                  <a:lnTo>
                    <a:pt x="36" y="40"/>
                  </a:lnTo>
                  <a:lnTo>
                    <a:pt x="38" y="46"/>
                  </a:lnTo>
                  <a:lnTo>
                    <a:pt x="40" y="52"/>
                  </a:lnTo>
                  <a:lnTo>
                    <a:pt x="40" y="60"/>
                  </a:lnTo>
                  <a:lnTo>
                    <a:pt x="36" y="66"/>
                  </a:lnTo>
                  <a:lnTo>
                    <a:pt x="32" y="68"/>
                  </a:lnTo>
                  <a:lnTo>
                    <a:pt x="28" y="64"/>
                  </a:lnTo>
                  <a:lnTo>
                    <a:pt x="24" y="58"/>
                  </a:lnTo>
                  <a:lnTo>
                    <a:pt x="22" y="48"/>
                  </a:lnTo>
                  <a:lnTo>
                    <a:pt x="22" y="34"/>
                  </a:lnTo>
                  <a:lnTo>
                    <a:pt x="14" y="42"/>
                  </a:lnTo>
                  <a:lnTo>
                    <a:pt x="8" y="42"/>
                  </a:lnTo>
                  <a:lnTo>
                    <a:pt x="2" y="40"/>
                  </a:lnTo>
                  <a:lnTo>
                    <a:pt x="0" y="36"/>
                  </a:lnTo>
                  <a:lnTo>
                    <a:pt x="2" y="32"/>
                  </a:lnTo>
                  <a:lnTo>
                    <a:pt x="4" y="30"/>
                  </a:lnTo>
                  <a:lnTo>
                    <a:pt x="8" y="28"/>
                  </a:lnTo>
                  <a:lnTo>
                    <a:pt x="16" y="26"/>
                  </a:lnTo>
                  <a:lnTo>
                    <a:pt x="20" y="24"/>
                  </a:lnTo>
                  <a:lnTo>
                    <a:pt x="20" y="22"/>
                  </a:lnTo>
                  <a:lnTo>
                    <a:pt x="18" y="22"/>
                  </a:lnTo>
                  <a:lnTo>
                    <a:pt x="16" y="18"/>
                  </a:lnTo>
                  <a:lnTo>
                    <a:pt x="14" y="12"/>
                  </a:lnTo>
                  <a:lnTo>
                    <a:pt x="14" y="2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6" y="4"/>
                  </a:lnTo>
                  <a:lnTo>
                    <a:pt x="28" y="10"/>
                  </a:lnTo>
                  <a:lnTo>
                    <a:pt x="30" y="12"/>
                  </a:lnTo>
                  <a:close/>
                </a:path>
              </a:pathLst>
            </a:custGeom>
            <a:solidFill>
              <a:srgbClr val="F080B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9" name="Freeform 24"/>
            <p:cNvSpPr>
              <a:spLocks/>
            </p:cNvSpPr>
            <p:nvPr/>
          </p:nvSpPr>
          <p:spPr bwMode="auto">
            <a:xfrm>
              <a:off x="3314" y="3260"/>
              <a:ext cx="64" cy="68"/>
            </a:xfrm>
            <a:custGeom>
              <a:avLst/>
              <a:gdLst>
                <a:gd name="T0" fmla="*/ 34 w 64"/>
                <a:gd name="T1" fmla="*/ 14 h 68"/>
                <a:gd name="T2" fmla="*/ 34 w 64"/>
                <a:gd name="T3" fmla="*/ 14 h 68"/>
                <a:gd name="T4" fmla="*/ 38 w 64"/>
                <a:gd name="T5" fmla="*/ 12 h 68"/>
                <a:gd name="T6" fmla="*/ 44 w 64"/>
                <a:gd name="T7" fmla="*/ 10 h 68"/>
                <a:gd name="T8" fmla="*/ 54 w 64"/>
                <a:gd name="T9" fmla="*/ 8 h 68"/>
                <a:gd name="T10" fmla="*/ 54 w 64"/>
                <a:gd name="T11" fmla="*/ 8 h 68"/>
                <a:gd name="T12" fmla="*/ 56 w 64"/>
                <a:gd name="T13" fmla="*/ 14 h 68"/>
                <a:gd name="T14" fmla="*/ 54 w 64"/>
                <a:gd name="T15" fmla="*/ 18 h 68"/>
                <a:gd name="T16" fmla="*/ 52 w 64"/>
                <a:gd name="T17" fmla="*/ 22 h 68"/>
                <a:gd name="T18" fmla="*/ 48 w 64"/>
                <a:gd name="T19" fmla="*/ 24 h 68"/>
                <a:gd name="T20" fmla="*/ 40 w 64"/>
                <a:gd name="T21" fmla="*/ 28 h 68"/>
                <a:gd name="T22" fmla="*/ 38 w 64"/>
                <a:gd name="T23" fmla="*/ 30 h 68"/>
                <a:gd name="T24" fmla="*/ 38 w 64"/>
                <a:gd name="T25" fmla="*/ 32 h 68"/>
                <a:gd name="T26" fmla="*/ 38 w 64"/>
                <a:gd name="T27" fmla="*/ 32 h 68"/>
                <a:gd name="T28" fmla="*/ 48 w 64"/>
                <a:gd name="T29" fmla="*/ 34 h 68"/>
                <a:gd name="T30" fmla="*/ 58 w 64"/>
                <a:gd name="T31" fmla="*/ 40 h 68"/>
                <a:gd name="T32" fmla="*/ 62 w 64"/>
                <a:gd name="T33" fmla="*/ 42 h 68"/>
                <a:gd name="T34" fmla="*/ 64 w 64"/>
                <a:gd name="T35" fmla="*/ 44 h 68"/>
                <a:gd name="T36" fmla="*/ 64 w 64"/>
                <a:gd name="T37" fmla="*/ 48 h 68"/>
                <a:gd name="T38" fmla="*/ 60 w 64"/>
                <a:gd name="T39" fmla="*/ 50 h 68"/>
                <a:gd name="T40" fmla="*/ 60 w 64"/>
                <a:gd name="T41" fmla="*/ 50 h 68"/>
                <a:gd name="T42" fmla="*/ 56 w 64"/>
                <a:gd name="T43" fmla="*/ 52 h 68"/>
                <a:gd name="T44" fmla="*/ 52 w 64"/>
                <a:gd name="T45" fmla="*/ 52 h 68"/>
                <a:gd name="T46" fmla="*/ 46 w 64"/>
                <a:gd name="T47" fmla="*/ 48 h 68"/>
                <a:gd name="T48" fmla="*/ 40 w 64"/>
                <a:gd name="T49" fmla="*/ 42 h 68"/>
                <a:gd name="T50" fmla="*/ 36 w 64"/>
                <a:gd name="T51" fmla="*/ 42 h 68"/>
                <a:gd name="T52" fmla="*/ 32 w 64"/>
                <a:gd name="T53" fmla="*/ 42 h 68"/>
                <a:gd name="T54" fmla="*/ 32 w 64"/>
                <a:gd name="T55" fmla="*/ 42 h 68"/>
                <a:gd name="T56" fmla="*/ 32 w 64"/>
                <a:gd name="T57" fmla="*/ 50 h 68"/>
                <a:gd name="T58" fmla="*/ 32 w 64"/>
                <a:gd name="T59" fmla="*/ 56 h 68"/>
                <a:gd name="T60" fmla="*/ 30 w 64"/>
                <a:gd name="T61" fmla="*/ 64 h 68"/>
                <a:gd name="T62" fmla="*/ 24 w 64"/>
                <a:gd name="T63" fmla="*/ 68 h 68"/>
                <a:gd name="T64" fmla="*/ 20 w 64"/>
                <a:gd name="T65" fmla="*/ 68 h 68"/>
                <a:gd name="T66" fmla="*/ 20 w 64"/>
                <a:gd name="T67" fmla="*/ 68 h 68"/>
                <a:gd name="T68" fmla="*/ 18 w 64"/>
                <a:gd name="T69" fmla="*/ 64 h 68"/>
                <a:gd name="T70" fmla="*/ 16 w 64"/>
                <a:gd name="T71" fmla="*/ 56 h 68"/>
                <a:gd name="T72" fmla="*/ 16 w 64"/>
                <a:gd name="T73" fmla="*/ 46 h 68"/>
                <a:gd name="T74" fmla="*/ 20 w 64"/>
                <a:gd name="T75" fmla="*/ 32 h 68"/>
                <a:gd name="T76" fmla="*/ 20 w 64"/>
                <a:gd name="T77" fmla="*/ 32 h 68"/>
                <a:gd name="T78" fmla="*/ 10 w 64"/>
                <a:gd name="T79" fmla="*/ 38 h 68"/>
                <a:gd name="T80" fmla="*/ 4 w 64"/>
                <a:gd name="T81" fmla="*/ 38 h 68"/>
                <a:gd name="T82" fmla="*/ 0 w 64"/>
                <a:gd name="T83" fmla="*/ 34 h 68"/>
                <a:gd name="T84" fmla="*/ 0 w 64"/>
                <a:gd name="T85" fmla="*/ 34 h 68"/>
                <a:gd name="T86" fmla="*/ 0 w 64"/>
                <a:gd name="T87" fmla="*/ 28 h 68"/>
                <a:gd name="T88" fmla="*/ 2 w 64"/>
                <a:gd name="T89" fmla="*/ 26 h 68"/>
                <a:gd name="T90" fmla="*/ 4 w 64"/>
                <a:gd name="T91" fmla="*/ 24 h 68"/>
                <a:gd name="T92" fmla="*/ 8 w 64"/>
                <a:gd name="T93" fmla="*/ 22 h 68"/>
                <a:gd name="T94" fmla="*/ 18 w 64"/>
                <a:gd name="T95" fmla="*/ 22 h 68"/>
                <a:gd name="T96" fmla="*/ 20 w 64"/>
                <a:gd name="T97" fmla="*/ 22 h 68"/>
                <a:gd name="T98" fmla="*/ 22 w 64"/>
                <a:gd name="T99" fmla="*/ 22 h 68"/>
                <a:gd name="T100" fmla="*/ 22 w 64"/>
                <a:gd name="T101" fmla="*/ 22 h 68"/>
                <a:gd name="T102" fmla="*/ 20 w 64"/>
                <a:gd name="T103" fmla="*/ 20 h 68"/>
                <a:gd name="T104" fmla="*/ 20 w 64"/>
                <a:gd name="T105" fmla="*/ 16 h 68"/>
                <a:gd name="T106" fmla="*/ 20 w 64"/>
                <a:gd name="T107" fmla="*/ 10 h 68"/>
                <a:gd name="T108" fmla="*/ 22 w 64"/>
                <a:gd name="T109" fmla="*/ 0 h 68"/>
                <a:gd name="T110" fmla="*/ 22 w 64"/>
                <a:gd name="T111" fmla="*/ 0 h 68"/>
                <a:gd name="T112" fmla="*/ 24 w 64"/>
                <a:gd name="T113" fmla="*/ 0 h 68"/>
                <a:gd name="T114" fmla="*/ 28 w 64"/>
                <a:gd name="T115" fmla="*/ 0 h 68"/>
                <a:gd name="T116" fmla="*/ 32 w 64"/>
                <a:gd name="T117" fmla="*/ 6 h 68"/>
                <a:gd name="T118" fmla="*/ 34 w 64"/>
                <a:gd name="T119" fmla="*/ 12 h 68"/>
                <a:gd name="T120" fmla="*/ 34 w 64"/>
                <a:gd name="T121" fmla="*/ 14 h 68"/>
                <a:gd name="T122" fmla="*/ 34 w 64"/>
                <a:gd name="T123" fmla="*/ 14 h 6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4"/>
                <a:gd name="T187" fmla="*/ 0 h 68"/>
                <a:gd name="T188" fmla="*/ 64 w 64"/>
                <a:gd name="T189" fmla="*/ 68 h 6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4" h="68">
                  <a:moveTo>
                    <a:pt x="34" y="14"/>
                  </a:moveTo>
                  <a:lnTo>
                    <a:pt x="34" y="14"/>
                  </a:lnTo>
                  <a:lnTo>
                    <a:pt x="38" y="12"/>
                  </a:lnTo>
                  <a:lnTo>
                    <a:pt x="44" y="10"/>
                  </a:lnTo>
                  <a:lnTo>
                    <a:pt x="54" y="8"/>
                  </a:lnTo>
                  <a:lnTo>
                    <a:pt x="56" y="14"/>
                  </a:lnTo>
                  <a:lnTo>
                    <a:pt x="54" y="18"/>
                  </a:lnTo>
                  <a:lnTo>
                    <a:pt x="52" y="22"/>
                  </a:lnTo>
                  <a:lnTo>
                    <a:pt x="48" y="24"/>
                  </a:lnTo>
                  <a:lnTo>
                    <a:pt x="40" y="28"/>
                  </a:lnTo>
                  <a:lnTo>
                    <a:pt x="38" y="30"/>
                  </a:lnTo>
                  <a:lnTo>
                    <a:pt x="38" y="32"/>
                  </a:lnTo>
                  <a:lnTo>
                    <a:pt x="48" y="34"/>
                  </a:lnTo>
                  <a:lnTo>
                    <a:pt x="58" y="40"/>
                  </a:lnTo>
                  <a:lnTo>
                    <a:pt x="62" y="42"/>
                  </a:lnTo>
                  <a:lnTo>
                    <a:pt x="64" y="44"/>
                  </a:lnTo>
                  <a:lnTo>
                    <a:pt x="64" y="48"/>
                  </a:lnTo>
                  <a:lnTo>
                    <a:pt x="60" y="50"/>
                  </a:lnTo>
                  <a:lnTo>
                    <a:pt x="56" y="52"/>
                  </a:lnTo>
                  <a:lnTo>
                    <a:pt x="52" y="52"/>
                  </a:lnTo>
                  <a:lnTo>
                    <a:pt x="46" y="48"/>
                  </a:lnTo>
                  <a:lnTo>
                    <a:pt x="40" y="42"/>
                  </a:lnTo>
                  <a:lnTo>
                    <a:pt x="36" y="42"/>
                  </a:lnTo>
                  <a:lnTo>
                    <a:pt x="32" y="42"/>
                  </a:lnTo>
                  <a:lnTo>
                    <a:pt x="32" y="50"/>
                  </a:lnTo>
                  <a:lnTo>
                    <a:pt x="32" y="56"/>
                  </a:lnTo>
                  <a:lnTo>
                    <a:pt x="30" y="64"/>
                  </a:lnTo>
                  <a:lnTo>
                    <a:pt x="24" y="68"/>
                  </a:lnTo>
                  <a:lnTo>
                    <a:pt x="20" y="68"/>
                  </a:lnTo>
                  <a:lnTo>
                    <a:pt x="18" y="64"/>
                  </a:lnTo>
                  <a:lnTo>
                    <a:pt x="16" y="56"/>
                  </a:lnTo>
                  <a:lnTo>
                    <a:pt x="16" y="46"/>
                  </a:lnTo>
                  <a:lnTo>
                    <a:pt x="20" y="32"/>
                  </a:lnTo>
                  <a:lnTo>
                    <a:pt x="10" y="38"/>
                  </a:lnTo>
                  <a:lnTo>
                    <a:pt x="4" y="38"/>
                  </a:lnTo>
                  <a:lnTo>
                    <a:pt x="0" y="34"/>
                  </a:lnTo>
                  <a:lnTo>
                    <a:pt x="0" y="28"/>
                  </a:lnTo>
                  <a:lnTo>
                    <a:pt x="2" y="26"/>
                  </a:lnTo>
                  <a:lnTo>
                    <a:pt x="4" y="24"/>
                  </a:lnTo>
                  <a:lnTo>
                    <a:pt x="8" y="22"/>
                  </a:lnTo>
                  <a:lnTo>
                    <a:pt x="18" y="22"/>
                  </a:lnTo>
                  <a:lnTo>
                    <a:pt x="20" y="22"/>
                  </a:lnTo>
                  <a:lnTo>
                    <a:pt x="22" y="22"/>
                  </a:lnTo>
                  <a:lnTo>
                    <a:pt x="20" y="20"/>
                  </a:lnTo>
                  <a:lnTo>
                    <a:pt x="20" y="16"/>
                  </a:lnTo>
                  <a:lnTo>
                    <a:pt x="20" y="10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2" y="6"/>
                  </a:lnTo>
                  <a:lnTo>
                    <a:pt x="34" y="12"/>
                  </a:lnTo>
                  <a:lnTo>
                    <a:pt x="34" y="14"/>
                  </a:lnTo>
                  <a:close/>
                </a:path>
              </a:pathLst>
            </a:custGeom>
            <a:solidFill>
              <a:srgbClr val="F080B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0" name="Freeform 25"/>
            <p:cNvSpPr>
              <a:spLocks/>
            </p:cNvSpPr>
            <p:nvPr/>
          </p:nvSpPr>
          <p:spPr bwMode="auto">
            <a:xfrm>
              <a:off x="4144" y="3270"/>
              <a:ext cx="68" cy="68"/>
            </a:xfrm>
            <a:custGeom>
              <a:avLst/>
              <a:gdLst>
                <a:gd name="T0" fmla="*/ 38 w 68"/>
                <a:gd name="T1" fmla="*/ 12 h 68"/>
                <a:gd name="T2" fmla="*/ 38 w 68"/>
                <a:gd name="T3" fmla="*/ 12 h 68"/>
                <a:gd name="T4" fmla="*/ 36 w 68"/>
                <a:gd name="T5" fmla="*/ 8 h 68"/>
                <a:gd name="T6" fmla="*/ 30 w 68"/>
                <a:gd name="T7" fmla="*/ 4 h 68"/>
                <a:gd name="T8" fmla="*/ 22 w 68"/>
                <a:gd name="T9" fmla="*/ 0 h 68"/>
                <a:gd name="T10" fmla="*/ 22 w 68"/>
                <a:gd name="T11" fmla="*/ 0 h 68"/>
                <a:gd name="T12" fmla="*/ 18 w 68"/>
                <a:gd name="T13" fmla="*/ 6 h 68"/>
                <a:gd name="T14" fmla="*/ 18 w 68"/>
                <a:gd name="T15" fmla="*/ 10 h 68"/>
                <a:gd name="T16" fmla="*/ 20 w 68"/>
                <a:gd name="T17" fmla="*/ 14 h 68"/>
                <a:gd name="T18" fmla="*/ 22 w 68"/>
                <a:gd name="T19" fmla="*/ 18 h 68"/>
                <a:gd name="T20" fmla="*/ 30 w 68"/>
                <a:gd name="T21" fmla="*/ 22 h 68"/>
                <a:gd name="T22" fmla="*/ 30 w 68"/>
                <a:gd name="T23" fmla="*/ 26 h 68"/>
                <a:gd name="T24" fmla="*/ 28 w 68"/>
                <a:gd name="T25" fmla="*/ 28 h 68"/>
                <a:gd name="T26" fmla="*/ 28 w 68"/>
                <a:gd name="T27" fmla="*/ 28 h 68"/>
                <a:gd name="T28" fmla="*/ 20 w 68"/>
                <a:gd name="T29" fmla="*/ 28 h 68"/>
                <a:gd name="T30" fmla="*/ 8 w 68"/>
                <a:gd name="T31" fmla="*/ 30 h 68"/>
                <a:gd name="T32" fmla="*/ 4 w 68"/>
                <a:gd name="T33" fmla="*/ 30 h 68"/>
                <a:gd name="T34" fmla="*/ 2 w 68"/>
                <a:gd name="T35" fmla="*/ 32 h 68"/>
                <a:gd name="T36" fmla="*/ 0 w 68"/>
                <a:gd name="T37" fmla="*/ 36 h 68"/>
                <a:gd name="T38" fmla="*/ 2 w 68"/>
                <a:gd name="T39" fmla="*/ 38 h 68"/>
                <a:gd name="T40" fmla="*/ 2 w 68"/>
                <a:gd name="T41" fmla="*/ 38 h 68"/>
                <a:gd name="T42" fmla="*/ 6 w 68"/>
                <a:gd name="T43" fmla="*/ 42 h 68"/>
                <a:gd name="T44" fmla="*/ 10 w 68"/>
                <a:gd name="T45" fmla="*/ 44 h 68"/>
                <a:gd name="T46" fmla="*/ 18 w 68"/>
                <a:gd name="T47" fmla="*/ 42 h 68"/>
                <a:gd name="T48" fmla="*/ 26 w 68"/>
                <a:gd name="T49" fmla="*/ 38 h 68"/>
                <a:gd name="T50" fmla="*/ 28 w 68"/>
                <a:gd name="T51" fmla="*/ 38 h 68"/>
                <a:gd name="T52" fmla="*/ 32 w 68"/>
                <a:gd name="T53" fmla="*/ 40 h 68"/>
                <a:gd name="T54" fmla="*/ 32 w 68"/>
                <a:gd name="T55" fmla="*/ 40 h 68"/>
                <a:gd name="T56" fmla="*/ 30 w 68"/>
                <a:gd name="T57" fmla="*/ 46 h 68"/>
                <a:gd name="T58" fmla="*/ 28 w 68"/>
                <a:gd name="T59" fmla="*/ 52 h 68"/>
                <a:gd name="T60" fmla="*/ 28 w 68"/>
                <a:gd name="T61" fmla="*/ 60 h 68"/>
                <a:gd name="T62" fmla="*/ 32 w 68"/>
                <a:gd name="T63" fmla="*/ 66 h 68"/>
                <a:gd name="T64" fmla="*/ 36 w 68"/>
                <a:gd name="T65" fmla="*/ 68 h 68"/>
                <a:gd name="T66" fmla="*/ 36 w 68"/>
                <a:gd name="T67" fmla="*/ 68 h 68"/>
                <a:gd name="T68" fmla="*/ 40 w 68"/>
                <a:gd name="T69" fmla="*/ 64 h 68"/>
                <a:gd name="T70" fmla="*/ 44 w 68"/>
                <a:gd name="T71" fmla="*/ 58 h 68"/>
                <a:gd name="T72" fmla="*/ 46 w 68"/>
                <a:gd name="T73" fmla="*/ 48 h 68"/>
                <a:gd name="T74" fmla="*/ 46 w 68"/>
                <a:gd name="T75" fmla="*/ 34 h 68"/>
                <a:gd name="T76" fmla="*/ 46 w 68"/>
                <a:gd name="T77" fmla="*/ 34 h 68"/>
                <a:gd name="T78" fmla="*/ 56 w 68"/>
                <a:gd name="T79" fmla="*/ 40 h 68"/>
                <a:gd name="T80" fmla="*/ 60 w 68"/>
                <a:gd name="T81" fmla="*/ 42 h 68"/>
                <a:gd name="T82" fmla="*/ 66 w 68"/>
                <a:gd name="T83" fmla="*/ 40 h 68"/>
                <a:gd name="T84" fmla="*/ 66 w 68"/>
                <a:gd name="T85" fmla="*/ 40 h 68"/>
                <a:gd name="T86" fmla="*/ 68 w 68"/>
                <a:gd name="T87" fmla="*/ 36 h 68"/>
                <a:gd name="T88" fmla="*/ 66 w 68"/>
                <a:gd name="T89" fmla="*/ 32 h 68"/>
                <a:gd name="T90" fmla="*/ 64 w 68"/>
                <a:gd name="T91" fmla="*/ 30 h 68"/>
                <a:gd name="T92" fmla="*/ 60 w 68"/>
                <a:gd name="T93" fmla="*/ 28 h 68"/>
                <a:gd name="T94" fmla="*/ 52 w 68"/>
                <a:gd name="T95" fmla="*/ 24 h 68"/>
                <a:gd name="T96" fmla="*/ 50 w 68"/>
                <a:gd name="T97" fmla="*/ 24 h 68"/>
                <a:gd name="T98" fmla="*/ 48 w 68"/>
                <a:gd name="T99" fmla="*/ 22 h 68"/>
                <a:gd name="T100" fmla="*/ 48 w 68"/>
                <a:gd name="T101" fmla="*/ 22 h 68"/>
                <a:gd name="T102" fmla="*/ 50 w 68"/>
                <a:gd name="T103" fmla="*/ 20 h 68"/>
                <a:gd name="T104" fmla="*/ 52 w 68"/>
                <a:gd name="T105" fmla="*/ 18 h 68"/>
                <a:gd name="T106" fmla="*/ 54 w 68"/>
                <a:gd name="T107" fmla="*/ 12 h 68"/>
                <a:gd name="T108" fmla="*/ 54 w 68"/>
                <a:gd name="T109" fmla="*/ 2 h 68"/>
                <a:gd name="T110" fmla="*/ 54 w 68"/>
                <a:gd name="T111" fmla="*/ 2 h 68"/>
                <a:gd name="T112" fmla="*/ 52 w 68"/>
                <a:gd name="T113" fmla="*/ 0 h 68"/>
                <a:gd name="T114" fmla="*/ 48 w 68"/>
                <a:gd name="T115" fmla="*/ 0 h 68"/>
                <a:gd name="T116" fmla="*/ 44 w 68"/>
                <a:gd name="T117" fmla="*/ 4 h 68"/>
                <a:gd name="T118" fmla="*/ 40 w 68"/>
                <a:gd name="T119" fmla="*/ 10 h 68"/>
                <a:gd name="T120" fmla="*/ 38 w 68"/>
                <a:gd name="T121" fmla="*/ 12 h 68"/>
                <a:gd name="T122" fmla="*/ 38 w 68"/>
                <a:gd name="T123" fmla="*/ 12 h 6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8"/>
                <a:gd name="T187" fmla="*/ 0 h 68"/>
                <a:gd name="T188" fmla="*/ 68 w 68"/>
                <a:gd name="T189" fmla="*/ 68 h 6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8" h="68">
                  <a:moveTo>
                    <a:pt x="38" y="12"/>
                  </a:moveTo>
                  <a:lnTo>
                    <a:pt x="38" y="12"/>
                  </a:lnTo>
                  <a:lnTo>
                    <a:pt x="36" y="8"/>
                  </a:lnTo>
                  <a:lnTo>
                    <a:pt x="30" y="4"/>
                  </a:lnTo>
                  <a:lnTo>
                    <a:pt x="22" y="0"/>
                  </a:lnTo>
                  <a:lnTo>
                    <a:pt x="18" y="6"/>
                  </a:lnTo>
                  <a:lnTo>
                    <a:pt x="18" y="10"/>
                  </a:lnTo>
                  <a:lnTo>
                    <a:pt x="20" y="14"/>
                  </a:lnTo>
                  <a:lnTo>
                    <a:pt x="22" y="18"/>
                  </a:lnTo>
                  <a:lnTo>
                    <a:pt x="30" y="22"/>
                  </a:lnTo>
                  <a:lnTo>
                    <a:pt x="30" y="26"/>
                  </a:lnTo>
                  <a:lnTo>
                    <a:pt x="28" y="28"/>
                  </a:lnTo>
                  <a:lnTo>
                    <a:pt x="20" y="28"/>
                  </a:lnTo>
                  <a:lnTo>
                    <a:pt x="8" y="30"/>
                  </a:lnTo>
                  <a:lnTo>
                    <a:pt x="4" y="30"/>
                  </a:lnTo>
                  <a:lnTo>
                    <a:pt x="2" y="32"/>
                  </a:lnTo>
                  <a:lnTo>
                    <a:pt x="0" y="36"/>
                  </a:lnTo>
                  <a:lnTo>
                    <a:pt x="2" y="38"/>
                  </a:lnTo>
                  <a:lnTo>
                    <a:pt x="6" y="42"/>
                  </a:lnTo>
                  <a:lnTo>
                    <a:pt x="10" y="44"/>
                  </a:lnTo>
                  <a:lnTo>
                    <a:pt x="18" y="42"/>
                  </a:lnTo>
                  <a:lnTo>
                    <a:pt x="26" y="38"/>
                  </a:lnTo>
                  <a:lnTo>
                    <a:pt x="28" y="38"/>
                  </a:lnTo>
                  <a:lnTo>
                    <a:pt x="32" y="40"/>
                  </a:lnTo>
                  <a:lnTo>
                    <a:pt x="30" y="46"/>
                  </a:lnTo>
                  <a:lnTo>
                    <a:pt x="28" y="52"/>
                  </a:lnTo>
                  <a:lnTo>
                    <a:pt x="28" y="60"/>
                  </a:lnTo>
                  <a:lnTo>
                    <a:pt x="32" y="66"/>
                  </a:lnTo>
                  <a:lnTo>
                    <a:pt x="36" y="68"/>
                  </a:lnTo>
                  <a:lnTo>
                    <a:pt x="40" y="64"/>
                  </a:lnTo>
                  <a:lnTo>
                    <a:pt x="44" y="58"/>
                  </a:lnTo>
                  <a:lnTo>
                    <a:pt x="46" y="48"/>
                  </a:lnTo>
                  <a:lnTo>
                    <a:pt x="46" y="34"/>
                  </a:lnTo>
                  <a:lnTo>
                    <a:pt x="56" y="40"/>
                  </a:lnTo>
                  <a:lnTo>
                    <a:pt x="60" y="42"/>
                  </a:lnTo>
                  <a:lnTo>
                    <a:pt x="66" y="40"/>
                  </a:lnTo>
                  <a:lnTo>
                    <a:pt x="68" y="36"/>
                  </a:lnTo>
                  <a:lnTo>
                    <a:pt x="66" y="32"/>
                  </a:lnTo>
                  <a:lnTo>
                    <a:pt x="64" y="30"/>
                  </a:lnTo>
                  <a:lnTo>
                    <a:pt x="60" y="28"/>
                  </a:lnTo>
                  <a:lnTo>
                    <a:pt x="52" y="24"/>
                  </a:lnTo>
                  <a:lnTo>
                    <a:pt x="50" y="24"/>
                  </a:lnTo>
                  <a:lnTo>
                    <a:pt x="48" y="22"/>
                  </a:lnTo>
                  <a:lnTo>
                    <a:pt x="50" y="20"/>
                  </a:lnTo>
                  <a:lnTo>
                    <a:pt x="52" y="18"/>
                  </a:lnTo>
                  <a:lnTo>
                    <a:pt x="54" y="12"/>
                  </a:lnTo>
                  <a:lnTo>
                    <a:pt x="54" y="2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4" y="4"/>
                  </a:lnTo>
                  <a:lnTo>
                    <a:pt x="40" y="10"/>
                  </a:lnTo>
                  <a:lnTo>
                    <a:pt x="38" y="12"/>
                  </a:lnTo>
                  <a:close/>
                </a:path>
              </a:pathLst>
            </a:custGeom>
            <a:solidFill>
              <a:srgbClr val="F080B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1" name="Freeform 26"/>
            <p:cNvSpPr>
              <a:spLocks/>
            </p:cNvSpPr>
            <p:nvPr/>
          </p:nvSpPr>
          <p:spPr bwMode="auto">
            <a:xfrm>
              <a:off x="4182" y="3336"/>
              <a:ext cx="66" cy="68"/>
            </a:xfrm>
            <a:custGeom>
              <a:avLst/>
              <a:gdLst>
                <a:gd name="T0" fmla="*/ 36 w 66"/>
                <a:gd name="T1" fmla="*/ 12 h 68"/>
                <a:gd name="T2" fmla="*/ 36 w 66"/>
                <a:gd name="T3" fmla="*/ 12 h 68"/>
                <a:gd name="T4" fmla="*/ 34 w 66"/>
                <a:gd name="T5" fmla="*/ 8 h 68"/>
                <a:gd name="T6" fmla="*/ 30 w 66"/>
                <a:gd name="T7" fmla="*/ 4 h 68"/>
                <a:gd name="T8" fmla="*/ 20 w 66"/>
                <a:gd name="T9" fmla="*/ 0 h 68"/>
                <a:gd name="T10" fmla="*/ 20 w 66"/>
                <a:gd name="T11" fmla="*/ 0 h 68"/>
                <a:gd name="T12" fmla="*/ 18 w 66"/>
                <a:gd name="T13" fmla="*/ 4 h 68"/>
                <a:gd name="T14" fmla="*/ 16 w 66"/>
                <a:gd name="T15" fmla="*/ 10 h 68"/>
                <a:gd name="T16" fmla="*/ 18 w 66"/>
                <a:gd name="T17" fmla="*/ 14 h 68"/>
                <a:gd name="T18" fmla="*/ 22 w 66"/>
                <a:gd name="T19" fmla="*/ 16 h 68"/>
                <a:gd name="T20" fmla="*/ 28 w 66"/>
                <a:gd name="T21" fmla="*/ 22 h 68"/>
                <a:gd name="T22" fmla="*/ 30 w 66"/>
                <a:gd name="T23" fmla="*/ 24 h 68"/>
                <a:gd name="T24" fmla="*/ 28 w 66"/>
                <a:gd name="T25" fmla="*/ 28 h 68"/>
                <a:gd name="T26" fmla="*/ 28 w 66"/>
                <a:gd name="T27" fmla="*/ 28 h 68"/>
                <a:gd name="T28" fmla="*/ 18 w 66"/>
                <a:gd name="T29" fmla="*/ 26 h 68"/>
                <a:gd name="T30" fmla="*/ 8 w 66"/>
                <a:gd name="T31" fmla="*/ 28 h 68"/>
                <a:gd name="T32" fmla="*/ 4 w 66"/>
                <a:gd name="T33" fmla="*/ 30 h 68"/>
                <a:gd name="T34" fmla="*/ 0 w 66"/>
                <a:gd name="T35" fmla="*/ 32 h 68"/>
                <a:gd name="T36" fmla="*/ 0 w 66"/>
                <a:gd name="T37" fmla="*/ 36 h 68"/>
                <a:gd name="T38" fmla="*/ 2 w 66"/>
                <a:gd name="T39" fmla="*/ 38 h 68"/>
                <a:gd name="T40" fmla="*/ 2 w 66"/>
                <a:gd name="T41" fmla="*/ 38 h 68"/>
                <a:gd name="T42" fmla="*/ 6 w 66"/>
                <a:gd name="T43" fmla="*/ 42 h 68"/>
                <a:gd name="T44" fmla="*/ 10 w 66"/>
                <a:gd name="T45" fmla="*/ 42 h 68"/>
                <a:gd name="T46" fmla="*/ 18 w 66"/>
                <a:gd name="T47" fmla="*/ 40 h 68"/>
                <a:gd name="T48" fmla="*/ 24 w 66"/>
                <a:gd name="T49" fmla="*/ 38 h 68"/>
                <a:gd name="T50" fmla="*/ 28 w 66"/>
                <a:gd name="T51" fmla="*/ 38 h 68"/>
                <a:gd name="T52" fmla="*/ 32 w 66"/>
                <a:gd name="T53" fmla="*/ 40 h 68"/>
                <a:gd name="T54" fmla="*/ 32 w 66"/>
                <a:gd name="T55" fmla="*/ 40 h 68"/>
                <a:gd name="T56" fmla="*/ 28 w 66"/>
                <a:gd name="T57" fmla="*/ 46 h 68"/>
                <a:gd name="T58" fmla="*/ 26 w 66"/>
                <a:gd name="T59" fmla="*/ 52 h 68"/>
                <a:gd name="T60" fmla="*/ 28 w 66"/>
                <a:gd name="T61" fmla="*/ 60 h 68"/>
                <a:gd name="T62" fmla="*/ 32 w 66"/>
                <a:gd name="T63" fmla="*/ 66 h 68"/>
                <a:gd name="T64" fmla="*/ 34 w 66"/>
                <a:gd name="T65" fmla="*/ 68 h 68"/>
                <a:gd name="T66" fmla="*/ 34 w 66"/>
                <a:gd name="T67" fmla="*/ 68 h 68"/>
                <a:gd name="T68" fmla="*/ 38 w 66"/>
                <a:gd name="T69" fmla="*/ 64 h 68"/>
                <a:gd name="T70" fmla="*/ 42 w 66"/>
                <a:gd name="T71" fmla="*/ 58 h 68"/>
                <a:gd name="T72" fmla="*/ 44 w 66"/>
                <a:gd name="T73" fmla="*/ 48 h 68"/>
                <a:gd name="T74" fmla="*/ 46 w 66"/>
                <a:gd name="T75" fmla="*/ 34 h 68"/>
                <a:gd name="T76" fmla="*/ 46 w 66"/>
                <a:gd name="T77" fmla="*/ 34 h 68"/>
                <a:gd name="T78" fmla="*/ 54 w 66"/>
                <a:gd name="T79" fmla="*/ 40 h 68"/>
                <a:gd name="T80" fmla="*/ 58 w 66"/>
                <a:gd name="T81" fmla="*/ 42 h 68"/>
                <a:gd name="T82" fmla="*/ 64 w 66"/>
                <a:gd name="T83" fmla="*/ 40 h 68"/>
                <a:gd name="T84" fmla="*/ 64 w 66"/>
                <a:gd name="T85" fmla="*/ 40 h 68"/>
                <a:gd name="T86" fmla="*/ 66 w 66"/>
                <a:gd name="T87" fmla="*/ 34 h 68"/>
                <a:gd name="T88" fmla="*/ 66 w 66"/>
                <a:gd name="T89" fmla="*/ 32 h 68"/>
                <a:gd name="T90" fmla="*/ 64 w 66"/>
                <a:gd name="T91" fmla="*/ 28 h 68"/>
                <a:gd name="T92" fmla="*/ 60 w 66"/>
                <a:gd name="T93" fmla="*/ 26 h 68"/>
                <a:gd name="T94" fmla="*/ 52 w 66"/>
                <a:gd name="T95" fmla="*/ 24 h 68"/>
                <a:gd name="T96" fmla="*/ 48 w 66"/>
                <a:gd name="T97" fmla="*/ 24 h 68"/>
                <a:gd name="T98" fmla="*/ 46 w 66"/>
                <a:gd name="T99" fmla="*/ 22 h 68"/>
                <a:gd name="T100" fmla="*/ 46 w 66"/>
                <a:gd name="T101" fmla="*/ 22 h 68"/>
                <a:gd name="T102" fmla="*/ 48 w 66"/>
                <a:gd name="T103" fmla="*/ 20 h 68"/>
                <a:gd name="T104" fmla="*/ 50 w 66"/>
                <a:gd name="T105" fmla="*/ 18 h 68"/>
                <a:gd name="T106" fmla="*/ 52 w 66"/>
                <a:gd name="T107" fmla="*/ 12 h 68"/>
                <a:gd name="T108" fmla="*/ 54 w 66"/>
                <a:gd name="T109" fmla="*/ 2 h 68"/>
                <a:gd name="T110" fmla="*/ 54 w 66"/>
                <a:gd name="T111" fmla="*/ 2 h 68"/>
                <a:gd name="T112" fmla="*/ 50 w 66"/>
                <a:gd name="T113" fmla="*/ 0 h 68"/>
                <a:gd name="T114" fmla="*/ 48 w 66"/>
                <a:gd name="T115" fmla="*/ 0 h 68"/>
                <a:gd name="T116" fmla="*/ 42 w 66"/>
                <a:gd name="T117" fmla="*/ 4 h 68"/>
                <a:gd name="T118" fmla="*/ 38 w 66"/>
                <a:gd name="T119" fmla="*/ 10 h 68"/>
                <a:gd name="T120" fmla="*/ 36 w 66"/>
                <a:gd name="T121" fmla="*/ 12 h 68"/>
                <a:gd name="T122" fmla="*/ 36 w 66"/>
                <a:gd name="T123" fmla="*/ 12 h 6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6"/>
                <a:gd name="T187" fmla="*/ 0 h 68"/>
                <a:gd name="T188" fmla="*/ 66 w 66"/>
                <a:gd name="T189" fmla="*/ 68 h 6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6" h="68">
                  <a:moveTo>
                    <a:pt x="36" y="12"/>
                  </a:moveTo>
                  <a:lnTo>
                    <a:pt x="36" y="12"/>
                  </a:lnTo>
                  <a:lnTo>
                    <a:pt x="34" y="8"/>
                  </a:lnTo>
                  <a:lnTo>
                    <a:pt x="30" y="4"/>
                  </a:lnTo>
                  <a:lnTo>
                    <a:pt x="20" y="0"/>
                  </a:lnTo>
                  <a:lnTo>
                    <a:pt x="18" y="4"/>
                  </a:lnTo>
                  <a:lnTo>
                    <a:pt x="16" y="10"/>
                  </a:lnTo>
                  <a:lnTo>
                    <a:pt x="18" y="14"/>
                  </a:lnTo>
                  <a:lnTo>
                    <a:pt x="22" y="16"/>
                  </a:lnTo>
                  <a:lnTo>
                    <a:pt x="28" y="22"/>
                  </a:lnTo>
                  <a:lnTo>
                    <a:pt x="30" y="24"/>
                  </a:lnTo>
                  <a:lnTo>
                    <a:pt x="28" y="28"/>
                  </a:lnTo>
                  <a:lnTo>
                    <a:pt x="18" y="26"/>
                  </a:lnTo>
                  <a:lnTo>
                    <a:pt x="8" y="28"/>
                  </a:lnTo>
                  <a:lnTo>
                    <a:pt x="4" y="30"/>
                  </a:lnTo>
                  <a:lnTo>
                    <a:pt x="0" y="32"/>
                  </a:lnTo>
                  <a:lnTo>
                    <a:pt x="0" y="36"/>
                  </a:lnTo>
                  <a:lnTo>
                    <a:pt x="2" y="38"/>
                  </a:lnTo>
                  <a:lnTo>
                    <a:pt x="6" y="42"/>
                  </a:lnTo>
                  <a:lnTo>
                    <a:pt x="10" y="42"/>
                  </a:lnTo>
                  <a:lnTo>
                    <a:pt x="18" y="40"/>
                  </a:lnTo>
                  <a:lnTo>
                    <a:pt x="24" y="38"/>
                  </a:lnTo>
                  <a:lnTo>
                    <a:pt x="28" y="38"/>
                  </a:lnTo>
                  <a:lnTo>
                    <a:pt x="32" y="40"/>
                  </a:lnTo>
                  <a:lnTo>
                    <a:pt x="28" y="46"/>
                  </a:lnTo>
                  <a:lnTo>
                    <a:pt x="26" y="52"/>
                  </a:lnTo>
                  <a:lnTo>
                    <a:pt x="28" y="60"/>
                  </a:lnTo>
                  <a:lnTo>
                    <a:pt x="32" y="66"/>
                  </a:lnTo>
                  <a:lnTo>
                    <a:pt x="34" y="68"/>
                  </a:lnTo>
                  <a:lnTo>
                    <a:pt x="38" y="64"/>
                  </a:lnTo>
                  <a:lnTo>
                    <a:pt x="42" y="58"/>
                  </a:lnTo>
                  <a:lnTo>
                    <a:pt x="44" y="48"/>
                  </a:lnTo>
                  <a:lnTo>
                    <a:pt x="46" y="34"/>
                  </a:lnTo>
                  <a:lnTo>
                    <a:pt x="54" y="40"/>
                  </a:lnTo>
                  <a:lnTo>
                    <a:pt x="58" y="42"/>
                  </a:lnTo>
                  <a:lnTo>
                    <a:pt x="64" y="40"/>
                  </a:lnTo>
                  <a:lnTo>
                    <a:pt x="66" y="34"/>
                  </a:lnTo>
                  <a:lnTo>
                    <a:pt x="66" y="32"/>
                  </a:lnTo>
                  <a:lnTo>
                    <a:pt x="64" y="28"/>
                  </a:lnTo>
                  <a:lnTo>
                    <a:pt x="60" y="26"/>
                  </a:lnTo>
                  <a:lnTo>
                    <a:pt x="52" y="24"/>
                  </a:lnTo>
                  <a:lnTo>
                    <a:pt x="48" y="24"/>
                  </a:lnTo>
                  <a:lnTo>
                    <a:pt x="46" y="22"/>
                  </a:lnTo>
                  <a:lnTo>
                    <a:pt x="48" y="20"/>
                  </a:lnTo>
                  <a:lnTo>
                    <a:pt x="50" y="18"/>
                  </a:lnTo>
                  <a:lnTo>
                    <a:pt x="52" y="12"/>
                  </a:lnTo>
                  <a:lnTo>
                    <a:pt x="54" y="2"/>
                  </a:lnTo>
                  <a:lnTo>
                    <a:pt x="50" y="0"/>
                  </a:lnTo>
                  <a:lnTo>
                    <a:pt x="48" y="0"/>
                  </a:lnTo>
                  <a:lnTo>
                    <a:pt x="42" y="4"/>
                  </a:lnTo>
                  <a:lnTo>
                    <a:pt x="38" y="10"/>
                  </a:lnTo>
                  <a:lnTo>
                    <a:pt x="36" y="12"/>
                  </a:lnTo>
                  <a:close/>
                </a:path>
              </a:pathLst>
            </a:custGeom>
            <a:solidFill>
              <a:srgbClr val="F080B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2" name="Freeform 27"/>
            <p:cNvSpPr>
              <a:spLocks/>
            </p:cNvSpPr>
            <p:nvPr/>
          </p:nvSpPr>
          <p:spPr bwMode="auto">
            <a:xfrm>
              <a:off x="4222" y="3268"/>
              <a:ext cx="64" cy="70"/>
            </a:xfrm>
            <a:custGeom>
              <a:avLst/>
              <a:gdLst>
                <a:gd name="T0" fmla="*/ 28 w 64"/>
                <a:gd name="T1" fmla="*/ 14 h 70"/>
                <a:gd name="T2" fmla="*/ 28 w 64"/>
                <a:gd name="T3" fmla="*/ 14 h 70"/>
                <a:gd name="T4" fmla="*/ 26 w 64"/>
                <a:gd name="T5" fmla="*/ 12 h 70"/>
                <a:gd name="T6" fmla="*/ 20 w 64"/>
                <a:gd name="T7" fmla="*/ 10 h 70"/>
                <a:gd name="T8" fmla="*/ 10 w 64"/>
                <a:gd name="T9" fmla="*/ 8 h 70"/>
                <a:gd name="T10" fmla="*/ 10 w 64"/>
                <a:gd name="T11" fmla="*/ 8 h 70"/>
                <a:gd name="T12" fmla="*/ 8 w 64"/>
                <a:gd name="T13" fmla="*/ 14 h 70"/>
                <a:gd name="T14" fmla="*/ 10 w 64"/>
                <a:gd name="T15" fmla="*/ 18 h 70"/>
                <a:gd name="T16" fmla="*/ 12 w 64"/>
                <a:gd name="T17" fmla="*/ 22 h 70"/>
                <a:gd name="T18" fmla="*/ 16 w 64"/>
                <a:gd name="T19" fmla="*/ 24 h 70"/>
                <a:gd name="T20" fmla="*/ 24 w 64"/>
                <a:gd name="T21" fmla="*/ 28 h 70"/>
                <a:gd name="T22" fmla="*/ 26 w 64"/>
                <a:gd name="T23" fmla="*/ 30 h 70"/>
                <a:gd name="T24" fmla="*/ 24 w 64"/>
                <a:gd name="T25" fmla="*/ 32 h 70"/>
                <a:gd name="T26" fmla="*/ 24 w 64"/>
                <a:gd name="T27" fmla="*/ 32 h 70"/>
                <a:gd name="T28" fmla="*/ 16 w 64"/>
                <a:gd name="T29" fmla="*/ 34 h 70"/>
                <a:gd name="T30" fmla="*/ 6 w 64"/>
                <a:gd name="T31" fmla="*/ 40 h 70"/>
                <a:gd name="T32" fmla="*/ 2 w 64"/>
                <a:gd name="T33" fmla="*/ 42 h 70"/>
                <a:gd name="T34" fmla="*/ 0 w 64"/>
                <a:gd name="T35" fmla="*/ 46 h 70"/>
                <a:gd name="T36" fmla="*/ 0 w 64"/>
                <a:gd name="T37" fmla="*/ 48 h 70"/>
                <a:gd name="T38" fmla="*/ 2 w 64"/>
                <a:gd name="T39" fmla="*/ 50 h 70"/>
                <a:gd name="T40" fmla="*/ 2 w 64"/>
                <a:gd name="T41" fmla="*/ 50 h 70"/>
                <a:gd name="T42" fmla="*/ 8 w 64"/>
                <a:gd name="T43" fmla="*/ 52 h 70"/>
                <a:gd name="T44" fmla="*/ 12 w 64"/>
                <a:gd name="T45" fmla="*/ 52 h 70"/>
                <a:gd name="T46" fmla="*/ 18 w 64"/>
                <a:gd name="T47" fmla="*/ 48 h 70"/>
                <a:gd name="T48" fmla="*/ 24 w 64"/>
                <a:gd name="T49" fmla="*/ 44 h 70"/>
                <a:gd name="T50" fmla="*/ 28 w 64"/>
                <a:gd name="T51" fmla="*/ 42 h 70"/>
                <a:gd name="T52" fmla="*/ 32 w 64"/>
                <a:gd name="T53" fmla="*/ 44 h 70"/>
                <a:gd name="T54" fmla="*/ 32 w 64"/>
                <a:gd name="T55" fmla="*/ 44 h 70"/>
                <a:gd name="T56" fmla="*/ 30 w 64"/>
                <a:gd name="T57" fmla="*/ 50 h 70"/>
                <a:gd name="T58" fmla="*/ 30 w 64"/>
                <a:gd name="T59" fmla="*/ 56 h 70"/>
                <a:gd name="T60" fmla="*/ 34 w 64"/>
                <a:gd name="T61" fmla="*/ 64 h 70"/>
                <a:gd name="T62" fmla="*/ 40 w 64"/>
                <a:gd name="T63" fmla="*/ 68 h 70"/>
                <a:gd name="T64" fmla="*/ 44 w 64"/>
                <a:gd name="T65" fmla="*/ 70 h 70"/>
                <a:gd name="T66" fmla="*/ 44 w 64"/>
                <a:gd name="T67" fmla="*/ 70 h 70"/>
                <a:gd name="T68" fmla="*/ 46 w 64"/>
                <a:gd name="T69" fmla="*/ 64 h 70"/>
                <a:gd name="T70" fmla="*/ 48 w 64"/>
                <a:gd name="T71" fmla="*/ 56 h 70"/>
                <a:gd name="T72" fmla="*/ 48 w 64"/>
                <a:gd name="T73" fmla="*/ 46 h 70"/>
                <a:gd name="T74" fmla="*/ 44 w 64"/>
                <a:gd name="T75" fmla="*/ 34 h 70"/>
                <a:gd name="T76" fmla="*/ 44 w 64"/>
                <a:gd name="T77" fmla="*/ 34 h 70"/>
                <a:gd name="T78" fmla="*/ 54 w 64"/>
                <a:gd name="T79" fmla="*/ 38 h 70"/>
                <a:gd name="T80" fmla="*/ 58 w 64"/>
                <a:gd name="T81" fmla="*/ 38 h 70"/>
                <a:gd name="T82" fmla="*/ 64 w 64"/>
                <a:gd name="T83" fmla="*/ 34 h 70"/>
                <a:gd name="T84" fmla="*/ 64 w 64"/>
                <a:gd name="T85" fmla="*/ 34 h 70"/>
                <a:gd name="T86" fmla="*/ 64 w 64"/>
                <a:gd name="T87" fmla="*/ 28 h 70"/>
                <a:gd name="T88" fmla="*/ 62 w 64"/>
                <a:gd name="T89" fmla="*/ 26 h 70"/>
                <a:gd name="T90" fmla="*/ 60 w 64"/>
                <a:gd name="T91" fmla="*/ 24 h 70"/>
                <a:gd name="T92" fmla="*/ 56 w 64"/>
                <a:gd name="T93" fmla="*/ 24 h 70"/>
                <a:gd name="T94" fmla="*/ 46 w 64"/>
                <a:gd name="T95" fmla="*/ 24 h 70"/>
                <a:gd name="T96" fmla="*/ 44 w 64"/>
                <a:gd name="T97" fmla="*/ 22 h 70"/>
                <a:gd name="T98" fmla="*/ 42 w 64"/>
                <a:gd name="T99" fmla="*/ 22 h 70"/>
                <a:gd name="T100" fmla="*/ 42 w 64"/>
                <a:gd name="T101" fmla="*/ 22 h 70"/>
                <a:gd name="T102" fmla="*/ 44 w 64"/>
                <a:gd name="T103" fmla="*/ 20 h 70"/>
                <a:gd name="T104" fmla="*/ 44 w 64"/>
                <a:gd name="T105" fmla="*/ 18 h 70"/>
                <a:gd name="T106" fmla="*/ 44 w 64"/>
                <a:gd name="T107" fmla="*/ 10 h 70"/>
                <a:gd name="T108" fmla="*/ 42 w 64"/>
                <a:gd name="T109" fmla="*/ 0 h 70"/>
                <a:gd name="T110" fmla="*/ 42 w 64"/>
                <a:gd name="T111" fmla="*/ 0 h 70"/>
                <a:gd name="T112" fmla="*/ 38 w 64"/>
                <a:gd name="T113" fmla="*/ 0 h 70"/>
                <a:gd name="T114" fmla="*/ 36 w 64"/>
                <a:gd name="T115" fmla="*/ 0 h 70"/>
                <a:gd name="T116" fmla="*/ 32 w 64"/>
                <a:gd name="T117" fmla="*/ 6 h 70"/>
                <a:gd name="T118" fmla="*/ 30 w 64"/>
                <a:gd name="T119" fmla="*/ 12 h 70"/>
                <a:gd name="T120" fmla="*/ 28 w 64"/>
                <a:gd name="T121" fmla="*/ 14 h 70"/>
                <a:gd name="T122" fmla="*/ 28 w 64"/>
                <a:gd name="T123" fmla="*/ 14 h 7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4"/>
                <a:gd name="T187" fmla="*/ 0 h 70"/>
                <a:gd name="T188" fmla="*/ 64 w 64"/>
                <a:gd name="T189" fmla="*/ 70 h 7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4" h="70">
                  <a:moveTo>
                    <a:pt x="28" y="14"/>
                  </a:moveTo>
                  <a:lnTo>
                    <a:pt x="28" y="14"/>
                  </a:lnTo>
                  <a:lnTo>
                    <a:pt x="26" y="12"/>
                  </a:lnTo>
                  <a:lnTo>
                    <a:pt x="20" y="10"/>
                  </a:lnTo>
                  <a:lnTo>
                    <a:pt x="10" y="8"/>
                  </a:lnTo>
                  <a:lnTo>
                    <a:pt x="8" y="14"/>
                  </a:lnTo>
                  <a:lnTo>
                    <a:pt x="10" y="18"/>
                  </a:lnTo>
                  <a:lnTo>
                    <a:pt x="12" y="22"/>
                  </a:lnTo>
                  <a:lnTo>
                    <a:pt x="16" y="24"/>
                  </a:lnTo>
                  <a:lnTo>
                    <a:pt x="24" y="28"/>
                  </a:lnTo>
                  <a:lnTo>
                    <a:pt x="26" y="30"/>
                  </a:lnTo>
                  <a:lnTo>
                    <a:pt x="24" y="32"/>
                  </a:lnTo>
                  <a:lnTo>
                    <a:pt x="16" y="34"/>
                  </a:lnTo>
                  <a:lnTo>
                    <a:pt x="6" y="40"/>
                  </a:lnTo>
                  <a:lnTo>
                    <a:pt x="2" y="42"/>
                  </a:lnTo>
                  <a:lnTo>
                    <a:pt x="0" y="46"/>
                  </a:lnTo>
                  <a:lnTo>
                    <a:pt x="0" y="48"/>
                  </a:lnTo>
                  <a:lnTo>
                    <a:pt x="2" y="50"/>
                  </a:lnTo>
                  <a:lnTo>
                    <a:pt x="8" y="52"/>
                  </a:lnTo>
                  <a:lnTo>
                    <a:pt x="12" y="52"/>
                  </a:lnTo>
                  <a:lnTo>
                    <a:pt x="18" y="48"/>
                  </a:lnTo>
                  <a:lnTo>
                    <a:pt x="24" y="44"/>
                  </a:lnTo>
                  <a:lnTo>
                    <a:pt x="28" y="42"/>
                  </a:lnTo>
                  <a:lnTo>
                    <a:pt x="32" y="44"/>
                  </a:lnTo>
                  <a:lnTo>
                    <a:pt x="30" y="50"/>
                  </a:lnTo>
                  <a:lnTo>
                    <a:pt x="30" y="56"/>
                  </a:lnTo>
                  <a:lnTo>
                    <a:pt x="34" y="64"/>
                  </a:lnTo>
                  <a:lnTo>
                    <a:pt x="40" y="68"/>
                  </a:lnTo>
                  <a:lnTo>
                    <a:pt x="44" y="70"/>
                  </a:lnTo>
                  <a:lnTo>
                    <a:pt x="46" y="64"/>
                  </a:lnTo>
                  <a:lnTo>
                    <a:pt x="48" y="56"/>
                  </a:lnTo>
                  <a:lnTo>
                    <a:pt x="48" y="46"/>
                  </a:lnTo>
                  <a:lnTo>
                    <a:pt x="44" y="34"/>
                  </a:lnTo>
                  <a:lnTo>
                    <a:pt x="54" y="38"/>
                  </a:lnTo>
                  <a:lnTo>
                    <a:pt x="58" y="38"/>
                  </a:lnTo>
                  <a:lnTo>
                    <a:pt x="64" y="34"/>
                  </a:lnTo>
                  <a:lnTo>
                    <a:pt x="64" y="28"/>
                  </a:lnTo>
                  <a:lnTo>
                    <a:pt x="62" y="26"/>
                  </a:lnTo>
                  <a:lnTo>
                    <a:pt x="60" y="24"/>
                  </a:lnTo>
                  <a:lnTo>
                    <a:pt x="56" y="24"/>
                  </a:lnTo>
                  <a:lnTo>
                    <a:pt x="46" y="24"/>
                  </a:lnTo>
                  <a:lnTo>
                    <a:pt x="44" y="22"/>
                  </a:lnTo>
                  <a:lnTo>
                    <a:pt x="42" y="22"/>
                  </a:lnTo>
                  <a:lnTo>
                    <a:pt x="44" y="20"/>
                  </a:lnTo>
                  <a:lnTo>
                    <a:pt x="44" y="18"/>
                  </a:lnTo>
                  <a:lnTo>
                    <a:pt x="44" y="10"/>
                  </a:lnTo>
                  <a:lnTo>
                    <a:pt x="42" y="0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2" y="6"/>
                  </a:lnTo>
                  <a:lnTo>
                    <a:pt x="30" y="12"/>
                  </a:lnTo>
                  <a:lnTo>
                    <a:pt x="28" y="14"/>
                  </a:lnTo>
                  <a:close/>
                </a:path>
              </a:pathLst>
            </a:custGeom>
            <a:solidFill>
              <a:srgbClr val="F080B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3" name="Rectangle 28"/>
            <p:cNvSpPr>
              <a:spLocks noChangeArrowheads="1"/>
            </p:cNvSpPr>
            <p:nvPr/>
          </p:nvSpPr>
          <p:spPr bwMode="auto">
            <a:xfrm>
              <a:off x="3542" y="3066"/>
              <a:ext cx="16" cy="17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4" name="Rectangle 29"/>
            <p:cNvSpPr>
              <a:spLocks noChangeArrowheads="1"/>
            </p:cNvSpPr>
            <p:nvPr/>
          </p:nvSpPr>
          <p:spPr bwMode="auto">
            <a:xfrm>
              <a:off x="4006" y="3066"/>
              <a:ext cx="14" cy="17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5" name="Freeform 30"/>
            <p:cNvSpPr>
              <a:spLocks/>
            </p:cNvSpPr>
            <p:nvPr/>
          </p:nvSpPr>
          <p:spPr bwMode="auto">
            <a:xfrm>
              <a:off x="3732" y="3082"/>
              <a:ext cx="112" cy="122"/>
            </a:xfrm>
            <a:custGeom>
              <a:avLst/>
              <a:gdLst>
                <a:gd name="T0" fmla="*/ 100 w 112"/>
                <a:gd name="T1" fmla="*/ 14 h 122"/>
                <a:gd name="T2" fmla="*/ 100 w 112"/>
                <a:gd name="T3" fmla="*/ 14 h 122"/>
                <a:gd name="T4" fmla="*/ 98 w 112"/>
                <a:gd name="T5" fmla="*/ 10 h 122"/>
                <a:gd name="T6" fmla="*/ 98 w 112"/>
                <a:gd name="T7" fmla="*/ 10 h 122"/>
                <a:gd name="T8" fmla="*/ 98 w 112"/>
                <a:gd name="T9" fmla="*/ 10 h 122"/>
                <a:gd name="T10" fmla="*/ 90 w 112"/>
                <a:gd name="T11" fmla="*/ 4 h 122"/>
                <a:gd name="T12" fmla="*/ 84 w 112"/>
                <a:gd name="T13" fmla="*/ 0 h 122"/>
                <a:gd name="T14" fmla="*/ 76 w 112"/>
                <a:gd name="T15" fmla="*/ 0 h 122"/>
                <a:gd name="T16" fmla="*/ 70 w 112"/>
                <a:gd name="T17" fmla="*/ 2 h 122"/>
                <a:gd name="T18" fmla="*/ 70 w 112"/>
                <a:gd name="T19" fmla="*/ 2 h 122"/>
                <a:gd name="T20" fmla="*/ 62 w 112"/>
                <a:gd name="T21" fmla="*/ 4 h 122"/>
                <a:gd name="T22" fmla="*/ 56 w 112"/>
                <a:gd name="T23" fmla="*/ 10 h 122"/>
                <a:gd name="T24" fmla="*/ 56 w 112"/>
                <a:gd name="T25" fmla="*/ 10 h 122"/>
                <a:gd name="T26" fmla="*/ 52 w 112"/>
                <a:gd name="T27" fmla="*/ 6 h 122"/>
                <a:gd name="T28" fmla="*/ 48 w 112"/>
                <a:gd name="T29" fmla="*/ 2 h 122"/>
                <a:gd name="T30" fmla="*/ 48 w 112"/>
                <a:gd name="T31" fmla="*/ 2 h 122"/>
                <a:gd name="T32" fmla="*/ 42 w 112"/>
                <a:gd name="T33" fmla="*/ 2 h 122"/>
                <a:gd name="T34" fmla="*/ 32 w 112"/>
                <a:gd name="T35" fmla="*/ 0 h 122"/>
                <a:gd name="T36" fmla="*/ 22 w 112"/>
                <a:gd name="T37" fmla="*/ 2 h 122"/>
                <a:gd name="T38" fmla="*/ 16 w 112"/>
                <a:gd name="T39" fmla="*/ 6 h 122"/>
                <a:gd name="T40" fmla="*/ 12 w 112"/>
                <a:gd name="T41" fmla="*/ 8 h 122"/>
                <a:gd name="T42" fmla="*/ 12 w 112"/>
                <a:gd name="T43" fmla="*/ 8 h 122"/>
                <a:gd name="T44" fmla="*/ 6 w 112"/>
                <a:gd name="T45" fmla="*/ 14 h 122"/>
                <a:gd name="T46" fmla="*/ 2 w 112"/>
                <a:gd name="T47" fmla="*/ 20 h 122"/>
                <a:gd name="T48" fmla="*/ 2 w 112"/>
                <a:gd name="T49" fmla="*/ 26 h 122"/>
                <a:gd name="T50" fmla="*/ 0 w 112"/>
                <a:gd name="T51" fmla="*/ 32 h 122"/>
                <a:gd name="T52" fmla="*/ 0 w 112"/>
                <a:gd name="T53" fmla="*/ 32 h 122"/>
                <a:gd name="T54" fmla="*/ 0 w 112"/>
                <a:gd name="T55" fmla="*/ 34 h 122"/>
                <a:gd name="T56" fmla="*/ 0 w 112"/>
                <a:gd name="T57" fmla="*/ 34 h 122"/>
                <a:gd name="T58" fmla="*/ 2 w 112"/>
                <a:gd name="T59" fmla="*/ 42 h 122"/>
                <a:gd name="T60" fmla="*/ 4 w 112"/>
                <a:gd name="T61" fmla="*/ 48 h 122"/>
                <a:gd name="T62" fmla="*/ 12 w 112"/>
                <a:gd name="T63" fmla="*/ 60 h 122"/>
                <a:gd name="T64" fmla="*/ 22 w 112"/>
                <a:gd name="T65" fmla="*/ 70 h 122"/>
                <a:gd name="T66" fmla="*/ 30 w 112"/>
                <a:gd name="T67" fmla="*/ 78 h 122"/>
                <a:gd name="T68" fmla="*/ 30 w 112"/>
                <a:gd name="T69" fmla="*/ 78 h 122"/>
                <a:gd name="T70" fmla="*/ 32 w 112"/>
                <a:gd name="T71" fmla="*/ 80 h 122"/>
                <a:gd name="T72" fmla="*/ 32 w 112"/>
                <a:gd name="T73" fmla="*/ 80 h 122"/>
                <a:gd name="T74" fmla="*/ 42 w 112"/>
                <a:gd name="T75" fmla="*/ 94 h 122"/>
                <a:gd name="T76" fmla="*/ 50 w 112"/>
                <a:gd name="T77" fmla="*/ 104 h 122"/>
                <a:gd name="T78" fmla="*/ 54 w 112"/>
                <a:gd name="T79" fmla="*/ 114 h 122"/>
                <a:gd name="T80" fmla="*/ 58 w 112"/>
                <a:gd name="T81" fmla="*/ 122 h 122"/>
                <a:gd name="T82" fmla="*/ 60 w 112"/>
                <a:gd name="T83" fmla="*/ 114 h 122"/>
                <a:gd name="T84" fmla="*/ 60 w 112"/>
                <a:gd name="T85" fmla="*/ 114 h 122"/>
                <a:gd name="T86" fmla="*/ 64 w 112"/>
                <a:gd name="T87" fmla="*/ 102 h 122"/>
                <a:gd name="T88" fmla="*/ 70 w 112"/>
                <a:gd name="T89" fmla="*/ 92 h 122"/>
                <a:gd name="T90" fmla="*/ 78 w 112"/>
                <a:gd name="T91" fmla="*/ 82 h 122"/>
                <a:gd name="T92" fmla="*/ 86 w 112"/>
                <a:gd name="T93" fmla="*/ 74 h 122"/>
                <a:gd name="T94" fmla="*/ 86 w 112"/>
                <a:gd name="T95" fmla="*/ 74 h 122"/>
                <a:gd name="T96" fmla="*/ 96 w 112"/>
                <a:gd name="T97" fmla="*/ 64 h 122"/>
                <a:gd name="T98" fmla="*/ 104 w 112"/>
                <a:gd name="T99" fmla="*/ 54 h 122"/>
                <a:gd name="T100" fmla="*/ 110 w 112"/>
                <a:gd name="T101" fmla="*/ 44 h 122"/>
                <a:gd name="T102" fmla="*/ 112 w 112"/>
                <a:gd name="T103" fmla="*/ 34 h 122"/>
                <a:gd name="T104" fmla="*/ 112 w 112"/>
                <a:gd name="T105" fmla="*/ 34 h 122"/>
                <a:gd name="T106" fmla="*/ 110 w 112"/>
                <a:gd name="T107" fmla="*/ 30 h 122"/>
                <a:gd name="T108" fmla="*/ 108 w 112"/>
                <a:gd name="T109" fmla="*/ 24 h 122"/>
                <a:gd name="T110" fmla="*/ 100 w 112"/>
                <a:gd name="T111" fmla="*/ 14 h 122"/>
                <a:gd name="T112" fmla="*/ 100 w 112"/>
                <a:gd name="T113" fmla="*/ 14 h 12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12"/>
                <a:gd name="T172" fmla="*/ 0 h 122"/>
                <a:gd name="T173" fmla="*/ 112 w 112"/>
                <a:gd name="T174" fmla="*/ 122 h 12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12" h="122">
                  <a:moveTo>
                    <a:pt x="100" y="14"/>
                  </a:moveTo>
                  <a:lnTo>
                    <a:pt x="100" y="14"/>
                  </a:lnTo>
                  <a:lnTo>
                    <a:pt x="98" y="10"/>
                  </a:lnTo>
                  <a:lnTo>
                    <a:pt x="90" y="4"/>
                  </a:lnTo>
                  <a:lnTo>
                    <a:pt x="84" y="0"/>
                  </a:lnTo>
                  <a:lnTo>
                    <a:pt x="76" y="0"/>
                  </a:lnTo>
                  <a:lnTo>
                    <a:pt x="70" y="2"/>
                  </a:lnTo>
                  <a:lnTo>
                    <a:pt x="62" y="4"/>
                  </a:lnTo>
                  <a:lnTo>
                    <a:pt x="56" y="10"/>
                  </a:lnTo>
                  <a:lnTo>
                    <a:pt x="52" y="6"/>
                  </a:lnTo>
                  <a:lnTo>
                    <a:pt x="48" y="2"/>
                  </a:lnTo>
                  <a:lnTo>
                    <a:pt x="42" y="2"/>
                  </a:lnTo>
                  <a:lnTo>
                    <a:pt x="32" y="0"/>
                  </a:lnTo>
                  <a:lnTo>
                    <a:pt x="22" y="2"/>
                  </a:lnTo>
                  <a:lnTo>
                    <a:pt x="16" y="6"/>
                  </a:lnTo>
                  <a:lnTo>
                    <a:pt x="12" y="8"/>
                  </a:lnTo>
                  <a:lnTo>
                    <a:pt x="6" y="14"/>
                  </a:lnTo>
                  <a:lnTo>
                    <a:pt x="2" y="20"/>
                  </a:lnTo>
                  <a:lnTo>
                    <a:pt x="2" y="26"/>
                  </a:lnTo>
                  <a:lnTo>
                    <a:pt x="0" y="32"/>
                  </a:lnTo>
                  <a:lnTo>
                    <a:pt x="0" y="34"/>
                  </a:lnTo>
                  <a:lnTo>
                    <a:pt x="2" y="42"/>
                  </a:lnTo>
                  <a:lnTo>
                    <a:pt x="4" y="48"/>
                  </a:lnTo>
                  <a:lnTo>
                    <a:pt x="12" y="60"/>
                  </a:lnTo>
                  <a:lnTo>
                    <a:pt x="22" y="70"/>
                  </a:lnTo>
                  <a:lnTo>
                    <a:pt x="30" y="78"/>
                  </a:lnTo>
                  <a:lnTo>
                    <a:pt x="32" y="80"/>
                  </a:lnTo>
                  <a:lnTo>
                    <a:pt x="42" y="94"/>
                  </a:lnTo>
                  <a:lnTo>
                    <a:pt x="50" y="104"/>
                  </a:lnTo>
                  <a:lnTo>
                    <a:pt x="54" y="114"/>
                  </a:lnTo>
                  <a:lnTo>
                    <a:pt x="58" y="122"/>
                  </a:lnTo>
                  <a:lnTo>
                    <a:pt x="60" y="114"/>
                  </a:lnTo>
                  <a:lnTo>
                    <a:pt x="64" y="102"/>
                  </a:lnTo>
                  <a:lnTo>
                    <a:pt x="70" y="92"/>
                  </a:lnTo>
                  <a:lnTo>
                    <a:pt x="78" y="82"/>
                  </a:lnTo>
                  <a:lnTo>
                    <a:pt x="86" y="74"/>
                  </a:lnTo>
                  <a:lnTo>
                    <a:pt x="96" y="64"/>
                  </a:lnTo>
                  <a:lnTo>
                    <a:pt x="104" y="54"/>
                  </a:lnTo>
                  <a:lnTo>
                    <a:pt x="110" y="44"/>
                  </a:lnTo>
                  <a:lnTo>
                    <a:pt x="112" y="34"/>
                  </a:lnTo>
                  <a:lnTo>
                    <a:pt x="110" y="30"/>
                  </a:lnTo>
                  <a:lnTo>
                    <a:pt x="108" y="24"/>
                  </a:lnTo>
                  <a:lnTo>
                    <a:pt x="100" y="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6" name="Freeform 31"/>
            <p:cNvSpPr>
              <a:spLocks/>
            </p:cNvSpPr>
            <p:nvPr/>
          </p:nvSpPr>
          <p:spPr bwMode="auto">
            <a:xfrm>
              <a:off x="3746" y="3096"/>
              <a:ext cx="84" cy="86"/>
            </a:xfrm>
            <a:custGeom>
              <a:avLst/>
              <a:gdLst>
                <a:gd name="T0" fmla="*/ 76 w 84"/>
                <a:gd name="T1" fmla="*/ 10 h 86"/>
                <a:gd name="T2" fmla="*/ 76 w 84"/>
                <a:gd name="T3" fmla="*/ 10 h 86"/>
                <a:gd name="T4" fmla="*/ 74 w 84"/>
                <a:gd name="T5" fmla="*/ 8 h 86"/>
                <a:gd name="T6" fmla="*/ 70 w 84"/>
                <a:gd name="T7" fmla="*/ 4 h 86"/>
                <a:gd name="T8" fmla="*/ 64 w 84"/>
                <a:gd name="T9" fmla="*/ 0 h 86"/>
                <a:gd name="T10" fmla="*/ 58 w 84"/>
                <a:gd name="T11" fmla="*/ 0 h 86"/>
                <a:gd name="T12" fmla="*/ 54 w 84"/>
                <a:gd name="T13" fmla="*/ 0 h 86"/>
                <a:gd name="T14" fmla="*/ 54 w 84"/>
                <a:gd name="T15" fmla="*/ 0 h 86"/>
                <a:gd name="T16" fmla="*/ 48 w 84"/>
                <a:gd name="T17" fmla="*/ 2 h 86"/>
                <a:gd name="T18" fmla="*/ 44 w 84"/>
                <a:gd name="T19" fmla="*/ 4 h 86"/>
                <a:gd name="T20" fmla="*/ 42 w 84"/>
                <a:gd name="T21" fmla="*/ 8 h 86"/>
                <a:gd name="T22" fmla="*/ 42 w 84"/>
                <a:gd name="T23" fmla="*/ 8 h 86"/>
                <a:gd name="T24" fmla="*/ 40 w 84"/>
                <a:gd name="T25" fmla="*/ 6 h 86"/>
                <a:gd name="T26" fmla="*/ 34 w 84"/>
                <a:gd name="T27" fmla="*/ 2 h 86"/>
                <a:gd name="T28" fmla="*/ 34 w 84"/>
                <a:gd name="T29" fmla="*/ 2 h 86"/>
                <a:gd name="T30" fmla="*/ 30 w 84"/>
                <a:gd name="T31" fmla="*/ 0 h 86"/>
                <a:gd name="T32" fmla="*/ 24 w 84"/>
                <a:gd name="T33" fmla="*/ 0 h 86"/>
                <a:gd name="T34" fmla="*/ 16 w 84"/>
                <a:gd name="T35" fmla="*/ 2 h 86"/>
                <a:gd name="T36" fmla="*/ 10 w 84"/>
                <a:gd name="T37" fmla="*/ 6 h 86"/>
                <a:gd name="T38" fmla="*/ 10 w 84"/>
                <a:gd name="T39" fmla="*/ 6 h 86"/>
                <a:gd name="T40" fmla="*/ 4 w 84"/>
                <a:gd name="T41" fmla="*/ 14 h 86"/>
                <a:gd name="T42" fmla="*/ 0 w 84"/>
                <a:gd name="T43" fmla="*/ 22 h 86"/>
                <a:gd name="T44" fmla="*/ 2 w 84"/>
                <a:gd name="T45" fmla="*/ 30 h 86"/>
                <a:gd name="T46" fmla="*/ 4 w 84"/>
                <a:gd name="T47" fmla="*/ 36 h 86"/>
                <a:gd name="T48" fmla="*/ 8 w 84"/>
                <a:gd name="T49" fmla="*/ 44 h 86"/>
                <a:gd name="T50" fmla="*/ 14 w 84"/>
                <a:gd name="T51" fmla="*/ 50 h 86"/>
                <a:gd name="T52" fmla="*/ 26 w 84"/>
                <a:gd name="T53" fmla="*/ 60 h 86"/>
                <a:gd name="T54" fmla="*/ 26 w 84"/>
                <a:gd name="T55" fmla="*/ 60 h 86"/>
                <a:gd name="T56" fmla="*/ 32 w 84"/>
                <a:gd name="T57" fmla="*/ 70 h 86"/>
                <a:gd name="T58" fmla="*/ 38 w 84"/>
                <a:gd name="T59" fmla="*/ 78 h 86"/>
                <a:gd name="T60" fmla="*/ 42 w 84"/>
                <a:gd name="T61" fmla="*/ 86 h 86"/>
                <a:gd name="T62" fmla="*/ 42 w 84"/>
                <a:gd name="T63" fmla="*/ 86 h 86"/>
                <a:gd name="T64" fmla="*/ 48 w 84"/>
                <a:gd name="T65" fmla="*/ 74 h 86"/>
                <a:gd name="T66" fmla="*/ 54 w 84"/>
                <a:gd name="T67" fmla="*/ 66 h 86"/>
                <a:gd name="T68" fmla="*/ 72 w 84"/>
                <a:gd name="T69" fmla="*/ 48 h 86"/>
                <a:gd name="T70" fmla="*/ 80 w 84"/>
                <a:gd name="T71" fmla="*/ 38 h 86"/>
                <a:gd name="T72" fmla="*/ 84 w 84"/>
                <a:gd name="T73" fmla="*/ 30 h 86"/>
                <a:gd name="T74" fmla="*/ 84 w 84"/>
                <a:gd name="T75" fmla="*/ 26 h 86"/>
                <a:gd name="T76" fmla="*/ 84 w 84"/>
                <a:gd name="T77" fmla="*/ 20 h 86"/>
                <a:gd name="T78" fmla="*/ 80 w 84"/>
                <a:gd name="T79" fmla="*/ 16 h 86"/>
                <a:gd name="T80" fmla="*/ 76 w 84"/>
                <a:gd name="T81" fmla="*/ 10 h 86"/>
                <a:gd name="T82" fmla="*/ 76 w 84"/>
                <a:gd name="T83" fmla="*/ 10 h 8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4"/>
                <a:gd name="T127" fmla="*/ 0 h 86"/>
                <a:gd name="T128" fmla="*/ 84 w 84"/>
                <a:gd name="T129" fmla="*/ 86 h 8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4" h="86">
                  <a:moveTo>
                    <a:pt x="76" y="10"/>
                  </a:moveTo>
                  <a:lnTo>
                    <a:pt x="76" y="10"/>
                  </a:lnTo>
                  <a:lnTo>
                    <a:pt x="74" y="8"/>
                  </a:lnTo>
                  <a:lnTo>
                    <a:pt x="70" y="4"/>
                  </a:lnTo>
                  <a:lnTo>
                    <a:pt x="64" y="0"/>
                  </a:lnTo>
                  <a:lnTo>
                    <a:pt x="58" y="0"/>
                  </a:lnTo>
                  <a:lnTo>
                    <a:pt x="54" y="0"/>
                  </a:lnTo>
                  <a:lnTo>
                    <a:pt x="48" y="2"/>
                  </a:lnTo>
                  <a:lnTo>
                    <a:pt x="44" y="4"/>
                  </a:lnTo>
                  <a:lnTo>
                    <a:pt x="42" y="8"/>
                  </a:lnTo>
                  <a:lnTo>
                    <a:pt x="40" y="6"/>
                  </a:lnTo>
                  <a:lnTo>
                    <a:pt x="34" y="2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6" y="2"/>
                  </a:lnTo>
                  <a:lnTo>
                    <a:pt x="10" y="6"/>
                  </a:lnTo>
                  <a:lnTo>
                    <a:pt x="4" y="14"/>
                  </a:lnTo>
                  <a:lnTo>
                    <a:pt x="0" y="22"/>
                  </a:lnTo>
                  <a:lnTo>
                    <a:pt x="2" y="30"/>
                  </a:lnTo>
                  <a:lnTo>
                    <a:pt x="4" y="36"/>
                  </a:lnTo>
                  <a:lnTo>
                    <a:pt x="8" y="44"/>
                  </a:lnTo>
                  <a:lnTo>
                    <a:pt x="14" y="50"/>
                  </a:lnTo>
                  <a:lnTo>
                    <a:pt x="26" y="60"/>
                  </a:lnTo>
                  <a:lnTo>
                    <a:pt x="32" y="70"/>
                  </a:lnTo>
                  <a:lnTo>
                    <a:pt x="38" y="78"/>
                  </a:lnTo>
                  <a:lnTo>
                    <a:pt x="42" y="86"/>
                  </a:lnTo>
                  <a:lnTo>
                    <a:pt x="48" y="74"/>
                  </a:lnTo>
                  <a:lnTo>
                    <a:pt x="54" y="66"/>
                  </a:lnTo>
                  <a:lnTo>
                    <a:pt x="72" y="48"/>
                  </a:lnTo>
                  <a:lnTo>
                    <a:pt x="80" y="38"/>
                  </a:lnTo>
                  <a:lnTo>
                    <a:pt x="84" y="30"/>
                  </a:lnTo>
                  <a:lnTo>
                    <a:pt x="84" y="26"/>
                  </a:lnTo>
                  <a:lnTo>
                    <a:pt x="84" y="20"/>
                  </a:lnTo>
                  <a:lnTo>
                    <a:pt x="80" y="16"/>
                  </a:lnTo>
                  <a:lnTo>
                    <a:pt x="76" y="10"/>
                  </a:lnTo>
                  <a:close/>
                </a:path>
              </a:pathLst>
            </a:custGeom>
            <a:solidFill>
              <a:srgbClr val="F650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7" name="Freeform 32"/>
            <p:cNvSpPr>
              <a:spLocks/>
            </p:cNvSpPr>
            <p:nvPr/>
          </p:nvSpPr>
          <p:spPr bwMode="auto">
            <a:xfrm>
              <a:off x="3430" y="2288"/>
              <a:ext cx="146" cy="138"/>
            </a:xfrm>
            <a:custGeom>
              <a:avLst/>
              <a:gdLst>
                <a:gd name="T0" fmla="*/ 134 w 146"/>
                <a:gd name="T1" fmla="*/ 4 h 138"/>
                <a:gd name="T2" fmla="*/ 134 w 146"/>
                <a:gd name="T3" fmla="*/ 4 h 138"/>
                <a:gd name="T4" fmla="*/ 114 w 146"/>
                <a:gd name="T5" fmla="*/ 0 h 138"/>
                <a:gd name="T6" fmla="*/ 98 w 146"/>
                <a:gd name="T7" fmla="*/ 2 h 138"/>
                <a:gd name="T8" fmla="*/ 84 w 146"/>
                <a:gd name="T9" fmla="*/ 6 h 138"/>
                <a:gd name="T10" fmla="*/ 72 w 146"/>
                <a:gd name="T11" fmla="*/ 14 h 138"/>
                <a:gd name="T12" fmla="*/ 46 w 146"/>
                <a:gd name="T13" fmla="*/ 32 h 138"/>
                <a:gd name="T14" fmla="*/ 32 w 146"/>
                <a:gd name="T15" fmla="*/ 42 h 138"/>
                <a:gd name="T16" fmla="*/ 14 w 146"/>
                <a:gd name="T17" fmla="*/ 52 h 138"/>
                <a:gd name="T18" fmla="*/ 14 w 146"/>
                <a:gd name="T19" fmla="*/ 52 h 138"/>
                <a:gd name="T20" fmla="*/ 8 w 146"/>
                <a:gd name="T21" fmla="*/ 66 h 138"/>
                <a:gd name="T22" fmla="*/ 2 w 146"/>
                <a:gd name="T23" fmla="*/ 84 h 138"/>
                <a:gd name="T24" fmla="*/ 0 w 146"/>
                <a:gd name="T25" fmla="*/ 98 h 138"/>
                <a:gd name="T26" fmla="*/ 0 w 146"/>
                <a:gd name="T27" fmla="*/ 104 h 138"/>
                <a:gd name="T28" fmla="*/ 4 w 146"/>
                <a:gd name="T29" fmla="*/ 108 h 138"/>
                <a:gd name="T30" fmla="*/ 4 w 146"/>
                <a:gd name="T31" fmla="*/ 108 h 138"/>
                <a:gd name="T32" fmla="*/ 6 w 146"/>
                <a:gd name="T33" fmla="*/ 116 h 138"/>
                <a:gd name="T34" fmla="*/ 14 w 146"/>
                <a:gd name="T35" fmla="*/ 124 h 138"/>
                <a:gd name="T36" fmla="*/ 24 w 146"/>
                <a:gd name="T37" fmla="*/ 132 h 138"/>
                <a:gd name="T38" fmla="*/ 38 w 146"/>
                <a:gd name="T39" fmla="*/ 138 h 138"/>
                <a:gd name="T40" fmla="*/ 38 w 146"/>
                <a:gd name="T41" fmla="*/ 138 h 138"/>
                <a:gd name="T42" fmla="*/ 34 w 146"/>
                <a:gd name="T43" fmla="*/ 118 h 138"/>
                <a:gd name="T44" fmla="*/ 34 w 146"/>
                <a:gd name="T45" fmla="*/ 106 h 138"/>
                <a:gd name="T46" fmla="*/ 36 w 146"/>
                <a:gd name="T47" fmla="*/ 102 h 138"/>
                <a:gd name="T48" fmla="*/ 38 w 146"/>
                <a:gd name="T49" fmla="*/ 102 h 138"/>
                <a:gd name="T50" fmla="*/ 38 w 146"/>
                <a:gd name="T51" fmla="*/ 102 h 138"/>
                <a:gd name="T52" fmla="*/ 46 w 146"/>
                <a:gd name="T53" fmla="*/ 106 h 138"/>
                <a:gd name="T54" fmla="*/ 50 w 146"/>
                <a:gd name="T55" fmla="*/ 110 h 138"/>
                <a:gd name="T56" fmla="*/ 50 w 146"/>
                <a:gd name="T57" fmla="*/ 114 h 138"/>
                <a:gd name="T58" fmla="*/ 54 w 146"/>
                <a:gd name="T59" fmla="*/ 112 h 138"/>
                <a:gd name="T60" fmla="*/ 54 w 146"/>
                <a:gd name="T61" fmla="*/ 90 h 138"/>
                <a:gd name="T62" fmla="*/ 54 w 146"/>
                <a:gd name="T63" fmla="*/ 90 h 138"/>
                <a:gd name="T64" fmla="*/ 56 w 146"/>
                <a:gd name="T65" fmla="*/ 90 h 138"/>
                <a:gd name="T66" fmla="*/ 60 w 146"/>
                <a:gd name="T67" fmla="*/ 86 h 138"/>
                <a:gd name="T68" fmla="*/ 60 w 146"/>
                <a:gd name="T69" fmla="*/ 82 h 138"/>
                <a:gd name="T70" fmla="*/ 60 w 146"/>
                <a:gd name="T71" fmla="*/ 78 h 138"/>
                <a:gd name="T72" fmla="*/ 58 w 146"/>
                <a:gd name="T73" fmla="*/ 72 h 138"/>
                <a:gd name="T74" fmla="*/ 52 w 146"/>
                <a:gd name="T75" fmla="*/ 64 h 138"/>
                <a:gd name="T76" fmla="*/ 52 w 146"/>
                <a:gd name="T77" fmla="*/ 64 h 138"/>
                <a:gd name="T78" fmla="*/ 52 w 146"/>
                <a:gd name="T79" fmla="*/ 64 h 138"/>
                <a:gd name="T80" fmla="*/ 62 w 146"/>
                <a:gd name="T81" fmla="*/ 58 h 138"/>
                <a:gd name="T82" fmla="*/ 76 w 146"/>
                <a:gd name="T83" fmla="*/ 52 h 138"/>
                <a:gd name="T84" fmla="*/ 90 w 146"/>
                <a:gd name="T85" fmla="*/ 48 h 138"/>
                <a:gd name="T86" fmla="*/ 108 w 146"/>
                <a:gd name="T87" fmla="*/ 46 h 138"/>
                <a:gd name="T88" fmla="*/ 108 w 146"/>
                <a:gd name="T89" fmla="*/ 46 h 138"/>
                <a:gd name="T90" fmla="*/ 124 w 146"/>
                <a:gd name="T91" fmla="*/ 42 h 138"/>
                <a:gd name="T92" fmla="*/ 136 w 146"/>
                <a:gd name="T93" fmla="*/ 38 h 138"/>
                <a:gd name="T94" fmla="*/ 142 w 146"/>
                <a:gd name="T95" fmla="*/ 32 h 138"/>
                <a:gd name="T96" fmla="*/ 146 w 146"/>
                <a:gd name="T97" fmla="*/ 26 h 138"/>
                <a:gd name="T98" fmla="*/ 144 w 146"/>
                <a:gd name="T99" fmla="*/ 18 h 138"/>
                <a:gd name="T100" fmla="*/ 142 w 146"/>
                <a:gd name="T101" fmla="*/ 12 h 138"/>
                <a:gd name="T102" fmla="*/ 138 w 146"/>
                <a:gd name="T103" fmla="*/ 8 h 138"/>
                <a:gd name="T104" fmla="*/ 134 w 146"/>
                <a:gd name="T105" fmla="*/ 4 h 138"/>
                <a:gd name="T106" fmla="*/ 134 w 146"/>
                <a:gd name="T107" fmla="*/ 4 h 13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46"/>
                <a:gd name="T163" fmla="*/ 0 h 138"/>
                <a:gd name="T164" fmla="*/ 146 w 146"/>
                <a:gd name="T165" fmla="*/ 138 h 138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46" h="138">
                  <a:moveTo>
                    <a:pt x="134" y="4"/>
                  </a:moveTo>
                  <a:lnTo>
                    <a:pt x="134" y="4"/>
                  </a:lnTo>
                  <a:lnTo>
                    <a:pt x="114" y="0"/>
                  </a:lnTo>
                  <a:lnTo>
                    <a:pt x="98" y="2"/>
                  </a:lnTo>
                  <a:lnTo>
                    <a:pt x="84" y="6"/>
                  </a:lnTo>
                  <a:lnTo>
                    <a:pt x="72" y="14"/>
                  </a:lnTo>
                  <a:lnTo>
                    <a:pt x="46" y="32"/>
                  </a:lnTo>
                  <a:lnTo>
                    <a:pt x="32" y="42"/>
                  </a:lnTo>
                  <a:lnTo>
                    <a:pt x="14" y="52"/>
                  </a:lnTo>
                  <a:lnTo>
                    <a:pt x="8" y="66"/>
                  </a:lnTo>
                  <a:lnTo>
                    <a:pt x="2" y="84"/>
                  </a:lnTo>
                  <a:lnTo>
                    <a:pt x="0" y="98"/>
                  </a:lnTo>
                  <a:lnTo>
                    <a:pt x="0" y="104"/>
                  </a:lnTo>
                  <a:lnTo>
                    <a:pt x="4" y="108"/>
                  </a:lnTo>
                  <a:lnTo>
                    <a:pt x="6" y="116"/>
                  </a:lnTo>
                  <a:lnTo>
                    <a:pt x="14" y="124"/>
                  </a:lnTo>
                  <a:lnTo>
                    <a:pt x="24" y="132"/>
                  </a:lnTo>
                  <a:lnTo>
                    <a:pt x="38" y="138"/>
                  </a:lnTo>
                  <a:lnTo>
                    <a:pt x="34" y="118"/>
                  </a:lnTo>
                  <a:lnTo>
                    <a:pt x="34" y="106"/>
                  </a:lnTo>
                  <a:lnTo>
                    <a:pt x="36" y="102"/>
                  </a:lnTo>
                  <a:lnTo>
                    <a:pt x="38" y="102"/>
                  </a:lnTo>
                  <a:lnTo>
                    <a:pt x="46" y="106"/>
                  </a:lnTo>
                  <a:lnTo>
                    <a:pt x="50" y="110"/>
                  </a:lnTo>
                  <a:lnTo>
                    <a:pt x="50" y="114"/>
                  </a:lnTo>
                  <a:lnTo>
                    <a:pt x="54" y="112"/>
                  </a:lnTo>
                  <a:lnTo>
                    <a:pt x="54" y="90"/>
                  </a:lnTo>
                  <a:lnTo>
                    <a:pt x="56" y="90"/>
                  </a:lnTo>
                  <a:lnTo>
                    <a:pt x="60" y="86"/>
                  </a:lnTo>
                  <a:lnTo>
                    <a:pt x="60" y="82"/>
                  </a:lnTo>
                  <a:lnTo>
                    <a:pt x="60" y="78"/>
                  </a:lnTo>
                  <a:lnTo>
                    <a:pt x="58" y="72"/>
                  </a:lnTo>
                  <a:lnTo>
                    <a:pt x="52" y="64"/>
                  </a:lnTo>
                  <a:lnTo>
                    <a:pt x="62" y="58"/>
                  </a:lnTo>
                  <a:lnTo>
                    <a:pt x="76" y="52"/>
                  </a:lnTo>
                  <a:lnTo>
                    <a:pt x="90" y="48"/>
                  </a:lnTo>
                  <a:lnTo>
                    <a:pt x="108" y="46"/>
                  </a:lnTo>
                  <a:lnTo>
                    <a:pt x="124" y="42"/>
                  </a:lnTo>
                  <a:lnTo>
                    <a:pt x="136" y="38"/>
                  </a:lnTo>
                  <a:lnTo>
                    <a:pt x="142" y="32"/>
                  </a:lnTo>
                  <a:lnTo>
                    <a:pt x="146" y="26"/>
                  </a:lnTo>
                  <a:lnTo>
                    <a:pt x="144" y="18"/>
                  </a:lnTo>
                  <a:lnTo>
                    <a:pt x="142" y="12"/>
                  </a:lnTo>
                  <a:lnTo>
                    <a:pt x="138" y="8"/>
                  </a:lnTo>
                  <a:lnTo>
                    <a:pt x="134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8" name="Freeform 33"/>
            <p:cNvSpPr>
              <a:spLocks/>
            </p:cNvSpPr>
            <p:nvPr/>
          </p:nvSpPr>
          <p:spPr bwMode="auto">
            <a:xfrm>
              <a:off x="3472" y="2336"/>
              <a:ext cx="110" cy="222"/>
            </a:xfrm>
            <a:custGeom>
              <a:avLst/>
              <a:gdLst>
                <a:gd name="T0" fmla="*/ 66 w 110"/>
                <a:gd name="T1" fmla="*/ 6 h 222"/>
                <a:gd name="T2" fmla="*/ 66 w 110"/>
                <a:gd name="T3" fmla="*/ 6 h 222"/>
                <a:gd name="T4" fmla="*/ 54 w 110"/>
                <a:gd name="T5" fmla="*/ 6 h 222"/>
                <a:gd name="T6" fmla="*/ 42 w 110"/>
                <a:gd name="T7" fmla="*/ 10 h 222"/>
                <a:gd name="T8" fmla="*/ 32 w 110"/>
                <a:gd name="T9" fmla="*/ 14 h 222"/>
                <a:gd name="T10" fmla="*/ 22 w 110"/>
                <a:gd name="T11" fmla="*/ 18 h 222"/>
                <a:gd name="T12" fmla="*/ 22 w 110"/>
                <a:gd name="T13" fmla="*/ 18 h 222"/>
                <a:gd name="T14" fmla="*/ 26 w 110"/>
                <a:gd name="T15" fmla="*/ 26 h 222"/>
                <a:gd name="T16" fmla="*/ 28 w 110"/>
                <a:gd name="T17" fmla="*/ 32 h 222"/>
                <a:gd name="T18" fmla="*/ 28 w 110"/>
                <a:gd name="T19" fmla="*/ 32 h 222"/>
                <a:gd name="T20" fmla="*/ 26 w 110"/>
                <a:gd name="T21" fmla="*/ 36 h 222"/>
                <a:gd name="T22" fmla="*/ 26 w 110"/>
                <a:gd name="T23" fmla="*/ 36 h 222"/>
                <a:gd name="T24" fmla="*/ 26 w 110"/>
                <a:gd name="T25" fmla="*/ 52 h 222"/>
                <a:gd name="T26" fmla="*/ 26 w 110"/>
                <a:gd name="T27" fmla="*/ 56 h 222"/>
                <a:gd name="T28" fmla="*/ 24 w 110"/>
                <a:gd name="T29" fmla="*/ 62 h 222"/>
                <a:gd name="T30" fmla="*/ 20 w 110"/>
                <a:gd name="T31" fmla="*/ 66 h 222"/>
                <a:gd name="T32" fmla="*/ 14 w 110"/>
                <a:gd name="T33" fmla="*/ 72 h 222"/>
                <a:gd name="T34" fmla="*/ 14 w 110"/>
                <a:gd name="T35" fmla="*/ 72 h 222"/>
                <a:gd name="T36" fmla="*/ 6 w 110"/>
                <a:gd name="T37" fmla="*/ 76 h 222"/>
                <a:gd name="T38" fmla="*/ 2 w 110"/>
                <a:gd name="T39" fmla="*/ 76 h 222"/>
                <a:gd name="T40" fmla="*/ 2 w 110"/>
                <a:gd name="T41" fmla="*/ 76 h 222"/>
                <a:gd name="T42" fmla="*/ 2 w 110"/>
                <a:gd name="T43" fmla="*/ 90 h 222"/>
                <a:gd name="T44" fmla="*/ 0 w 110"/>
                <a:gd name="T45" fmla="*/ 100 h 222"/>
                <a:gd name="T46" fmla="*/ 0 w 110"/>
                <a:gd name="T47" fmla="*/ 100 h 222"/>
                <a:gd name="T48" fmla="*/ 6 w 110"/>
                <a:gd name="T49" fmla="*/ 120 h 222"/>
                <a:gd name="T50" fmla="*/ 6 w 110"/>
                <a:gd name="T51" fmla="*/ 120 h 222"/>
                <a:gd name="T52" fmla="*/ 22 w 110"/>
                <a:gd name="T53" fmla="*/ 144 h 222"/>
                <a:gd name="T54" fmla="*/ 46 w 110"/>
                <a:gd name="T55" fmla="*/ 180 h 222"/>
                <a:gd name="T56" fmla="*/ 68 w 110"/>
                <a:gd name="T57" fmla="*/ 210 h 222"/>
                <a:gd name="T58" fmla="*/ 80 w 110"/>
                <a:gd name="T59" fmla="*/ 222 h 222"/>
                <a:gd name="T60" fmla="*/ 80 w 110"/>
                <a:gd name="T61" fmla="*/ 222 h 222"/>
                <a:gd name="T62" fmla="*/ 78 w 110"/>
                <a:gd name="T63" fmla="*/ 212 h 222"/>
                <a:gd name="T64" fmla="*/ 72 w 110"/>
                <a:gd name="T65" fmla="*/ 194 h 222"/>
                <a:gd name="T66" fmla="*/ 68 w 110"/>
                <a:gd name="T67" fmla="*/ 176 h 222"/>
                <a:gd name="T68" fmla="*/ 66 w 110"/>
                <a:gd name="T69" fmla="*/ 164 h 222"/>
                <a:gd name="T70" fmla="*/ 66 w 110"/>
                <a:gd name="T71" fmla="*/ 164 h 222"/>
                <a:gd name="T72" fmla="*/ 68 w 110"/>
                <a:gd name="T73" fmla="*/ 154 h 222"/>
                <a:gd name="T74" fmla="*/ 70 w 110"/>
                <a:gd name="T75" fmla="*/ 144 h 222"/>
                <a:gd name="T76" fmla="*/ 76 w 110"/>
                <a:gd name="T77" fmla="*/ 134 h 222"/>
                <a:gd name="T78" fmla="*/ 80 w 110"/>
                <a:gd name="T79" fmla="*/ 128 h 222"/>
                <a:gd name="T80" fmla="*/ 92 w 110"/>
                <a:gd name="T81" fmla="*/ 114 h 222"/>
                <a:gd name="T82" fmla="*/ 98 w 110"/>
                <a:gd name="T83" fmla="*/ 106 h 222"/>
                <a:gd name="T84" fmla="*/ 102 w 110"/>
                <a:gd name="T85" fmla="*/ 98 h 222"/>
                <a:gd name="T86" fmla="*/ 102 w 110"/>
                <a:gd name="T87" fmla="*/ 98 h 222"/>
                <a:gd name="T88" fmla="*/ 106 w 110"/>
                <a:gd name="T89" fmla="*/ 86 h 222"/>
                <a:gd name="T90" fmla="*/ 110 w 110"/>
                <a:gd name="T91" fmla="*/ 72 h 222"/>
                <a:gd name="T92" fmla="*/ 110 w 110"/>
                <a:gd name="T93" fmla="*/ 58 h 222"/>
                <a:gd name="T94" fmla="*/ 108 w 110"/>
                <a:gd name="T95" fmla="*/ 44 h 222"/>
                <a:gd name="T96" fmla="*/ 106 w 110"/>
                <a:gd name="T97" fmla="*/ 32 h 222"/>
                <a:gd name="T98" fmla="*/ 102 w 110"/>
                <a:gd name="T99" fmla="*/ 20 h 222"/>
                <a:gd name="T100" fmla="*/ 96 w 110"/>
                <a:gd name="T101" fmla="*/ 8 h 222"/>
                <a:gd name="T102" fmla="*/ 90 w 110"/>
                <a:gd name="T103" fmla="*/ 0 h 222"/>
                <a:gd name="T104" fmla="*/ 90 w 110"/>
                <a:gd name="T105" fmla="*/ 0 h 222"/>
                <a:gd name="T106" fmla="*/ 80 w 110"/>
                <a:gd name="T107" fmla="*/ 4 h 222"/>
                <a:gd name="T108" fmla="*/ 66 w 110"/>
                <a:gd name="T109" fmla="*/ 6 h 222"/>
                <a:gd name="T110" fmla="*/ 66 w 110"/>
                <a:gd name="T111" fmla="*/ 6 h 22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10"/>
                <a:gd name="T169" fmla="*/ 0 h 222"/>
                <a:gd name="T170" fmla="*/ 110 w 110"/>
                <a:gd name="T171" fmla="*/ 222 h 22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10" h="222">
                  <a:moveTo>
                    <a:pt x="66" y="6"/>
                  </a:moveTo>
                  <a:lnTo>
                    <a:pt x="66" y="6"/>
                  </a:lnTo>
                  <a:lnTo>
                    <a:pt x="54" y="6"/>
                  </a:lnTo>
                  <a:lnTo>
                    <a:pt x="42" y="10"/>
                  </a:lnTo>
                  <a:lnTo>
                    <a:pt x="32" y="14"/>
                  </a:lnTo>
                  <a:lnTo>
                    <a:pt x="22" y="18"/>
                  </a:lnTo>
                  <a:lnTo>
                    <a:pt x="26" y="26"/>
                  </a:lnTo>
                  <a:lnTo>
                    <a:pt x="28" y="32"/>
                  </a:lnTo>
                  <a:lnTo>
                    <a:pt x="26" y="36"/>
                  </a:lnTo>
                  <a:lnTo>
                    <a:pt x="26" y="52"/>
                  </a:lnTo>
                  <a:lnTo>
                    <a:pt x="26" y="56"/>
                  </a:lnTo>
                  <a:lnTo>
                    <a:pt x="24" y="62"/>
                  </a:lnTo>
                  <a:lnTo>
                    <a:pt x="20" y="66"/>
                  </a:lnTo>
                  <a:lnTo>
                    <a:pt x="14" y="72"/>
                  </a:lnTo>
                  <a:lnTo>
                    <a:pt x="6" y="76"/>
                  </a:lnTo>
                  <a:lnTo>
                    <a:pt x="2" y="76"/>
                  </a:lnTo>
                  <a:lnTo>
                    <a:pt x="2" y="90"/>
                  </a:lnTo>
                  <a:lnTo>
                    <a:pt x="0" y="100"/>
                  </a:lnTo>
                  <a:lnTo>
                    <a:pt x="6" y="120"/>
                  </a:lnTo>
                  <a:lnTo>
                    <a:pt x="22" y="144"/>
                  </a:lnTo>
                  <a:lnTo>
                    <a:pt x="46" y="180"/>
                  </a:lnTo>
                  <a:lnTo>
                    <a:pt x="68" y="210"/>
                  </a:lnTo>
                  <a:lnTo>
                    <a:pt x="80" y="222"/>
                  </a:lnTo>
                  <a:lnTo>
                    <a:pt x="78" y="212"/>
                  </a:lnTo>
                  <a:lnTo>
                    <a:pt x="72" y="194"/>
                  </a:lnTo>
                  <a:lnTo>
                    <a:pt x="68" y="176"/>
                  </a:lnTo>
                  <a:lnTo>
                    <a:pt x="66" y="164"/>
                  </a:lnTo>
                  <a:lnTo>
                    <a:pt x="68" y="154"/>
                  </a:lnTo>
                  <a:lnTo>
                    <a:pt x="70" y="144"/>
                  </a:lnTo>
                  <a:lnTo>
                    <a:pt x="76" y="134"/>
                  </a:lnTo>
                  <a:lnTo>
                    <a:pt x="80" y="128"/>
                  </a:lnTo>
                  <a:lnTo>
                    <a:pt x="92" y="114"/>
                  </a:lnTo>
                  <a:lnTo>
                    <a:pt x="98" y="106"/>
                  </a:lnTo>
                  <a:lnTo>
                    <a:pt x="102" y="98"/>
                  </a:lnTo>
                  <a:lnTo>
                    <a:pt x="106" y="86"/>
                  </a:lnTo>
                  <a:lnTo>
                    <a:pt x="110" y="72"/>
                  </a:lnTo>
                  <a:lnTo>
                    <a:pt x="110" y="58"/>
                  </a:lnTo>
                  <a:lnTo>
                    <a:pt x="108" y="44"/>
                  </a:lnTo>
                  <a:lnTo>
                    <a:pt x="106" y="32"/>
                  </a:lnTo>
                  <a:lnTo>
                    <a:pt x="102" y="20"/>
                  </a:lnTo>
                  <a:lnTo>
                    <a:pt x="96" y="8"/>
                  </a:lnTo>
                  <a:lnTo>
                    <a:pt x="90" y="0"/>
                  </a:lnTo>
                  <a:lnTo>
                    <a:pt x="80" y="4"/>
                  </a:lnTo>
                  <a:lnTo>
                    <a:pt x="66" y="6"/>
                  </a:lnTo>
                  <a:close/>
                </a:path>
              </a:pathLst>
            </a:custGeom>
            <a:solidFill>
              <a:srgbClr val="F0C2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9" name="Freeform 34"/>
            <p:cNvSpPr>
              <a:spLocks/>
            </p:cNvSpPr>
            <p:nvPr/>
          </p:nvSpPr>
          <p:spPr bwMode="auto">
            <a:xfrm>
              <a:off x="3428" y="2288"/>
              <a:ext cx="148" cy="138"/>
            </a:xfrm>
            <a:custGeom>
              <a:avLst/>
              <a:gdLst>
                <a:gd name="T0" fmla="*/ 136 w 148"/>
                <a:gd name="T1" fmla="*/ 4 h 138"/>
                <a:gd name="T2" fmla="*/ 136 w 148"/>
                <a:gd name="T3" fmla="*/ 4 h 138"/>
                <a:gd name="T4" fmla="*/ 116 w 148"/>
                <a:gd name="T5" fmla="*/ 0 h 138"/>
                <a:gd name="T6" fmla="*/ 100 w 148"/>
                <a:gd name="T7" fmla="*/ 2 h 138"/>
                <a:gd name="T8" fmla="*/ 86 w 148"/>
                <a:gd name="T9" fmla="*/ 6 h 138"/>
                <a:gd name="T10" fmla="*/ 74 w 148"/>
                <a:gd name="T11" fmla="*/ 14 h 138"/>
                <a:gd name="T12" fmla="*/ 48 w 148"/>
                <a:gd name="T13" fmla="*/ 32 h 138"/>
                <a:gd name="T14" fmla="*/ 34 w 148"/>
                <a:gd name="T15" fmla="*/ 42 h 138"/>
                <a:gd name="T16" fmla="*/ 16 w 148"/>
                <a:gd name="T17" fmla="*/ 52 h 138"/>
                <a:gd name="T18" fmla="*/ 16 w 148"/>
                <a:gd name="T19" fmla="*/ 52 h 138"/>
                <a:gd name="T20" fmla="*/ 10 w 148"/>
                <a:gd name="T21" fmla="*/ 60 h 138"/>
                <a:gd name="T22" fmla="*/ 4 w 148"/>
                <a:gd name="T23" fmla="*/ 68 h 138"/>
                <a:gd name="T24" fmla="*/ 2 w 148"/>
                <a:gd name="T25" fmla="*/ 74 h 138"/>
                <a:gd name="T26" fmla="*/ 0 w 148"/>
                <a:gd name="T27" fmla="*/ 80 h 138"/>
                <a:gd name="T28" fmla="*/ 0 w 148"/>
                <a:gd name="T29" fmla="*/ 88 h 138"/>
                <a:gd name="T30" fmla="*/ 2 w 148"/>
                <a:gd name="T31" fmla="*/ 94 h 138"/>
                <a:gd name="T32" fmla="*/ 8 w 148"/>
                <a:gd name="T33" fmla="*/ 106 h 138"/>
                <a:gd name="T34" fmla="*/ 8 w 148"/>
                <a:gd name="T35" fmla="*/ 106 h 138"/>
                <a:gd name="T36" fmla="*/ 10 w 148"/>
                <a:gd name="T37" fmla="*/ 116 h 138"/>
                <a:gd name="T38" fmla="*/ 16 w 148"/>
                <a:gd name="T39" fmla="*/ 124 h 138"/>
                <a:gd name="T40" fmla="*/ 26 w 148"/>
                <a:gd name="T41" fmla="*/ 132 h 138"/>
                <a:gd name="T42" fmla="*/ 40 w 148"/>
                <a:gd name="T43" fmla="*/ 138 h 138"/>
                <a:gd name="T44" fmla="*/ 40 w 148"/>
                <a:gd name="T45" fmla="*/ 138 h 138"/>
                <a:gd name="T46" fmla="*/ 36 w 148"/>
                <a:gd name="T47" fmla="*/ 118 h 138"/>
                <a:gd name="T48" fmla="*/ 36 w 148"/>
                <a:gd name="T49" fmla="*/ 106 h 138"/>
                <a:gd name="T50" fmla="*/ 38 w 148"/>
                <a:gd name="T51" fmla="*/ 102 h 138"/>
                <a:gd name="T52" fmla="*/ 40 w 148"/>
                <a:gd name="T53" fmla="*/ 102 h 138"/>
                <a:gd name="T54" fmla="*/ 40 w 148"/>
                <a:gd name="T55" fmla="*/ 102 h 138"/>
                <a:gd name="T56" fmla="*/ 48 w 148"/>
                <a:gd name="T57" fmla="*/ 106 h 138"/>
                <a:gd name="T58" fmla="*/ 52 w 148"/>
                <a:gd name="T59" fmla="*/ 110 h 138"/>
                <a:gd name="T60" fmla="*/ 52 w 148"/>
                <a:gd name="T61" fmla="*/ 114 h 138"/>
                <a:gd name="T62" fmla="*/ 56 w 148"/>
                <a:gd name="T63" fmla="*/ 112 h 138"/>
                <a:gd name="T64" fmla="*/ 56 w 148"/>
                <a:gd name="T65" fmla="*/ 90 h 138"/>
                <a:gd name="T66" fmla="*/ 56 w 148"/>
                <a:gd name="T67" fmla="*/ 90 h 138"/>
                <a:gd name="T68" fmla="*/ 58 w 148"/>
                <a:gd name="T69" fmla="*/ 90 h 138"/>
                <a:gd name="T70" fmla="*/ 62 w 148"/>
                <a:gd name="T71" fmla="*/ 86 h 138"/>
                <a:gd name="T72" fmla="*/ 62 w 148"/>
                <a:gd name="T73" fmla="*/ 82 h 138"/>
                <a:gd name="T74" fmla="*/ 62 w 148"/>
                <a:gd name="T75" fmla="*/ 78 h 138"/>
                <a:gd name="T76" fmla="*/ 60 w 148"/>
                <a:gd name="T77" fmla="*/ 72 h 138"/>
                <a:gd name="T78" fmla="*/ 54 w 148"/>
                <a:gd name="T79" fmla="*/ 64 h 138"/>
                <a:gd name="T80" fmla="*/ 54 w 148"/>
                <a:gd name="T81" fmla="*/ 64 h 138"/>
                <a:gd name="T82" fmla="*/ 54 w 148"/>
                <a:gd name="T83" fmla="*/ 64 h 138"/>
                <a:gd name="T84" fmla="*/ 64 w 148"/>
                <a:gd name="T85" fmla="*/ 58 h 138"/>
                <a:gd name="T86" fmla="*/ 78 w 148"/>
                <a:gd name="T87" fmla="*/ 52 h 138"/>
                <a:gd name="T88" fmla="*/ 92 w 148"/>
                <a:gd name="T89" fmla="*/ 48 h 138"/>
                <a:gd name="T90" fmla="*/ 110 w 148"/>
                <a:gd name="T91" fmla="*/ 46 h 138"/>
                <a:gd name="T92" fmla="*/ 110 w 148"/>
                <a:gd name="T93" fmla="*/ 46 h 138"/>
                <a:gd name="T94" fmla="*/ 126 w 148"/>
                <a:gd name="T95" fmla="*/ 42 h 138"/>
                <a:gd name="T96" fmla="*/ 138 w 148"/>
                <a:gd name="T97" fmla="*/ 38 h 138"/>
                <a:gd name="T98" fmla="*/ 144 w 148"/>
                <a:gd name="T99" fmla="*/ 32 h 138"/>
                <a:gd name="T100" fmla="*/ 148 w 148"/>
                <a:gd name="T101" fmla="*/ 26 h 138"/>
                <a:gd name="T102" fmla="*/ 146 w 148"/>
                <a:gd name="T103" fmla="*/ 18 h 138"/>
                <a:gd name="T104" fmla="*/ 144 w 148"/>
                <a:gd name="T105" fmla="*/ 12 h 138"/>
                <a:gd name="T106" fmla="*/ 140 w 148"/>
                <a:gd name="T107" fmla="*/ 8 h 138"/>
                <a:gd name="T108" fmla="*/ 136 w 148"/>
                <a:gd name="T109" fmla="*/ 4 h 138"/>
                <a:gd name="T110" fmla="*/ 136 w 148"/>
                <a:gd name="T111" fmla="*/ 4 h 13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48"/>
                <a:gd name="T169" fmla="*/ 0 h 138"/>
                <a:gd name="T170" fmla="*/ 148 w 148"/>
                <a:gd name="T171" fmla="*/ 138 h 13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48" h="138">
                  <a:moveTo>
                    <a:pt x="136" y="4"/>
                  </a:moveTo>
                  <a:lnTo>
                    <a:pt x="136" y="4"/>
                  </a:lnTo>
                  <a:lnTo>
                    <a:pt x="116" y="0"/>
                  </a:lnTo>
                  <a:lnTo>
                    <a:pt x="100" y="2"/>
                  </a:lnTo>
                  <a:lnTo>
                    <a:pt x="86" y="6"/>
                  </a:lnTo>
                  <a:lnTo>
                    <a:pt x="74" y="14"/>
                  </a:lnTo>
                  <a:lnTo>
                    <a:pt x="48" y="32"/>
                  </a:lnTo>
                  <a:lnTo>
                    <a:pt x="34" y="42"/>
                  </a:lnTo>
                  <a:lnTo>
                    <a:pt x="16" y="52"/>
                  </a:lnTo>
                  <a:lnTo>
                    <a:pt x="10" y="60"/>
                  </a:lnTo>
                  <a:lnTo>
                    <a:pt x="4" y="68"/>
                  </a:lnTo>
                  <a:lnTo>
                    <a:pt x="2" y="74"/>
                  </a:lnTo>
                  <a:lnTo>
                    <a:pt x="0" y="80"/>
                  </a:lnTo>
                  <a:lnTo>
                    <a:pt x="0" y="88"/>
                  </a:lnTo>
                  <a:lnTo>
                    <a:pt x="2" y="94"/>
                  </a:lnTo>
                  <a:lnTo>
                    <a:pt x="8" y="106"/>
                  </a:lnTo>
                  <a:lnTo>
                    <a:pt x="10" y="116"/>
                  </a:lnTo>
                  <a:lnTo>
                    <a:pt x="16" y="124"/>
                  </a:lnTo>
                  <a:lnTo>
                    <a:pt x="26" y="132"/>
                  </a:lnTo>
                  <a:lnTo>
                    <a:pt x="40" y="138"/>
                  </a:lnTo>
                  <a:lnTo>
                    <a:pt x="36" y="118"/>
                  </a:lnTo>
                  <a:lnTo>
                    <a:pt x="36" y="106"/>
                  </a:lnTo>
                  <a:lnTo>
                    <a:pt x="38" y="102"/>
                  </a:lnTo>
                  <a:lnTo>
                    <a:pt x="40" y="102"/>
                  </a:lnTo>
                  <a:lnTo>
                    <a:pt x="48" y="106"/>
                  </a:lnTo>
                  <a:lnTo>
                    <a:pt x="52" y="110"/>
                  </a:lnTo>
                  <a:lnTo>
                    <a:pt x="52" y="114"/>
                  </a:lnTo>
                  <a:lnTo>
                    <a:pt x="56" y="112"/>
                  </a:lnTo>
                  <a:lnTo>
                    <a:pt x="56" y="90"/>
                  </a:lnTo>
                  <a:lnTo>
                    <a:pt x="58" y="90"/>
                  </a:lnTo>
                  <a:lnTo>
                    <a:pt x="62" y="86"/>
                  </a:lnTo>
                  <a:lnTo>
                    <a:pt x="62" y="82"/>
                  </a:lnTo>
                  <a:lnTo>
                    <a:pt x="62" y="78"/>
                  </a:lnTo>
                  <a:lnTo>
                    <a:pt x="60" y="72"/>
                  </a:lnTo>
                  <a:lnTo>
                    <a:pt x="54" y="64"/>
                  </a:lnTo>
                  <a:lnTo>
                    <a:pt x="64" y="58"/>
                  </a:lnTo>
                  <a:lnTo>
                    <a:pt x="78" y="52"/>
                  </a:lnTo>
                  <a:lnTo>
                    <a:pt x="92" y="48"/>
                  </a:lnTo>
                  <a:lnTo>
                    <a:pt x="110" y="46"/>
                  </a:lnTo>
                  <a:lnTo>
                    <a:pt x="126" y="42"/>
                  </a:lnTo>
                  <a:lnTo>
                    <a:pt x="138" y="38"/>
                  </a:lnTo>
                  <a:lnTo>
                    <a:pt x="144" y="32"/>
                  </a:lnTo>
                  <a:lnTo>
                    <a:pt x="148" y="26"/>
                  </a:lnTo>
                  <a:lnTo>
                    <a:pt x="146" y="18"/>
                  </a:lnTo>
                  <a:lnTo>
                    <a:pt x="144" y="12"/>
                  </a:lnTo>
                  <a:lnTo>
                    <a:pt x="140" y="8"/>
                  </a:lnTo>
                  <a:lnTo>
                    <a:pt x="136" y="4"/>
                  </a:lnTo>
                  <a:close/>
                </a:path>
              </a:pathLst>
            </a:custGeom>
            <a:solidFill>
              <a:srgbClr val="8636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0" name="Rectangle 35"/>
            <p:cNvSpPr>
              <a:spLocks noChangeArrowheads="1"/>
            </p:cNvSpPr>
            <p:nvPr/>
          </p:nvSpPr>
          <p:spPr bwMode="auto">
            <a:xfrm>
              <a:off x="3688" y="2704"/>
              <a:ext cx="34" cy="130"/>
            </a:xfrm>
            <a:prstGeom prst="rect">
              <a:avLst/>
            </a:prstGeom>
            <a:solidFill>
              <a:srgbClr val="BE70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1" name="Rectangle 36"/>
            <p:cNvSpPr>
              <a:spLocks noChangeArrowheads="1"/>
            </p:cNvSpPr>
            <p:nvPr/>
          </p:nvSpPr>
          <p:spPr bwMode="auto">
            <a:xfrm>
              <a:off x="3860" y="2702"/>
              <a:ext cx="34" cy="128"/>
            </a:xfrm>
            <a:prstGeom prst="rect">
              <a:avLst/>
            </a:prstGeom>
            <a:solidFill>
              <a:srgbClr val="BE70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2" name="Rectangle 37"/>
            <p:cNvSpPr>
              <a:spLocks noChangeArrowheads="1"/>
            </p:cNvSpPr>
            <p:nvPr/>
          </p:nvSpPr>
          <p:spPr bwMode="auto">
            <a:xfrm>
              <a:off x="3740" y="2712"/>
              <a:ext cx="100" cy="1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3" name="Rectangle 38"/>
            <p:cNvSpPr>
              <a:spLocks noChangeArrowheads="1"/>
            </p:cNvSpPr>
            <p:nvPr/>
          </p:nvSpPr>
          <p:spPr bwMode="auto">
            <a:xfrm>
              <a:off x="3756" y="2724"/>
              <a:ext cx="70" cy="86"/>
            </a:xfrm>
            <a:prstGeom prst="rect">
              <a:avLst/>
            </a:prstGeom>
            <a:solidFill>
              <a:srgbClr val="81C2C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4" name="Rectangle 39"/>
            <p:cNvSpPr>
              <a:spLocks noChangeArrowheads="1"/>
            </p:cNvSpPr>
            <p:nvPr/>
          </p:nvSpPr>
          <p:spPr bwMode="auto">
            <a:xfrm>
              <a:off x="3786" y="2724"/>
              <a:ext cx="8" cy="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5" name="Rectangle 40"/>
            <p:cNvSpPr>
              <a:spLocks noChangeArrowheads="1"/>
            </p:cNvSpPr>
            <p:nvPr/>
          </p:nvSpPr>
          <p:spPr bwMode="auto">
            <a:xfrm>
              <a:off x="3750" y="2764"/>
              <a:ext cx="80" cy="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6" name="Rectangle 41"/>
            <p:cNvSpPr>
              <a:spLocks noChangeArrowheads="1"/>
            </p:cNvSpPr>
            <p:nvPr/>
          </p:nvSpPr>
          <p:spPr bwMode="auto">
            <a:xfrm>
              <a:off x="3468" y="3142"/>
              <a:ext cx="160" cy="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7" name="Rectangle 42"/>
            <p:cNvSpPr>
              <a:spLocks noChangeArrowheads="1"/>
            </p:cNvSpPr>
            <p:nvPr/>
          </p:nvSpPr>
          <p:spPr bwMode="auto">
            <a:xfrm>
              <a:off x="3942" y="3134"/>
              <a:ext cx="140" cy="1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CC0000"/>
                </a:solidFill>
              </a:rPr>
              <a:t>            Транскрипция</a:t>
            </a:r>
            <a:endParaRPr lang="ru-RU" dirty="0">
              <a:solidFill>
                <a:srgbClr val="CC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dirty="0" smtClean="0">
                <a:solidFill>
                  <a:schemeClr val="bg1"/>
                </a:solidFill>
              </a:rPr>
              <a:t>[</a:t>
            </a:r>
            <a:r>
              <a:rPr lang="ru-RU" sz="6000" dirty="0" smtClean="0">
                <a:solidFill>
                  <a:srgbClr val="FF0000"/>
                </a:solidFill>
              </a:rPr>
              <a:t>Ш</a:t>
            </a:r>
            <a:r>
              <a:rPr lang="ru-RU" sz="6000" dirty="0" smtClean="0">
                <a:solidFill>
                  <a:schemeClr val="bg1"/>
                </a:solidFill>
              </a:rPr>
              <a:t>ар</a:t>
            </a:r>
            <a:r>
              <a:rPr lang="en-US" sz="6000" dirty="0" smtClean="0">
                <a:solidFill>
                  <a:schemeClr val="bg1"/>
                </a:solidFill>
              </a:rPr>
              <a:t>]-[</a:t>
            </a:r>
            <a:r>
              <a:rPr lang="ru-RU" sz="6000" dirty="0" smtClean="0">
                <a:solidFill>
                  <a:srgbClr val="FF0000"/>
                </a:solidFill>
              </a:rPr>
              <a:t>ж</a:t>
            </a:r>
            <a:r>
              <a:rPr lang="ru-RU" sz="6000" dirty="0" smtClean="0">
                <a:solidFill>
                  <a:schemeClr val="bg1"/>
                </a:solidFill>
              </a:rPr>
              <a:t>ар</a:t>
            </a:r>
            <a:r>
              <a:rPr lang="en-US" sz="6000" dirty="0" smtClean="0">
                <a:solidFill>
                  <a:schemeClr val="bg1"/>
                </a:solidFill>
              </a:rPr>
              <a:t>]</a:t>
            </a:r>
            <a:endParaRPr lang="ru-RU" sz="6000" dirty="0" smtClean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en-US" sz="6000" dirty="0" smtClean="0">
                <a:solidFill>
                  <a:schemeClr val="bg1"/>
                </a:solidFill>
              </a:rPr>
              <a:t>[</a:t>
            </a:r>
            <a:r>
              <a:rPr lang="ru-RU" sz="6000" dirty="0" smtClean="0">
                <a:solidFill>
                  <a:srgbClr val="FF0000"/>
                </a:solidFill>
              </a:rPr>
              <a:t>Т</a:t>
            </a:r>
            <a:r>
              <a:rPr lang="ru-RU" sz="6000" dirty="0" smtClean="0">
                <a:solidFill>
                  <a:schemeClr val="bg1"/>
                </a:solidFill>
              </a:rPr>
              <a:t>ом</a:t>
            </a:r>
            <a:r>
              <a:rPr lang="en-US" sz="6000" dirty="0" smtClean="0">
                <a:solidFill>
                  <a:schemeClr val="bg1"/>
                </a:solidFill>
              </a:rPr>
              <a:t>]</a:t>
            </a:r>
            <a:r>
              <a:rPr lang="ru-RU" sz="6000" dirty="0" smtClean="0">
                <a:solidFill>
                  <a:schemeClr val="bg1"/>
                </a:solidFill>
              </a:rPr>
              <a:t>-</a:t>
            </a:r>
            <a:r>
              <a:rPr lang="en-US" sz="6000" dirty="0" smtClean="0">
                <a:solidFill>
                  <a:schemeClr val="bg1"/>
                </a:solidFill>
              </a:rPr>
              <a:t>[</a:t>
            </a:r>
            <a:r>
              <a:rPr lang="ru-RU" sz="6000" dirty="0" smtClean="0">
                <a:solidFill>
                  <a:srgbClr val="FF0000"/>
                </a:solidFill>
              </a:rPr>
              <a:t>д</a:t>
            </a:r>
            <a:r>
              <a:rPr lang="ru-RU" sz="6000" dirty="0" smtClean="0">
                <a:solidFill>
                  <a:schemeClr val="bg1"/>
                </a:solidFill>
              </a:rPr>
              <a:t>ом</a:t>
            </a:r>
            <a:r>
              <a:rPr lang="en-US" sz="6000" dirty="0" smtClean="0">
                <a:solidFill>
                  <a:schemeClr val="bg1"/>
                </a:solidFill>
              </a:rPr>
              <a:t>]</a:t>
            </a:r>
            <a:endParaRPr lang="ru-RU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pic>
        <p:nvPicPr>
          <p:cNvPr id="5" name="Picture 5" descr="F:\24388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1"/>
            <a:ext cx="9144000" cy="6858000"/>
          </a:xfrm>
          <a:effectLst>
            <a:softEdge rad="112500"/>
          </a:effectLst>
        </p:spPr>
      </p:pic>
      <p:pic>
        <p:nvPicPr>
          <p:cNvPr id="6" name="008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88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Научились вдумчиво и внимательно </a:t>
            </a:r>
            <a:r>
              <a:rPr lang="ru-RU" u="sng" dirty="0" smtClean="0"/>
              <a:t>слушать и анализировать звучащую речь.</a:t>
            </a:r>
          </a:p>
          <a:p>
            <a:pPr>
              <a:defRPr/>
            </a:pPr>
            <a:r>
              <a:rPr lang="ru-RU" dirty="0" smtClean="0"/>
              <a:t>Умеем </a:t>
            </a:r>
            <a:r>
              <a:rPr lang="ru-RU" u="sng" dirty="0" smtClean="0"/>
              <a:t>правильно произносить слова.</a:t>
            </a:r>
          </a:p>
          <a:p>
            <a:pPr>
              <a:defRPr/>
            </a:pPr>
            <a:r>
              <a:rPr lang="ru-RU" u="sng" dirty="0" smtClean="0"/>
              <a:t>Создавать из слов красивые предложения и тексты.</a:t>
            </a:r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292100"/>
            <a:ext cx="8543925" cy="138430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FF0000"/>
                </a:solidFill>
              </a:rPr>
              <a:t>З</a:t>
            </a:r>
            <a:r>
              <a:rPr lang="ru-RU" dirty="0" smtClean="0"/>
              <a:t>                                      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905000"/>
            <a:ext cx="8229600" cy="4114800"/>
          </a:xfrm>
        </p:spPr>
        <p:txBody>
          <a:bodyPr>
            <a:noAutofit/>
          </a:bodyPr>
          <a:lstStyle/>
          <a:p>
            <a:pPr>
              <a:buFontTx/>
              <a:buNone/>
              <a:defRPr/>
            </a:pPr>
            <a:r>
              <a:rPr lang="ru-RU" sz="4000" dirty="0" smtClean="0"/>
              <a:t> </a:t>
            </a:r>
            <a:r>
              <a:rPr lang="ru-RU" sz="4000" dirty="0" smtClean="0">
                <a:solidFill>
                  <a:srgbClr val="FF0000"/>
                </a:solidFill>
              </a:rPr>
              <a:t>В</a:t>
            </a:r>
            <a:r>
              <a:rPr lang="ru-RU" sz="4000" dirty="0" smtClean="0"/>
              <a:t> </a:t>
            </a:r>
            <a:r>
              <a:rPr lang="ru-RU" dirty="0" smtClean="0"/>
              <a:t>                                                   Е</a:t>
            </a:r>
          </a:p>
          <a:p>
            <a:pPr>
              <a:buFontTx/>
              <a:buNone/>
              <a:defRPr/>
            </a:pPr>
            <a:endParaRPr lang="ru-RU" dirty="0" smtClean="0"/>
          </a:p>
          <a:p>
            <a:pPr>
              <a:buFontTx/>
              <a:buNone/>
              <a:defRPr/>
            </a:pPr>
            <a:r>
              <a:rPr lang="ru-RU" sz="4000" dirty="0" smtClean="0"/>
              <a:t> </a:t>
            </a:r>
            <a:r>
              <a:rPr lang="ru-RU" sz="4000" dirty="0" smtClean="0">
                <a:solidFill>
                  <a:srgbClr val="FF0000"/>
                </a:solidFill>
              </a:rPr>
              <a:t>У</a:t>
            </a:r>
            <a:r>
              <a:rPr lang="ru-RU" sz="4000" dirty="0" smtClean="0"/>
              <a:t> </a:t>
            </a:r>
            <a:r>
              <a:rPr lang="ru-RU" dirty="0" smtClean="0"/>
              <a:t>                                                   Ч</a:t>
            </a:r>
          </a:p>
          <a:p>
            <a:pPr>
              <a:buFontTx/>
              <a:buNone/>
              <a:defRPr/>
            </a:pPr>
            <a:endParaRPr lang="ru-RU" dirty="0" smtClean="0"/>
          </a:p>
          <a:p>
            <a:pPr>
              <a:buFontTx/>
              <a:buNone/>
              <a:defRPr/>
            </a:pPr>
            <a:r>
              <a:rPr lang="ru-RU" sz="4000" dirty="0" smtClean="0"/>
              <a:t> </a:t>
            </a:r>
            <a:r>
              <a:rPr lang="ru-RU" sz="4000" dirty="0" smtClean="0">
                <a:solidFill>
                  <a:srgbClr val="FF0000"/>
                </a:solidFill>
              </a:rPr>
              <a:t>К</a:t>
            </a:r>
            <a:r>
              <a:rPr lang="ru-RU" sz="4000" dirty="0" smtClean="0"/>
              <a:t>                                          и                                     </a:t>
            </a:r>
          </a:p>
          <a:p>
            <a:pPr>
              <a:buFontTx/>
              <a:buNone/>
              <a:defRPr/>
            </a:pPr>
            <a:endParaRPr lang="ru-RU" dirty="0" smtClean="0"/>
          </a:p>
          <a:p>
            <a:pPr>
              <a:buFontTx/>
              <a:buNone/>
              <a:defRPr/>
            </a:pPr>
            <a:r>
              <a:rPr lang="ru-RU" sz="4000" dirty="0" smtClean="0"/>
              <a:t> </a:t>
            </a:r>
            <a:r>
              <a:rPr lang="ru-RU" sz="4000" dirty="0" smtClean="0">
                <a:solidFill>
                  <a:srgbClr val="FF0000"/>
                </a:solidFill>
              </a:rPr>
              <a:t>И</a:t>
            </a:r>
            <a:r>
              <a:rPr lang="ru-RU" sz="4000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571500" y="714375"/>
            <a:ext cx="33543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B050"/>
                </a:solidFill>
              </a:rPr>
              <a:t>- занимательный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71500" y="1928813"/>
            <a:ext cx="3429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B050"/>
                </a:solidFill>
              </a:rPr>
              <a:t>- внимательно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571500" y="3286125"/>
            <a:ext cx="19732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B050"/>
                </a:solidFill>
              </a:rPr>
              <a:t>- успешно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571500" y="4572000"/>
            <a:ext cx="27797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B050"/>
                </a:solidFill>
              </a:rPr>
              <a:t>- коллективно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642938" y="5929313"/>
            <a:ext cx="2373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B050"/>
                </a:solidFill>
              </a:rPr>
              <a:t>- интересно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dirty="0" smtClean="0"/>
              <a:t>   </a:t>
            </a:r>
            <a:r>
              <a:rPr lang="ru-RU" sz="4800" i="1" dirty="0" smtClean="0">
                <a:solidFill>
                  <a:srgbClr val="00B050"/>
                </a:solidFill>
              </a:rPr>
              <a:t>Здесь мало услышать – здесь вслушаться нужно,</a:t>
            </a:r>
          </a:p>
          <a:p>
            <a:pPr eaLnBrk="1" hangingPunct="1">
              <a:buFontTx/>
              <a:buNone/>
              <a:defRPr/>
            </a:pPr>
            <a:r>
              <a:rPr lang="ru-RU" sz="4800" i="1" dirty="0" smtClean="0"/>
              <a:t>  </a:t>
            </a:r>
            <a:r>
              <a:rPr lang="ru-RU" sz="4800" i="1" dirty="0" smtClean="0">
                <a:solidFill>
                  <a:srgbClr val="00B050"/>
                </a:solidFill>
              </a:rPr>
              <a:t>Чтоб в душу </a:t>
            </a:r>
            <a:r>
              <a:rPr lang="ru-RU" sz="4800" b="1" i="1" dirty="0" smtClean="0">
                <a:solidFill>
                  <a:srgbClr val="FF0000"/>
                </a:solidFill>
              </a:rPr>
              <a:t>созвучья</a:t>
            </a:r>
            <a:r>
              <a:rPr lang="ru-RU" sz="4800" i="1" dirty="0" smtClean="0"/>
              <a:t> </a:t>
            </a:r>
            <a:r>
              <a:rPr lang="ru-RU" sz="4800" i="1" dirty="0" smtClean="0">
                <a:solidFill>
                  <a:srgbClr val="00B050"/>
                </a:solidFill>
              </a:rPr>
              <a:t>нахлынули</a:t>
            </a:r>
            <a:r>
              <a:rPr lang="ru-RU" sz="4800" i="1" dirty="0" smtClean="0"/>
              <a:t> </a:t>
            </a:r>
            <a:r>
              <a:rPr lang="ru-RU" sz="4800" i="1" dirty="0" smtClean="0">
                <a:solidFill>
                  <a:srgbClr val="00B050"/>
                </a:solidFill>
              </a:rPr>
              <a:t>дружно…</a:t>
            </a:r>
          </a:p>
          <a:p>
            <a:pPr eaLnBrk="1" hangingPunct="1">
              <a:buFontTx/>
              <a:buNone/>
              <a:defRPr/>
            </a:pPr>
            <a:r>
              <a:rPr lang="ru-RU" sz="4800" i="1" dirty="0" smtClean="0">
                <a:solidFill>
                  <a:srgbClr val="00B050"/>
                </a:solidFill>
              </a:rPr>
              <a:t>                        </a:t>
            </a:r>
            <a:r>
              <a:rPr lang="ru-RU" sz="4000" i="1" dirty="0" smtClean="0">
                <a:solidFill>
                  <a:srgbClr val="00B050"/>
                </a:solidFill>
              </a:rPr>
              <a:t>(Н. </a:t>
            </a:r>
            <a:r>
              <a:rPr lang="ru-RU" sz="4000" i="1" dirty="0" err="1" smtClean="0">
                <a:solidFill>
                  <a:srgbClr val="00B050"/>
                </a:solidFill>
              </a:rPr>
              <a:t>Рыленков</a:t>
            </a:r>
            <a:r>
              <a:rPr lang="ru-RU" sz="4000" i="1" dirty="0" smtClean="0">
                <a:solidFill>
                  <a:srgbClr val="00B050"/>
                </a:solidFill>
              </a:rPr>
              <a:t>)</a:t>
            </a:r>
            <a:endParaRPr lang="ru-RU" sz="4000" i="1" dirty="0">
              <a:solidFill>
                <a:srgbClr val="00B050"/>
              </a:solidFill>
            </a:endParaRPr>
          </a:p>
        </p:txBody>
      </p:sp>
      <p:pic>
        <p:nvPicPr>
          <p:cNvPr id="9220" name="Picture 4" descr="C:\WINDOWS\Application Data\Microsoft\Media Catalog\клип007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63" y="357188"/>
            <a:ext cx="1447800" cy="126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9600" i="1" dirty="0" smtClean="0">
                <a:solidFill>
                  <a:srgbClr val="371FC9"/>
                </a:solidFill>
              </a:rPr>
              <a:t>Звуки речи.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z="5400" b="1" i="1" dirty="0" smtClean="0"/>
          </a:p>
          <a:p>
            <a:pPr eaLnBrk="1" hangingPunct="1">
              <a:defRPr/>
            </a:pPr>
            <a:endParaRPr lang="ru-RU" sz="5400" b="1" i="1" dirty="0" smtClean="0"/>
          </a:p>
          <a:p>
            <a:pPr eaLnBrk="1" hangingPunct="1">
              <a:defRPr/>
            </a:pPr>
            <a:endParaRPr lang="ru-RU" sz="5400" b="1" i="1" dirty="0" smtClean="0"/>
          </a:p>
        </p:txBody>
      </p:sp>
      <p:pic>
        <p:nvPicPr>
          <p:cNvPr id="10244" name="Picture 4" descr="C:\WINDOWS\Application Data\Microsoft\Media Catalog\клип005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0"/>
            <a:ext cx="22510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8" descr="C:\WINDOWS\Application Data\Microsoft\Media Catalog\клип0079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50" y="4357688"/>
            <a:ext cx="1928813" cy="167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Научиться вдумчиво и внимательно слушать и анализировать звучащую речь.</a:t>
            </a:r>
          </a:p>
          <a:p>
            <a:pPr>
              <a:defRPr/>
            </a:pPr>
            <a:r>
              <a:rPr lang="ru-RU" dirty="0" smtClean="0"/>
              <a:t>Уметь правильно произносить слова.</a:t>
            </a:r>
          </a:p>
          <a:p>
            <a:pPr>
              <a:defRPr/>
            </a:pPr>
            <a:r>
              <a:rPr lang="ru-RU" dirty="0" smtClean="0"/>
              <a:t>Создавать из слов красивые предложения и тексты.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3" descr="C:\WINDOWS\Application Data\Microsoft\Media Catalog\клип007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1447800"/>
            <a:ext cx="168275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" name="Заголовок 8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384300"/>
          </a:xfrm>
        </p:spPr>
        <p:txBody>
          <a:bodyPr/>
          <a:lstStyle/>
          <a:p>
            <a:pPr eaLnBrk="1" hangingPunct="1">
              <a:defRPr/>
            </a:pPr>
            <a:endParaRPr lang="ru-RU" dirty="0" smtClean="0">
              <a:solidFill>
                <a:srgbClr val="0070C0"/>
              </a:solidFill>
            </a:endParaRPr>
          </a:p>
        </p:txBody>
      </p:sp>
      <p:sp>
        <p:nvSpPr>
          <p:cNvPr id="5124" name="Содержимое 3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dirty="0" smtClean="0"/>
              <a:t>                 </a:t>
            </a:r>
            <a:endParaRPr lang="ru-RU" dirty="0" smtClean="0">
              <a:solidFill>
                <a:srgbClr val="C00000"/>
              </a:solidFill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928688" y="2071688"/>
            <a:ext cx="2357437" cy="78581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rgbClr val="C00000"/>
                </a:solidFill>
              </a:rPr>
              <a:t>гласные</a:t>
            </a:r>
          </a:p>
        </p:txBody>
      </p:sp>
      <p:sp>
        <p:nvSpPr>
          <p:cNvPr id="42" name="Овал 41"/>
          <p:cNvSpPr/>
          <p:nvPr/>
        </p:nvSpPr>
        <p:spPr>
          <a:xfrm>
            <a:off x="3714750" y="2071688"/>
            <a:ext cx="2500313" cy="71437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0070C0"/>
                </a:solidFill>
              </a:rPr>
              <a:t>согласные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357188" y="3214688"/>
            <a:ext cx="857250" cy="30718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 dirty="0"/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У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Д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А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Р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Н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Ы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Е</a:t>
            </a:r>
          </a:p>
          <a:p>
            <a:pPr algn="ctr">
              <a:defRPr/>
            </a:pPr>
            <a:endParaRPr lang="ru-RU" sz="2400" dirty="0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2286000" y="3143250"/>
            <a:ext cx="785813" cy="32146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 dirty="0"/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Б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Е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З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У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Д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А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Р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Н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Ы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Е</a:t>
            </a:r>
          </a:p>
          <a:p>
            <a:pPr algn="ctr">
              <a:defRPr/>
            </a:pPr>
            <a:endParaRPr lang="ru-RU" sz="2400" dirty="0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5357813" y="3143250"/>
            <a:ext cx="642937" cy="23574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 dirty="0"/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Т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В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Ё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Р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Д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Ы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Е</a:t>
            </a:r>
          </a:p>
          <a:p>
            <a:pPr algn="ctr">
              <a:defRPr/>
            </a:pPr>
            <a:endParaRPr lang="ru-RU" sz="2000" dirty="0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6072188" y="3143250"/>
            <a:ext cx="642937" cy="23574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 dirty="0"/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М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Я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Г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К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И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Е</a:t>
            </a:r>
          </a:p>
          <a:p>
            <a:pPr algn="ctr">
              <a:defRPr/>
            </a:pPr>
            <a:endParaRPr lang="ru-RU" sz="2000" dirty="0"/>
          </a:p>
        </p:txBody>
      </p:sp>
      <p:cxnSp>
        <p:nvCxnSpPr>
          <p:cNvPr id="60" name="Прямая со стрелкой 59"/>
          <p:cNvCxnSpPr/>
          <p:nvPr/>
        </p:nvCxnSpPr>
        <p:spPr>
          <a:xfrm rot="5400000">
            <a:off x="2500313" y="1785938"/>
            <a:ext cx="285750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rot="5400000">
            <a:off x="750093" y="2821782"/>
            <a:ext cx="500063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2428875" y="2857500"/>
            <a:ext cx="285750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Скругленный прямоугольник 73"/>
          <p:cNvSpPr/>
          <p:nvPr/>
        </p:nvSpPr>
        <p:spPr>
          <a:xfrm>
            <a:off x="3786188" y="3143250"/>
            <a:ext cx="571500" cy="23574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 dirty="0"/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З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В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О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Н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К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И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Е</a:t>
            </a:r>
          </a:p>
          <a:p>
            <a:pPr algn="ctr">
              <a:defRPr/>
            </a:pPr>
            <a:endParaRPr lang="ru-RU" sz="2000" dirty="0"/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4572000" y="3143250"/>
            <a:ext cx="571500" cy="23574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 dirty="0"/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Г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Л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У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Х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И</a:t>
            </a:r>
          </a:p>
          <a:p>
            <a:pPr algn="ctr">
              <a:defRPr/>
            </a:pPr>
            <a:r>
              <a:rPr lang="ru-RU" sz="2000" dirty="0">
                <a:solidFill>
                  <a:srgbClr val="00B050"/>
                </a:solidFill>
              </a:rPr>
              <a:t>Е</a:t>
            </a:r>
          </a:p>
          <a:p>
            <a:pPr algn="ctr">
              <a:defRPr/>
            </a:pPr>
            <a:endParaRPr lang="ru-RU" sz="2000" dirty="0">
              <a:solidFill>
                <a:srgbClr val="00B050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1357313" y="214313"/>
            <a:ext cx="4714875" cy="15716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>
                <a:solidFill>
                  <a:srgbClr val="C00000"/>
                </a:solidFill>
              </a:rPr>
              <a:t>Звуки речи</a:t>
            </a:r>
          </a:p>
        </p:txBody>
      </p:sp>
      <p:cxnSp>
        <p:nvCxnSpPr>
          <p:cNvPr id="23" name="Прямая со стрелкой 22"/>
          <p:cNvCxnSpPr/>
          <p:nvPr/>
        </p:nvCxnSpPr>
        <p:spPr>
          <a:xfrm rot="5400000">
            <a:off x="4036219" y="2821781"/>
            <a:ext cx="428625" cy="214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6200000" flipH="1">
            <a:off x="4697413" y="2946400"/>
            <a:ext cx="357187" cy="365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6200000" flipH="1">
            <a:off x="5393531" y="2821782"/>
            <a:ext cx="428625" cy="214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6200000" flipH="1">
            <a:off x="5929312" y="2714626"/>
            <a:ext cx="428625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6200000" flipH="1">
            <a:off x="5036344" y="1821657"/>
            <a:ext cx="285750" cy="214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9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9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9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53" grpId="0" animBg="1"/>
      <p:bldP spid="54" grpId="0" animBg="1"/>
      <p:bldP spid="55" grpId="0" animBg="1"/>
      <p:bldP spid="56" grpId="0" animBg="1"/>
      <p:bldP spid="74" grpId="0" animBg="1"/>
      <p:bldP spid="75" grpId="0" animBg="1"/>
      <p:bldP spid="8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i="1" dirty="0" smtClean="0">
                <a:solidFill>
                  <a:srgbClr val="FF0000"/>
                </a:solidFill>
              </a:rPr>
              <a:t>Ответьте на вопросы и выполните задания.</a:t>
            </a:r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428625" y="1928813"/>
            <a:ext cx="8229600" cy="4114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000" b="1" dirty="0" smtClean="0"/>
              <a:t>1. Выдели слово, в котором все согласные – глухие:</a:t>
            </a:r>
          </a:p>
          <a:p>
            <a:pPr eaLnBrk="1" hangingPunct="1"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1 рисунок</a:t>
            </a:r>
          </a:p>
          <a:p>
            <a:pPr eaLnBrk="1" hangingPunct="1"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2 фантазия</a:t>
            </a:r>
          </a:p>
          <a:p>
            <a:pPr eaLnBrk="1" hangingPunct="1"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3 шишка</a:t>
            </a:r>
          </a:p>
          <a:p>
            <a:pPr eaLnBrk="1" hangingPunct="1">
              <a:buFontTx/>
              <a:buNone/>
              <a:defRPr/>
            </a:pPr>
            <a:r>
              <a:rPr lang="ru-RU" sz="2000" b="1" dirty="0" smtClean="0"/>
              <a:t>2. В каком слове все согласные – мягкие: </a:t>
            </a:r>
          </a:p>
          <a:p>
            <a:pPr eaLnBrk="1" hangingPunct="1"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1 дождь   </a:t>
            </a:r>
          </a:p>
          <a:p>
            <a:pPr eaLnBrk="1" hangingPunct="1"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2 лесной</a:t>
            </a:r>
          </a:p>
          <a:p>
            <a:pPr eaLnBrk="1" hangingPunct="1"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3 олень</a:t>
            </a:r>
          </a:p>
          <a:p>
            <a:pPr eaLnBrk="1" hangingPunct="1">
              <a:buFontTx/>
              <a:buNone/>
              <a:defRPr/>
            </a:pPr>
            <a:r>
              <a:rPr lang="ru-RU" sz="2000" b="1" dirty="0" smtClean="0"/>
              <a:t>3. В каком слове ударение падает на первый слог?</a:t>
            </a:r>
          </a:p>
          <a:p>
            <a:pPr eaLnBrk="1" hangingPunct="1">
              <a:defRPr/>
            </a:pPr>
            <a:r>
              <a:rPr lang="ru-RU" sz="2000" dirty="0" smtClean="0">
                <a:solidFill>
                  <a:schemeClr val="bg2"/>
                </a:solidFill>
              </a:rPr>
              <a:t>1. портфель</a:t>
            </a:r>
          </a:p>
          <a:p>
            <a:pPr eaLnBrk="1" hangingPunct="1">
              <a:defRPr/>
            </a:pPr>
            <a:r>
              <a:rPr lang="ru-RU" sz="2000" dirty="0" smtClean="0">
                <a:solidFill>
                  <a:schemeClr val="bg2"/>
                </a:solidFill>
              </a:rPr>
              <a:t>2. звонишь</a:t>
            </a:r>
          </a:p>
          <a:p>
            <a:pPr eaLnBrk="1" hangingPunct="1">
              <a:defRPr/>
            </a:pPr>
            <a:r>
              <a:rPr lang="ru-RU" sz="2000" dirty="0" smtClean="0">
                <a:solidFill>
                  <a:schemeClr val="bg2"/>
                </a:solidFill>
              </a:rPr>
              <a:t>3. торты</a:t>
            </a:r>
          </a:p>
          <a:p>
            <a:pPr eaLnBrk="1" hangingPunct="1">
              <a:defRPr/>
            </a:pPr>
            <a:endParaRPr lang="ru-RU" sz="2000" dirty="0" smtClean="0">
              <a:solidFill>
                <a:srgbClr val="006600"/>
              </a:solidFill>
            </a:endParaRPr>
          </a:p>
          <a:p>
            <a:pPr eaLnBrk="1" hangingPunct="1">
              <a:defRPr/>
            </a:pPr>
            <a:endParaRPr lang="ru-RU" dirty="0" smtClean="0"/>
          </a:p>
        </p:txBody>
      </p:sp>
      <p:pic>
        <p:nvPicPr>
          <p:cNvPr id="13316" name="Picture 6" descr="C:\WINDOWS\Application Data\Microsoft\Media Catalog\клип0075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38" y="3143250"/>
            <a:ext cx="1795462" cy="161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 rot="5400000">
            <a:off x="1322388" y="5965825"/>
            <a:ext cx="141288" cy="7143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9600" i="1" dirty="0" smtClean="0">
                <a:solidFill>
                  <a:srgbClr val="FF0000"/>
                </a:solidFill>
              </a:rPr>
              <a:t>Фонетика</a:t>
            </a:r>
            <a:r>
              <a:rPr lang="ru-RU" sz="7200" i="1" dirty="0" smtClean="0">
                <a:solidFill>
                  <a:srgbClr val="FF0000"/>
                </a:solidFill>
              </a:rPr>
              <a:t>     </a:t>
            </a:r>
            <a:r>
              <a:rPr lang="ru-RU" i="1" dirty="0" smtClean="0">
                <a:solidFill>
                  <a:srgbClr val="FF0000"/>
                </a:solidFill>
              </a:rPr>
              <a:t>(от греческого «фоне» - звук)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dirty="0"/>
          </a:p>
        </p:txBody>
      </p:sp>
      <p:pic>
        <p:nvPicPr>
          <p:cNvPr id="14340" name="Picture 3" descr="C:\WINDOWS\Application Data\Microsoft\Media Catalog\клип0073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38" y="3429000"/>
            <a:ext cx="221456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066800" y="609600"/>
            <a:ext cx="7620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i="0">
                <a:solidFill>
                  <a:srgbClr val="FF0000"/>
                </a:solidFill>
              </a:rPr>
              <a:t>Назовите какими звуками отличаются слова.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357313" y="2143125"/>
            <a:ext cx="39004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>
                <a:solidFill>
                  <a:srgbClr val="006600"/>
                </a:solidFill>
              </a:rPr>
              <a:t>Д</a:t>
            </a:r>
            <a:r>
              <a:rPr lang="en-US" sz="7200">
                <a:solidFill>
                  <a:srgbClr val="FF0000"/>
                </a:solidFill>
              </a:rPr>
              <a:t>[</a:t>
            </a:r>
            <a:r>
              <a:rPr lang="ru-RU" sz="7200">
                <a:solidFill>
                  <a:srgbClr val="FF0000"/>
                </a:solidFill>
              </a:rPr>
              <a:t>ы</a:t>
            </a:r>
            <a:r>
              <a:rPr lang="en-US" sz="7200">
                <a:solidFill>
                  <a:srgbClr val="FF0000"/>
                </a:solidFill>
              </a:rPr>
              <a:t>]</a:t>
            </a:r>
            <a:r>
              <a:rPr lang="ru-RU" sz="7200">
                <a:solidFill>
                  <a:srgbClr val="006600"/>
                </a:solidFill>
              </a:rPr>
              <a:t>м </a:t>
            </a:r>
            <a:r>
              <a:rPr lang="en-US" sz="7200">
                <a:solidFill>
                  <a:srgbClr val="CC0000"/>
                </a:solidFill>
              </a:rPr>
              <a:t> </a:t>
            </a:r>
            <a:r>
              <a:rPr lang="en-US" sz="7200"/>
              <a:t>-</a:t>
            </a:r>
            <a:endParaRPr lang="ru-RU" sz="720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929188" y="2286000"/>
            <a:ext cx="32004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7200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5357813" y="1928813"/>
            <a:ext cx="28194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>
                <a:solidFill>
                  <a:srgbClr val="006600"/>
                </a:solidFill>
              </a:rPr>
              <a:t>Д</a:t>
            </a:r>
            <a:r>
              <a:rPr lang="en-US" sz="7200">
                <a:solidFill>
                  <a:srgbClr val="FF0000"/>
                </a:solidFill>
              </a:rPr>
              <a:t>[</a:t>
            </a:r>
            <a:r>
              <a:rPr lang="ru-RU" sz="7200">
                <a:solidFill>
                  <a:srgbClr val="FF0000"/>
                </a:solidFill>
              </a:rPr>
              <a:t>о</a:t>
            </a:r>
            <a:r>
              <a:rPr lang="en-US" sz="7200">
                <a:solidFill>
                  <a:srgbClr val="FF0000"/>
                </a:solidFill>
              </a:rPr>
              <a:t>]</a:t>
            </a:r>
            <a:r>
              <a:rPr lang="ru-RU" sz="7200">
                <a:solidFill>
                  <a:srgbClr val="006600"/>
                </a:solidFill>
              </a:rPr>
              <a:t>м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071563" y="3286125"/>
            <a:ext cx="66436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>
                <a:solidFill>
                  <a:srgbClr val="FF0000"/>
                </a:solidFill>
              </a:rPr>
              <a:t>[</a:t>
            </a:r>
            <a:r>
              <a:rPr lang="ru-RU" sz="7200">
                <a:solidFill>
                  <a:srgbClr val="FF0000"/>
                </a:solidFill>
              </a:rPr>
              <a:t>Д</a:t>
            </a:r>
            <a:r>
              <a:rPr lang="en-US" sz="7200">
                <a:solidFill>
                  <a:srgbClr val="FF0000"/>
                </a:solidFill>
              </a:rPr>
              <a:t>]</a:t>
            </a:r>
            <a:r>
              <a:rPr lang="ru-RU" sz="7200">
                <a:solidFill>
                  <a:srgbClr val="006600"/>
                </a:solidFill>
              </a:rPr>
              <a:t>ом </a:t>
            </a:r>
            <a:r>
              <a:rPr lang="ru-RU" sz="7200"/>
              <a:t>-</a:t>
            </a:r>
            <a:r>
              <a:rPr lang="ru-RU" sz="7200">
                <a:solidFill>
                  <a:srgbClr val="006600"/>
                </a:solidFill>
              </a:rPr>
              <a:t> </a:t>
            </a:r>
            <a:r>
              <a:rPr lang="ru-RU" sz="7200"/>
              <a:t> </a:t>
            </a:r>
            <a:r>
              <a:rPr lang="en-US" sz="7200">
                <a:solidFill>
                  <a:srgbClr val="FF0000"/>
                </a:solidFill>
              </a:rPr>
              <a:t>[</a:t>
            </a:r>
            <a:r>
              <a:rPr lang="ru-RU" sz="7200">
                <a:solidFill>
                  <a:srgbClr val="FF0000"/>
                </a:solidFill>
              </a:rPr>
              <a:t>Т</a:t>
            </a:r>
            <a:r>
              <a:rPr lang="en-US" sz="7200">
                <a:solidFill>
                  <a:srgbClr val="FF0000"/>
                </a:solidFill>
              </a:rPr>
              <a:t>]</a:t>
            </a:r>
            <a:r>
              <a:rPr lang="ru-RU" sz="7200">
                <a:solidFill>
                  <a:srgbClr val="006600"/>
                </a:solidFill>
              </a:rPr>
              <a:t>ом</a:t>
            </a:r>
          </a:p>
        </p:txBody>
      </p:sp>
      <p:pic>
        <p:nvPicPr>
          <p:cNvPr id="15367" name="Picture 7" descr="C:\WINDOWS\Application Data\Microsoft\Media Catalog\клип0076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0" y="3000375"/>
            <a:ext cx="1643063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714375" y="4643438"/>
            <a:ext cx="7143750" cy="1785937"/>
          </a:xfrm>
          <a:prstGeom prst="rect">
            <a:avLst/>
          </a:prstGeom>
          <a:noFill/>
          <a:ln>
            <a:solidFill>
              <a:schemeClr val="bg2">
                <a:lumMod val="20000"/>
                <a:lumOff val="8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</a:rPr>
              <a:t>[</a:t>
            </a:r>
            <a:r>
              <a:rPr lang="ru-RU" dirty="0">
                <a:solidFill>
                  <a:schemeClr val="bg2"/>
                </a:solidFill>
              </a:rPr>
              <a:t>Ы</a:t>
            </a:r>
            <a:r>
              <a:rPr lang="en-US" dirty="0">
                <a:solidFill>
                  <a:schemeClr val="bg2"/>
                </a:solidFill>
              </a:rPr>
              <a:t>]</a:t>
            </a:r>
            <a:r>
              <a:rPr lang="ru-RU" dirty="0">
                <a:solidFill>
                  <a:schemeClr val="bg2"/>
                </a:solidFill>
              </a:rPr>
              <a:t> – </a:t>
            </a:r>
            <a:r>
              <a:rPr lang="en-US" dirty="0">
                <a:solidFill>
                  <a:schemeClr val="bg2"/>
                </a:solidFill>
              </a:rPr>
              <a:t>[</a:t>
            </a:r>
            <a:r>
              <a:rPr lang="ru-RU" dirty="0">
                <a:solidFill>
                  <a:schemeClr val="bg2"/>
                </a:solidFill>
              </a:rPr>
              <a:t>О</a:t>
            </a:r>
            <a:r>
              <a:rPr lang="en-US" dirty="0">
                <a:solidFill>
                  <a:schemeClr val="bg2"/>
                </a:solidFill>
              </a:rPr>
              <a:t>]</a:t>
            </a:r>
            <a:r>
              <a:rPr lang="ru-RU" dirty="0">
                <a:solidFill>
                  <a:schemeClr val="bg2"/>
                </a:solidFill>
              </a:rPr>
              <a:t> , </a:t>
            </a:r>
            <a:r>
              <a:rPr lang="en-US" dirty="0">
                <a:solidFill>
                  <a:schemeClr val="bg2"/>
                </a:solidFill>
              </a:rPr>
              <a:t>[</a:t>
            </a:r>
            <a:r>
              <a:rPr lang="ru-RU" dirty="0">
                <a:solidFill>
                  <a:schemeClr val="bg2"/>
                </a:solidFill>
              </a:rPr>
              <a:t>Д</a:t>
            </a:r>
            <a:r>
              <a:rPr lang="en-US" dirty="0">
                <a:solidFill>
                  <a:schemeClr val="bg2"/>
                </a:solidFill>
              </a:rPr>
              <a:t>]</a:t>
            </a:r>
            <a:r>
              <a:rPr lang="ru-RU" dirty="0">
                <a:solidFill>
                  <a:schemeClr val="bg2"/>
                </a:solidFill>
              </a:rPr>
              <a:t> – </a:t>
            </a:r>
            <a:r>
              <a:rPr lang="en-US" dirty="0">
                <a:solidFill>
                  <a:schemeClr val="bg2"/>
                </a:solidFill>
              </a:rPr>
              <a:t>[</a:t>
            </a:r>
            <a:r>
              <a:rPr lang="ru-RU" dirty="0">
                <a:solidFill>
                  <a:schemeClr val="bg2"/>
                </a:solidFill>
              </a:rPr>
              <a:t>Т</a:t>
            </a:r>
            <a:r>
              <a:rPr lang="en-US" dirty="0">
                <a:solidFill>
                  <a:schemeClr val="bg2"/>
                </a:solidFill>
              </a:rPr>
              <a:t>]</a:t>
            </a:r>
            <a:r>
              <a:rPr lang="ru-RU" dirty="0">
                <a:solidFill>
                  <a:schemeClr val="bg2"/>
                </a:solidFill>
              </a:rPr>
              <a:t> – это звуки - </a:t>
            </a:r>
            <a:r>
              <a:rPr lang="ru-RU" dirty="0" err="1">
                <a:solidFill>
                  <a:schemeClr val="bg2"/>
                </a:solidFill>
              </a:rPr>
              <a:t>смыслоразличители</a:t>
            </a:r>
            <a:endParaRPr lang="ru-R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4">
  <a:themeElements>
    <a:clrScheme name="Океан 2">
      <a:dk1>
        <a:srgbClr val="000066"/>
      </a:dk1>
      <a:lt1>
        <a:srgbClr val="FFFFFF"/>
      </a:lt1>
      <a:dk2>
        <a:srgbClr val="5D93FF"/>
      </a:dk2>
      <a:lt2>
        <a:srgbClr val="FFFFFF"/>
      </a:lt2>
      <a:accent1>
        <a:srgbClr val="6666FF"/>
      </a:accent1>
      <a:accent2>
        <a:srgbClr val="9999FF"/>
      </a:accent2>
      <a:accent3>
        <a:srgbClr val="B6C8FF"/>
      </a:accent3>
      <a:accent4>
        <a:srgbClr val="DADADA"/>
      </a:accent4>
      <a:accent5>
        <a:srgbClr val="B8B8FF"/>
      </a:accent5>
      <a:accent6>
        <a:srgbClr val="8A8AE7"/>
      </a:accent6>
      <a:hlink>
        <a:srgbClr val="FF3300"/>
      </a:hlink>
      <a:folHlink>
        <a:srgbClr val="FF9900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6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Тема6</Template>
  <TotalTime>1341</TotalTime>
  <Words>439</Words>
  <Application>Microsoft Office PowerPoint</Application>
  <PresentationFormat>Экран (4:3)</PresentationFormat>
  <Paragraphs>125</Paragraphs>
  <Slides>25</Slides>
  <Notes>3</Notes>
  <HiddenSlides>0</HiddenSlides>
  <MMClips>2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Тема4</vt:lpstr>
      <vt:lpstr>Тема6</vt:lpstr>
      <vt:lpstr>Урок русского языка</vt:lpstr>
      <vt:lpstr>Слайд 2</vt:lpstr>
      <vt:lpstr>Слайд 3</vt:lpstr>
      <vt:lpstr>Звуки речи.</vt:lpstr>
      <vt:lpstr>Цели урока:</vt:lpstr>
      <vt:lpstr>Слайд 6</vt:lpstr>
      <vt:lpstr>Ответьте на вопросы и выполните задания.</vt:lpstr>
      <vt:lpstr>Фонетика     (от греческого «фоне» - звук)</vt:lpstr>
      <vt:lpstr>Слайд 9</vt:lpstr>
      <vt:lpstr>Фонема 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Отгадайте загадки</vt:lpstr>
      <vt:lpstr>Слайд 21</vt:lpstr>
      <vt:lpstr>            Транскрипция</vt:lpstr>
      <vt:lpstr>Слайд 23</vt:lpstr>
      <vt:lpstr>Слайд 24</vt:lpstr>
      <vt:lpstr>З                                      Р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Your User Name</cp:lastModifiedBy>
  <cp:revision>108</cp:revision>
  <dcterms:created xsi:type="dcterms:W3CDTF">1601-01-01T00:00:00Z</dcterms:created>
  <dcterms:modified xsi:type="dcterms:W3CDTF">2010-01-14T15:15:29Z</dcterms:modified>
</cp:coreProperties>
</file>