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0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notesSlides/notesSlide79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8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7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s/slide97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notesSlides/notesSlide55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notesSlides/notesSlide52.xml" ContentType="application/vnd.openxmlformats-officedocument.presentationml.notesSlide+xml"/>
  <Override PartName="/ppt/slideMasters/slideMaster22.xml" ContentType="application/vnd.openxmlformats-officedocument.presentationml.slideMaster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s/slide77.xml" ContentType="application/vnd.openxmlformats-officedocument.presentationml.slid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Layouts/slideLayout54.xml" ContentType="application/vnd.openxmlformats-officedocument.presentationml.slideLayout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notesSlides/notesSlide87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44" r:id="rId3"/>
    <p:sldMasterId id="2147483792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864" r:id="rId10"/>
    <p:sldMasterId id="2147483876" r:id="rId11"/>
    <p:sldMasterId id="2147483888" r:id="rId12"/>
    <p:sldMasterId id="2147483912" r:id="rId13"/>
    <p:sldMasterId id="2147483924" r:id="rId14"/>
    <p:sldMasterId id="2147483936" r:id="rId15"/>
    <p:sldMasterId id="2147483948" r:id="rId16"/>
    <p:sldMasterId id="2147483960" r:id="rId17"/>
    <p:sldMasterId id="2147483972" r:id="rId18"/>
    <p:sldMasterId id="2147483984" r:id="rId19"/>
    <p:sldMasterId id="2147483996" r:id="rId20"/>
    <p:sldMasterId id="2147484020" r:id="rId21"/>
    <p:sldMasterId id="2147484032" r:id="rId22"/>
  </p:sldMasterIdLst>
  <p:notesMasterIdLst>
    <p:notesMasterId r:id="rId120"/>
  </p:notesMasterIdLst>
  <p:sldIdLst>
    <p:sldId id="382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261" r:id="rId66"/>
    <p:sldId id="325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80" r:id="rId117"/>
    <p:sldId id="381" r:id="rId118"/>
    <p:sldId id="384" r:id="rId1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D414B9"/>
    <a:srgbClr val="FF5050"/>
    <a:srgbClr val="7DAD9E"/>
    <a:srgbClr val="FFCC00"/>
    <a:srgbClr val="CC66FF"/>
    <a:srgbClr val="FF3399"/>
    <a:srgbClr val="00CC00"/>
    <a:srgbClr val="CCFF99"/>
    <a:srgbClr val="3838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164" autoAdjust="0"/>
  </p:normalViewPr>
  <p:slideViewPr>
    <p:cSldViewPr>
      <p:cViewPr varScale="1">
        <p:scale>
          <a:sx n="65" d="100"/>
          <a:sy n="65" d="100"/>
        </p:scale>
        <p:origin x="-4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58"/>
    </p:cViewPr>
  </p:sorterViewPr>
  <p:notesViewPr>
    <p:cSldViewPr>
      <p:cViewPr varScale="1">
        <p:scale>
          <a:sx n="50" d="100"/>
          <a:sy n="50" d="100"/>
        </p:scale>
        <p:origin x="-180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117" Type="http://schemas.openxmlformats.org/officeDocument/2006/relationships/slide" Target="slides/slide9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84" Type="http://schemas.openxmlformats.org/officeDocument/2006/relationships/slide" Target="slides/slide62.xml"/><Relationship Id="rId89" Type="http://schemas.openxmlformats.org/officeDocument/2006/relationships/slide" Target="slides/slide67.xml"/><Relationship Id="rId112" Type="http://schemas.openxmlformats.org/officeDocument/2006/relationships/slide" Target="slides/slide90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74" Type="http://schemas.openxmlformats.org/officeDocument/2006/relationships/slide" Target="slides/slide52.xml"/><Relationship Id="rId79" Type="http://schemas.openxmlformats.org/officeDocument/2006/relationships/slide" Target="slides/slide57.xml"/><Relationship Id="rId102" Type="http://schemas.openxmlformats.org/officeDocument/2006/relationships/slide" Target="slides/slide80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90" Type="http://schemas.openxmlformats.org/officeDocument/2006/relationships/slide" Target="slides/slide68.xml"/><Relationship Id="rId95" Type="http://schemas.openxmlformats.org/officeDocument/2006/relationships/slide" Target="slides/slide7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slide" Target="slides/slide55.xml"/><Relationship Id="rId100" Type="http://schemas.openxmlformats.org/officeDocument/2006/relationships/slide" Target="slides/slide78.xml"/><Relationship Id="rId105" Type="http://schemas.openxmlformats.org/officeDocument/2006/relationships/slide" Target="slides/slide83.xml"/><Relationship Id="rId113" Type="http://schemas.openxmlformats.org/officeDocument/2006/relationships/slide" Target="slides/slide91.xml"/><Relationship Id="rId118" Type="http://schemas.openxmlformats.org/officeDocument/2006/relationships/slide" Target="slides/slide9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80" Type="http://schemas.openxmlformats.org/officeDocument/2006/relationships/slide" Target="slides/slide58.xml"/><Relationship Id="rId85" Type="http://schemas.openxmlformats.org/officeDocument/2006/relationships/slide" Target="slides/slide63.xml"/><Relationship Id="rId93" Type="http://schemas.openxmlformats.org/officeDocument/2006/relationships/slide" Target="slides/slide71.xml"/><Relationship Id="rId98" Type="http://schemas.openxmlformats.org/officeDocument/2006/relationships/slide" Target="slides/slide76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103" Type="http://schemas.openxmlformats.org/officeDocument/2006/relationships/slide" Target="slides/slide81.xml"/><Relationship Id="rId108" Type="http://schemas.openxmlformats.org/officeDocument/2006/relationships/slide" Target="slides/slide86.xml"/><Relationship Id="rId116" Type="http://schemas.openxmlformats.org/officeDocument/2006/relationships/slide" Target="slides/slide94.xml"/><Relationship Id="rId124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83" Type="http://schemas.openxmlformats.org/officeDocument/2006/relationships/slide" Target="slides/slide61.xml"/><Relationship Id="rId88" Type="http://schemas.openxmlformats.org/officeDocument/2006/relationships/slide" Target="slides/slide66.xml"/><Relationship Id="rId91" Type="http://schemas.openxmlformats.org/officeDocument/2006/relationships/slide" Target="slides/slide69.xml"/><Relationship Id="rId96" Type="http://schemas.openxmlformats.org/officeDocument/2006/relationships/slide" Target="slides/slide74.xml"/><Relationship Id="rId111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6" Type="http://schemas.openxmlformats.org/officeDocument/2006/relationships/slide" Target="slides/slide84.xml"/><Relationship Id="rId114" Type="http://schemas.openxmlformats.org/officeDocument/2006/relationships/slide" Target="slides/slide92.xml"/><Relationship Id="rId119" Type="http://schemas.openxmlformats.org/officeDocument/2006/relationships/slide" Target="slides/slide9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81" Type="http://schemas.openxmlformats.org/officeDocument/2006/relationships/slide" Target="slides/slide59.xml"/><Relationship Id="rId86" Type="http://schemas.openxmlformats.org/officeDocument/2006/relationships/slide" Target="slides/slide64.xml"/><Relationship Id="rId94" Type="http://schemas.openxmlformats.org/officeDocument/2006/relationships/slide" Target="slides/slide72.xml"/><Relationship Id="rId99" Type="http://schemas.openxmlformats.org/officeDocument/2006/relationships/slide" Target="slides/slide77.xml"/><Relationship Id="rId101" Type="http://schemas.openxmlformats.org/officeDocument/2006/relationships/slide" Target="slides/slide79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109" Type="http://schemas.openxmlformats.org/officeDocument/2006/relationships/slide" Target="slides/slide8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slide" Target="slides/slide54.xml"/><Relationship Id="rId97" Type="http://schemas.openxmlformats.org/officeDocument/2006/relationships/slide" Target="slides/slide75.xml"/><Relationship Id="rId104" Type="http://schemas.openxmlformats.org/officeDocument/2006/relationships/slide" Target="slides/slide82.xml"/><Relationship Id="rId12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92" Type="http://schemas.openxmlformats.org/officeDocument/2006/relationships/slide" Target="slides/slide7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4" Type="http://schemas.openxmlformats.org/officeDocument/2006/relationships/slide" Target="slides/slide2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66" Type="http://schemas.openxmlformats.org/officeDocument/2006/relationships/slide" Target="slides/slide44.xml"/><Relationship Id="rId87" Type="http://schemas.openxmlformats.org/officeDocument/2006/relationships/slide" Target="slides/slide65.xml"/><Relationship Id="rId110" Type="http://schemas.openxmlformats.org/officeDocument/2006/relationships/slide" Target="slides/slide88.xml"/><Relationship Id="rId115" Type="http://schemas.openxmlformats.org/officeDocument/2006/relationships/slide" Target="slides/slide9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B281-DC43-423F-AAB6-2ADB0A01CE51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AEF91-B8E1-42E1-87CC-7999DB6F9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79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81</a:t>
            </a:fld>
            <a:endParaRPr lang="ru-R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82</a:t>
            </a:fld>
            <a:endParaRPr lang="ru-R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83</a:t>
            </a:fld>
            <a:endParaRPr lang="ru-R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84</a:t>
            </a:fld>
            <a:endParaRPr lang="ru-R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85</a:t>
            </a:fld>
            <a:endParaRPr lang="ru-R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86</a:t>
            </a:fld>
            <a:endParaRPr lang="ru-RU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87</a:t>
            </a:fld>
            <a:endParaRPr lang="ru-RU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88</a:t>
            </a:fld>
            <a:endParaRPr lang="ru-RU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89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90</a:t>
            </a:fld>
            <a:endParaRPr lang="ru-RU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91</a:t>
            </a:fld>
            <a:endParaRPr lang="ru-RU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92</a:t>
            </a:fld>
            <a:endParaRPr lang="ru-RU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93</a:t>
            </a:fld>
            <a:endParaRPr lang="ru-RU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94</a:t>
            </a:fld>
            <a:endParaRPr lang="ru-RU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95</a:t>
            </a:fld>
            <a:endParaRPr lang="ru-RU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EF91-B8E1-42E1-87CC-7999DB6F9CBC}" type="slidenum">
              <a:rPr lang="ru-RU" smtClean="0"/>
              <a:pPr/>
              <a:t>96</a:t>
            </a:fld>
            <a:endParaRPr lang="ru-RU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07E3F-7212-4A40-847B-5FD3738B3471}" type="slidenum">
              <a:rPr lang="ru-RU" smtClean="0"/>
              <a:pPr/>
              <a:t>97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DF9B21-F3CB-4001-AE1C-FADC2D3B40C2}" type="datetimeFigureOut">
              <a:rPr lang="ru-RU" smtClean="0"/>
              <a:pPr/>
              <a:t>15.01.2010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701609-F80D-49DF-8F6F-014EA330A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&#1048;&#1043;&#1056;&#1040;%20&#1041;&#1056;&#1045;&#1049;&#1053;-&#1056;&#1048;&#1053;&#1043;.pps" TargetMode="External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10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089;&#1072;&#1084;&#1099;&#1081;%20&#1091;&#1084;&#1085;&#1099;&#1081;\2.mp3" TargetMode="External"/><Relationship Id="rId4" Type="http://schemas.openxmlformats.org/officeDocument/2006/relationships/image" Target="../media/image18.gif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Relationship Id="rId5" Type="http://schemas.openxmlformats.org/officeDocument/2006/relationships/slide" Target="slide14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1.xml"/><Relationship Id="rId5" Type="http://schemas.openxmlformats.org/officeDocument/2006/relationships/slide" Target="slide18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2.xml"/><Relationship Id="rId5" Type="http://schemas.openxmlformats.org/officeDocument/2006/relationships/slide" Target="slide20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1.xml"/><Relationship Id="rId18" Type="http://schemas.openxmlformats.org/officeDocument/2006/relationships/slide" Target="slide31.xml"/><Relationship Id="rId3" Type="http://schemas.openxmlformats.org/officeDocument/2006/relationships/slide" Target="slide3.xml"/><Relationship Id="rId21" Type="http://schemas.openxmlformats.org/officeDocument/2006/relationships/slide" Target="slide37.xml"/><Relationship Id="rId7" Type="http://schemas.openxmlformats.org/officeDocument/2006/relationships/slide" Target="slide9.xml"/><Relationship Id="rId12" Type="http://schemas.openxmlformats.org/officeDocument/2006/relationships/slide" Target="slide19.xml"/><Relationship Id="rId17" Type="http://schemas.openxmlformats.org/officeDocument/2006/relationships/slide" Target="slide29.xml"/><Relationship Id="rId25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6" Type="http://schemas.openxmlformats.org/officeDocument/2006/relationships/slide" Target="slide27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24" Type="http://schemas.openxmlformats.org/officeDocument/2006/relationships/slide" Target="slide43.xml"/><Relationship Id="rId5" Type="http://schemas.openxmlformats.org/officeDocument/2006/relationships/slide" Target="slide5.xml"/><Relationship Id="rId15" Type="http://schemas.openxmlformats.org/officeDocument/2006/relationships/slide" Target="slide25.xml"/><Relationship Id="rId23" Type="http://schemas.openxmlformats.org/officeDocument/2006/relationships/slide" Target="slide41.xml"/><Relationship Id="rId10" Type="http://schemas.openxmlformats.org/officeDocument/2006/relationships/slide" Target="slide15.xml"/><Relationship Id="rId19" Type="http://schemas.openxmlformats.org/officeDocument/2006/relationships/slide" Target="slide33.xml"/><Relationship Id="rId4" Type="http://schemas.openxmlformats.org/officeDocument/2006/relationships/image" Target="../media/image1.jpeg"/><Relationship Id="rId9" Type="http://schemas.openxmlformats.org/officeDocument/2006/relationships/slide" Target="slide13.xml"/><Relationship Id="rId14" Type="http://schemas.openxmlformats.org/officeDocument/2006/relationships/slide" Target="slide23.xml"/><Relationship Id="rId22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3.xml"/><Relationship Id="rId5" Type="http://schemas.openxmlformats.org/officeDocument/2006/relationships/slide" Target="slide2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1.xml"/><Relationship Id="rId5" Type="http://schemas.openxmlformats.org/officeDocument/2006/relationships/slide" Target="slide24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2.xml"/><Relationship Id="rId5" Type="http://schemas.openxmlformats.org/officeDocument/2006/relationships/slide" Target="slide26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4.xml"/><Relationship Id="rId5" Type="http://schemas.openxmlformats.org/officeDocument/2006/relationships/slide" Target="slide28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2.xml"/><Relationship Id="rId5" Type="http://schemas.openxmlformats.org/officeDocument/2006/relationships/slide" Target="slide30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5.xml"/><Relationship Id="rId5" Type="http://schemas.openxmlformats.org/officeDocument/2006/relationships/slide" Target="slide32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5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6.xml"/><Relationship Id="rId5" Type="http://schemas.openxmlformats.org/officeDocument/2006/relationships/slide" Target="slide34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7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8.xml"/><Relationship Id="rId5" Type="http://schemas.openxmlformats.org/officeDocument/2006/relationships/slide" Target="slide38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9.xml"/><Relationship Id="rId5" Type="http://schemas.openxmlformats.org/officeDocument/2006/relationships/slide" Target="slide40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9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2.xml"/><Relationship Id="rId5" Type="http://schemas.openxmlformats.org/officeDocument/2006/relationships/slide" Target="slide42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0.xml"/><Relationship Id="rId6" Type="http://schemas.openxmlformats.org/officeDocument/2006/relationships/slide" Target="slide3.xml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18" Type="http://schemas.openxmlformats.org/officeDocument/2006/relationships/slide" Target="slide57.xml"/><Relationship Id="rId3" Type="http://schemas.openxmlformats.org/officeDocument/2006/relationships/audio" Target="../media/audio5.wav"/><Relationship Id="rId7" Type="http://schemas.openxmlformats.org/officeDocument/2006/relationships/slide" Target="slide50.xml"/><Relationship Id="rId12" Type="http://schemas.openxmlformats.org/officeDocument/2006/relationships/slide" Target="slide51.xml"/><Relationship Id="rId17" Type="http://schemas.openxmlformats.org/officeDocument/2006/relationships/slide" Target="slide56.xml"/><Relationship Id="rId2" Type="http://schemas.openxmlformats.org/officeDocument/2006/relationships/notesSlide" Target="../notesSlides/notesSlide44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233.xml"/><Relationship Id="rId6" Type="http://schemas.openxmlformats.org/officeDocument/2006/relationships/slide" Target="slide46.xml"/><Relationship Id="rId11" Type="http://schemas.openxmlformats.org/officeDocument/2006/relationships/slide" Target="slide49.xml"/><Relationship Id="rId5" Type="http://schemas.openxmlformats.org/officeDocument/2006/relationships/audio" Target="../media/audio6.wav"/><Relationship Id="rId15" Type="http://schemas.openxmlformats.org/officeDocument/2006/relationships/slide" Target="slide54.xml"/><Relationship Id="rId10" Type="http://schemas.openxmlformats.org/officeDocument/2006/relationships/slide" Target="slide47.xml"/><Relationship Id="rId4" Type="http://schemas.openxmlformats.org/officeDocument/2006/relationships/slide" Target="slide58.xml"/><Relationship Id="rId9" Type="http://schemas.openxmlformats.org/officeDocument/2006/relationships/slide" Target="slide48.xml"/><Relationship Id="rId14" Type="http://schemas.openxmlformats.org/officeDocument/2006/relationships/slide" Target="slide5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slide" Target="slide4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3.jpe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00.xml"/><Relationship Id="rId6" Type="http://schemas.openxmlformats.org/officeDocument/2006/relationships/slide" Target="slide59.xml"/><Relationship Id="rId5" Type="http://schemas.openxmlformats.org/officeDocument/2006/relationships/image" Target="../media/image1.jpeg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93.xml"/><Relationship Id="rId13" Type="http://schemas.openxmlformats.org/officeDocument/2006/relationships/slide" Target="slide88.xml"/><Relationship Id="rId18" Type="http://schemas.openxmlformats.org/officeDocument/2006/relationships/slide" Target="slide82.xml"/><Relationship Id="rId26" Type="http://schemas.openxmlformats.org/officeDocument/2006/relationships/slide" Target="slide74.xml"/><Relationship Id="rId39" Type="http://schemas.openxmlformats.org/officeDocument/2006/relationships/slide" Target="slide61.xml"/><Relationship Id="rId3" Type="http://schemas.openxmlformats.org/officeDocument/2006/relationships/audio" Target="../media/audio1.wav"/><Relationship Id="rId21" Type="http://schemas.openxmlformats.org/officeDocument/2006/relationships/slide" Target="slide79.xml"/><Relationship Id="rId34" Type="http://schemas.openxmlformats.org/officeDocument/2006/relationships/slide" Target="slide66.xml"/><Relationship Id="rId42" Type="http://schemas.openxmlformats.org/officeDocument/2006/relationships/slide" Target="slide3.xml"/><Relationship Id="rId7" Type="http://schemas.openxmlformats.org/officeDocument/2006/relationships/slide" Target="slide94.xml"/><Relationship Id="rId12" Type="http://schemas.openxmlformats.org/officeDocument/2006/relationships/slide" Target="slide89.xml"/><Relationship Id="rId17" Type="http://schemas.openxmlformats.org/officeDocument/2006/relationships/slide" Target="slide83.xml"/><Relationship Id="rId25" Type="http://schemas.openxmlformats.org/officeDocument/2006/relationships/slide" Target="slide75.xml"/><Relationship Id="rId33" Type="http://schemas.openxmlformats.org/officeDocument/2006/relationships/slide" Target="slide67.xml"/><Relationship Id="rId38" Type="http://schemas.openxmlformats.org/officeDocument/2006/relationships/slide" Target="slide62.xml"/><Relationship Id="rId2" Type="http://schemas.openxmlformats.org/officeDocument/2006/relationships/notesSlide" Target="../notesSlides/notesSlide59.xml"/><Relationship Id="rId16" Type="http://schemas.openxmlformats.org/officeDocument/2006/relationships/slide" Target="slide84.xml"/><Relationship Id="rId20" Type="http://schemas.openxmlformats.org/officeDocument/2006/relationships/slide" Target="slide80.xml"/><Relationship Id="rId29" Type="http://schemas.openxmlformats.org/officeDocument/2006/relationships/slide" Target="slide71.xml"/><Relationship Id="rId41" Type="http://schemas.openxmlformats.org/officeDocument/2006/relationships/slide" Target="slide60.xml"/><Relationship Id="rId1" Type="http://schemas.openxmlformats.org/officeDocument/2006/relationships/slideLayout" Target="../slideLayouts/slideLayout167.xml"/><Relationship Id="rId6" Type="http://schemas.openxmlformats.org/officeDocument/2006/relationships/slide" Target="slide95.xml"/><Relationship Id="rId11" Type="http://schemas.openxmlformats.org/officeDocument/2006/relationships/slide" Target="slide90.xml"/><Relationship Id="rId24" Type="http://schemas.openxmlformats.org/officeDocument/2006/relationships/slide" Target="slide76.xml"/><Relationship Id="rId32" Type="http://schemas.openxmlformats.org/officeDocument/2006/relationships/slide" Target="slide68.xml"/><Relationship Id="rId37" Type="http://schemas.openxmlformats.org/officeDocument/2006/relationships/slide" Target="slide63.xml"/><Relationship Id="rId40" Type="http://schemas.openxmlformats.org/officeDocument/2006/relationships/slide" Target="slide59.xml"/><Relationship Id="rId5" Type="http://schemas.openxmlformats.org/officeDocument/2006/relationships/image" Target="../media/image1.jpeg"/><Relationship Id="rId15" Type="http://schemas.openxmlformats.org/officeDocument/2006/relationships/slide" Target="slide85.xml"/><Relationship Id="rId23" Type="http://schemas.openxmlformats.org/officeDocument/2006/relationships/slide" Target="slide77.xml"/><Relationship Id="rId28" Type="http://schemas.openxmlformats.org/officeDocument/2006/relationships/slide" Target="slide72.xml"/><Relationship Id="rId36" Type="http://schemas.openxmlformats.org/officeDocument/2006/relationships/slide" Target="slide64.xml"/><Relationship Id="rId10" Type="http://schemas.openxmlformats.org/officeDocument/2006/relationships/slide" Target="slide91.xml"/><Relationship Id="rId19" Type="http://schemas.openxmlformats.org/officeDocument/2006/relationships/slide" Target="slide81.xml"/><Relationship Id="rId31" Type="http://schemas.openxmlformats.org/officeDocument/2006/relationships/slide" Target="slide69.xml"/><Relationship Id="rId44" Type="http://schemas.openxmlformats.org/officeDocument/2006/relationships/audio" Target="../media/audio5.wav"/><Relationship Id="rId4" Type="http://schemas.openxmlformats.org/officeDocument/2006/relationships/slide" Target="slide86.xml"/><Relationship Id="rId9" Type="http://schemas.openxmlformats.org/officeDocument/2006/relationships/slide" Target="slide92.xml"/><Relationship Id="rId14" Type="http://schemas.openxmlformats.org/officeDocument/2006/relationships/slide" Target="slide87.xml"/><Relationship Id="rId22" Type="http://schemas.openxmlformats.org/officeDocument/2006/relationships/slide" Target="slide78.xml"/><Relationship Id="rId27" Type="http://schemas.openxmlformats.org/officeDocument/2006/relationships/slide" Target="slide73.xml"/><Relationship Id="rId30" Type="http://schemas.openxmlformats.org/officeDocument/2006/relationships/slide" Target="slide70.xml"/><Relationship Id="rId35" Type="http://schemas.openxmlformats.org/officeDocument/2006/relationships/slide" Target="slide65.xml"/><Relationship Id="rId43" Type="http://schemas.openxmlformats.org/officeDocument/2006/relationships/slide" Target="slide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67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67.xml"/><Relationship Id="rId4" Type="http://schemas.openxmlformats.org/officeDocument/2006/relationships/slide" Target="slide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6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6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6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089;&#1072;&#1084;&#1099;&#1081;%20&#1091;&#1084;&#1085;&#1099;&#1081;\myTimer5\myTimer.exe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67.xml"/><Relationship Id="rId4" Type="http://schemas.openxmlformats.org/officeDocument/2006/relationships/slide" Target="slid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5" Type="http://schemas.openxmlformats.org/officeDocument/2006/relationships/slide" Target="slide8.xml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6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6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6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6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6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audio" Target="../media/audio1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6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6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6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6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6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6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6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5" Type="http://schemas.openxmlformats.org/officeDocument/2006/relationships/slide" Target="slide10.xml"/><Relationship Id="rId4" Type="http://schemas.openxmlformats.org/officeDocument/2006/relationships/audio" Target="../media/audio2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6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6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6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6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6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6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24.gi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pres?slideindex=1&amp;slidetitle="/>
          </p:cNvPr>
          <p:cNvSpPr/>
          <p:nvPr/>
        </p:nvSpPr>
        <p:spPr>
          <a:xfrm>
            <a:off x="2857488" y="2643182"/>
            <a:ext cx="3643338" cy="200026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БРЕЙН РИНГ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СВОЯ ИГРА</a:t>
            </a:r>
            <a:endParaRPr lang="en-US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6" name="Picture 5" descr="professor_of_anatomy_hc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34669" cy="220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professor_of_physics_hc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572008"/>
            <a:ext cx="2097080" cy="209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professor_atomic_energy_hc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1" y="4714884"/>
            <a:ext cx="2875430" cy="210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professor_of_biology_hc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14290"/>
            <a:ext cx="2143108" cy="260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Администратор\Рабочий стол\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642918"/>
            <a:ext cx="55006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57422" y="2285992"/>
            <a:ext cx="471490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</a:t>
            </a:r>
          </a:p>
          <a:p>
            <a:pPr algn="ctr"/>
            <a:r>
              <a:rPr lang="ru-RU" sz="6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УМНЫЙ</a:t>
            </a:r>
            <a:endParaRPr lang="ru-RU" sz="6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звук 9">
            <a:hlinkClick r:id="rId10" action="ppaction://hlinkfile" highlightClick="1"/>
          </p:cNvPr>
          <p:cNvSpPr/>
          <p:nvPr/>
        </p:nvSpPr>
        <p:spPr>
          <a:xfrm>
            <a:off x="4572000" y="4572008"/>
            <a:ext cx="428628" cy="28575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Какое из этих животных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4400" b="1" i="1" dirty="0" smtClean="0">
                <a:solidFill>
                  <a:srgbClr val="C00000"/>
                </a:solidFill>
              </a:rPr>
              <a:t>обитает в море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</a:rPr>
              <a:t>Толсторогая</a:t>
            </a:r>
            <a:r>
              <a:rPr lang="ru-RU" sz="2800" b="1" i="1" dirty="0" smtClean="0">
                <a:solidFill>
                  <a:srgbClr val="FFFF00"/>
                </a:solidFill>
              </a:rPr>
              <a:t> актиния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7000892" y="6143644"/>
            <a:ext cx="1857388" cy="928694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Канберра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Улан-Батор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Рим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Вашингтон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5786" y="285728"/>
            <a:ext cx="7215238" cy="2286016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FFFF"/>
                </a:solidFill>
              </a:rPr>
              <a:t>Какой из этих столичных городов - самый древний</a:t>
            </a:r>
            <a:endParaRPr lang="ru-RU" sz="3600" b="1" i="1" dirty="0">
              <a:solidFill>
                <a:srgbClr val="00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Рим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5786" y="285728"/>
            <a:ext cx="7215238" cy="2286016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FFFF"/>
                </a:solidFill>
              </a:rPr>
              <a:t>Какой из этих столичных городов - самый древний</a:t>
            </a:r>
            <a:endParaRPr lang="ru-RU" sz="3600" b="1" i="1" dirty="0">
              <a:solidFill>
                <a:srgbClr val="00FFFF"/>
              </a:solidFill>
            </a:endParaRPr>
          </a:p>
        </p:txBody>
      </p:sp>
      <p:sp>
        <p:nvSpPr>
          <p:cNvPr id="20" name="Стрелка влево 19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286644" y="6143644"/>
            <a:ext cx="1571636" cy="7143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Дед Мороз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Белая колдунья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Фавн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Тамнус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Лев Аслан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Круглая лента лицом вверх 19"/>
          <p:cNvSpPr/>
          <p:nvPr/>
        </p:nvSpPr>
        <p:spPr>
          <a:xfrm>
            <a:off x="214282" y="285728"/>
            <a:ext cx="8929718" cy="2357454"/>
          </a:xfrm>
          <a:prstGeom prst="ellipseRibbon2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D414B9"/>
                </a:solidFill>
              </a:rPr>
              <a:t>Кто из персонажей сказки Льюиса угощал мальчика </a:t>
            </a:r>
            <a:r>
              <a:rPr lang="ru-RU" sz="2800" b="1" i="1" dirty="0" err="1" smtClean="0">
                <a:solidFill>
                  <a:srgbClr val="D414B9"/>
                </a:solidFill>
              </a:rPr>
              <a:t>Эдмунда</a:t>
            </a:r>
            <a:r>
              <a:rPr lang="ru-RU" sz="2800" b="1" i="1" dirty="0" smtClean="0">
                <a:solidFill>
                  <a:srgbClr val="D414B9"/>
                </a:solidFill>
              </a:rPr>
              <a:t> рахат-лукумом</a:t>
            </a:r>
            <a:endParaRPr lang="ru-RU" sz="2800" b="1" i="1" dirty="0">
              <a:solidFill>
                <a:srgbClr val="D414B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utoUpdateAnimBg="0"/>
      <p:bldP spid="13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Белая колдунья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20" name="Круглая лента лицом вверх 19"/>
          <p:cNvSpPr/>
          <p:nvPr/>
        </p:nvSpPr>
        <p:spPr>
          <a:xfrm>
            <a:off x="214282" y="285728"/>
            <a:ext cx="8929718" cy="2357454"/>
          </a:xfrm>
          <a:prstGeom prst="ellipseRibbon2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D414B9"/>
                </a:solidFill>
              </a:rPr>
              <a:t>Кто из персонажей сказки Льюиса угощал мальчика </a:t>
            </a:r>
            <a:r>
              <a:rPr lang="ru-RU" sz="2800" b="1" i="1" dirty="0" err="1" smtClean="0">
                <a:solidFill>
                  <a:srgbClr val="D414B9"/>
                </a:solidFill>
              </a:rPr>
              <a:t>Эдмунда</a:t>
            </a:r>
            <a:r>
              <a:rPr lang="ru-RU" sz="2800" b="1" i="1" dirty="0" smtClean="0">
                <a:solidFill>
                  <a:srgbClr val="D414B9"/>
                </a:solidFill>
              </a:rPr>
              <a:t> рахат-лукумом</a:t>
            </a:r>
            <a:endParaRPr lang="ru-RU" sz="2800" b="1" i="1" dirty="0">
              <a:solidFill>
                <a:srgbClr val="D414B9"/>
              </a:solidFill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7143768" y="6286520"/>
            <a:ext cx="1785950" cy="785818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Каким островом 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4400" b="1" i="1" dirty="0" smtClean="0">
                <a:solidFill>
                  <a:srgbClr val="C00000"/>
                </a:solidFill>
              </a:rPr>
              <a:t>правил царь </a:t>
            </a:r>
            <a:r>
              <a:rPr lang="ru-RU" sz="4400" b="1" i="1" dirty="0" err="1" smtClean="0">
                <a:solidFill>
                  <a:srgbClr val="C00000"/>
                </a:solidFill>
              </a:rPr>
              <a:t>Лаэрт</a:t>
            </a:r>
            <a:r>
              <a:rPr lang="ru-RU" sz="4400" b="1" i="1" dirty="0" smtClean="0">
                <a:solidFill>
                  <a:srgbClr val="C00000"/>
                </a:solidFill>
              </a:rPr>
              <a:t> отец легендарного Одиссея?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</a:rPr>
              <a:t>Итака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err="1" smtClean="0">
                <a:solidFill>
                  <a:srgbClr val="FFFF00"/>
                </a:solidFill>
              </a:rPr>
              <a:t>Наксос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err="1" smtClean="0">
                <a:solidFill>
                  <a:srgbClr val="FFFF00"/>
                </a:solidFill>
              </a:rPr>
              <a:t>Эвбея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</a:rPr>
              <a:t>Крит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Каким островом правил царь </a:t>
            </a:r>
            <a:r>
              <a:rPr lang="ru-RU" sz="4400" b="1" i="1" dirty="0" err="1" smtClean="0">
                <a:solidFill>
                  <a:srgbClr val="C00000"/>
                </a:solidFill>
              </a:rPr>
              <a:t>Лаэрт</a:t>
            </a:r>
            <a:r>
              <a:rPr lang="ru-RU" sz="4400" b="1" i="1" dirty="0" smtClean="0">
                <a:solidFill>
                  <a:srgbClr val="C00000"/>
                </a:solidFill>
              </a:rPr>
              <a:t> отец легендарного Одиссея?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</a:rPr>
              <a:t>Итака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7000892" y="6072206"/>
            <a:ext cx="1857388" cy="785794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Какой из этих старинных инструментов является «предком» рояля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Тамбурин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Виола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Лютня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err="1" smtClean="0">
                <a:solidFill>
                  <a:srgbClr val="FFFF00"/>
                </a:solidFill>
              </a:rPr>
              <a:t>Клавикорд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Какой из этих старинных инструментов является «предком» рояля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err="1" smtClean="0">
                <a:solidFill>
                  <a:srgbClr val="FFFF00"/>
                </a:solidFill>
              </a:rPr>
              <a:t>Клавикорд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6858016" y="6072206"/>
            <a:ext cx="2000264" cy="10001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Какое из этих деревьев опыляется только ветром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Береза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Липа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Абрикос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Груша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hlinkClick r:id="rId3" action="ppaction://hlinksldjump"/>
          </p:cNvPr>
          <p:cNvSpPr txBox="1"/>
          <p:nvPr/>
        </p:nvSpPr>
        <p:spPr>
          <a:xfrm>
            <a:off x="1643042" y="714356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hlinkClick r:id="rId5" action="ppaction://hlinksldjump"/>
          </p:cNvPr>
          <p:cNvSpPr txBox="1"/>
          <p:nvPr/>
        </p:nvSpPr>
        <p:spPr>
          <a:xfrm>
            <a:off x="3071802" y="714356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4357686" y="714356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>
          <a:xfrm>
            <a:off x="5786446" y="714356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8" action="ppaction://hlinksldjump"/>
          </p:cNvPr>
          <p:cNvSpPr txBox="1"/>
          <p:nvPr/>
        </p:nvSpPr>
        <p:spPr>
          <a:xfrm>
            <a:off x="7286644" y="714356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rId9" action="ppaction://hlinksldjump"/>
          </p:cNvPr>
          <p:cNvSpPr txBox="1"/>
          <p:nvPr/>
        </p:nvSpPr>
        <p:spPr>
          <a:xfrm>
            <a:off x="1643042" y="2000240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rId10" action="ppaction://hlinksldjump"/>
          </p:cNvPr>
          <p:cNvSpPr txBox="1"/>
          <p:nvPr/>
        </p:nvSpPr>
        <p:spPr>
          <a:xfrm>
            <a:off x="3071802" y="2000240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11" action="ppaction://hlinksldjump"/>
          </p:cNvPr>
          <p:cNvSpPr txBox="1"/>
          <p:nvPr/>
        </p:nvSpPr>
        <p:spPr>
          <a:xfrm>
            <a:off x="4357686" y="2000240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hlinkClick r:id="rId12" action="ppaction://hlinksldjump"/>
          </p:cNvPr>
          <p:cNvSpPr txBox="1"/>
          <p:nvPr/>
        </p:nvSpPr>
        <p:spPr>
          <a:xfrm>
            <a:off x="5857884" y="2000240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hlinkClick r:id="rId13" action="ppaction://hlinksldjump"/>
          </p:cNvPr>
          <p:cNvSpPr txBox="1"/>
          <p:nvPr/>
        </p:nvSpPr>
        <p:spPr>
          <a:xfrm>
            <a:off x="7286644" y="2000240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hlinkClick r:id="rId14" action="ppaction://hlinksldjump"/>
          </p:cNvPr>
          <p:cNvSpPr txBox="1"/>
          <p:nvPr/>
        </p:nvSpPr>
        <p:spPr>
          <a:xfrm>
            <a:off x="1643042" y="3357562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hlinkClick r:id="rId15" action="ppaction://hlinksldjump"/>
          </p:cNvPr>
          <p:cNvSpPr txBox="1"/>
          <p:nvPr/>
        </p:nvSpPr>
        <p:spPr>
          <a:xfrm>
            <a:off x="3071802" y="3357562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hlinkClick r:id="rId16" action="ppaction://hlinksldjump"/>
          </p:cNvPr>
          <p:cNvSpPr txBox="1"/>
          <p:nvPr/>
        </p:nvSpPr>
        <p:spPr>
          <a:xfrm>
            <a:off x="4429124" y="3357562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hlinkClick r:id="rId17" action="ppaction://hlinksldjump"/>
          </p:cNvPr>
          <p:cNvSpPr txBox="1"/>
          <p:nvPr/>
        </p:nvSpPr>
        <p:spPr>
          <a:xfrm>
            <a:off x="5857884" y="3357562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hlinkClick r:id="rId18" action="ppaction://hlinksldjump"/>
          </p:cNvPr>
          <p:cNvSpPr txBox="1"/>
          <p:nvPr/>
        </p:nvSpPr>
        <p:spPr>
          <a:xfrm>
            <a:off x="7286644" y="3357562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hlinkClick r:id="rId19" action="ppaction://hlinksldjump"/>
          </p:cNvPr>
          <p:cNvSpPr txBox="1"/>
          <p:nvPr/>
        </p:nvSpPr>
        <p:spPr>
          <a:xfrm>
            <a:off x="1643042" y="4786322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hlinkClick r:id="rId20" action="ppaction://hlinksldjump"/>
          </p:cNvPr>
          <p:cNvSpPr txBox="1"/>
          <p:nvPr/>
        </p:nvSpPr>
        <p:spPr>
          <a:xfrm>
            <a:off x="3071802" y="4786322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hlinkClick r:id="rId21" action="ppaction://hlinksldjump"/>
          </p:cNvPr>
          <p:cNvSpPr txBox="1"/>
          <p:nvPr/>
        </p:nvSpPr>
        <p:spPr>
          <a:xfrm>
            <a:off x="4429124" y="4786322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hlinkClick r:id="rId22" action="ppaction://hlinksldjump"/>
          </p:cNvPr>
          <p:cNvSpPr txBox="1"/>
          <p:nvPr/>
        </p:nvSpPr>
        <p:spPr>
          <a:xfrm>
            <a:off x="5857884" y="4786322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hlinkClick r:id="rId23" action="ppaction://hlinksldjump"/>
          </p:cNvPr>
          <p:cNvSpPr txBox="1"/>
          <p:nvPr/>
        </p:nvSpPr>
        <p:spPr>
          <a:xfrm>
            <a:off x="7286644" y="4786322"/>
            <a:ext cx="857256" cy="785818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Управляющая кнопка: возврат 21">
            <a:hlinkClick r:id="rId24" action="ppaction://hlinksldjump" highlightClick="1">
              <a:snd r:embed="rId25" name="click.wav"/>
            </a:hlinkClick>
          </p:cNvPr>
          <p:cNvSpPr/>
          <p:nvPr/>
        </p:nvSpPr>
        <p:spPr>
          <a:xfrm>
            <a:off x="8501090" y="6286520"/>
            <a:ext cx="642910" cy="571480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428992" y="571501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pc="600" dirty="0" smtClean="0">
                <a:solidFill>
                  <a:srgbClr val="CCFF99"/>
                </a:solidFill>
              </a:rPr>
              <a:t>1тур(5сек)</a:t>
            </a:r>
            <a:endParaRPr lang="ru-RU" sz="2800" b="1" i="1" spc="600" dirty="0">
              <a:solidFill>
                <a:srgbClr val="CCFF99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Какое из этих деревьев опыляется только ветром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Береза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7000892" y="6215082"/>
            <a:ext cx="1785950" cy="642918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В каком из этих видов спорта соревнуются на санях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Фристайл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Биатлон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Скелетон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Шорт -трех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В каком из этих видов спорта соревнуются на санях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Скелетон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6929454" y="6286520"/>
            <a:ext cx="1714512" cy="57148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Какой вид 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4400" b="1" i="1" dirty="0" smtClean="0">
                <a:solidFill>
                  <a:srgbClr val="C00000"/>
                </a:solidFill>
              </a:rPr>
              <a:t>общественного транспорта ведет свое начало от конки?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Трамвай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Троллейбус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Фуникулер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Автобус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Какой вид общественного транспорта ведет свое начало от конки?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Трамвай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7000892" y="5929306"/>
            <a:ext cx="1714512" cy="928694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Какое прозвище получили  у моряков сороковые широты Южного полушария из-за частых штормов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Зовущие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Ревущие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Плачущие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Бегущие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Какое прозвище получили  у моряков сороковые широты Южного полушария из-за частых штормов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Ревущие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6858016" y="6143644"/>
            <a:ext cx="1714512" cy="7143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Нефрит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Рубин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Кварц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Топаз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928662" y="500042"/>
            <a:ext cx="7786742" cy="15716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Разновидностью какого минерала является горный хрусталь?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Кварц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928662" y="500042"/>
            <a:ext cx="7786742" cy="15716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Разновидностью какого минерала является горный хрусталь?</a:t>
            </a:r>
            <a:endParaRPr lang="ru-RU" sz="3200" dirty="0"/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6715140" y="6143644"/>
            <a:ext cx="1928826" cy="7143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Акулы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Скаты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Химеры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Карпы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285720" y="214290"/>
            <a:ext cx="8001056" cy="2571768"/>
          </a:xfrm>
          <a:prstGeom prst="flowChartOnlineStorag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Какие из этих рыб относятся к костным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utoUpdateAnimBg="0"/>
      <p:bldP spid="13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78595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Каким волшебным предметом воспользовался мальчик-пальчик в бегстве от людоеда в сказке Перро?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Шапка-невидимка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Семимильные сапоги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Летучий корабль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Ковер-самолет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Карпы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285720" y="214290"/>
            <a:ext cx="8001056" cy="2571768"/>
          </a:xfrm>
          <a:prstGeom prst="flowChartOnlineStorag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Какие из этих рыб относятся к костным</a:t>
            </a:r>
            <a:endParaRPr lang="ru-RU" sz="4800" dirty="0"/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6643702" y="6215082"/>
            <a:ext cx="1857388" cy="642918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Масленые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Акварельные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Акриловые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Темперные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785786" y="357166"/>
            <a:ext cx="7786742" cy="2357454"/>
          </a:xfrm>
          <a:prstGeom prst="wedgeRoundRect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Какие из этих красок вошли в употребление позже других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Акриловые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785786" y="357166"/>
            <a:ext cx="7786742" cy="2357454"/>
          </a:xfrm>
          <a:prstGeom prst="wedgeRoundRect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Какие из этих красок вошли в употребление позже других</a:t>
            </a:r>
            <a:endParaRPr lang="ru-RU" sz="4800" dirty="0"/>
          </a:p>
        </p:txBody>
      </p:sp>
      <p:sp>
        <p:nvSpPr>
          <p:cNvPr id="13" name="Стрелка влево 12">
            <a:hlinkClick r:id="rId4" action="ppaction://hlinksldjump"/>
          </p:cNvPr>
          <p:cNvSpPr/>
          <p:nvPr/>
        </p:nvSpPr>
        <p:spPr>
          <a:xfrm>
            <a:off x="6715140" y="6215082"/>
            <a:ext cx="1928826" cy="642918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Балканский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Пиренейский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Кольский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</a:rPr>
              <a:t>Апеннинский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357158" y="0"/>
            <a:ext cx="7572428" cy="2714644"/>
          </a:xfrm>
          <a:prstGeom prst="cloud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FF99"/>
                </a:solidFill>
              </a:rPr>
              <a:t>На каком полуострове располагалась римская провинция </a:t>
            </a:r>
            <a:r>
              <a:rPr lang="ru-RU" sz="2800" b="1" i="1" dirty="0" err="1" smtClean="0">
                <a:solidFill>
                  <a:srgbClr val="CCFF99"/>
                </a:solidFill>
              </a:rPr>
              <a:t>Лузитания</a:t>
            </a:r>
            <a:endParaRPr lang="ru-RU" sz="2800" b="1" i="1" dirty="0">
              <a:solidFill>
                <a:srgbClr val="CCFF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Пиренейский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357158" y="0"/>
            <a:ext cx="7572428" cy="2714644"/>
          </a:xfrm>
          <a:prstGeom prst="cloud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FF99"/>
                </a:solidFill>
              </a:rPr>
              <a:t>На каком полуострове располагалась римская провинция </a:t>
            </a:r>
            <a:r>
              <a:rPr lang="ru-RU" sz="2800" b="1" i="1" dirty="0" err="1" smtClean="0">
                <a:solidFill>
                  <a:srgbClr val="CCFF99"/>
                </a:solidFill>
              </a:rPr>
              <a:t>Лузитания</a:t>
            </a:r>
            <a:endParaRPr lang="ru-RU" sz="2800" b="1" i="1" dirty="0">
              <a:solidFill>
                <a:srgbClr val="CCFF99"/>
              </a:solidFill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6786578" y="6000768"/>
            <a:ext cx="1857388" cy="64294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Алексей Кольцов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Михаил Ломоносов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Николай Некрасов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Денис Давыдов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6" action="ppaction://hlinksldjump">
                  <a:snd r:embed="rId3" name="click.wav"/>
                </a:hlinkClick>
              </a:rPr>
              <a:t>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1071538" y="285728"/>
            <a:ext cx="7643866" cy="22860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FF"/>
                </a:solidFill>
              </a:rPr>
              <a:t>Кто из этих поэтов является автором «Дневника партизанских действий 1812 года»?</a:t>
            </a:r>
            <a:endParaRPr lang="ru-RU" sz="2800" b="1" i="1" dirty="0">
              <a:solidFill>
                <a:srgbClr val="00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Денис Давыдов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1071538" y="285728"/>
            <a:ext cx="7643866" cy="22860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FF"/>
                </a:solidFill>
              </a:rPr>
              <a:t>Кто из этих поэтов является автором «Дневника партизанских действий 1812 года»?</a:t>
            </a:r>
            <a:endParaRPr lang="ru-RU" sz="2800" b="1" i="1" dirty="0">
              <a:solidFill>
                <a:srgbClr val="00FFFF"/>
              </a:solidFill>
            </a:endParaRPr>
          </a:p>
        </p:txBody>
      </p:sp>
      <p:sp>
        <p:nvSpPr>
          <p:cNvPr id="20" name="Стрелка влево 19">
            <a:hlinkClick r:id="rId3" action="ppaction://hlinksldjump"/>
          </p:cNvPr>
          <p:cNvSpPr/>
          <p:nvPr/>
        </p:nvSpPr>
        <p:spPr>
          <a:xfrm>
            <a:off x="7072330" y="6215082"/>
            <a:ext cx="1785950" cy="642918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228601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5400" b="1" i="1" spc="300" dirty="0" smtClean="0">
                <a:solidFill>
                  <a:srgbClr val="C00000"/>
                </a:solidFill>
              </a:rPr>
              <a:t>Кто из этих античных литераторов писал на латинском языке</a:t>
            </a:r>
            <a:endParaRPr lang="ru-RU" sz="5400" b="1" i="1" spc="300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1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4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2">
                    <a:lumMod val="10000"/>
                  </a:schemeClr>
                </a:solidFill>
              </a:rPr>
              <a:t>Эсхил</a:t>
            </a:r>
            <a:endParaRPr lang="ru-RU" sz="4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2">
                    <a:lumMod val="10000"/>
                  </a:schemeClr>
                </a:solidFill>
              </a:rPr>
              <a:t>Овидий</a:t>
            </a:r>
            <a:endParaRPr lang="ru-RU" sz="4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2">
                    <a:lumMod val="10000"/>
                  </a:schemeClr>
                </a:solidFill>
              </a:rPr>
              <a:t>Еврипид</a:t>
            </a:r>
            <a:endParaRPr lang="ru-RU" sz="4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err="1" smtClean="0">
                <a:solidFill>
                  <a:schemeClr val="tx2">
                    <a:lumMod val="10000"/>
                  </a:schemeClr>
                </a:solidFill>
              </a:rPr>
              <a:t>Софокл</a:t>
            </a:r>
            <a:endParaRPr lang="ru-RU" sz="4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Блок-схема: перфолента 22">
            <a:hlinkClick r:id="rId5" action="ppaction://hlinksldjump"/>
          </p:cNvPr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228601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5400" b="1" i="1" spc="300" dirty="0" smtClean="0">
                <a:solidFill>
                  <a:srgbClr val="C00000"/>
                </a:solidFill>
              </a:rPr>
              <a:t>Кто из этих античных литераторов писал на латинском языке</a:t>
            </a:r>
            <a:endParaRPr lang="ru-RU" sz="5400" b="1" i="1" spc="300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2">
                    <a:lumMod val="10000"/>
                  </a:schemeClr>
                </a:solidFill>
              </a:rPr>
              <a:t>Овидий</a:t>
            </a:r>
            <a:endParaRPr lang="ru-RU" sz="4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6786578" y="6072206"/>
            <a:ext cx="1928826" cy="10001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58246" cy="1857388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Какое из этих созвездий нельзя увидеть с территории России и Украины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Гончие псы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Малый конь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Большая медведица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Райская птица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Каким волшебным предметом воспользовался мальчик-пальчик в бегстве от людоеда в сказке Перро?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Семимильные сапоги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429520" y="6215082"/>
            <a:ext cx="1500198" cy="642918"/>
          </a:xfrm>
          <a:prstGeom prst="leftArrow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58246" cy="1857388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Какое из этих созвездий нельзя увидеть с территории России и Украины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Райская птица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4" action="ppaction://hlinksldjump"/>
          </p:cNvPr>
          <p:cNvSpPr/>
          <p:nvPr/>
        </p:nvSpPr>
        <p:spPr>
          <a:xfrm>
            <a:off x="6929454" y="6143644"/>
            <a:ext cx="1785950" cy="714356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Серая шейка</a:t>
            </a:r>
            <a:endParaRPr lang="ru-RU" sz="32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Золотая антилопа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Серебряное копытце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Аленький цветочек</a:t>
            </a:r>
            <a:endParaRPr lang="ru-RU" sz="32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428596" y="642918"/>
            <a:ext cx="8143932" cy="2571768"/>
          </a:xfrm>
          <a:prstGeom prst="teardrop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Какой из этих мультфильмов создан по сказке Сергея Аксакова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Аленький цветочек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428596" y="642918"/>
            <a:ext cx="8143932" cy="2571768"/>
          </a:xfrm>
          <a:prstGeom prst="teardrop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Какой из этих мультфильмов создан по сказке Сергея Аксакова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7143768" y="6215082"/>
            <a:ext cx="1714512" cy="642918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>
            <a:off x="7215206" y="5715016"/>
            <a:ext cx="857256" cy="785818"/>
          </a:xfrm>
          <a:prstGeom prst="rect">
            <a:avLst/>
          </a:prstGeom>
          <a:blipFill>
            <a:blip r:embed="rId7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hlinkClick r:id="rId6" action="ppaction://hlinksldjump"/>
          </p:cNvPr>
          <p:cNvSpPr txBox="1"/>
          <p:nvPr/>
        </p:nvSpPr>
        <p:spPr>
          <a:xfrm>
            <a:off x="5857884" y="5715016"/>
            <a:ext cx="857256" cy="785818"/>
          </a:xfrm>
          <a:prstGeom prst="rect">
            <a:avLst/>
          </a:prstGeom>
          <a:blipFill>
            <a:blip r:embed="rId7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hlinkClick r:id="rId6" action="ppaction://hlinksldjump"/>
          </p:cNvPr>
          <p:cNvSpPr txBox="1"/>
          <p:nvPr/>
        </p:nvSpPr>
        <p:spPr>
          <a:xfrm>
            <a:off x="4429124" y="5715016"/>
            <a:ext cx="857256" cy="785818"/>
          </a:xfrm>
          <a:prstGeom prst="rect">
            <a:avLst/>
          </a:prstGeom>
          <a:blipFill>
            <a:blip r:embed="rId7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1500166" y="5715016"/>
            <a:ext cx="857256" cy="785818"/>
          </a:xfrm>
          <a:prstGeom prst="rect">
            <a:avLst/>
          </a:prstGeom>
          <a:blipFill>
            <a:blip r:embed="rId7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5715016"/>
            <a:ext cx="857256" cy="785818"/>
          </a:xfrm>
          <a:prstGeom prst="rect">
            <a:avLst/>
          </a:prstGeom>
          <a:blipFill>
            <a:blip r:embed="rId7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000364" y="5715016"/>
            <a:ext cx="857256" cy="785818"/>
          </a:xfrm>
          <a:prstGeom prst="rect">
            <a:avLst/>
          </a:prstGeom>
          <a:blipFill>
            <a:blip r:embed="rId7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0"/>
            <a:ext cx="8572560" cy="4357718"/>
          </a:xfrm>
          <a:prstGeom prst="ellipse">
            <a:avLst/>
          </a:prstGeom>
          <a:gradFill flip="none" rotWithShape="1">
            <a:gsLst>
              <a:gs pos="0">
                <a:srgbClr val="D414B9">
                  <a:shade val="30000"/>
                  <a:satMod val="115000"/>
                </a:srgbClr>
              </a:gs>
              <a:gs pos="50000">
                <a:srgbClr val="D414B9">
                  <a:shade val="67500"/>
                  <a:satMod val="115000"/>
                </a:srgbClr>
              </a:gs>
              <a:gs pos="100000">
                <a:srgbClr val="D414B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00430" y="0"/>
            <a:ext cx="2143140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ГДЕ</a:t>
            </a:r>
            <a:endParaRPr lang="ru-RU" sz="44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1142976" y="285728"/>
            <a:ext cx="2071702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АБВ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786446" y="285728"/>
            <a:ext cx="2286016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ЖЗИ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85720" y="1571612"/>
            <a:ext cx="2357454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КЛМ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57224" y="3071810"/>
            <a:ext cx="2214578" cy="114300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УФХ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571868" y="1285860"/>
            <a:ext cx="2286016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НОП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6643702" y="1500174"/>
            <a:ext cx="2286016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РСТ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6429388" y="2928934"/>
            <a:ext cx="2214578" cy="121444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ЩЫЬ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643306" y="2571744"/>
            <a:ext cx="2286016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ЦЧШ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3714744" y="3786190"/>
            <a:ext cx="2428892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0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ЭЮЯ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5715016"/>
            <a:ext cx="857256" cy="785818"/>
          </a:xfrm>
          <a:prstGeom prst="rect">
            <a:avLst/>
          </a:prstGeom>
          <a:blipFill>
            <a:blip r:embed="rId7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64" y="5715016"/>
            <a:ext cx="857256" cy="785818"/>
          </a:xfrm>
          <a:prstGeom prst="rect">
            <a:avLst/>
          </a:prstGeom>
          <a:blipFill>
            <a:blip r:embed="rId7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9124" y="5715016"/>
            <a:ext cx="857256" cy="785818"/>
          </a:xfrm>
          <a:prstGeom prst="rect">
            <a:avLst/>
          </a:prstGeom>
          <a:blipFill>
            <a:blip r:embed="rId7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7884" y="5715016"/>
            <a:ext cx="857256" cy="785818"/>
          </a:xfrm>
          <a:prstGeom prst="rect">
            <a:avLst/>
          </a:prstGeom>
          <a:blipFill>
            <a:blip r:embed="rId7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4612" y="5072074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3399"/>
                </a:solidFill>
              </a:rPr>
              <a:t>ЕВРОПЕЙСКАЯ РЕКА</a:t>
            </a:r>
            <a:endParaRPr lang="ru-RU" sz="3200" b="1" i="1" dirty="0">
              <a:solidFill>
                <a:srgbClr val="FF3399"/>
              </a:solidFill>
            </a:endParaRPr>
          </a:p>
        </p:txBody>
      </p:sp>
      <p:sp>
        <p:nvSpPr>
          <p:cNvPr id="22" name="Управляющая кнопка: возврат 21">
            <a:hlinkClick r:id="rId8" action="ppaction://hlinksldjump" highlightClick="1">
              <a:snd r:embed="rId9" name="click.wav"/>
            </a:hlinkClick>
          </p:cNvPr>
          <p:cNvSpPr/>
          <p:nvPr/>
        </p:nvSpPr>
        <p:spPr>
          <a:xfrm>
            <a:off x="8643966" y="6215082"/>
            <a:ext cx="500034" cy="642918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-32" y="-24"/>
            <a:ext cx="214314" cy="171448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-32" y="1714512"/>
            <a:ext cx="214314" cy="171448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-32" y="3429024"/>
            <a:ext cx="214314" cy="171448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-32" y="5143536"/>
            <a:ext cx="214314" cy="171448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19" grpId="0" animBg="1"/>
      <p:bldP spid="20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трелка влево 55">
            <a:hlinkClick r:id="rId4" action="ppaction://hlinksldjump">
              <a:snd r:embed="rId5" name="drumroll.wav"/>
            </a:hlinkClick>
          </p:cNvPr>
          <p:cNvSpPr/>
          <p:nvPr/>
        </p:nvSpPr>
        <p:spPr>
          <a:xfrm>
            <a:off x="7786710" y="6357958"/>
            <a:ext cx="1143008" cy="50004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3214678" y="428604"/>
            <a:ext cx="2857520" cy="1323439"/>
          </a:xfrm>
          <a:custGeom>
            <a:avLst/>
            <a:gdLst>
              <a:gd name="connsiteX0" fmla="*/ 0 w 1500198"/>
              <a:gd name="connsiteY0" fmla="*/ 0 h 369332"/>
              <a:gd name="connsiteX1" fmla="*/ 1500198 w 1500198"/>
              <a:gd name="connsiteY1" fmla="*/ 0 h 369332"/>
              <a:gd name="connsiteX2" fmla="*/ 1500198 w 1500198"/>
              <a:gd name="connsiteY2" fmla="*/ 369332 h 369332"/>
              <a:gd name="connsiteX3" fmla="*/ 0 w 1500198"/>
              <a:gd name="connsiteY3" fmla="*/ 369332 h 369332"/>
              <a:gd name="connsiteX4" fmla="*/ 0 w 1500198"/>
              <a:gd name="connsiteY4" fmla="*/ 0 h 369332"/>
              <a:gd name="connsiteX0" fmla="*/ 0 w 1500198"/>
              <a:gd name="connsiteY0" fmla="*/ 0 h 797936"/>
              <a:gd name="connsiteX1" fmla="*/ 1500198 w 1500198"/>
              <a:gd name="connsiteY1" fmla="*/ 0 h 797936"/>
              <a:gd name="connsiteX2" fmla="*/ 1500198 w 1500198"/>
              <a:gd name="connsiteY2" fmla="*/ 369332 h 797936"/>
              <a:gd name="connsiteX3" fmla="*/ 0 w 1500198"/>
              <a:gd name="connsiteY3" fmla="*/ 797936 h 797936"/>
              <a:gd name="connsiteX4" fmla="*/ 0 w 1500198"/>
              <a:gd name="connsiteY4" fmla="*/ 0 h 797936"/>
              <a:gd name="connsiteX0" fmla="*/ 0 w 1500198"/>
              <a:gd name="connsiteY0" fmla="*/ 0 h 797936"/>
              <a:gd name="connsiteX1" fmla="*/ 1500198 w 1500198"/>
              <a:gd name="connsiteY1" fmla="*/ 0 h 797936"/>
              <a:gd name="connsiteX2" fmla="*/ 1500198 w 1500198"/>
              <a:gd name="connsiteY2" fmla="*/ 797936 h 797936"/>
              <a:gd name="connsiteX3" fmla="*/ 0 w 1500198"/>
              <a:gd name="connsiteY3" fmla="*/ 797936 h 797936"/>
              <a:gd name="connsiteX4" fmla="*/ 0 w 1500198"/>
              <a:gd name="connsiteY4" fmla="*/ 0 h 797936"/>
              <a:gd name="connsiteX0" fmla="*/ 0 w 1500198"/>
              <a:gd name="connsiteY0" fmla="*/ 0 h 1083664"/>
              <a:gd name="connsiteX1" fmla="*/ 1500198 w 1500198"/>
              <a:gd name="connsiteY1" fmla="*/ 0 h 1083664"/>
              <a:gd name="connsiteX2" fmla="*/ 1500198 w 1500198"/>
              <a:gd name="connsiteY2" fmla="*/ 797936 h 1083664"/>
              <a:gd name="connsiteX3" fmla="*/ 0 w 1500198"/>
              <a:gd name="connsiteY3" fmla="*/ 1083664 h 1083664"/>
              <a:gd name="connsiteX4" fmla="*/ 0 w 1500198"/>
              <a:gd name="connsiteY4" fmla="*/ 0 h 1083664"/>
              <a:gd name="connsiteX0" fmla="*/ 0 w 2143108"/>
              <a:gd name="connsiteY0" fmla="*/ 0 h 1083664"/>
              <a:gd name="connsiteX1" fmla="*/ 2143108 w 2143108"/>
              <a:gd name="connsiteY1" fmla="*/ 0 h 1083664"/>
              <a:gd name="connsiteX2" fmla="*/ 1500198 w 2143108"/>
              <a:gd name="connsiteY2" fmla="*/ 797936 h 1083664"/>
              <a:gd name="connsiteX3" fmla="*/ 0 w 2143108"/>
              <a:gd name="connsiteY3" fmla="*/ 1083664 h 1083664"/>
              <a:gd name="connsiteX4" fmla="*/ 0 w 2143108"/>
              <a:gd name="connsiteY4" fmla="*/ 0 h 1083664"/>
              <a:gd name="connsiteX0" fmla="*/ 0 w 2143108"/>
              <a:gd name="connsiteY0" fmla="*/ 0 h 1083664"/>
              <a:gd name="connsiteX1" fmla="*/ 2143108 w 2143108"/>
              <a:gd name="connsiteY1" fmla="*/ 0 h 1083664"/>
              <a:gd name="connsiteX2" fmla="*/ 2143108 w 2143108"/>
              <a:gd name="connsiteY2" fmla="*/ 1083664 h 1083664"/>
              <a:gd name="connsiteX3" fmla="*/ 0 w 2143108"/>
              <a:gd name="connsiteY3" fmla="*/ 1083664 h 1083664"/>
              <a:gd name="connsiteX4" fmla="*/ 0 w 2143108"/>
              <a:gd name="connsiteY4" fmla="*/ 0 h 10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08" h="1083664">
                <a:moveTo>
                  <a:pt x="0" y="0"/>
                </a:moveTo>
                <a:lnTo>
                  <a:pt x="2143108" y="0"/>
                </a:lnTo>
                <a:lnTo>
                  <a:pt x="2143108" y="1083664"/>
                </a:lnTo>
                <a:lnTo>
                  <a:pt x="0" y="10836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rgbClr val="00FF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i="1" dirty="0" smtClean="0"/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животные</a:t>
            </a:r>
          </a:p>
          <a:p>
            <a:endParaRPr lang="ru-RU" sz="2400" b="1" i="1" dirty="0"/>
          </a:p>
        </p:txBody>
      </p:sp>
      <p:sp>
        <p:nvSpPr>
          <p:cNvPr id="37" name="TextBox 36">
            <a:hlinkClick r:id="rId7" action="ppaction://hlinksldjump"/>
          </p:cNvPr>
          <p:cNvSpPr txBox="1"/>
          <p:nvPr/>
        </p:nvSpPr>
        <p:spPr>
          <a:xfrm>
            <a:off x="6215074" y="1891247"/>
            <a:ext cx="2857520" cy="1323439"/>
          </a:xfrm>
          <a:custGeom>
            <a:avLst/>
            <a:gdLst>
              <a:gd name="connsiteX0" fmla="*/ 0 w 1500198"/>
              <a:gd name="connsiteY0" fmla="*/ 0 h 369332"/>
              <a:gd name="connsiteX1" fmla="*/ 1500198 w 1500198"/>
              <a:gd name="connsiteY1" fmla="*/ 0 h 369332"/>
              <a:gd name="connsiteX2" fmla="*/ 1500198 w 1500198"/>
              <a:gd name="connsiteY2" fmla="*/ 369332 h 369332"/>
              <a:gd name="connsiteX3" fmla="*/ 0 w 1500198"/>
              <a:gd name="connsiteY3" fmla="*/ 369332 h 369332"/>
              <a:gd name="connsiteX4" fmla="*/ 0 w 1500198"/>
              <a:gd name="connsiteY4" fmla="*/ 0 h 369332"/>
              <a:gd name="connsiteX0" fmla="*/ 0 w 1500198"/>
              <a:gd name="connsiteY0" fmla="*/ 0 h 797936"/>
              <a:gd name="connsiteX1" fmla="*/ 1500198 w 1500198"/>
              <a:gd name="connsiteY1" fmla="*/ 0 h 797936"/>
              <a:gd name="connsiteX2" fmla="*/ 1500198 w 1500198"/>
              <a:gd name="connsiteY2" fmla="*/ 369332 h 797936"/>
              <a:gd name="connsiteX3" fmla="*/ 0 w 1500198"/>
              <a:gd name="connsiteY3" fmla="*/ 797936 h 797936"/>
              <a:gd name="connsiteX4" fmla="*/ 0 w 1500198"/>
              <a:gd name="connsiteY4" fmla="*/ 0 h 797936"/>
              <a:gd name="connsiteX0" fmla="*/ 0 w 1500198"/>
              <a:gd name="connsiteY0" fmla="*/ 0 h 797936"/>
              <a:gd name="connsiteX1" fmla="*/ 1500198 w 1500198"/>
              <a:gd name="connsiteY1" fmla="*/ 0 h 797936"/>
              <a:gd name="connsiteX2" fmla="*/ 1500198 w 1500198"/>
              <a:gd name="connsiteY2" fmla="*/ 797936 h 797936"/>
              <a:gd name="connsiteX3" fmla="*/ 0 w 1500198"/>
              <a:gd name="connsiteY3" fmla="*/ 797936 h 797936"/>
              <a:gd name="connsiteX4" fmla="*/ 0 w 1500198"/>
              <a:gd name="connsiteY4" fmla="*/ 0 h 797936"/>
              <a:gd name="connsiteX0" fmla="*/ 0 w 1500198"/>
              <a:gd name="connsiteY0" fmla="*/ 0 h 1083664"/>
              <a:gd name="connsiteX1" fmla="*/ 1500198 w 1500198"/>
              <a:gd name="connsiteY1" fmla="*/ 0 h 1083664"/>
              <a:gd name="connsiteX2" fmla="*/ 1500198 w 1500198"/>
              <a:gd name="connsiteY2" fmla="*/ 797936 h 1083664"/>
              <a:gd name="connsiteX3" fmla="*/ 0 w 1500198"/>
              <a:gd name="connsiteY3" fmla="*/ 1083664 h 1083664"/>
              <a:gd name="connsiteX4" fmla="*/ 0 w 1500198"/>
              <a:gd name="connsiteY4" fmla="*/ 0 h 1083664"/>
              <a:gd name="connsiteX0" fmla="*/ 0 w 2143108"/>
              <a:gd name="connsiteY0" fmla="*/ 0 h 1083664"/>
              <a:gd name="connsiteX1" fmla="*/ 2143108 w 2143108"/>
              <a:gd name="connsiteY1" fmla="*/ 0 h 1083664"/>
              <a:gd name="connsiteX2" fmla="*/ 1500198 w 2143108"/>
              <a:gd name="connsiteY2" fmla="*/ 797936 h 1083664"/>
              <a:gd name="connsiteX3" fmla="*/ 0 w 2143108"/>
              <a:gd name="connsiteY3" fmla="*/ 1083664 h 1083664"/>
              <a:gd name="connsiteX4" fmla="*/ 0 w 2143108"/>
              <a:gd name="connsiteY4" fmla="*/ 0 h 1083664"/>
              <a:gd name="connsiteX0" fmla="*/ 0 w 2143108"/>
              <a:gd name="connsiteY0" fmla="*/ 0 h 1083664"/>
              <a:gd name="connsiteX1" fmla="*/ 2143108 w 2143108"/>
              <a:gd name="connsiteY1" fmla="*/ 0 h 1083664"/>
              <a:gd name="connsiteX2" fmla="*/ 2143108 w 2143108"/>
              <a:gd name="connsiteY2" fmla="*/ 1083664 h 1083664"/>
              <a:gd name="connsiteX3" fmla="*/ 0 w 2143108"/>
              <a:gd name="connsiteY3" fmla="*/ 1083664 h 1083664"/>
              <a:gd name="connsiteX4" fmla="*/ 0 w 2143108"/>
              <a:gd name="connsiteY4" fmla="*/ 0 h 10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08" h="1083664">
                <a:moveTo>
                  <a:pt x="0" y="0"/>
                </a:moveTo>
                <a:lnTo>
                  <a:pt x="2143108" y="0"/>
                </a:lnTo>
                <a:lnTo>
                  <a:pt x="2143108" y="1083664"/>
                </a:lnTo>
                <a:lnTo>
                  <a:pt x="0" y="10836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FF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i="1" dirty="0" smtClean="0"/>
          </a:p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математика</a:t>
            </a:r>
          </a:p>
          <a:p>
            <a:endParaRPr lang="ru-RU" sz="2400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214678" y="6334780"/>
            <a:ext cx="296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spc="600" dirty="0" smtClean="0">
                <a:solidFill>
                  <a:srgbClr val="D414B9"/>
                </a:solidFill>
              </a:rPr>
              <a:t>2тур (1мин)</a:t>
            </a:r>
            <a:endParaRPr lang="ru-RU" sz="2800" b="1" i="1" spc="600" dirty="0">
              <a:solidFill>
                <a:srgbClr val="D414B9"/>
              </a:solidFill>
            </a:endParaRP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241835" y="357166"/>
            <a:ext cx="2829967" cy="1370593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 anchorCtr="1">
            <a:noAutofit/>
          </a:bodyPr>
          <a:lstStyle/>
          <a:p>
            <a:r>
              <a:rPr lang="ru-RU" sz="3600" b="1" i="1" dirty="0" smtClean="0">
                <a:solidFill>
                  <a:srgbClr val="FF5050"/>
                </a:solidFill>
              </a:rPr>
              <a:t>география</a:t>
            </a:r>
            <a:endParaRPr lang="ru-RU" sz="3600" b="1" i="1" dirty="0">
              <a:solidFill>
                <a:srgbClr val="FF5050"/>
              </a:solidFill>
            </a:endParaRP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214282" y="1857364"/>
            <a:ext cx="2829967" cy="1370593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история</a:t>
            </a:r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6215074" y="428604"/>
            <a:ext cx="2857520" cy="1323439"/>
          </a:xfrm>
          <a:custGeom>
            <a:avLst/>
            <a:gdLst>
              <a:gd name="connsiteX0" fmla="*/ 0 w 1500198"/>
              <a:gd name="connsiteY0" fmla="*/ 0 h 369332"/>
              <a:gd name="connsiteX1" fmla="*/ 1500198 w 1500198"/>
              <a:gd name="connsiteY1" fmla="*/ 0 h 369332"/>
              <a:gd name="connsiteX2" fmla="*/ 1500198 w 1500198"/>
              <a:gd name="connsiteY2" fmla="*/ 369332 h 369332"/>
              <a:gd name="connsiteX3" fmla="*/ 0 w 1500198"/>
              <a:gd name="connsiteY3" fmla="*/ 369332 h 369332"/>
              <a:gd name="connsiteX4" fmla="*/ 0 w 1500198"/>
              <a:gd name="connsiteY4" fmla="*/ 0 h 369332"/>
              <a:gd name="connsiteX0" fmla="*/ 0 w 1500198"/>
              <a:gd name="connsiteY0" fmla="*/ 0 h 797936"/>
              <a:gd name="connsiteX1" fmla="*/ 1500198 w 1500198"/>
              <a:gd name="connsiteY1" fmla="*/ 0 h 797936"/>
              <a:gd name="connsiteX2" fmla="*/ 1500198 w 1500198"/>
              <a:gd name="connsiteY2" fmla="*/ 369332 h 797936"/>
              <a:gd name="connsiteX3" fmla="*/ 0 w 1500198"/>
              <a:gd name="connsiteY3" fmla="*/ 797936 h 797936"/>
              <a:gd name="connsiteX4" fmla="*/ 0 w 1500198"/>
              <a:gd name="connsiteY4" fmla="*/ 0 h 797936"/>
              <a:gd name="connsiteX0" fmla="*/ 0 w 1500198"/>
              <a:gd name="connsiteY0" fmla="*/ 0 h 797936"/>
              <a:gd name="connsiteX1" fmla="*/ 1500198 w 1500198"/>
              <a:gd name="connsiteY1" fmla="*/ 0 h 797936"/>
              <a:gd name="connsiteX2" fmla="*/ 1500198 w 1500198"/>
              <a:gd name="connsiteY2" fmla="*/ 797936 h 797936"/>
              <a:gd name="connsiteX3" fmla="*/ 0 w 1500198"/>
              <a:gd name="connsiteY3" fmla="*/ 797936 h 797936"/>
              <a:gd name="connsiteX4" fmla="*/ 0 w 1500198"/>
              <a:gd name="connsiteY4" fmla="*/ 0 h 797936"/>
              <a:gd name="connsiteX0" fmla="*/ 0 w 1500198"/>
              <a:gd name="connsiteY0" fmla="*/ 0 h 1083664"/>
              <a:gd name="connsiteX1" fmla="*/ 1500198 w 1500198"/>
              <a:gd name="connsiteY1" fmla="*/ 0 h 1083664"/>
              <a:gd name="connsiteX2" fmla="*/ 1500198 w 1500198"/>
              <a:gd name="connsiteY2" fmla="*/ 797936 h 1083664"/>
              <a:gd name="connsiteX3" fmla="*/ 0 w 1500198"/>
              <a:gd name="connsiteY3" fmla="*/ 1083664 h 1083664"/>
              <a:gd name="connsiteX4" fmla="*/ 0 w 1500198"/>
              <a:gd name="connsiteY4" fmla="*/ 0 h 1083664"/>
              <a:gd name="connsiteX0" fmla="*/ 0 w 2143108"/>
              <a:gd name="connsiteY0" fmla="*/ 0 h 1083664"/>
              <a:gd name="connsiteX1" fmla="*/ 2143108 w 2143108"/>
              <a:gd name="connsiteY1" fmla="*/ 0 h 1083664"/>
              <a:gd name="connsiteX2" fmla="*/ 1500198 w 2143108"/>
              <a:gd name="connsiteY2" fmla="*/ 797936 h 1083664"/>
              <a:gd name="connsiteX3" fmla="*/ 0 w 2143108"/>
              <a:gd name="connsiteY3" fmla="*/ 1083664 h 1083664"/>
              <a:gd name="connsiteX4" fmla="*/ 0 w 2143108"/>
              <a:gd name="connsiteY4" fmla="*/ 0 h 1083664"/>
              <a:gd name="connsiteX0" fmla="*/ 0 w 2143108"/>
              <a:gd name="connsiteY0" fmla="*/ 0 h 1083664"/>
              <a:gd name="connsiteX1" fmla="*/ 2143108 w 2143108"/>
              <a:gd name="connsiteY1" fmla="*/ 0 h 1083664"/>
              <a:gd name="connsiteX2" fmla="*/ 2143108 w 2143108"/>
              <a:gd name="connsiteY2" fmla="*/ 1083664 h 1083664"/>
              <a:gd name="connsiteX3" fmla="*/ 0 w 2143108"/>
              <a:gd name="connsiteY3" fmla="*/ 1083664 h 1083664"/>
              <a:gd name="connsiteX4" fmla="*/ 0 w 2143108"/>
              <a:gd name="connsiteY4" fmla="*/ 0 h 10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08" h="1083664">
                <a:moveTo>
                  <a:pt x="0" y="0"/>
                </a:moveTo>
                <a:lnTo>
                  <a:pt x="2143108" y="0"/>
                </a:lnTo>
                <a:lnTo>
                  <a:pt x="2143108" y="1083664"/>
                </a:lnTo>
                <a:lnTo>
                  <a:pt x="0" y="108366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00FF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i="1" dirty="0" smtClean="0"/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искусство</a:t>
            </a:r>
          </a:p>
          <a:p>
            <a:endParaRPr lang="ru-RU" sz="2400" b="1" i="1" dirty="0"/>
          </a:p>
        </p:txBody>
      </p:sp>
      <p:sp>
        <p:nvSpPr>
          <p:cNvPr id="25" name="TextBox 24">
            <a:hlinkClick r:id="rId11" action="ppaction://hlinksldjump"/>
          </p:cNvPr>
          <p:cNvSpPr txBox="1"/>
          <p:nvPr/>
        </p:nvSpPr>
        <p:spPr>
          <a:xfrm>
            <a:off x="3214678" y="1857364"/>
            <a:ext cx="2857520" cy="137059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литература</a:t>
            </a:r>
          </a:p>
        </p:txBody>
      </p:sp>
      <p:sp>
        <p:nvSpPr>
          <p:cNvPr id="27" name="TextBox 26">
            <a:hlinkClick r:id="rId12" action="ppaction://hlinksldjump"/>
          </p:cNvPr>
          <p:cNvSpPr txBox="1"/>
          <p:nvPr/>
        </p:nvSpPr>
        <p:spPr>
          <a:xfrm>
            <a:off x="214282" y="3357562"/>
            <a:ext cx="2829967" cy="1370593"/>
          </a:xfrm>
          <a:prstGeom prst="rect">
            <a:avLst/>
          </a:prstGeom>
          <a:solidFill>
            <a:schemeClr val="tx2">
              <a:lumMod val="60000"/>
              <a:lumOff val="40000"/>
              <a:alpha val="63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музыка</a:t>
            </a:r>
          </a:p>
        </p:txBody>
      </p:sp>
      <p:sp>
        <p:nvSpPr>
          <p:cNvPr id="28" name="TextBox 27">
            <a:hlinkClick r:id="rId13" action="ppaction://hlinksldjump"/>
          </p:cNvPr>
          <p:cNvSpPr txBox="1"/>
          <p:nvPr/>
        </p:nvSpPr>
        <p:spPr>
          <a:xfrm>
            <a:off x="3214678" y="3357562"/>
            <a:ext cx="2829967" cy="1370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мультфильмы</a:t>
            </a:r>
          </a:p>
        </p:txBody>
      </p:sp>
      <p:sp>
        <p:nvSpPr>
          <p:cNvPr id="29" name="TextBox 28">
            <a:hlinkClick r:id="rId14" action="ppaction://hlinksldjump"/>
          </p:cNvPr>
          <p:cNvSpPr txBox="1"/>
          <p:nvPr/>
        </p:nvSpPr>
        <p:spPr>
          <a:xfrm>
            <a:off x="6215074" y="3357562"/>
            <a:ext cx="2829967" cy="1370593"/>
          </a:xfrm>
          <a:prstGeom prst="rect">
            <a:avLst/>
          </a:prstGeom>
          <a:solidFill>
            <a:srgbClr val="CCFF99">
              <a:alpha val="63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растения</a:t>
            </a:r>
          </a:p>
        </p:txBody>
      </p:sp>
      <p:sp>
        <p:nvSpPr>
          <p:cNvPr id="17" name="TextBox 16">
            <a:hlinkClick r:id="rId15" action="ppaction://hlinksldjump"/>
          </p:cNvPr>
          <p:cNvSpPr txBox="1"/>
          <p:nvPr/>
        </p:nvSpPr>
        <p:spPr>
          <a:xfrm>
            <a:off x="214282" y="4857760"/>
            <a:ext cx="2829967" cy="1370593"/>
          </a:xfrm>
          <a:prstGeom prst="rect">
            <a:avLst/>
          </a:prstGeom>
          <a:solidFill>
            <a:schemeClr val="accent4">
              <a:lumMod val="75000"/>
              <a:alpha val="62745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спорт</a:t>
            </a:r>
          </a:p>
        </p:txBody>
      </p:sp>
      <p:sp>
        <p:nvSpPr>
          <p:cNvPr id="18" name="TextBox 17">
            <a:hlinkClick r:id="rId16" action="ppaction://hlinksldjump"/>
          </p:cNvPr>
          <p:cNvSpPr txBox="1"/>
          <p:nvPr/>
        </p:nvSpPr>
        <p:spPr>
          <a:xfrm>
            <a:off x="3214678" y="4857760"/>
            <a:ext cx="2829967" cy="13705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языкознание</a:t>
            </a:r>
          </a:p>
        </p:txBody>
      </p:sp>
      <p:sp>
        <p:nvSpPr>
          <p:cNvPr id="20" name="TextBox 19">
            <a:hlinkClick r:id="rId17" action="ppaction://hlinksldjump"/>
          </p:cNvPr>
          <p:cNvSpPr txBox="1"/>
          <p:nvPr/>
        </p:nvSpPr>
        <p:spPr>
          <a:xfrm>
            <a:off x="6215074" y="4857760"/>
            <a:ext cx="2829967" cy="1370593"/>
          </a:xfrm>
          <a:prstGeom prst="rect">
            <a:avLst/>
          </a:prstGeom>
          <a:solidFill>
            <a:schemeClr val="accent5">
              <a:lumMod val="50000"/>
              <a:alpha val="63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естествознание</a:t>
            </a:r>
            <a:endParaRPr lang="ru-RU" sz="28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Выноска со стрелкой влево 20"/>
          <p:cNvSpPr/>
          <p:nvPr/>
        </p:nvSpPr>
        <p:spPr>
          <a:xfrm>
            <a:off x="6215074" y="6357958"/>
            <a:ext cx="1500198" cy="500042"/>
          </a:xfrm>
          <a:prstGeom prst="leftArrowCallou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8" action="ppaction://hlinksldjump"/>
              </a:rPr>
              <a:t>ДОП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37" grpId="0" animBg="1" autoUpdateAnimBg="0"/>
      <p:bldP spid="16" grpId="0" animBg="1" autoUpdateAnimBg="0"/>
      <p:bldP spid="19" grpId="0" animBg="1" autoUpdateAnimBg="0"/>
      <p:bldP spid="24" grpId="0" animBg="1" autoUpdateAnimBg="0"/>
      <p:bldP spid="25" grpId="0" animBg="1" autoUpdateAnimBg="0"/>
      <p:bldP spid="27" grpId="0" animBg="1" autoUpdateAnimBg="0"/>
      <p:bldP spid="28" grpId="0" animBg="1" autoUpdateAnimBg="0"/>
      <p:bldP spid="29" grpId="0" animBg="1" autoUpdateAnimBg="0"/>
      <p:bldP spid="17" grpId="0" animBg="1" autoUpdateAnimBg="0"/>
      <p:bldP spid="18" grpId="0" animBg="1" autoUpdateAnimBg="0"/>
      <p:bldP spid="20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643050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15.Скольким градусам равна географическая долгота Гринвичского меридиана?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929618" y="6072206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14.Сколько раз в году бывает солнцестояние?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13.В какой западноевропейской стране находится курортный город Канны?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22846"/>
            <a:ext cx="7786742" cy="147732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ru-RU" dirty="0" smtClean="0"/>
              <a:t>                              </a:t>
            </a:r>
            <a:r>
              <a:rPr lang="ru-RU" sz="6000" dirty="0" smtClean="0">
                <a:solidFill>
                  <a:srgbClr val="00FFFF"/>
                </a:solidFill>
              </a:rPr>
              <a:t>география</a:t>
            </a:r>
            <a:r>
              <a:rPr lang="ru-RU" dirty="0" smtClean="0"/>
              <a:t> 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12.Вокруг какого материка согласно Геродоту совершили плавание финикийцы?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11.В какой скандинавской стране находится самый высокий водопад Западной Европы?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62" y="156052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10.На месте падения каких небесных тел образуются кратеры-астроблемы?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9.На каком материке расположены горы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Гамбурцева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8.Притоком какой южноамериканской реки является Журуа?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28662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7.На каком крупном полуострове Азии проживает большинство народов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дравидийской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семьи?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28662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6.Название какой условной линии на поверхности Земли означает в переводе «полуденная»?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5.В каком океане находятся Малые Антильские острова?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4.Административной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столией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какого государства является город Претория?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3.Какой канал соединяет Карибское море с Тихим океаном?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2.На каком острове находится японский город Саппоро?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00100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1.Какой крупный залив омывает северные берега Эстонии?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786710" y="4714884"/>
            <a:ext cx="1071538" cy="928670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26" name="Овал 25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7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2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7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1" animBg="1"/>
      <p:bldP spid="14" grpId="2" animBg="1"/>
      <p:bldP spid="15" grpId="3" animBg="1"/>
      <p:bldP spid="11" grpId="4" animBg="1"/>
      <p:bldP spid="16" grpId="1" animBg="1"/>
      <p:bldP spid="17" grpId="2" animBg="1"/>
      <p:bldP spid="18" grpId="0" animBg="1"/>
      <p:bldP spid="19" grpId="1" animBg="1"/>
      <p:bldP spid="20" grpId="1" animBg="1"/>
      <p:bldP spid="21" grpId="2" animBg="1"/>
      <p:bldP spid="22" grpId="1" animBg="1"/>
      <p:bldP spid="23" grpId="1" animBg="1"/>
      <p:bldP spid="24" grpId="0" animBg="1"/>
      <p:bldP spid="25" grpId="0" animBg="1"/>
      <p:bldP spid="26" grpId="0" animBg="1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785926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15.Какое животное из отряда сумчатых водится во Флориде?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8001056" y="6143644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14.Какое общее название носят ископаемые летающие ящеры?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13.Сколько пальцев на руке 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орангутана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65722"/>
            <a:ext cx="7858180" cy="1477328"/>
          </a:xfrm>
          <a:prstGeom prst="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 anchorCtr="1"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6000" b="1" i="1" dirty="0" smtClean="0">
                <a:solidFill>
                  <a:srgbClr val="FFFF00"/>
                </a:solidFill>
              </a:rPr>
              <a:t>животные</a:t>
            </a:r>
          </a:p>
          <a:p>
            <a:r>
              <a:rPr lang="ru-RU" dirty="0" smtClean="0"/>
              <a:t> 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12.Как называют колючие видоизмененные волосы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дикообраза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11.Как называется сезонная смена волосяного покрова у песца?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10.Какой крупнейший хищник Европы живет до 50 лет?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9.В каком веке были открыты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одноклеточные организмы?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 Как по-другому называются сложные глаза у насекомых?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7.На каком материке водится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гребнехвостая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сумчатая крыса?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6.Какой крупный кровеносный сосуд окуня разветвляется на артерии?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5.В какой части света выведено домашнее животное альпака?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4.Представители какого класса теплокровных животных наиболее высокоорганизованные?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3.У большинства паукообразных какого отряда головогрудь и брюшко слиты воедино?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2.Современные панцирные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пресмыкающие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какого отряда возникли в триасовом периоде?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42976" y="178592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1.На каком материке сохранилась антилопа-сайгак?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929586" y="4929198"/>
            <a:ext cx="1000132" cy="928670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31" name="Овал 30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32" name="Овал 31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4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9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643050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15.В какой технике живописи  выполнена картина Рембрандта «Возвращение блудного сына»?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858180" y="6072206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14.У какого музыкального инструмента изображен Прокофьев на портрете кисти Грабаря?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13.Какой коллекционер на картине Репина изображен в интерьере своей  галереи?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65722"/>
            <a:ext cx="7858180" cy="1477328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 anchorCtr="1"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6000" b="1" i="1" dirty="0" smtClean="0">
                <a:solidFill>
                  <a:srgbClr val="FF0000"/>
                </a:solidFill>
              </a:rPr>
              <a:t>искусство</a:t>
            </a:r>
          </a:p>
          <a:p>
            <a:r>
              <a:rPr lang="ru-RU" dirty="0" smtClean="0"/>
              <a:t>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12.Какой князь изображен на переднем плане картины Данилевского « К полю Куликову»?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11.Какой русский художник написал картину «Дозор Гималаев»?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10.Какие животные изображены на картине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Мартироса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Сарьена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«Караван»?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9.Какой русский пейзажист в конце 19 века написал картину «Дождь в дубовом лесу»?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8.Какие горы изображены на картине Айвазовского «Вид Ялты к вечеру»?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7.Какой христианский обряд запечатлен на картине Василия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Пукирева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«Неравный брак»?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6.Бюст какого русского баснописца создал в 1830 году скульптор Самуил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Гальберг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5.Какой город изображен на картине Винсента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вэн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Гога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«Вид Монмартра»?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4.Какой музыкальный инструмент держит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поэтесса Сафо, изображенная на картине </a:t>
            </a:r>
            <a:r>
              <a:rPr kumimoji="0" lang="ru-RU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Климта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3.Сколько человеческих фигур изображено на картине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Якоба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Йорданса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«Евангелисты»?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71538" y="163196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2.Какого композитора, сочиняющего оперу «Руслан и Людмила», запечатлел на 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портрете Репин?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1.В какой стране родился художник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Пьетро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Перуджино</a:t>
            </a:r>
            <a:r>
              <a:rPr lang="ru-RU" sz="43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786710" y="4643446"/>
            <a:ext cx="1000100" cy="1000108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31" name="Овал 30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32" name="Овал 31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4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9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643050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15.На каком языке был написан Ветхий Завет, древнейшая часть Библии?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929618" y="6072206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14.На территории какой страны проходили основные сражения столетней войны?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13.Президентом какой страны был Джон Кеннеди?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42852"/>
            <a:ext cx="7858180" cy="147732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 anchorCtr="1"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6000" b="1" i="1" dirty="0" smtClean="0">
                <a:solidFill>
                  <a:srgbClr val="FFFF00"/>
                </a:solidFill>
              </a:rPr>
              <a:t>история</a:t>
            </a:r>
          </a:p>
          <a:p>
            <a:r>
              <a:rPr lang="ru-RU" dirty="0" smtClean="0"/>
              <a:t>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12.В каком городе была основана первая на Руси церковная школа для детей?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11.Какого великого российского полководца звали Михаил Илларионович?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10.Правителем какого древнего государства был Тутанхамон?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9.При каком царе земли вдоль Волги полностью вошли в состав России?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8.В каком итальянском городе в 15 веке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правил Лоренцо Великолепный?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7.Войско какого древнего царства  в 6 веке до нашей эры захватило Вавилон?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6.Какая страна Африки первой была завоевана арабами в 7 веке?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5.Какое государство одержало победу во второй Пунической войне?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4.На какую империю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русичи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11 веке предприняли последний крупный поход? 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3.Во флоте какого государства сражался </a:t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Дрейв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против «Непобедимой армады» Испании?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2.На каком полуострове в древности жили племена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тавров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1.В какое звание посвящал сеньор оруженосца, касаясь его плеча мечом?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786710" y="4643446"/>
            <a:ext cx="1000100" cy="1000108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29" name="Овал 28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4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9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15.Кто в басне Крылова  посоветовал Моське не лаять на слона, чтобы не срамиться?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858148" y="6072206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14.Как звали сказочного железного мастера, друга художника Карандаша?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00100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13.Какого североамериканского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медведя писатель Джеймс </a:t>
            </a:r>
            <a:r>
              <a:rPr kumimoji="0" lang="ru-RU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Кервуд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назвал «королем гор»?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65722"/>
            <a:ext cx="7858180" cy="14773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 anchorCtr="1"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6000" b="1" i="1" dirty="0" smtClean="0">
                <a:solidFill>
                  <a:srgbClr val="002060"/>
                </a:solidFill>
              </a:rPr>
              <a:t>литература</a:t>
            </a:r>
          </a:p>
          <a:p>
            <a:endParaRPr lang="ru-RU" sz="6000" b="1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00100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12.Какого цвета была марсианская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трава в романе </a:t>
            </a:r>
            <a:r>
              <a:rPr kumimoji="0" lang="ru-RU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Уэлса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«Война миров»?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00100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11.Кто в повести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Конан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3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3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Дойля</a:t>
            </a:r>
            <a:r>
              <a:rPr lang="ru-RU" sz="43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посвятил Холмса и Ватсона в тайну рода </a:t>
            </a:r>
            <a:r>
              <a:rPr lang="ru-RU" sz="43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Баскервилей</a:t>
            </a:r>
            <a:r>
              <a:rPr lang="ru-RU" sz="43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10.Какая героиня сказки Льюиса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Керролла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едва не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утонула в собственных слезах?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00100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9.На берегу какой реки пушкинский вещий Олег нашел череп своего коня?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8.Персонажем какого романа Майн Рида является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мустангер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Морис 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Джеральд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7.Действия какого романа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Джованьоли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начинается в Риме в канун ноябрьских ид?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00100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6.Какую книгу получил Том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Сойер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за 28 разноцветных билетиков?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00100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5.Какого героя Сервантеса победил в поединке Рыцарь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Белой Луны?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4.В бурсе какого горда учились сыновья Тараса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Бульбы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3.Какая сказка Жуковского начинается словами»Жил-был добрый царь Матвей…»?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2.Какой титул носит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Елисей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«Сказке о мертвой царевне и семи богатырях»?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1.Какому автору принадлежат слова: «Туча по небу идет, бочка по </a:t>
            </a:r>
            <a:r>
              <a:rPr lang="ru-RU" sz="43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морю плывет.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786710" y="4714884"/>
            <a:ext cx="1000100" cy="928670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29" name="Овал 28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4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9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86766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Какая из этих рек впадает в Каспийское море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Волга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Десна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Припять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Лена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571612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15.Какое из простых чисел наименьшее?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858148" y="6072206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14.Какое максимальное число разрядов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может входить в класс миллионов?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150017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13.Сколько точек окружности соединяют хорды?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94284"/>
            <a:ext cx="7929618" cy="14773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 anchorCtr="1"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математика</a:t>
            </a:r>
          </a:p>
          <a:p>
            <a:endParaRPr lang="ru-RU" sz="6000" b="1" i="1" dirty="0" smtClean="0">
              <a:solidFill>
                <a:srgbClr val="002060"/>
              </a:solidFill>
            </a:endParaRPr>
          </a:p>
          <a:p>
            <a:endParaRPr lang="ru-RU" sz="6000" b="1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71538" y="156052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12.Сколько секунд в 2 часах?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11.Скольким целым градусам равен наибольший угол, меньший полного?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10.Какое  целое семизначное число – наименьшее?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9.Сколько линейных размеров имеет прямоугольник?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8.Как называется отрезок параллельный основаниям трапеции и равный их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полусумме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7.Скольким минутам равен угол в один градус и 40 минут?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6.Сколько имеется натуральных чисел, меньше 3?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49813" algn="l"/>
              </a:tabLst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5.Какую часть числа составляют 2 % от него?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4.Сколько килограммов в половине тонны?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00100" y="156052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3.На какие два треугольника делит квадрат его диагональ?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71538" y="156052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2.Какое из простых однозначных чисел является наибольшим?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1.Чему равен нуль в квадрате?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715272" y="4572008"/>
            <a:ext cx="1071538" cy="1000108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72396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572396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7572396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29" name="Овал 28"/>
          <p:cNvSpPr/>
          <p:nvPr/>
        </p:nvSpPr>
        <p:spPr>
          <a:xfrm>
            <a:off x="7572396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4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9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71612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15.Из скольких терций состоит трезвучие?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858180" y="6072206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14.Какой восходящий интервал образуется между нотами до и ля одной октавы?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13.В какой опере Моцарта звучит ария Царицы ночи?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94284"/>
            <a:ext cx="7786742" cy="147732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 anchorCtr="1"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музыка</a:t>
            </a:r>
          </a:p>
          <a:p>
            <a:endParaRPr lang="ru-RU" sz="6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6000" b="1" i="1" dirty="0" smtClean="0">
              <a:solidFill>
                <a:srgbClr val="002060"/>
              </a:solidFill>
            </a:endParaRPr>
          </a:p>
          <a:p>
            <a:endParaRPr lang="ru-RU" sz="6000" b="1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12.Какая страна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считается родиной блюза?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11.Какой русский композитор в 19 веке написал оперу «Моцарт и Сальери»?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10.Что означает музыкальный термин «меццо-пиано»?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9.Поездка в какую страну вдохновила Глинку на написание увертюры «Ночь в Мадриде»?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8.Произведения какого жанра создал Стравинский по сказке Андерсена «Соловей»?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7.Как звали сына австрийского скрипача и педагога Леопольда Моцарта?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6.В какой стране в 1667 году Антонио Страдивари открыл собственную мастерскую?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5.Фрагментом какого балета Чайковского является танец феи беззаботности?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4.Какой французский композитор 19 века создал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оперу «</a:t>
            </a:r>
            <a:r>
              <a:rPr kumimoji="0" lang="ru-RU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Кармен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3.В каком петербургском театре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состоялась премьера оперы Чайковского «Пиковая дама»? 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2.Какой герой оперы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Глюка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исполняет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арию «Потерял я </a:t>
            </a:r>
            <a:r>
              <a:rPr kumimoji="0" lang="ru-RU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Эвридику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1.На каком континенте возник танец самба?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715272" y="4500570"/>
            <a:ext cx="1071538" cy="1071546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29" name="Овал 28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4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9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71612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15.Кто съел глупого мышонка в сказке Самуила Маршака?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858180" y="6072206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14.Какой сказочный персонаж похитил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домовенка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Кузю?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13.На каком континенте происходят события мультфильма «Братец медвежонок»?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94284"/>
            <a:ext cx="7929618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 anchorCtr="1"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6000" b="1" i="1" dirty="0" smtClean="0">
                <a:solidFill>
                  <a:srgbClr val="FF0000"/>
                </a:solidFill>
              </a:rPr>
              <a:t>мультфильмы</a:t>
            </a:r>
          </a:p>
          <a:p>
            <a:endParaRPr lang="ru-RU" sz="6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6000" b="1" i="1" dirty="0" smtClean="0">
              <a:solidFill>
                <a:srgbClr val="002060"/>
              </a:solidFill>
            </a:endParaRPr>
          </a:p>
          <a:p>
            <a:endParaRPr lang="ru-RU" sz="6000" b="1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12.В какую «страну» попал герой мультфильма  «Двоечник 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Перестукин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11.В каком диснеевском мультфильме звучит песня «Арабские ночи»?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10.Кто из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героев мультфильма «Волк и теленок» утверждал, что «</a:t>
            </a:r>
            <a:r>
              <a:rPr kumimoji="0" lang="ru-RU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дитям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чистота нужна»?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9.Кого в мультфильме  «Мадагаскар» пингвин называл «мой монохромный друг»?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8.Сколько сыновей было у зайца в мультфильме «Мешок яблок»?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7.Каким зверьком был главный герой диснеевского мультфильма «Робин Гуд»?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6.По роману какого писателя снят мультфильм «20 000 лье под водой»?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5.Какой мультипликационный кот пел: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«Как приятно не болеть, в небо синее смотреть»?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4.Из чего строил башню Кай, герой мультфильма «Снежная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королева»?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3.Какие четыре мультипликационные рептилии носили имена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мастеров эпохи Возрождения?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2.По сказке каких писателей снят  мультфильм «Белоснежка и семь гномов»?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1.О проделках какого животного рассказывалось в мультфильме «Чучело -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мяучело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786710" y="4572008"/>
            <a:ext cx="1000100" cy="1000108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72396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572396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7572396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29" name="Овал 28"/>
          <p:cNvSpPr/>
          <p:nvPr/>
        </p:nvSpPr>
        <p:spPr>
          <a:xfrm>
            <a:off x="7572396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4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9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643050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15.Какие органоиды растительных клеток  обеспечивают организм энергией?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858180" y="6072206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14.Из водорослей какого отдела получают йод?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13.Ствол какого дерева  африканских саван достигает 9 метров в диаметре?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42852"/>
            <a:ext cx="7858180" cy="1477328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 anchorCtr="1"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растения</a:t>
            </a:r>
          </a:p>
          <a:p>
            <a:endParaRPr lang="ru-RU" sz="6000" b="1" i="1" dirty="0" smtClean="0">
              <a:solidFill>
                <a:srgbClr val="FF0000"/>
              </a:solidFill>
            </a:endParaRPr>
          </a:p>
          <a:p>
            <a:endParaRPr lang="ru-RU" sz="6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6000" b="1" i="1" dirty="0" smtClean="0">
              <a:solidFill>
                <a:srgbClr val="002060"/>
              </a:solidFill>
            </a:endParaRPr>
          </a:p>
          <a:p>
            <a:endParaRPr lang="ru-RU" sz="6000" b="1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12.В каком органе накапливает воду растение агава?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11.Какое дерево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ацтеки называли «</a:t>
            </a:r>
            <a:r>
              <a:rPr kumimoji="0" lang="ru-RU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какауатль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10.Какой материк является родиной арбуза?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9.Как называется неразветвленный однолетний стебель?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8.В какую страну Европы мореплаватели впервые в 16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веке привезли картофель?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7.Какая окультуренная лиана является  самой распространенной в Средиземноморье?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6.Лист какого дерева изображен  на форме сборной Канады по хоккею?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5.В каком полушарии относительно экватора растет дерево осина?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4.Какой полезный продукт получают из семян льна путем прессования?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3.Какого цвета зрелые плоды брусники?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2.Какое растение на Дальнем Востоке называют «корнем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жизни»?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71538" y="1643050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1.Корневая система у пшеницы?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715272" y="4500570"/>
            <a:ext cx="1071538" cy="1142984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29" name="Овал 28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4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9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571612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15.О чем сигнализирует помощник футбольного судьи, держа флажок горизонтально над головой?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ВСЁ!!!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858148" y="6072206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14.Какое максимальное число хоккеистов может играть на площадке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во время матча?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13.Какой греческий город представляет футбольный клуб «АЕК»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94284"/>
            <a:ext cx="7786742" cy="1477328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 anchorCtr="1"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6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спорт</a:t>
            </a:r>
          </a:p>
          <a:p>
            <a:endParaRPr lang="ru-RU" sz="6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6000" b="1" i="1" dirty="0" smtClean="0">
              <a:solidFill>
                <a:srgbClr val="FF0000"/>
              </a:solidFill>
            </a:endParaRPr>
          </a:p>
          <a:p>
            <a:endParaRPr lang="ru-RU" sz="6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6000" b="1" i="1" dirty="0" smtClean="0">
              <a:solidFill>
                <a:srgbClr val="002060"/>
              </a:solidFill>
            </a:endParaRPr>
          </a:p>
          <a:p>
            <a:endParaRPr lang="ru-RU" sz="6000" b="1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12.Высшая футбольная лига какой страны называется  «серия А»?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11.В каком году проходили последние летние олимпийские игры?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10.Сколько судей находятся на ринге во время боксерского поединка?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9.На каком элементе экипировки ватерполиста указан его игровой номер?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8.Как называют статую метателя диска созданную скульптором Мироном?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7.Каким спортивным снарядом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играют в </a:t>
            </a:r>
            <a:r>
              <a:rPr kumimoji="0" lang="ru-RU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фист</a:t>
            </a:r>
            <a:r>
              <a:rPr lang="ru-RU" sz="43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бол?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6.Сколько угловых флажков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установлено на футбольном поле?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5.Сетка для какой игры из олимпийской программы является наименьшей по высоте?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4.Как называются приспособления в виде подножки с дужкой для опоры ноги всадника?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3.В каком олимпийском виде спорта состязаются на дистанции 100 метров с барьерами?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71538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2.К какой группе технических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элементов в фигурном катании относится </a:t>
            </a:r>
            <a:r>
              <a:rPr kumimoji="0" lang="ru-RU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сальхов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42976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1.Из какого положения кроме «стоя» стреляют из винтовки биатлонисты?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715272" y="4500570"/>
            <a:ext cx="1142976" cy="1071546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29" name="Овал 28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4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9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71612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15.Каким морфологическим способом образовано прилагательное «темно-зеленый»?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ВСЁ!!!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858148" y="6072206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14.Сколько суффиксов в слове «</a:t>
            </a:r>
            <a:r>
              <a:rPr kumimoji="0" lang="ru-RU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поясочек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400" dirty="0" smtClean="0"/>
              <a:t>13.Какая степень сравнения у прилагательного «тоньше»?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538" y="94284"/>
            <a:ext cx="7870984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 anchorCtr="1"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6000" b="1" i="1" dirty="0" smtClean="0">
                <a:solidFill>
                  <a:schemeClr val="accent5">
                    <a:lumMod val="75000"/>
                  </a:schemeClr>
                </a:solidFill>
              </a:rPr>
              <a:t>языкознание</a:t>
            </a:r>
          </a:p>
          <a:p>
            <a:endParaRPr lang="ru-RU" sz="6000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ru-RU" sz="6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6000" b="1" i="1" dirty="0" smtClean="0">
              <a:solidFill>
                <a:srgbClr val="FF0000"/>
              </a:solidFill>
            </a:endParaRPr>
          </a:p>
          <a:p>
            <a:endParaRPr lang="ru-RU" sz="6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6000" b="1" i="1" dirty="0" smtClean="0">
              <a:solidFill>
                <a:srgbClr val="002060"/>
              </a:solidFill>
            </a:endParaRPr>
          </a:p>
          <a:p>
            <a:endParaRPr lang="ru-RU" sz="6000" b="1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</a:t>
            </a:r>
            <a:r>
              <a:rPr lang="ru-RU" sz="4400" dirty="0" smtClean="0"/>
              <a:t> Как пишутся сложные слова, образованные из подчинительных словосочетаний?</a:t>
            </a:r>
            <a:endParaRPr lang="ru-RU" sz="2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</a:t>
            </a:r>
            <a:r>
              <a:rPr lang="ru-RU" sz="4400" dirty="0" smtClean="0"/>
              <a:t> . К</a:t>
            </a:r>
            <a:r>
              <a:rPr lang="en-US" sz="4400" dirty="0" smtClean="0"/>
              <a:t> </a:t>
            </a:r>
            <a:r>
              <a:rPr lang="ru-RU" sz="4400" dirty="0" smtClean="0"/>
              <a:t>какому склонению относится существительное «пирожное»?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</a:t>
            </a:r>
            <a:r>
              <a:rPr lang="ru-RU" sz="4400" dirty="0" smtClean="0"/>
              <a:t> Из какого языка заимствовано слово «АНТРАКТ»?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</a:t>
            </a:r>
            <a:r>
              <a:rPr lang="ru-RU" sz="4400" dirty="0" smtClean="0"/>
              <a:t> Глагол какого наклонения использован в предложении : «Возьмите книгу»?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</a:t>
            </a:r>
            <a:r>
              <a:rPr lang="ru-RU" sz="4400" dirty="0" smtClean="0"/>
              <a:t> Что в переводе с латыни означает приставка «</a:t>
            </a:r>
            <a:r>
              <a:rPr lang="ru-RU" sz="4400" dirty="0" err="1" smtClean="0"/>
              <a:t>суб</a:t>
            </a:r>
            <a:r>
              <a:rPr lang="ru-RU" sz="4400" dirty="0" smtClean="0"/>
              <a:t>»?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</a:t>
            </a:r>
            <a:r>
              <a:rPr lang="ru-RU" sz="4400" dirty="0" smtClean="0"/>
              <a:t> Сколько гласных букв в существительном «съезд»?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</a:t>
            </a:r>
            <a:r>
              <a:rPr lang="ru-RU" sz="4400" dirty="0" smtClean="0"/>
              <a:t> От какого глагола образовано существительное «летчик»?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</a:t>
            </a:r>
            <a:r>
              <a:rPr lang="ru-RU" sz="4400" dirty="0" smtClean="0"/>
              <a:t> На каком языке разговаривают жители Мюнхена?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400" dirty="0" smtClean="0"/>
              <a:t>4.Какой частью речи является слово «дециметр»?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400" dirty="0" smtClean="0">
                <a:solidFill>
                  <a:schemeClr val="tx2"/>
                </a:solidFill>
              </a:rPr>
              <a:t>3.Какое грамматическое время выражает глагол «бегу»?</a:t>
            </a:r>
            <a:endParaRPr lang="ru-RU" sz="9600" dirty="0" smtClean="0">
              <a:solidFill>
                <a:schemeClr val="tx2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00100" y="157161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 fontScale="7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3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ru-RU" sz="9600" dirty="0" smtClean="0">
                <a:solidFill>
                  <a:schemeClr val="tx2"/>
                </a:solidFill>
              </a:rPr>
              <a:t>Какая форма дательного падежа у числительного двадцать?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71538" y="1560522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lang="ru-RU" sz="9600" dirty="0" smtClean="0">
                <a:solidFill>
                  <a:schemeClr val="tx2"/>
                </a:solidFill>
              </a:rPr>
              <a:t> </a:t>
            </a:r>
            <a:r>
              <a:rPr lang="ru-RU" sz="5400" dirty="0" smtClean="0">
                <a:solidFill>
                  <a:schemeClr val="tx2"/>
                </a:solidFill>
              </a:rPr>
              <a:t>В каком языке есть венецианский диалект?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715272" y="4500594"/>
            <a:ext cx="1071538" cy="1071546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29" name="Овал 28"/>
          <p:cNvSpPr/>
          <p:nvPr/>
        </p:nvSpPr>
        <p:spPr>
          <a:xfrm>
            <a:off x="7358082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4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9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500174"/>
            <a:ext cx="7858180" cy="4154494"/>
          </a:xfr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15.Газ, используемый для сварки и резки металлов?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858180" y="6072206"/>
            <a:ext cx="928662" cy="71435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142873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14.Наименьшая неделимая частица?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00100" y="142873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13.Вертикальный ряд сходных по свойствам химических  элементов?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0"/>
            <a:ext cx="7929618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 anchorCtr="1">
            <a:noAutofit/>
          </a:bodyPr>
          <a:lstStyle/>
          <a:p>
            <a:endParaRPr lang="ru-RU" dirty="0" smtClean="0"/>
          </a:p>
          <a:p>
            <a:r>
              <a:rPr lang="ru-RU" sz="5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естествознание</a:t>
            </a:r>
            <a:endParaRPr lang="ru-RU" sz="5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6000" b="1" i="1" dirty="0" smtClean="0">
              <a:solidFill>
                <a:srgbClr val="FF0000"/>
              </a:solidFill>
            </a:endParaRPr>
          </a:p>
          <a:p>
            <a:endParaRPr lang="ru-RU" sz="6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6000" b="1" i="1" dirty="0" smtClean="0">
              <a:solidFill>
                <a:srgbClr val="002060"/>
              </a:solidFill>
            </a:endParaRPr>
          </a:p>
          <a:p>
            <a:endParaRPr lang="ru-RU" sz="6000" b="1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                                                                                                                     </a:t>
            </a:r>
            <a:endParaRPr lang="ru-RU" sz="8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00100" y="1417646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12.Положительно заряженный электрод?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00100" y="150017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11.Единица измерения давления?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00100" y="150017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10.Раствор аммиака в воде?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00100" y="150017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9.Сколько агрегатных состояний имеет вода?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71538" y="150017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8.Вид связи в молекуле соляной</a:t>
            </a:r>
            <a:r>
              <a:rPr kumimoji="0" lang="ru-RU" sz="43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кислоты?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00100" y="150017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7.Радиоактивный металл, носящий название одной из планет?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00100" y="148908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6.Явление нахождения тела в состоянии покоя или равномерного прямолинейного</a:t>
            </a:r>
            <a:r>
              <a:rPr kumimoji="0" lang="ru-RU" sz="43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движения?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00100" y="148908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5.Самый электроотрицательный элемент?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00100" y="150017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4.Вещество ускоряющее реакцию?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00100" y="148908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3.Самопроизвольное смешивание веществ?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00100" y="150017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2.Негашеная известь?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71538" y="1500174"/>
            <a:ext cx="7858180" cy="415449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>
            <a:bevelT w="88900" h="88900"/>
          </a:sp3d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1.Сплав меди и цинка?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715272" y="4429132"/>
            <a:ext cx="1071538" cy="1071546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00958" y="214290"/>
            <a:ext cx="1285884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время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500958" y="214290"/>
            <a:ext cx="1285884" cy="107157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28" name="Овал 27"/>
          <p:cNvSpPr/>
          <p:nvPr/>
        </p:nvSpPr>
        <p:spPr>
          <a:xfrm>
            <a:off x="7500958" y="214290"/>
            <a:ext cx="1285884" cy="107157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29" name="Овал 28"/>
          <p:cNvSpPr/>
          <p:nvPr/>
        </p:nvSpPr>
        <p:spPr>
          <a:xfrm>
            <a:off x="7500958" y="214290"/>
            <a:ext cx="1285884" cy="1071570"/>
          </a:xfrm>
          <a:prstGeom prst="ellipse">
            <a:avLst/>
          </a:prstGeom>
          <a:solidFill>
            <a:srgbClr val="00B050"/>
          </a:solidFill>
          <a:ln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60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4" presetID="2" presetClass="exit" presetSubtype="3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9" presetID="1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86800" cy="838200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rgbClr val="00FFFF"/>
                </a:solidFill>
              </a:rPr>
              <a:t>СВЯЗАТЬ ПО ПАРАМ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500174"/>
            <a:ext cx="35719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профессия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1500174"/>
            <a:ext cx="3857652" cy="646331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специальность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5852" y="2285992"/>
            <a:ext cx="2786082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врач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034" y="2272721"/>
            <a:ext cx="714380" cy="646331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857752" y="2285992"/>
            <a:ext cx="3857652" cy="646331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А.    переводчик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285852" y="3139859"/>
            <a:ext cx="2786082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юрист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285852" y="3925677"/>
            <a:ext cx="2786082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строитель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285852" y="4782933"/>
            <a:ext cx="2786082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филолог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00034" y="3139859"/>
            <a:ext cx="714380" cy="646331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00034" y="3925677"/>
            <a:ext cx="714380" cy="646331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500034" y="4782933"/>
            <a:ext cx="714380" cy="646331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857752" y="3139859"/>
            <a:ext cx="3857652" cy="646331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Б.    адвокат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857752" y="3929066"/>
            <a:ext cx="3857652" cy="646331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В.    окулист</a:t>
            </a:r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857752" y="4786322"/>
            <a:ext cx="3857652" cy="646331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Г.     каменщик</a:t>
            </a:r>
            <a:endParaRPr lang="ru-RU" sz="3600" dirty="0"/>
          </a:p>
        </p:txBody>
      </p:sp>
      <p:sp>
        <p:nvSpPr>
          <p:cNvPr id="33" name="Стрелка влево 32">
            <a:hlinkClick r:id="rId3" action="ppaction://hlinksldjump"/>
          </p:cNvPr>
          <p:cNvSpPr/>
          <p:nvPr/>
        </p:nvSpPr>
        <p:spPr>
          <a:xfrm>
            <a:off x="7572396" y="6072206"/>
            <a:ext cx="1357322" cy="785794"/>
          </a:xfrm>
          <a:prstGeom prst="leftArrow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417 L 0.00191 0.36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104 L 2.77778E-6 -0.235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716 L 0.00191 -0.12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hlinkClick r:id="rId4" action="ppaction://hlinksldjump"/>
          </p:cNvPr>
          <p:cNvSpPr txBox="1"/>
          <p:nvPr/>
        </p:nvSpPr>
        <p:spPr>
          <a:xfrm>
            <a:off x="5857884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4714876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>
            <a:off x="3500430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>
            <a:off x="1071538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hlinkClick r:id="rId4" action="ppaction://hlinksldjump"/>
          </p:cNvPr>
          <p:cNvSpPr txBox="1"/>
          <p:nvPr/>
        </p:nvSpPr>
        <p:spPr>
          <a:xfrm>
            <a:off x="2285984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0"/>
            <a:ext cx="8572560" cy="4357718"/>
          </a:xfrm>
          <a:prstGeom prst="ellipse">
            <a:avLst/>
          </a:prstGeom>
          <a:gradFill flip="none" rotWithShape="1">
            <a:gsLst>
              <a:gs pos="0">
                <a:srgbClr val="D414B9">
                  <a:shade val="30000"/>
                  <a:satMod val="115000"/>
                </a:srgbClr>
              </a:gs>
              <a:gs pos="50000">
                <a:srgbClr val="D414B9">
                  <a:shade val="67500"/>
                  <a:satMod val="115000"/>
                </a:srgbClr>
              </a:gs>
              <a:gs pos="100000">
                <a:srgbClr val="D414B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00430" y="0"/>
            <a:ext cx="2143140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ГДЕ</a:t>
            </a:r>
            <a:endParaRPr lang="ru-RU" sz="44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1142976" y="285728"/>
            <a:ext cx="2071702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АБВ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786446" y="285728"/>
            <a:ext cx="2286016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ЖЗИ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85720" y="1571612"/>
            <a:ext cx="2357454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КЛМ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57224" y="3071810"/>
            <a:ext cx="2214578" cy="114300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УФХ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571868" y="1285860"/>
            <a:ext cx="2286016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НОП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6643702" y="1500174"/>
            <a:ext cx="2286016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РСТ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6429388" y="2928934"/>
            <a:ext cx="2214578" cy="121444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ЩЫЬ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643306" y="2571744"/>
            <a:ext cx="2286016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ЦЧШ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3714744" y="3786190"/>
            <a:ext cx="2428892" cy="107157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0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ЭЮЯ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4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6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4612" y="5072074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3399"/>
                </a:solidFill>
              </a:rPr>
              <a:t>НЕБЕСНОЕ ТЕЛО</a:t>
            </a:r>
            <a:endParaRPr lang="ru-RU" sz="3200" b="1" i="1" dirty="0">
              <a:solidFill>
                <a:srgbClr val="FF3399"/>
              </a:solidFill>
            </a:endParaRPr>
          </a:p>
        </p:txBody>
      </p:sp>
      <p:sp>
        <p:nvSpPr>
          <p:cNvPr id="22" name="Управляющая кнопка: возврат 21">
            <a:hlinkClick r:id="rId6" action="ppaction://hlinksldjump" highlightClick="1">
              <a:snd r:embed="rId7" name="click.wav"/>
            </a:hlinkClick>
          </p:cNvPr>
          <p:cNvSpPr/>
          <p:nvPr/>
        </p:nvSpPr>
        <p:spPr>
          <a:xfrm>
            <a:off x="8643966" y="6215082"/>
            <a:ext cx="500034" cy="642918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7000892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0892" y="5715016"/>
            <a:ext cx="857256" cy="785818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D414B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b="1" dirty="0">
              <a:solidFill>
                <a:srgbClr val="D414B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hlinkClick r:id="rId4" action="ppaction://hlinksldjump"/>
          </p:cNvPr>
          <p:cNvSpPr txBox="1"/>
          <p:nvPr/>
        </p:nvSpPr>
        <p:spPr>
          <a:xfrm>
            <a:off x="3500430" y="4572008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500430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>
            <a:hlinkClick r:id="rId6" action="ppaction://hlinksldjump"/>
          </p:cNvPr>
          <p:cNvSpPr txBox="1"/>
          <p:nvPr/>
        </p:nvSpPr>
        <p:spPr>
          <a:xfrm>
            <a:off x="7143768" y="5715016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36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>
            <a:hlinkClick r:id="rId7" action="ppaction://hlinksldjump"/>
          </p:cNvPr>
          <p:cNvSpPr txBox="1"/>
          <p:nvPr/>
        </p:nvSpPr>
        <p:spPr>
          <a:xfrm>
            <a:off x="5929322" y="5715016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35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Box 145">
            <a:hlinkClick r:id="rId8" action="ppaction://hlinksldjump"/>
          </p:cNvPr>
          <p:cNvSpPr txBox="1"/>
          <p:nvPr/>
        </p:nvSpPr>
        <p:spPr>
          <a:xfrm>
            <a:off x="4714876" y="5715016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34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>
            <a:hlinkClick r:id="rId9" action="ppaction://hlinksldjump"/>
          </p:cNvPr>
          <p:cNvSpPr txBox="1"/>
          <p:nvPr/>
        </p:nvSpPr>
        <p:spPr>
          <a:xfrm>
            <a:off x="3500430" y="5715016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>
            <a:hlinkClick r:id="rId10" action="ppaction://hlinksldjump"/>
          </p:cNvPr>
          <p:cNvSpPr txBox="1"/>
          <p:nvPr/>
        </p:nvSpPr>
        <p:spPr>
          <a:xfrm>
            <a:off x="2285984" y="5715016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32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>
            <a:hlinkClick r:id="rId11" action="ppaction://hlinksldjump"/>
          </p:cNvPr>
          <p:cNvSpPr txBox="1"/>
          <p:nvPr/>
        </p:nvSpPr>
        <p:spPr>
          <a:xfrm>
            <a:off x="1071538" y="5715016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>
            <a:hlinkClick r:id="rId12" action="ppaction://hlinksldjump"/>
          </p:cNvPr>
          <p:cNvSpPr txBox="1"/>
          <p:nvPr/>
        </p:nvSpPr>
        <p:spPr>
          <a:xfrm>
            <a:off x="7143768" y="4572008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>
            <a:hlinkClick r:id="rId13" action="ppaction://hlinksldjump"/>
          </p:cNvPr>
          <p:cNvSpPr txBox="1"/>
          <p:nvPr/>
        </p:nvSpPr>
        <p:spPr>
          <a:xfrm>
            <a:off x="5929322" y="4572008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Box 151">
            <a:hlinkClick r:id="rId14" action="ppaction://hlinksldjump"/>
          </p:cNvPr>
          <p:cNvSpPr txBox="1"/>
          <p:nvPr/>
        </p:nvSpPr>
        <p:spPr>
          <a:xfrm>
            <a:off x="4714876" y="4572008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>
            <a:hlinkClick r:id="rId15" action="ppaction://hlinksldjump"/>
          </p:cNvPr>
          <p:cNvSpPr txBox="1"/>
          <p:nvPr/>
        </p:nvSpPr>
        <p:spPr>
          <a:xfrm>
            <a:off x="2285984" y="4572008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>
            <a:hlinkClick r:id="rId16" action="ppaction://hlinksldjump"/>
          </p:cNvPr>
          <p:cNvSpPr txBox="1"/>
          <p:nvPr/>
        </p:nvSpPr>
        <p:spPr>
          <a:xfrm>
            <a:off x="1071538" y="4572008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hlinkClick r:id="rId17" action="ppaction://hlinksldjump"/>
          </p:cNvPr>
          <p:cNvSpPr txBox="1"/>
          <p:nvPr/>
        </p:nvSpPr>
        <p:spPr>
          <a:xfrm>
            <a:off x="7143768" y="3429000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hlinkClick r:id="rId18" action="ppaction://hlinksldjump"/>
          </p:cNvPr>
          <p:cNvSpPr txBox="1"/>
          <p:nvPr/>
        </p:nvSpPr>
        <p:spPr>
          <a:xfrm>
            <a:off x="5929322" y="3429000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hlinkClick r:id="rId19" action="ppaction://hlinksldjump"/>
          </p:cNvPr>
          <p:cNvSpPr txBox="1"/>
          <p:nvPr/>
        </p:nvSpPr>
        <p:spPr>
          <a:xfrm>
            <a:off x="4714876" y="3429000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158">
            <a:hlinkClick r:id="rId20" action="ppaction://hlinksldjump"/>
          </p:cNvPr>
          <p:cNvSpPr txBox="1"/>
          <p:nvPr/>
        </p:nvSpPr>
        <p:spPr>
          <a:xfrm>
            <a:off x="3500430" y="3429000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Box 159">
            <a:hlinkClick r:id="rId21" action="ppaction://hlinksldjump"/>
          </p:cNvPr>
          <p:cNvSpPr txBox="1"/>
          <p:nvPr/>
        </p:nvSpPr>
        <p:spPr>
          <a:xfrm>
            <a:off x="2285984" y="3429000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Box 160">
            <a:hlinkClick r:id="rId22" action="ppaction://hlinksldjump"/>
          </p:cNvPr>
          <p:cNvSpPr txBox="1"/>
          <p:nvPr/>
        </p:nvSpPr>
        <p:spPr>
          <a:xfrm>
            <a:off x="1071538" y="3429000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768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4876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0430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5984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1538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143768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143768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929322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714876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929322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14876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500430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285984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285984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71538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71538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>
            <a:hlinkClick r:id="rId23" action="ppaction://hlinksldjump"/>
          </p:cNvPr>
          <p:cNvSpPr txBox="1"/>
          <p:nvPr/>
        </p:nvSpPr>
        <p:spPr>
          <a:xfrm>
            <a:off x="7143768" y="2285992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>
            <a:hlinkClick r:id="rId24" action="ppaction://hlinksldjump"/>
          </p:cNvPr>
          <p:cNvSpPr txBox="1"/>
          <p:nvPr/>
        </p:nvSpPr>
        <p:spPr>
          <a:xfrm>
            <a:off x="5929322" y="2285992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>
            <a:hlinkClick r:id="rId25" action="ppaction://hlinksldjump"/>
          </p:cNvPr>
          <p:cNvSpPr txBox="1"/>
          <p:nvPr/>
        </p:nvSpPr>
        <p:spPr>
          <a:xfrm>
            <a:off x="4714876" y="2285992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>
            <a:hlinkClick r:id="rId26" action="ppaction://hlinksldjump"/>
          </p:cNvPr>
          <p:cNvSpPr txBox="1"/>
          <p:nvPr/>
        </p:nvSpPr>
        <p:spPr>
          <a:xfrm>
            <a:off x="3500430" y="2285992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>
            <a:hlinkClick r:id="rId27" action="ppaction://hlinksldjump"/>
          </p:cNvPr>
          <p:cNvSpPr txBox="1"/>
          <p:nvPr/>
        </p:nvSpPr>
        <p:spPr>
          <a:xfrm>
            <a:off x="2285984" y="2285992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>
            <a:hlinkClick r:id="rId28" action="ppaction://hlinksldjump"/>
          </p:cNvPr>
          <p:cNvSpPr txBox="1"/>
          <p:nvPr/>
        </p:nvSpPr>
        <p:spPr>
          <a:xfrm>
            <a:off x="1071538" y="2285992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143768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929322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14876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500430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85984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71538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>
            <a:hlinkClick r:id="rId29" action="ppaction://hlinksldjump"/>
          </p:cNvPr>
          <p:cNvSpPr txBox="1"/>
          <p:nvPr/>
        </p:nvSpPr>
        <p:spPr>
          <a:xfrm>
            <a:off x="7143768" y="1142984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>
            <a:hlinkClick r:id="rId30" action="ppaction://hlinksldjump"/>
          </p:cNvPr>
          <p:cNvSpPr txBox="1"/>
          <p:nvPr/>
        </p:nvSpPr>
        <p:spPr>
          <a:xfrm>
            <a:off x="5929322" y="1142984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>
            <a:hlinkClick r:id="rId31" action="ppaction://hlinksldjump"/>
          </p:cNvPr>
          <p:cNvSpPr txBox="1"/>
          <p:nvPr/>
        </p:nvSpPr>
        <p:spPr>
          <a:xfrm>
            <a:off x="4714876" y="1142984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>
            <a:hlinkClick r:id="rId32" action="ppaction://hlinksldjump"/>
          </p:cNvPr>
          <p:cNvSpPr txBox="1"/>
          <p:nvPr/>
        </p:nvSpPr>
        <p:spPr>
          <a:xfrm>
            <a:off x="3500430" y="1142984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43768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929322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714876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00430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>
            <a:hlinkClick r:id="rId33" action="ppaction://hlinksldjump"/>
          </p:cNvPr>
          <p:cNvSpPr txBox="1"/>
          <p:nvPr/>
        </p:nvSpPr>
        <p:spPr>
          <a:xfrm>
            <a:off x="2285984" y="1142984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85984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>
            <a:hlinkClick r:id="rId34" action="ppaction://hlinksldjump"/>
          </p:cNvPr>
          <p:cNvSpPr txBox="1"/>
          <p:nvPr/>
        </p:nvSpPr>
        <p:spPr>
          <a:xfrm>
            <a:off x="1071538" y="1142984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71538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>
            <a:hlinkClick r:id="rId35" action="ppaction://hlinksldjump"/>
          </p:cNvPr>
          <p:cNvSpPr txBox="1"/>
          <p:nvPr/>
        </p:nvSpPr>
        <p:spPr>
          <a:xfrm>
            <a:off x="7143768" y="-24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43768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>
            <a:hlinkClick r:id="rId36" action="ppaction://hlinksldjump"/>
          </p:cNvPr>
          <p:cNvSpPr txBox="1"/>
          <p:nvPr/>
        </p:nvSpPr>
        <p:spPr>
          <a:xfrm>
            <a:off x="5929322" y="-24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929322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>
            <a:hlinkClick r:id="rId37" action="ppaction://hlinksldjump"/>
          </p:cNvPr>
          <p:cNvSpPr txBox="1"/>
          <p:nvPr/>
        </p:nvSpPr>
        <p:spPr>
          <a:xfrm>
            <a:off x="4714876" y="-24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14876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>
            <a:hlinkClick r:id="rId38" action="ppaction://hlinksldjump"/>
          </p:cNvPr>
          <p:cNvSpPr txBox="1"/>
          <p:nvPr/>
        </p:nvSpPr>
        <p:spPr>
          <a:xfrm>
            <a:off x="3500430" y="-48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00430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>
            <a:hlinkClick r:id="rId39" action="ppaction://hlinksldjump"/>
          </p:cNvPr>
          <p:cNvSpPr txBox="1"/>
          <p:nvPr/>
        </p:nvSpPr>
        <p:spPr>
          <a:xfrm>
            <a:off x="2285984" y="-48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>
            <a:hlinkClick r:id="rId40" action="ppaction://hlinksldjump"/>
          </p:cNvPr>
          <p:cNvSpPr txBox="1"/>
          <p:nvPr/>
        </p:nvSpPr>
        <p:spPr>
          <a:xfrm>
            <a:off x="2285984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TextBox 189">
            <a:hlinkClick r:id="rId41" action="ppaction://hlinksldjump"/>
          </p:cNvPr>
          <p:cNvSpPr txBox="1"/>
          <p:nvPr/>
        </p:nvSpPr>
        <p:spPr>
          <a:xfrm>
            <a:off x="1071538" y="-24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TextBox 188">
            <a:hlinkClick r:id="rId40" action="ppaction://hlinksldjump"/>
          </p:cNvPr>
          <p:cNvSpPr txBox="1"/>
          <p:nvPr/>
        </p:nvSpPr>
        <p:spPr>
          <a:xfrm>
            <a:off x="1071538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hlinkClick r:id="rId42" action="ppaction://hlinksldjump"/>
          </p:cNvPr>
          <p:cNvSpPr txBox="1"/>
          <p:nvPr/>
        </p:nvSpPr>
        <p:spPr>
          <a:xfrm>
            <a:off x="7143768" y="5715016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36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hlinkClick r:id="rId42" action="ppaction://hlinksldjump"/>
          </p:cNvPr>
          <p:cNvSpPr txBox="1"/>
          <p:nvPr/>
        </p:nvSpPr>
        <p:spPr>
          <a:xfrm>
            <a:off x="5929322" y="5715016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35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>
            <a:hlinkClick r:id="rId42" action="ppaction://hlinksldjump"/>
          </p:cNvPr>
          <p:cNvSpPr txBox="1"/>
          <p:nvPr/>
        </p:nvSpPr>
        <p:spPr>
          <a:xfrm>
            <a:off x="4714876" y="5715016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34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hlinkClick r:id="rId42" action="ppaction://hlinksldjump"/>
          </p:cNvPr>
          <p:cNvSpPr txBox="1"/>
          <p:nvPr/>
        </p:nvSpPr>
        <p:spPr>
          <a:xfrm>
            <a:off x="3500430" y="5715016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hlinkClick r:id="rId42" action="ppaction://hlinksldjump"/>
          </p:cNvPr>
          <p:cNvSpPr txBox="1"/>
          <p:nvPr/>
        </p:nvSpPr>
        <p:spPr>
          <a:xfrm>
            <a:off x="2285984" y="5715016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32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>
            <a:hlinkClick r:id="rId42" action="ppaction://hlinksldjump"/>
          </p:cNvPr>
          <p:cNvSpPr txBox="1"/>
          <p:nvPr/>
        </p:nvSpPr>
        <p:spPr>
          <a:xfrm>
            <a:off x="1071538" y="5715016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>
            <a:hlinkClick r:id="rId42" action="ppaction://hlinksldjump"/>
          </p:cNvPr>
          <p:cNvSpPr txBox="1"/>
          <p:nvPr/>
        </p:nvSpPr>
        <p:spPr>
          <a:xfrm>
            <a:off x="7143768" y="4572008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hlinkClick r:id="rId42" action="ppaction://hlinksldjump"/>
          </p:cNvPr>
          <p:cNvSpPr txBox="1"/>
          <p:nvPr/>
        </p:nvSpPr>
        <p:spPr>
          <a:xfrm>
            <a:off x="5929322" y="4572008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>
            <a:hlinkClick r:id="rId42" action="ppaction://hlinksldjump"/>
          </p:cNvPr>
          <p:cNvSpPr txBox="1"/>
          <p:nvPr/>
        </p:nvSpPr>
        <p:spPr>
          <a:xfrm>
            <a:off x="4714876" y="4572008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hlinkClick r:id="rId42" action="ppaction://hlinksldjump"/>
          </p:cNvPr>
          <p:cNvSpPr txBox="1"/>
          <p:nvPr/>
        </p:nvSpPr>
        <p:spPr>
          <a:xfrm>
            <a:off x="3500430" y="4572008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>
            <a:hlinkClick r:id="rId42" action="ppaction://hlinksldjump"/>
          </p:cNvPr>
          <p:cNvSpPr txBox="1"/>
          <p:nvPr/>
        </p:nvSpPr>
        <p:spPr>
          <a:xfrm>
            <a:off x="2214546" y="4572008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>
            <a:hlinkClick r:id="rId42" action="ppaction://hlinksldjump"/>
          </p:cNvPr>
          <p:cNvSpPr txBox="1"/>
          <p:nvPr/>
        </p:nvSpPr>
        <p:spPr>
          <a:xfrm>
            <a:off x="1071538" y="4572032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hlinkClick r:id="rId42" action="ppaction://hlinksldjump"/>
          </p:cNvPr>
          <p:cNvSpPr txBox="1"/>
          <p:nvPr/>
        </p:nvSpPr>
        <p:spPr>
          <a:xfrm>
            <a:off x="7143768" y="3429000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hlinkClick r:id="rId42" action="ppaction://hlinksldjump"/>
          </p:cNvPr>
          <p:cNvSpPr txBox="1"/>
          <p:nvPr/>
        </p:nvSpPr>
        <p:spPr>
          <a:xfrm>
            <a:off x="5929322" y="3429000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>
            <a:hlinkClick r:id="rId42" action="ppaction://hlinksldjump"/>
          </p:cNvPr>
          <p:cNvSpPr txBox="1"/>
          <p:nvPr/>
        </p:nvSpPr>
        <p:spPr>
          <a:xfrm>
            <a:off x="4714876" y="3429000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hlinkClick r:id="rId42" action="ppaction://hlinksldjump"/>
          </p:cNvPr>
          <p:cNvSpPr txBox="1"/>
          <p:nvPr/>
        </p:nvSpPr>
        <p:spPr>
          <a:xfrm>
            <a:off x="3500430" y="3429000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>
            <a:hlinkClick r:id="rId42" action="ppaction://hlinksldjump"/>
          </p:cNvPr>
          <p:cNvSpPr txBox="1"/>
          <p:nvPr/>
        </p:nvSpPr>
        <p:spPr>
          <a:xfrm>
            <a:off x="2285984" y="3429000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hlinkClick r:id="rId42" action="ppaction://hlinksldjump"/>
          </p:cNvPr>
          <p:cNvSpPr txBox="1"/>
          <p:nvPr/>
        </p:nvSpPr>
        <p:spPr>
          <a:xfrm>
            <a:off x="1071538" y="3429000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hlinkClick r:id="rId42" action="ppaction://hlinksldjump"/>
          </p:cNvPr>
          <p:cNvSpPr txBox="1"/>
          <p:nvPr/>
        </p:nvSpPr>
        <p:spPr>
          <a:xfrm>
            <a:off x="7143768" y="2285992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hlinkClick r:id="rId42" action="ppaction://hlinksldjump"/>
          </p:cNvPr>
          <p:cNvSpPr txBox="1"/>
          <p:nvPr/>
        </p:nvSpPr>
        <p:spPr>
          <a:xfrm>
            <a:off x="5929322" y="2285992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>
            <a:hlinkClick r:id="rId42" action="ppaction://hlinksldjump"/>
          </p:cNvPr>
          <p:cNvSpPr txBox="1"/>
          <p:nvPr/>
        </p:nvSpPr>
        <p:spPr>
          <a:xfrm>
            <a:off x="4714876" y="2285992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hlinkClick r:id="rId42" action="ppaction://hlinksldjump"/>
          </p:cNvPr>
          <p:cNvSpPr txBox="1"/>
          <p:nvPr/>
        </p:nvSpPr>
        <p:spPr>
          <a:xfrm>
            <a:off x="3500430" y="2285992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hlinkClick r:id="rId42" action="ppaction://hlinksldjump"/>
          </p:cNvPr>
          <p:cNvSpPr txBox="1"/>
          <p:nvPr/>
        </p:nvSpPr>
        <p:spPr>
          <a:xfrm>
            <a:off x="2285984" y="2285992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hlinkClick r:id="rId42" action="ppaction://hlinksldjump"/>
          </p:cNvPr>
          <p:cNvSpPr txBox="1"/>
          <p:nvPr/>
        </p:nvSpPr>
        <p:spPr>
          <a:xfrm>
            <a:off x="1071538" y="2285992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>
            <a:hlinkClick r:id="rId42" action="ppaction://hlinksldjump"/>
          </p:cNvPr>
          <p:cNvSpPr txBox="1"/>
          <p:nvPr/>
        </p:nvSpPr>
        <p:spPr>
          <a:xfrm>
            <a:off x="7143768" y="1142984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hlinkClick r:id="rId42" action="ppaction://hlinksldjump"/>
          </p:cNvPr>
          <p:cNvSpPr txBox="1"/>
          <p:nvPr/>
        </p:nvSpPr>
        <p:spPr>
          <a:xfrm>
            <a:off x="5929322" y="1142984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hlinkClick r:id="rId42" action="ppaction://hlinksldjump"/>
          </p:cNvPr>
          <p:cNvSpPr txBox="1"/>
          <p:nvPr/>
        </p:nvSpPr>
        <p:spPr>
          <a:xfrm>
            <a:off x="4714876" y="1142984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>
            <a:hlinkClick r:id="rId42" action="ppaction://hlinksldjump"/>
          </p:cNvPr>
          <p:cNvSpPr txBox="1"/>
          <p:nvPr/>
        </p:nvSpPr>
        <p:spPr>
          <a:xfrm>
            <a:off x="3500430" y="1142984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hlinkClick r:id="rId42" action="ppaction://hlinksldjump"/>
          </p:cNvPr>
          <p:cNvSpPr txBox="1"/>
          <p:nvPr/>
        </p:nvSpPr>
        <p:spPr>
          <a:xfrm>
            <a:off x="2285984" y="1142984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>
            <a:hlinkClick r:id="rId42" action="ppaction://hlinksldjump"/>
          </p:cNvPr>
          <p:cNvSpPr txBox="1"/>
          <p:nvPr/>
        </p:nvSpPr>
        <p:spPr>
          <a:xfrm>
            <a:off x="1071538" y="1142984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>
            <a:hlinkClick r:id="rId42" action="ppaction://hlinksldjump"/>
          </p:cNvPr>
          <p:cNvSpPr txBox="1"/>
          <p:nvPr/>
        </p:nvSpPr>
        <p:spPr>
          <a:xfrm>
            <a:off x="7143768" y="-24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hlinkClick r:id="rId42" action="ppaction://hlinksldjump"/>
          </p:cNvPr>
          <p:cNvSpPr txBox="1"/>
          <p:nvPr/>
        </p:nvSpPr>
        <p:spPr>
          <a:xfrm>
            <a:off x="5929322" y="-24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>
            <a:hlinkClick r:id="rId42" action="ppaction://hlinksldjump"/>
          </p:cNvPr>
          <p:cNvSpPr txBox="1"/>
          <p:nvPr/>
        </p:nvSpPr>
        <p:spPr>
          <a:xfrm>
            <a:off x="4714876" y="-24"/>
            <a:ext cx="1143008" cy="107157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>
            <a:hlinkClick r:id="rId42" action="ppaction://hlinksldjump"/>
          </p:cNvPr>
          <p:cNvSpPr txBox="1"/>
          <p:nvPr/>
        </p:nvSpPr>
        <p:spPr>
          <a:xfrm>
            <a:off x="3500430" y="-24"/>
            <a:ext cx="1143008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hlinkClick r:id="rId42" action="ppaction://hlinksldjump"/>
          </p:cNvPr>
          <p:cNvSpPr txBox="1"/>
          <p:nvPr/>
        </p:nvSpPr>
        <p:spPr>
          <a:xfrm>
            <a:off x="2285984" y="-24"/>
            <a:ext cx="1143008" cy="1071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hlinkClick r:id="rId42" action="ppaction://hlinksldjump"/>
          </p:cNvPr>
          <p:cNvSpPr txBox="1"/>
          <p:nvPr/>
        </p:nvSpPr>
        <p:spPr>
          <a:xfrm>
            <a:off x="1071538" y="-24"/>
            <a:ext cx="1143008" cy="10715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hlinkClick r:id="rId42" action="ppaction://hlinksldjump"/>
          </p:cNvPr>
          <p:cNvSpPr txBox="1"/>
          <p:nvPr/>
        </p:nvSpPr>
        <p:spPr>
          <a:xfrm>
            <a:off x="4714876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hlinkClick r:id="rId42" action="ppaction://hlinksldjump"/>
          </p:cNvPr>
          <p:cNvSpPr txBox="1"/>
          <p:nvPr/>
        </p:nvSpPr>
        <p:spPr>
          <a:xfrm>
            <a:off x="5929322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rId42" action="ppaction://hlinksldjump"/>
          </p:cNvPr>
          <p:cNvSpPr txBox="1"/>
          <p:nvPr/>
        </p:nvSpPr>
        <p:spPr>
          <a:xfrm>
            <a:off x="7143768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42" action="ppaction://hlinksldjump"/>
          </p:cNvPr>
          <p:cNvSpPr txBox="1"/>
          <p:nvPr/>
        </p:nvSpPr>
        <p:spPr>
          <a:xfrm>
            <a:off x="3500430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40" action="ppaction://hlinksldjump"/>
          </p:cNvPr>
          <p:cNvSpPr txBox="1"/>
          <p:nvPr/>
        </p:nvSpPr>
        <p:spPr>
          <a:xfrm>
            <a:off x="2285984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40" action="ppaction://hlinksldjump"/>
          </p:cNvPr>
          <p:cNvSpPr txBox="1"/>
          <p:nvPr/>
        </p:nvSpPr>
        <p:spPr>
          <a:xfrm>
            <a:off x="1071538" y="-2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hlinkClick r:id="rId42" action="ppaction://hlinksldjump"/>
          </p:cNvPr>
          <p:cNvSpPr txBox="1"/>
          <p:nvPr/>
        </p:nvSpPr>
        <p:spPr>
          <a:xfrm>
            <a:off x="7143768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hlinkClick r:id="rId42" action="ppaction://hlinksldjump"/>
          </p:cNvPr>
          <p:cNvSpPr txBox="1"/>
          <p:nvPr/>
        </p:nvSpPr>
        <p:spPr>
          <a:xfrm>
            <a:off x="7143768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hlinkClick r:id="rId42" action="ppaction://hlinksldjump"/>
          </p:cNvPr>
          <p:cNvSpPr txBox="1"/>
          <p:nvPr/>
        </p:nvSpPr>
        <p:spPr>
          <a:xfrm>
            <a:off x="7143768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hlinkClick r:id="rId42" action="ppaction://hlinksldjump"/>
          </p:cNvPr>
          <p:cNvSpPr txBox="1"/>
          <p:nvPr/>
        </p:nvSpPr>
        <p:spPr>
          <a:xfrm>
            <a:off x="7143768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hlinkClick r:id="rId42" action="ppaction://hlinksldjump"/>
          </p:cNvPr>
          <p:cNvSpPr txBox="1"/>
          <p:nvPr/>
        </p:nvSpPr>
        <p:spPr>
          <a:xfrm>
            <a:off x="5929322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hlinkClick r:id="rId42" action="ppaction://hlinksldjump"/>
          </p:cNvPr>
          <p:cNvSpPr txBox="1"/>
          <p:nvPr/>
        </p:nvSpPr>
        <p:spPr>
          <a:xfrm>
            <a:off x="4714876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hlinkClick r:id="rId42" action="ppaction://hlinksldjump"/>
          </p:cNvPr>
          <p:cNvSpPr txBox="1"/>
          <p:nvPr/>
        </p:nvSpPr>
        <p:spPr>
          <a:xfrm>
            <a:off x="5929322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hlinkClick r:id="rId42" action="ppaction://hlinksldjump"/>
          </p:cNvPr>
          <p:cNvSpPr txBox="1"/>
          <p:nvPr/>
        </p:nvSpPr>
        <p:spPr>
          <a:xfrm>
            <a:off x="5929322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hlinkClick r:id="rId42" action="ppaction://hlinksldjump"/>
          </p:cNvPr>
          <p:cNvSpPr txBox="1"/>
          <p:nvPr/>
        </p:nvSpPr>
        <p:spPr>
          <a:xfrm>
            <a:off x="5929322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hlinkClick r:id="rId42" action="ppaction://hlinksldjump"/>
          </p:cNvPr>
          <p:cNvSpPr txBox="1"/>
          <p:nvPr/>
        </p:nvSpPr>
        <p:spPr>
          <a:xfrm>
            <a:off x="4714876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hlinkClick r:id="rId42" action="ppaction://hlinksldjump"/>
          </p:cNvPr>
          <p:cNvSpPr txBox="1"/>
          <p:nvPr/>
        </p:nvSpPr>
        <p:spPr>
          <a:xfrm>
            <a:off x="4714876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hlinkClick r:id="rId42" action="ppaction://hlinksldjump"/>
          </p:cNvPr>
          <p:cNvSpPr txBox="1"/>
          <p:nvPr/>
        </p:nvSpPr>
        <p:spPr>
          <a:xfrm>
            <a:off x="4714876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hlinkClick r:id="rId40" action="ppaction://hlinksldjump"/>
          </p:cNvPr>
          <p:cNvSpPr txBox="1"/>
          <p:nvPr/>
        </p:nvSpPr>
        <p:spPr>
          <a:xfrm>
            <a:off x="1071538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hlinkClick r:id="rId42" action="ppaction://hlinksldjump"/>
          </p:cNvPr>
          <p:cNvSpPr txBox="1"/>
          <p:nvPr/>
        </p:nvSpPr>
        <p:spPr>
          <a:xfrm>
            <a:off x="2285984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hlinkClick r:id="rId42" action="ppaction://hlinksldjump"/>
          </p:cNvPr>
          <p:cNvSpPr txBox="1"/>
          <p:nvPr/>
        </p:nvSpPr>
        <p:spPr>
          <a:xfrm>
            <a:off x="3500430" y="1142984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hlinkClick r:id="rId42" action="ppaction://hlinksldjump"/>
          </p:cNvPr>
          <p:cNvSpPr txBox="1"/>
          <p:nvPr/>
        </p:nvSpPr>
        <p:spPr>
          <a:xfrm>
            <a:off x="3500430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42" action="ppaction://hlinksldjump"/>
          </p:cNvPr>
          <p:cNvSpPr txBox="1"/>
          <p:nvPr/>
        </p:nvSpPr>
        <p:spPr>
          <a:xfrm>
            <a:off x="3500430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hlinkClick r:id="rId42" action="ppaction://hlinksldjump"/>
          </p:cNvPr>
          <p:cNvSpPr txBox="1"/>
          <p:nvPr/>
        </p:nvSpPr>
        <p:spPr>
          <a:xfrm>
            <a:off x="2285984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rId42" action="ppaction://hlinksldjump"/>
          </p:cNvPr>
          <p:cNvSpPr txBox="1"/>
          <p:nvPr/>
        </p:nvSpPr>
        <p:spPr>
          <a:xfrm>
            <a:off x="2285984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42" action="ppaction://hlinksldjump"/>
          </p:cNvPr>
          <p:cNvSpPr txBox="1"/>
          <p:nvPr/>
        </p:nvSpPr>
        <p:spPr>
          <a:xfrm>
            <a:off x="2285984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hlinkClick r:id="rId42" action="ppaction://hlinksldjump"/>
          </p:cNvPr>
          <p:cNvSpPr txBox="1"/>
          <p:nvPr/>
        </p:nvSpPr>
        <p:spPr>
          <a:xfrm>
            <a:off x="1071538" y="2285992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hlinkClick r:id="rId42" action="ppaction://hlinksldjump"/>
          </p:cNvPr>
          <p:cNvSpPr txBox="1"/>
          <p:nvPr/>
        </p:nvSpPr>
        <p:spPr>
          <a:xfrm>
            <a:off x="1071538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hlinkClick r:id="rId42" action="ppaction://hlinksldjump"/>
          </p:cNvPr>
          <p:cNvSpPr txBox="1"/>
          <p:nvPr/>
        </p:nvSpPr>
        <p:spPr>
          <a:xfrm>
            <a:off x="1071538" y="5715016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Управляющая кнопка: справка 81">
            <a:hlinkClick r:id="rId40" action="ppaction://hlinksldjump" highlightClick="1"/>
          </p:cNvPr>
          <p:cNvSpPr/>
          <p:nvPr/>
        </p:nvSpPr>
        <p:spPr>
          <a:xfrm>
            <a:off x="8358214" y="4214818"/>
            <a:ext cx="785818" cy="785818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4" name="Управляющая кнопка: справка 143">
            <a:hlinkClick r:id="rId40" action="ppaction://hlinksldjump" highlightClick="1"/>
          </p:cNvPr>
          <p:cNvSpPr/>
          <p:nvPr/>
        </p:nvSpPr>
        <p:spPr>
          <a:xfrm>
            <a:off x="8358214" y="5143512"/>
            <a:ext cx="785786" cy="857256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9" name="TextBox 118">
            <a:hlinkClick r:id="rId42" action="ppaction://hlinksldjump"/>
          </p:cNvPr>
          <p:cNvSpPr txBox="1"/>
          <p:nvPr/>
        </p:nvSpPr>
        <p:spPr>
          <a:xfrm>
            <a:off x="7143768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>
            <a:hlinkClick r:id="rId42" action="ppaction://hlinksldjump"/>
          </p:cNvPr>
          <p:cNvSpPr txBox="1"/>
          <p:nvPr/>
        </p:nvSpPr>
        <p:spPr>
          <a:xfrm>
            <a:off x="5929322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>
            <a:hlinkClick r:id="rId42" action="ppaction://hlinksldjump"/>
          </p:cNvPr>
          <p:cNvSpPr txBox="1"/>
          <p:nvPr/>
        </p:nvSpPr>
        <p:spPr>
          <a:xfrm>
            <a:off x="4714876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>
            <a:hlinkClick r:id="rId42" action="ppaction://hlinksldjump"/>
          </p:cNvPr>
          <p:cNvSpPr txBox="1"/>
          <p:nvPr/>
        </p:nvSpPr>
        <p:spPr>
          <a:xfrm>
            <a:off x="3500430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>
            <a:hlinkClick r:id="rId42" action="ppaction://hlinksldjump"/>
          </p:cNvPr>
          <p:cNvSpPr txBox="1"/>
          <p:nvPr/>
        </p:nvSpPr>
        <p:spPr>
          <a:xfrm>
            <a:off x="2285984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>
            <a:hlinkClick r:id="rId42" action="ppaction://hlinksldjump"/>
          </p:cNvPr>
          <p:cNvSpPr txBox="1"/>
          <p:nvPr/>
        </p:nvSpPr>
        <p:spPr>
          <a:xfrm>
            <a:off x="1071538" y="3429000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hlinkClick r:id="rId42" action="ppaction://hlinksldjump"/>
          </p:cNvPr>
          <p:cNvSpPr txBox="1"/>
          <p:nvPr/>
        </p:nvSpPr>
        <p:spPr>
          <a:xfrm>
            <a:off x="3500430" y="4572008"/>
            <a:ext cx="1143008" cy="1071570"/>
          </a:xfrm>
          <a:prstGeom prst="rect">
            <a:avLst/>
          </a:prstGeom>
          <a:blipFill>
            <a:blip r:embed="rId5" cstate="print"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tile tx="0" ty="0" sx="40000" sy="4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Управляющая кнопка: возврат 200">
            <a:hlinkClick r:id="rId43" action="ppaction://hlinksldjump" highlightClick="1">
              <a:snd r:embed="rId44" name="applause.wav"/>
            </a:hlinkClick>
          </p:cNvPr>
          <p:cNvSpPr/>
          <p:nvPr/>
        </p:nvSpPr>
        <p:spPr>
          <a:xfrm>
            <a:off x="8358214" y="6143644"/>
            <a:ext cx="785786" cy="714356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4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39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0" fill="hold">
                      <p:stCondLst>
                        <p:cond delay="0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>
                      <p:stCondLst>
                        <p:cond delay="0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4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53" grpId="0" animBg="1"/>
      <p:bldP spid="131" grpId="0" animBg="1"/>
      <p:bldP spid="131" grpId="1" animBg="1"/>
      <p:bldP spid="143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8" grpId="0" animBg="1"/>
      <p:bldP spid="24" grpId="0" animBg="1"/>
      <p:bldP spid="29" grpId="0" animBg="1"/>
      <p:bldP spid="35" grpId="0" animBg="1"/>
      <p:bldP spid="39" grpId="0" animBg="1"/>
      <p:bldP spid="43" grpId="0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99" grpId="0" animBg="1"/>
      <p:bldP spid="100" grpId="0" animBg="1"/>
      <p:bldP spid="101" grpId="0" animBg="1"/>
      <p:bldP spid="102" grpId="0" animBg="1"/>
      <p:bldP spid="97" grpId="0" animBg="1"/>
      <p:bldP spid="95" grpId="0" animBg="1"/>
      <p:bldP spid="93" grpId="0" animBg="1"/>
      <p:bldP spid="91" grpId="0" animBg="1"/>
      <p:bldP spid="89" grpId="0" animBg="1"/>
      <p:bldP spid="87" grpId="0" animBg="1"/>
      <p:bldP spid="85" grpId="0" animBg="1"/>
      <p:bldP spid="190" grpId="0" animBg="1"/>
      <p:bldP spid="189" grpId="1" animBg="1"/>
      <p:bldP spid="189" grpId="2" animBg="1"/>
      <p:bldP spid="63" grpId="0" animBg="1"/>
      <p:bldP spid="52" grpId="0" animBg="1"/>
      <p:bldP spid="73" grpId="0" animBg="1"/>
      <p:bldP spid="62" grpId="0" animBg="1"/>
      <p:bldP spid="51" grpId="0" animBg="1"/>
      <p:bldP spid="81" grpId="0" animBg="1"/>
      <p:bldP spid="70" grpId="0" animBg="1"/>
      <p:bldP spid="59" grpId="0" animBg="1"/>
      <p:bldP spid="80" grpId="0" animBg="1"/>
      <p:bldP spid="49" grpId="0" animBg="1"/>
      <p:bldP spid="79" grpId="0" animBg="1"/>
      <p:bldP spid="71" grpId="0" animBg="1"/>
      <p:bldP spid="60" grpId="0" animBg="1"/>
      <p:bldP spid="50" grpId="0" animBg="1"/>
      <p:bldP spid="66" grpId="0" animBg="1"/>
      <p:bldP spid="78" grpId="0" animBg="1"/>
      <p:bldP spid="67" grpId="0" animBg="1"/>
      <p:bldP spid="56" grpId="0" animBg="1"/>
      <p:bldP spid="47" grpId="0" animBg="1"/>
      <p:bldP spid="72" grpId="0" animBg="1"/>
      <p:bldP spid="61" grpId="0" animBg="1"/>
      <p:bldP spid="48" grpId="0" animBg="1"/>
      <p:bldP spid="75" grpId="0" animBg="1"/>
      <p:bldP spid="65" grpId="0" animBg="1"/>
      <p:bldP spid="58" grpId="0" animBg="1"/>
      <p:bldP spid="83" grpId="0" animBg="1"/>
      <p:bldP spid="53" grpId="0" animBg="1"/>
      <p:bldP spid="68" grpId="0" animBg="1"/>
      <p:bldP spid="74" grpId="0" animBg="1"/>
      <p:bldP spid="55" grpId="0" animBg="1"/>
      <p:bldP spid="4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857232"/>
            <a:ext cx="8186766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Какая из этих рек впадает в Каспийское море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Волга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572396" y="6215058"/>
            <a:ext cx="1357322" cy="642942"/>
          </a:xfrm>
          <a:prstGeom prst="lef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10026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Какое английское слово в буквальном переводе означает «деловой человек»</a:t>
            </a: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143900" y="6072206"/>
            <a:ext cx="785818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бизнесмен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5556609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10026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Какая  «наука признавала возможность превращения любых металлов в золото?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алхимия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56609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tint val="35000"/>
                  <a:satMod val="253000"/>
                </a:schemeClr>
              </a:gs>
              <a:gs pos="5000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Главная звезда созвездия Большого Пса, самая яркая звезда на ночном небе, в 2 раза больше нашего Солнца?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Сириус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56609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552836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Как в северном полушарии называется первый месяц зимы?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декабрь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56609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Кем приходится женщине отец её мужа?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solidFill>
                  <a:srgbClr val="FFFF00"/>
                </a:solidFill>
              </a:rPr>
              <a:t>свекр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56609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tint val="35000"/>
                  <a:satMod val="253000"/>
                </a:schemeClr>
              </a:gs>
              <a:gs pos="5000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838588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Какая местность в северо-западной Франции два раза в сутки бывает островом и два раза полуостровом?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Сен-Мишель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hlinkClick r:id="rId3" action="ppaction://program"/>
              </a:rPr>
              <a:t>7</a:t>
            </a:r>
            <a:endParaRPr lang="ru-RU" dirty="0">
              <a:hlinkClick r:id="rId3" action="ppaction://program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10026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Из какого цветного металла в Турции обычно изготавливают </a:t>
            </a:r>
            <a:r>
              <a:rPr lang="ru-RU" sz="5400" b="1" i="1" dirty="0" err="1" smtClean="0">
                <a:solidFill>
                  <a:srgbClr val="C00000"/>
                </a:solidFill>
              </a:rPr>
              <a:t>джезвы</a:t>
            </a:r>
            <a:r>
              <a:rPr lang="ru-RU" sz="5400" b="1" i="1" dirty="0" smtClean="0">
                <a:solidFill>
                  <a:srgbClr val="C00000"/>
                </a:solidFill>
              </a:rPr>
              <a:t>  для варки кофе?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медь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24274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Центром какой развлекательной индустрии является индийский </a:t>
            </a:r>
            <a:r>
              <a:rPr lang="ru-RU" sz="5400" b="1" i="1" dirty="0" err="1" smtClean="0">
                <a:solidFill>
                  <a:srgbClr val="C00000"/>
                </a:solidFill>
              </a:rPr>
              <a:t>болливуд</a:t>
            </a:r>
            <a:r>
              <a:rPr lang="ru-RU" sz="5400" b="1" i="1" dirty="0" smtClean="0">
                <a:solidFill>
                  <a:srgbClr val="C00000"/>
                </a:solidFill>
              </a:rPr>
              <a:t>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киноиндустрия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56609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tint val="35000"/>
                  <a:satMod val="253000"/>
                </a:schemeClr>
              </a:gs>
              <a:gs pos="5000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77500" lnSpcReduction="2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Самый «мертвый» водоем, на берегах которого отсутствует растительность, а всякое живое существо в его воде постигает мгновенная смерть?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Озеро Смерти в Сицилии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5485171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Какой индонезийский вулкан находится в Зондском проливе?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Кракатау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" y="285728"/>
            <a:ext cx="8186766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Какой из этих дворцов называется папским?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</a:rPr>
              <a:t>Ватиканский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Петергофский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Букингемский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</a:rPr>
              <a:t>Луврский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552836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Кто считался лучшими мореходами Древнего мира?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финикийцы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76715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Самый отважный правитель викингов, прозванный Завоевателем и правивший Англией целых 20 лет?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Вильгельм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24274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Как называется устройство, изобретенное в 1730 году, для определения местонахождения корабля?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секстан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tint val="35000"/>
                  <a:satMod val="253000"/>
                </a:schemeClr>
              </a:gs>
              <a:gs pos="5000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24274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Какие обитатели Африки производят самые страшные звуки-вопли и рыки, хихиканье, жуткий вой и отвратительный смех?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Пятнистые гиены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24274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Особая группа людей, которая по внешним признакам отличается от других?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раса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76715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Название одного из первых селений, которому суждено было стать столицей казачьего края?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Екатерининское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tint val="35000"/>
                  <a:satMod val="253000"/>
                </a:schemeClr>
              </a:gs>
              <a:gs pos="5000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Итальянский монах и ученый, сказавший перед казнью на костре: «Сжечь - не значит опровергнуть»?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143620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Джордано Бруно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tint val="35000"/>
                  <a:satMod val="253000"/>
                </a:schemeClr>
              </a:gs>
              <a:gs pos="5000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ru-RU" sz="5400" b="1" i="1" dirty="0" smtClean="0"/>
              <a:t>Самая медленная скорость в спорте была зарегистрирована  12 августа 1889 года-1,35 км/ч.Этот вид спорта? </a:t>
            </a:r>
            <a:endParaRPr lang="ru-RU" sz="5400" b="1" i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Перетягивание</a:t>
            </a:r>
            <a:r>
              <a:rPr lang="ru-RU" sz="4800" dirty="0" smtClean="0"/>
              <a:t> каната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Кусок металла, встречающийся в природе в химически чистом виде?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43900" y="6072206"/>
            <a:ext cx="785818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самородок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Специалист по прокладке курса надводных, подводных и летательных аппаратов?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штурман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" y="214290"/>
            <a:ext cx="8186766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</a:rPr>
              <a:t>Какой из этих дворцов называется папским?</a:t>
            </a:r>
            <a:endParaRPr lang="ru-RU" sz="5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</a:rPr>
              <a:t>Ватиканский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лево 12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072330" y="6072206"/>
            <a:ext cx="1857388" cy="785794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tint val="35000"/>
                  <a:satMod val="253000"/>
                </a:schemeClr>
              </a:gs>
              <a:gs pos="5000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Какой стране принадлежит самое большое число Нобелевских премий?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Америка 224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552836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Свойство больших полушарий исключительно человеческого мозга?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мышление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Сколько органов чувств у человека?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                   6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24274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Твердая оболочка Земли?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литосфера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481398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Наука об отношениях организмов между собой и окружающей средой?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экология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tint val="35000"/>
                  <a:satMod val="253000"/>
                </a:schemeClr>
              </a:gs>
              <a:gs pos="5000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Самое шумное насекомое, которое можно слышать на расстоянии 400 метров?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цикада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552836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Осевая часть побега растений, состоящая из узлов и междоузлий?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5929330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стебель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tint val="35000"/>
                  <a:satMod val="253000"/>
                </a:schemeClr>
              </a:gs>
              <a:gs pos="5000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1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Одна из распространенных в мире религий, последователей которых называют мусульманами?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ислам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Записи событий истории, расположенные по годам?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летопись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56609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Изображения, сделанные красками на сырой штукатурке?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фрески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86808" cy="185738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Какое из этих животных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4400" b="1" i="1" dirty="0" smtClean="0">
                <a:solidFill>
                  <a:srgbClr val="C00000"/>
                </a:solidFill>
              </a:rPr>
              <a:t>обитает в море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571868" y="3500438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1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1868" y="5000636"/>
            <a:ext cx="1000132" cy="71438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3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3500438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2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43438" y="5000636"/>
            <a:ext cx="1000132" cy="7143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</a:rPr>
              <a:t>4</a:t>
            </a:r>
            <a:endParaRPr lang="ru-RU" sz="2400" b="1" dirty="0">
              <a:solidFill>
                <a:srgbClr val="00FFFF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Дальневосточная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жирлянка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4786322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Черная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мамба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715008" y="485776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</a:rPr>
              <a:t>Испалинская</a:t>
            </a:r>
            <a:r>
              <a:rPr lang="ru-RU" sz="2800" b="1" i="1" dirty="0" smtClean="0">
                <a:solidFill>
                  <a:srgbClr val="FFFF00"/>
                </a:solidFill>
              </a:rPr>
              <a:t> саламандра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15008" y="3429000"/>
            <a:ext cx="3214710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</a:rPr>
              <a:t>Толсторогая</a:t>
            </a:r>
            <a:r>
              <a:rPr lang="ru-RU" sz="2800" b="1" i="1" dirty="0" smtClean="0">
                <a:solidFill>
                  <a:srgbClr val="FFFF00"/>
                </a:solidFill>
              </a:rPr>
              <a:t> актиния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857984" y="6072206"/>
            <a:ext cx="2286016" cy="785794"/>
          </a:xfrm>
          <a:prstGeom prst="flowChartPunchedTap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snd r:embed="rId3" name="click.wav"/>
                </a:hlinkClick>
              </a:rPr>
              <a:t>ответ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1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5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2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-24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3</a:t>
            </a:r>
            <a:endParaRPr lang="ru-RU" sz="1400" b="1" dirty="0">
              <a:solidFill>
                <a:srgbClr val="00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0"/>
            <a:ext cx="571504" cy="357142"/>
          </a:xfrm>
          <a:prstGeom prst="rect">
            <a:avLst/>
          </a:prstGeom>
          <a:solidFill>
            <a:srgbClr val="D414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FFFF"/>
                </a:solidFill>
              </a:rPr>
              <a:t>4</a:t>
            </a:r>
            <a:endParaRPr lang="ru-RU" sz="1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tint val="35000"/>
                  <a:satMod val="253000"/>
                </a:schemeClr>
              </a:gs>
              <a:gs pos="5000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76715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Сражение 1380 года в котором войско Дмитрия Донского разгромило ордынское войско Мамая?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Куликовская битва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Союз семей, происходящих от одного предка? 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род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24274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Знатные воины, которые сражались в конном строю, используя железные доспехи?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рыцари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dk1">
                  <a:tint val="35000"/>
                  <a:satMod val="253000"/>
                </a:schemeClr>
              </a:gs>
              <a:gs pos="5000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34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76715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Сколько оборотов вокруг собственной оси совершает Земля за один год?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365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Сколько нужно литров воды, чтобы напоить верблюда?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250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Кто изобрел противогаз?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714380" cy="71438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Зелинский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72140"/>
            <a:ext cx="650085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ответ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447800"/>
            <a:ext cx="5214974" cy="4800600"/>
          </a:xfrm>
        </p:spPr>
        <p:txBody>
          <a:bodyPr>
            <a:normAutofit/>
          </a:bodyPr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</a:rPr>
              <a:t>ВСЁ </a:t>
            </a:r>
            <a:r>
              <a:rPr lang="ru-RU" sz="15000" b="1" dirty="0" smtClean="0">
                <a:solidFill>
                  <a:srgbClr val="FF0000"/>
                </a:solidFill>
                <a:hlinkClick r:id="rId3" action="ppaction://hlinksldjump"/>
              </a:rPr>
              <a:t>!!!</a:t>
            </a:r>
            <a:endParaRPr lang="ru-RU" sz="150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C:\Documents and Settings\Администратор\Рабочий стол\самый умный\globe_spin_graduation_a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4714908" cy="4548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45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2643175" cy="379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5927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42908" y="3788166"/>
            <a:ext cx="29289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Корнеева Наталья Анатольевна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физики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117439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Краснодарский край, Тихорецкий район, пос. Парковый СОШ№18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286116" y="1714488"/>
            <a:ext cx="585788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опыта: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«Использование новых информационных технологий в целях совершенствования учебного процесса»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830087"/>
            <a:ext cx="6215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стаж –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Высшая квалификационная категория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5033</TotalTime>
  <Words>3432</Words>
  <Application>Microsoft Office PowerPoint</Application>
  <PresentationFormat>Экран (4:3)</PresentationFormat>
  <Paragraphs>1169</Paragraphs>
  <Slides>97</Slides>
  <Notes>97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97</vt:i4>
      </vt:variant>
    </vt:vector>
  </HeadingPairs>
  <TitlesOfParts>
    <vt:vector size="119" baseType="lpstr">
      <vt:lpstr>Бумажная</vt:lpstr>
      <vt:lpstr>Поток</vt:lpstr>
      <vt:lpstr>1_Поток</vt:lpstr>
      <vt:lpstr>Официальная</vt:lpstr>
      <vt:lpstr>Изящная</vt:lpstr>
      <vt:lpstr>Литейная</vt:lpstr>
      <vt:lpstr>Трек</vt:lpstr>
      <vt:lpstr>Обычная</vt:lpstr>
      <vt:lpstr>Аспект</vt:lpstr>
      <vt:lpstr>1_Литейная</vt:lpstr>
      <vt:lpstr>Городская</vt:lpstr>
      <vt:lpstr>Яркая</vt:lpstr>
      <vt:lpstr>Апекс</vt:lpstr>
      <vt:lpstr>1_Изящная</vt:lpstr>
      <vt:lpstr>1_Аспект</vt:lpstr>
      <vt:lpstr>Солнцестояние</vt:lpstr>
      <vt:lpstr>Метро</vt:lpstr>
      <vt:lpstr>1_Городская</vt:lpstr>
      <vt:lpstr>1_Трек</vt:lpstr>
      <vt:lpstr>1_Бумажная</vt:lpstr>
      <vt:lpstr>1_Апекс</vt:lpstr>
      <vt:lpstr>Тема Office</vt:lpstr>
      <vt:lpstr>Слайд 1</vt:lpstr>
      <vt:lpstr>Слайд 2</vt:lpstr>
      <vt:lpstr>Каким волшебным предметом воспользовался мальчик-пальчик в бегстве от людоеда в сказке Перро?</vt:lpstr>
      <vt:lpstr>Каким волшебным предметом воспользовался мальчик-пальчик в бегстве от людоеда в сказке Перро?</vt:lpstr>
      <vt:lpstr>Какая из этих рек впадает в Каспийское море</vt:lpstr>
      <vt:lpstr>Какая из этих рек впадает в Каспийское море</vt:lpstr>
      <vt:lpstr>Какой из этих дворцов называется папским?</vt:lpstr>
      <vt:lpstr>Какой из этих дворцов называется папским?</vt:lpstr>
      <vt:lpstr>Какое из этих животных обитает в море</vt:lpstr>
      <vt:lpstr>Какое из этих животных обитает в море</vt:lpstr>
      <vt:lpstr>Слайд 11</vt:lpstr>
      <vt:lpstr>Слайд 12</vt:lpstr>
      <vt:lpstr>Слайд 13</vt:lpstr>
      <vt:lpstr>Слайд 14</vt:lpstr>
      <vt:lpstr>Каким островом  правил царь Лаэрт отец легендарного Одиссея?</vt:lpstr>
      <vt:lpstr>Каким островом правил царь Лаэрт отец легендарного Одиссея?</vt:lpstr>
      <vt:lpstr>Какой из этих старинных инструментов является «предком» рояля</vt:lpstr>
      <vt:lpstr>Какой из этих старинных инструментов является «предком» рояля</vt:lpstr>
      <vt:lpstr>Какое из этих деревьев опыляется только ветром</vt:lpstr>
      <vt:lpstr>Какое из этих деревьев опыляется только ветром</vt:lpstr>
      <vt:lpstr>В каком из этих видов спорта соревнуются на санях</vt:lpstr>
      <vt:lpstr>В каком из этих видов спорта соревнуются на санях</vt:lpstr>
      <vt:lpstr>Какой вид  общественного транспорта ведет свое начало от конки?</vt:lpstr>
      <vt:lpstr>Какой вид общественного транспорта ведет свое начало от конки?</vt:lpstr>
      <vt:lpstr>Какое прозвище получили  у моряков сороковые широты Южного полушария из-за частых штормов </vt:lpstr>
      <vt:lpstr>Какое прозвище получили  у моряков сороковые широты Южного полушария из-за частых штормов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Кто из этих античных литераторов писал на латинском языке</vt:lpstr>
      <vt:lpstr>Кто из этих античных литераторов писал на латинском языке</vt:lpstr>
      <vt:lpstr>Какое из этих созвездий нельзя увидеть с территории России и Украины</vt:lpstr>
      <vt:lpstr>Какое из этих созвездий нельзя увидеть с территории России и Украины</vt:lpstr>
      <vt:lpstr>Слайд 41</vt:lpstr>
      <vt:lpstr>Слайд 42</vt:lpstr>
      <vt:lpstr>Слайд 43</vt:lpstr>
      <vt:lpstr>Слайд 44</vt:lpstr>
      <vt:lpstr>15.Скольким градусам равна географическая долгота Гринвичского меридиана?  ВСЕ!</vt:lpstr>
      <vt:lpstr>15.Какое животное из отряда сумчатых водится во Флориде?  ВСЕ!</vt:lpstr>
      <vt:lpstr>15.В какой технике живописи  выполнена картина Рембрандта «Возвращение блудного сына»?  ВСЕ!</vt:lpstr>
      <vt:lpstr>15.На каком языке был написан Ветхий Завет, древнейшая часть Библии?  ВСЕ!</vt:lpstr>
      <vt:lpstr>15.Кто в басне Крылова  посоветовал Моське не лаять на слона, чтобы не срамиться?  ВСЕ!</vt:lpstr>
      <vt:lpstr>15.Какое из простых чисел наименьшее?  ВСЕ!!!</vt:lpstr>
      <vt:lpstr>15.Из скольких терций состоит трезвучие?  ВСЕ!!!</vt:lpstr>
      <vt:lpstr>15.Кто съел глупого мышонка в сказке Самуила Маршака?  ВСЕ!!!</vt:lpstr>
      <vt:lpstr>15.Какие органоиды растительных клеток  обеспечивают организм энергией?  ВСЕ!!!</vt:lpstr>
      <vt:lpstr>15.О чем сигнализирует помощник футбольного судьи, держа флажок горизонтально над головой?  ВСЁ!!!</vt:lpstr>
      <vt:lpstr>15.Каким морфологическим способом образовано прилагательное «темно-зеленый»?  ВСЁ!!!</vt:lpstr>
      <vt:lpstr>15.Газ, используемый для сварки и резки металлов?  ВСЕ!!!</vt:lpstr>
      <vt:lpstr>СВЯЗАТЬ ПО ПАРАМ</vt:lpstr>
      <vt:lpstr>Слайд 58</vt:lpstr>
      <vt:lpstr>Слайд 59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Слайд 96</vt:lpstr>
      <vt:lpstr>Слайд 97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САМЫЙ УМНЫЙ</dc:title>
  <dc:subject>Внеклассное мероприятие</dc:subject>
  <dc:creator>Корнеева Н.А.</dc:creator>
  <cp:lastModifiedBy>HOME</cp:lastModifiedBy>
  <cp:revision>406</cp:revision>
  <dcterms:created xsi:type="dcterms:W3CDTF">2007-02-04T12:52:38Z</dcterms:created>
  <dcterms:modified xsi:type="dcterms:W3CDTF">2010-01-15T19:34:04Z</dcterms:modified>
</cp:coreProperties>
</file>