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69" r:id="rId2"/>
    <p:sldId id="286" r:id="rId3"/>
    <p:sldId id="287" r:id="rId4"/>
    <p:sldId id="257" r:id="rId5"/>
    <p:sldId id="263" r:id="rId6"/>
    <p:sldId id="265" r:id="rId7"/>
    <p:sldId id="266" r:id="rId8"/>
    <p:sldId id="267" r:id="rId9"/>
    <p:sldId id="268" r:id="rId10"/>
    <p:sldId id="261" r:id="rId11"/>
    <p:sldId id="275" r:id="rId12"/>
    <p:sldId id="276" r:id="rId13"/>
    <p:sldId id="282" r:id="rId14"/>
    <p:sldId id="284" r:id="rId15"/>
    <p:sldId id="283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10199"/>
    <a:srgbClr val="000066"/>
    <a:srgbClr val="000000"/>
    <a:srgbClr val="FFFF00"/>
    <a:srgbClr val="9933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7439" autoAdjust="0"/>
  </p:normalViewPr>
  <p:slideViewPr>
    <p:cSldViewPr>
      <p:cViewPr varScale="1">
        <p:scale>
          <a:sx n="107" d="100"/>
          <a:sy n="107" d="100"/>
        </p:scale>
        <p:origin x="-8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CA27-026D-4CEB-96FF-225E55ABA5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AC6C5-1F93-4A27-AC4F-33553FE153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2DA77-A0CF-426E-85EA-75A0BA857F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6564-5CD6-42E3-95FF-3D27CE8AFE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B3D5-9A00-4504-9B42-AB11849552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77034-E149-44E0-B888-B3FDEBF38C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D9DD-2F60-4B76-9D27-2ED2F86A78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A742B-3B3F-45A7-967D-C88BB59F1F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019BD-8D7D-4987-8EBA-60229C9CBE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2DB5-9AF9-422F-A133-B6A0F81F6F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C0C6-FFA4-41A9-8336-D67B5424E8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1DF71-C157-458C-90E0-4D57501163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14460-0409-49FC-83E0-8D53AD1D15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58A9D-C700-4B76-8EC7-93F5A0BD1A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816A6-A6CD-456C-B92E-F010A3BAAD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14D9-C83C-45A5-AA7E-007700C0B6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8D45754-2271-43CA-A008-DD5C7ABEA2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2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49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499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499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499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499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49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Мой город Пермь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1026" name="Organization Chart 9"/>
          <p:cNvGraphicFramePr>
            <a:graphicFrameLocks/>
          </p:cNvGraphicFramePr>
          <p:nvPr>
            <p:ph idx="1"/>
          </p:nvPr>
        </p:nvGraphicFramePr>
        <p:xfrm>
          <a:off x="431800" y="333375"/>
          <a:ext cx="8208963" cy="6119813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Речевая ситуация</a:t>
            </a:r>
          </a:p>
        </p:txBody>
      </p:sp>
      <p:pic>
        <p:nvPicPr>
          <p:cNvPr id="13315" name="Picture 6" descr="Олины стили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628775"/>
            <a:ext cx="5975350" cy="4537075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-142875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Научный стиль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63" y="857250"/>
          <a:ext cx="8229600" cy="5443538"/>
        </p:xfrm>
        <a:graphic>
          <a:graphicData uri="http://schemas.openxmlformats.org/drawingml/2006/table">
            <a:tbl>
              <a:tblPr/>
              <a:tblGrid>
                <a:gridCol w="4000500"/>
                <a:gridCol w="4229100"/>
              </a:tblGrid>
              <a:tr h="114300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4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СТИЛЕВЫЕ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ЧЕРТЫ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точность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лаконичность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л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огичность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отвлеченность и обобщенность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ЯЗЫКОВЫЕ ОСОБЕННОСТИ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ЛЕКСИЧЕСКИЕ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Стилистически нейтральная лексика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Терминология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Общенаучная лексика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образных средств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Абстрактная лексика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Слова в прямом значении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СИНТАКСИЧЕСКИЕ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Составные глагольные сказуемые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Обособленные обстоятельства с производными предлогами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Сложносочиненные предложения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Безличные предложения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353" name="Группа 23"/>
          <p:cNvGrpSpPr>
            <a:grpSpLocks/>
          </p:cNvGrpSpPr>
          <p:nvPr/>
        </p:nvGrpSpPr>
        <p:grpSpPr bwMode="auto">
          <a:xfrm>
            <a:off x="1214438" y="1000125"/>
            <a:ext cx="6858000" cy="785813"/>
            <a:chOff x="1214414" y="1000108"/>
            <a:chExt cx="6858048" cy="785818"/>
          </a:xfrm>
        </p:grpSpPr>
        <p:sp>
          <p:nvSpPr>
            <p:cNvPr id="14354" name="Блок-схема: процесс 6"/>
            <p:cNvSpPr>
              <a:spLocks noChangeArrowheads="1"/>
            </p:cNvSpPr>
            <p:nvPr/>
          </p:nvSpPr>
          <p:spPr bwMode="auto">
            <a:xfrm>
              <a:off x="1214414" y="1142984"/>
              <a:ext cx="2428892" cy="357190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/>
                <a:t>РЕЧЕВАЯ СИТУАЦИЯ</a:t>
              </a:r>
            </a:p>
          </p:txBody>
        </p:sp>
        <p:sp>
          <p:nvSpPr>
            <p:cNvPr id="14355" name="Блок-схема: процесс 7"/>
            <p:cNvSpPr>
              <a:spLocks noChangeArrowheads="1"/>
            </p:cNvSpPr>
            <p:nvPr/>
          </p:nvSpPr>
          <p:spPr bwMode="auto">
            <a:xfrm>
              <a:off x="4857752" y="1000108"/>
              <a:ext cx="3214710" cy="214314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100" b="1">
                  <a:latin typeface="Georgia" pitchFamily="18" charset="0"/>
                </a:rPr>
                <a:t>один - много</a:t>
              </a:r>
            </a:p>
          </p:txBody>
        </p:sp>
        <p:sp>
          <p:nvSpPr>
            <p:cNvPr id="14356" name="Блок-схема: процесс 8"/>
            <p:cNvSpPr>
              <a:spLocks noChangeArrowheads="1"/>
            </p:cNvSpPr>
            <p:nvPr/>
          </p:nvSpPr>
          <p:spPr bwMode="auto">
            <a:xfrm>
              <a:off x="4857752" y="1285860"/>
              <a:ext cx="3214710" cy="214314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vl="1" eaLnBrk="1" hangingPunct="1"/>
              <a:r>
                <a:rPr lang="ru-RU" sz="1100" b="1">
                  <a:latin typeface="Georgia" pitchFamily="18" charset="0"/>
                  <a:cs typeface="Times New Roman" pitchFamily="18" charset="0"/>
                </a:rPr>
                <a:t>официальная обстановка</a:t>
              </a:r>
            </a:p>
          </p:txBody>
        </p:sp>
        <p:sp>
          <p:nvSpPr>
            <p:cNvPr id="14357" name="Блок-схема: процесс 9"/>
            <p:cNvSpPr>
              <a:spLocks noChangeArrowheads="1"/>
            </p:cNvSpPr>
            <p:nvPr/>
          </p:nvSpPr>
          <p:spPr bwMode="auto">
            <a:xfrm>
              <a:off x="4857752" y="1571612"/>
              <a:ext cx="3214710" cy="214314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vl="1" eaLnBrk="1" hangingPunct="1"/>
              <a:r>
                <a:rPr lang="ru-RU" sz="1100" b="1">
                  <a:latin typeface="Georgia" pitchFamily="18" charset="0"/>
                  <a:cs typeface="Times New Roman" pitchFamily="18" charset="0"/>
                </a:rPr>
                <a:t>сообщение научной информации</a:t>
              </a:r>
            </a:p>
          </p:txBody>
        </p:sp>
        <p:cxnSp>
          <p:nvCxnSpPr>
            <p:cNvPr id="14358" name="Прямая со стрелкой 13"/>
            <p:cNvCxnSpPr>
              <a:cxnSpLocks noChangeShapeType="1"/>
            </p:cNvCxnSpPr>
            <p:nvPr/>
          </p:nvCxnSpPr>
          <p:spPr bwMode="auto">
            <a:xfrm>
              <a:off x="3786182" y="1428736"/>
              <a:ext cx="1000132" cy="28575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359" name="Прямая со стрелкой 16"/>
            <p:cNvCxnSpPr>
              <a:cxnSpLocks noChangeShapeType="1"/>
            </p:cNvCxnSpPr>
            <p:nvPr/>
          </p:nvCxnSpPr>
          <p:spPr bwMode="auto">
            <a:xfrm>
              <a:off x="3786182" y="1357298"/>
              <a:ext cx="1000132" cy="714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360" name="Прямая со стрелкой 18"/>
            <p:cNvCxnSpPr>
              <a:cxnSpLocks noChangeShapeType="1"/>
            </p:cNvCxnSpPr>
            <p:nvPr/>
          </p:nvCxnSpPr>
          <p:spPr bwMode="auto">
            <a:xfrm flipV="1">
              <a:off x="3786182" y="1142984"/>
              <a:ext cx="1000132" cy="14287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-142875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Официально-деловой стиль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63" y="857250"/>
          <a:ext cx="8229600" cy="5854700"/>
        </p:xfrm>
        <a:graphic>
          <a:graphicData uri="http://schemas.openxmlformats.org/drawingml/2006/table">
            <a:tbl>
              <a:tblPr/>
              <a:tblGrid>
                <a:gridCol w="4000500"/>
                <a:gridCol w="4229100"/>
              </a:tblGrid>
              <a:tr h="1143000">
                <a:tc gridSpan="2"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4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СТИЛЕВЫЕ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ЧЕРТЫ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официальность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бесстрастность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императивность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безличность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ЯЗЫКОВЫЕ ОСОБЕННОСТИ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ЛЕКСИЧЕСКИЕ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Стилистически нейтральная лексика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образных средств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Слова в прямом значении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СИНТАКСИЧЕСКИЕ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Составные глагольные сказуемые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Обособленные обстоятельства с производными предлогами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Сложносочиненные предложения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Сложноподчиненные предложения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5377" name="Группа 3"/>
          <p:cNvGrpSpPr>
            <a:grpSpLocks/>
          </p:cNvGrpSpPr>
          <p:nvPr/>
        </p:nvGrpSpPr>
        <p:grpSpPr bwMode="auto">
          <a:xfrm>
            <a:off x="1214438" y="1214438"/>
            <a:ext cx="6858000" cy="785812"/>
            <a:chOff x="1214414" y="1000108"/>
            <a:chExt cx="6858048" cy="785818"/>
          </a:xfrm>
        </p:grpSpPr>
        <p:sp>
          <p:nvSpPr>
            <p:cNvPr id="15378" name="Блок-схема: процесс 4"/>
            <p:cNvSpPr>
              <a:spLocks noChangeArrowheads="1"/>
            </p:cNvSpPr>
            <p:nvPr/>
          </p:nvSpPr>
          <p:spPr bwMode="auto">
            <a:xfrm>
              <a:off x="1214414" y="1142984"/>
              <a:ext cx="2428892" cy="357190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/>
                <a:t>РЕЧЕВАЯ СИТУАЦИЯ</a:t>
              </a:r>
            </a:p>
          </p:txBody>
        </p:sp>
        <p:sp>
          <p:nvSpPr>
            <p:cNvPr id="15379" name="Блок-схема: процесс 6"/>
            <p:cNvSpPr>
              <a:spLocks noChangeArrowheads="1"/>
            </p:cNvSpPr>
            <p:nvPr/>
          </p:nvSpPr>
          <p:spPr bwMode="auto">
            <a:xfrm>
              <a:off x="4857752" y="1000108"/>
              <a:ext cx="3214710" cy="214314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100" b="1">
                  <a:latin typeface="Georgia" pitchFamily="18" charset="0"/>
                </a:rPr>
                <a:t>один - много</a:t>
              </a:r>
            </a:p>
          </p:txBody>
        </p:sp>
        <p:sp>
          <p:nvSpPr>
            <p:cNvPr id="15380" name="Блок-схема: процесс 7"/>
            <p:cNvSpPr>
              <a:spLocks noChangeArrowheads="1"/>
            </p:cNvSpPr>
            <p:nvPr/>
          </p:nvSpPr>
          <p:spPr bwMode="auto">
            <a:xfrm>
              <a:off x="4857752" y="1285860"/>
              <a:ext cx="3214710" cy="214314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vl="1" eaLnBrk="1" hangingPunct="1"/>
              <a:r>
                <a:rPr lang="ru-RU" sz="1100" b="1">
                  <a:latin typeface="Georgia" pitchFamily="18" charset="0"/>
                  <a:cs typeface="Times New Roman" pitchFamily="18" charset="0"/>
                </a:rPr>
                <a:t>официальная обстановка</a:t>
              </a:r>
            </a:p>
          </p:txBody>
        </p:sp>
        <p:sp>
          <p:nvSpPr>
            <p:cNvPr id="15381" name="Блок-схема: процесс 8"/>
            <p:cNvSpPr>
              <a:spLocks noChangeArrowheads="1"/>
            </p:cNvSpPr>
            <p:nvPr/>
          </p:nvSpPr>
          <p:spPr bwMode="auto">
            <a:xfrm>
              <a:off x="4857752" y="1571612"/>
              <a:ext cx="3214710" cy="214314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vl="1" eaLnBrk="1" hangingPunct="1"/>
              <a:r>
                <a:rPr lang="ru-RU" sz="1100" b="1">
                  <a:latin typeface="Georgia" pitchFamily="18" charset="0"/>
                  <a:cs typeface="Times New Roman" pitchFamily="18" charset="0"/>
                </a:rPr>
                <a:t>сообщение деловой  информации</a:t>
              </a:r>
            </a:p>
          </p:txBody>
        </p:sp>
        <p:cxnSp>
          <p:nvCxnSpPr>
            <p:cNvPr id="15382" name="Прямая со стрелкой 9"/>
            <p:cNvCxnSpPr>
              <a:cxnSpLocks noChangeShapeType="1"/>
            </p:cNvCxnSpPr>
            <p:nvPr/>
          </p:nvCxnSpPr>
          <p:spPr bwMode="auto">
            <a:xfrm>
              <a:off x="3786182" y="1428736"/>
              <a:ext cx="1000132" cy="28575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383" name="Прямая со стрелкой 10"/>
            <p:cNvCxnSpPr>
              <a:cxnSpLocks noChangeShapeType="1"/>
            </p:cNvCxnSpPr>
            <p:nvPr/>
          </p:nvCxnSpPr>
          <p:spPr bwMode="auto">
            <a:xfrm>
              <a:off x="3786182" y="1357298"/>
              <a:ext cx="1000132" cy="714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384" name="Прямая со стрелкой 11"/>
            <p:cNvCxnSpPr>
              <a:cxnSpLocks noChangeShapeType="1"/>
            </p:cNvCxnSpPr>
            <p:nvPr/>
          </p:nvCxnSpPr>
          <p:spPr bwMode="auto">
            <a:xfrm flipV="1">
              <a:off x="3786182" y="1142984"/>
              <a:ext cx="1000132" cy="14287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-142875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Художественный стиль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63" y="857250"/>
          <a:ext cx="8229600" cy="5672138"/>
        </p:xfrm>
        <a:graphic>
          <a:graphicData uri="http://schemas.openxmlformats.org/drawingml/2006/table">
            <a:tbl>
              <a:tblPr/>
              <a:tblGrid>
                <a:gridCol w="4000500"/>
                <a:gridCol w="4229100"/>
              </a:tblGrid>
              <a:tr h="1143000">
                <a:tc gridSpan="2"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4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СТИЛЕВЫЕ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ЧЕРТЫ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выразительность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образность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индивидуальность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стиля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ЯЗЫКОВЫЕ ОСОБЕННОСТИ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ЛЕКСИЧЕСКИЕ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Книжные слова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Разговорная лексика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Эмоционально-экспрессивная лексика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Просторечная лексика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Фразеологизмы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СИНТАКСИЧЕСКИЕ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Сравнительные, причастные, деепричастные обороты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Назывные предложения, обращения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Сложноподчиненные предложения с придаточными сравнительными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1" name="Блок-схема: процесс 4"/>
          <p:cNvSpPr>
            <a:spLocks noChangeArrowheads="1"/>
          </p:cNvSpPr>
          <p:nvPr/>
        </p:nvSpPr>
        <p:spPr bwMode="auto">
          <a:xfrm>
            <a:off x="1071563" y="1285875"/>
            <a:ext cx="2428875" cy="357188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/>
              <a:t>РЕЧЕВАЯ СИТУАЦИЯ</a:t>
            </a:r>
          </a:p>
        </p:txBody>
      </p:sp>
      <p:sp>
        <p:nvSpPr>
          <p:cNvPr id="16402" name="Блок-схема: процесс 6"/>
          <p:cNvSpPr>
            <a:spLocks noChangeArrowheads="1"/>
          </p:cNvSpPr>
          <p:nvPr/>
        </p:nvSpPr>
        <p:spPr bwMode="auto">
          <a:xfrm>
            <a:off x="4714875" y="1143000"/>
            <a:ext cx="3214688" cy="214313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100" b="1">
                <a:latin typeface="Georgia" pitchFamily="18" charset="0"/>
              </a:rPr>
              <a:t>один - много</a:t>
            </a:r>
          </a:p>
        </p:txBody>
      </p:sp>
      <p:sp>
        <p:nvSpPr>
          <p:cNvPr id="16403" name="Блок-схема: процесс 7"/>
          <p:cNvSpPr>
            <a:spLocks noChangeArrowheads="1"/>
          </p:cNvSpPr>
          <p:nvPr/>
        </p:nvSpPr>
        <p:spPr bwMode="auto">
          <a:xfrm>
            <a:off x="4714875" y="1428750"/>
            <a:ext cx="3214688" cy="214313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 eaLnBrk="1" hangingPunct="1"/>
            <a:r>
              <a:rPr lang="ru-RU" sz="1100" b="1">
                <a:latin typeface="Georgia" pitchFamily="18" charset="0"/>
                <a:cs typeface="Times New Roman" pitchFamily="18" charset="0"/>
              </a:rPr>
              <a:t>неофициальная обстановка</a:t>
            </a:r>
          </a:p>
        </p:txBody>
      </p:sp>
      <p:sp>
        <p:nvSpPr>
          <p:cNvPr id="16404" name="Блок-схема: процесс 8"/>
          <p:cNvSpPr>
            <a:spLocks noChangeArrowheads="1"/>
          </p:cNvSpPr>
          <p:nvPr/>
        </p:nvSpPr>
        <p:spPr bwMode="auto">
          <a:xfrm>
            <a:off x="4714875" y="1714500"/>
            <a:ext cx="3214688" cy="428625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 eaLnBrk="1" hangingPunct="1"/>
            <a:r>
              <a:rPr lang="ru-RU" sz="1100" b="1">
                <a:latin typeface="Georgia" pitchFamily="18" charset="0"/>
                <a:cs typeface="Times New Roman" pitchFamily="18" charset="0"/>
              </a:rPr>
              <a:t>Эмоционально-образное воздействие</a:t>
            </a:r>
          </a:p>
        </p:txBody>
      </p:sp>
      <p:cxnSp>
        <p:nvCxnSpPr>
          <p:cNvPr id="16405" name="Прямая со стрелкой 9"/>
          <p:cNvCxnSpPr>
            <a:cxnSpLocks noChangeShapeType="1"/>
          </p:cNvCxnSpPr>
          <p:nvPr/>
        </p:nvCxnSpPr>
        <p:spPr bwMode="auto">
          <a:xfrm>
            <a:off x="3643313" y="1571625"/>
            <a:ext cx="100012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6" name="Прямая со стрелкой 10"/>
          <p:cNvCxnSpPr>
            <a:cxnSpLocks noChangeShapeType="1"/>
          </p:cNvCxnSpPr>
          <p:nvPr/>
        </p:nvCxnSpPr>
        <p:spPr bwMode="auto">
          <a:xfrm>
            <a:off x="3643313" y="1500188"/>
            <a:ext cx="1000125" cy="71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7" name="Прямая со стрелкой 11"/>
          <p:cNvCxnSpPr>
            <a:cxnSpLocks noChangeShapeType="1"/>
          </p:cNvCxnSpPr>
          <p:nvPr/>
        </p:nvCxnSpPr>
        <p:spPr bwMode="auto">
          <a:xfrm flipV="1">
            <a:off x="3643313" y="1285875"/>
            <a:ext cx="100012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-142875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Публицистический стиль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63" y="857250"/>
          <a:ext cx="8229600" cy="5661025"/>
        </p:xfrm>
        <a:graphic>
          <a:graphicData uri="http://schemas.openxmlformats.org/drawingml/2006/table">
            <a:tbl>
              <a:tblPr/>
              <a:tblGrid>
                <a:gridCol w="4000500"/>
                <a:gridCol w="4229100"/>
              </a:tblGrid>
              <a:tr h="1371600">
                <a:tc gridSpan="2"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4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СТИЛЕВЫЕ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ЧЕРТЫ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экспрессивность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актуальность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точность  и  острота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яркость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авторская страстность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ЯЗЫКОВЫЕ ОСОБЕННОСТИ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ЛЕКСИЧЕСКИЕ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Книжные слова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Эмоционально-экспрессивная лексика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Устаревшее сочетание слов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СИНТАКСИЧЕСКИЕ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Несложные синтаксические конструкции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Риторические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Восклицательные предложения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Побудительные предложения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5" name="Блок-схема: процесс 4"/>
          <p:cNvSpPr>
            <a:spLocks noChangeArrowheads="1"/>
          </p:cNvSpPr>
          <p:nvPr/>
        </p:nvSpPr>
        <p:spPr bwMode="auto">
          <a:xfrm>
            <a:off x="1071563" y="1285875"/>
            <a:ext cx="2555875" cy="357188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/>
              <a:t>РЕЧЕВАЯ СИТУАЦИЯ</a:t>
            </a:r>
          </a:p>
        </p:txBody>
      </p:sp>
      <p:sp>
        <p:nvSpPr>
          <p:cNvPr id="17426" name="Блок-схема: процесс 6"/>
          <p:cNvSpPr>
            <a:spLocks noChangeArrowheads="1"/>
          </p:cNvSpPr>
          <p:nvPr/>
        </p:nvSpPr>
        <p:spPr bwMode="auto">
          <a:xfrm>
            <a:off x="4905375" y="1143000"/>
            <a:ext cx="3381375" cy="214313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100" b="1">
                <a:latin typeface="Georgia" pitchFamily="18" charset="0"/>
              </a:rPr>
              <a:t>один - много</a:t>
            </a:r>
          </a:p>
        </p:txBody>
      </p:sp>
      <p:sp>
        <p:nvSpPr>
          <p:cNvPr id="17427" name="Блок-схема: процесс 7"/>
          <p:cNvSpPr>
            <a:spLocks noChangeArrowheads="1"/>
          </p:cNvSpPr>
          <p:nvPr/>
        </p:nvSpPr>
        <p:spPr bwMode="auto">
          <a:xfrm>
            <a:off x="4905375" y="1428750"/>
            <a:ext cx="3381375" cy="214313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 eaLnBrk="1" hangingPunct="1"/>
            <a:r>
              <a:rPr lang="ru-RU" sz="1100" b="1">
                <a:latin typeface="Georgia" pitchFamily="18" charset="0"/>
                <a:cs typeface="Times New Roman" pitchFamily="18" charset="0"/>
              </a:rPr>
              <a:t>неофициальная обстановка</a:t>
            </a:r>
          </a:p>
        </p:txBody>
      </p:sp>
      <p:sp>
        <p:nvSpPr>
          <p:cNvPr id="17428" name="Блок-схема: процесс 8"/>
          <p:cNvSpPr>
            <a:spLocks noChangeArrowheads="1"/>
          </p:cNvSpPr>
          <p:nvPr/>
        </p:nvSpPr>
        <p:spPr bwMode="auto">
          <a:xfrm>
            <a:off x="4905375" y="1714500"/>
            <a:ext cx="3381375" cy="285750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 eaLnBrk="1" hangingPunct="1"/>
            <a:r>
              <a:rPr lang="ru-RU" sz="1100" b="1">
                <a:latin typeface="Georgia" pitchFamily="18" charset="0"/>
                <a:cs typeface="Times New Roman" pitchFamily="18" charset="0"/>
              </a:rPr>
              <a:t>сообщение, воздействие</a:t>
            </a:r>
          </a:p>
        </p:txBody>
      </p:sp>
      <p:cxnSp>
        <p:nvCxnSpPr>
          <p:cNvPr id="17429" name="Прямая со стрелкой 9"/>
          <p:cNvCxnSpPr>
            <a:cxnSpLocks noChangeShapeType="1"/>
          </p:cNvCxnSpPr>
          <p:nvPr/>
        </p:nvCxnSpPr>
        <p:spPr bwMode="auto">
          <a:xfrm>
            <a:off x="3776663" y="1571625"/>
            <a:ext cx="1052512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30" name="Прямая со стрелкой 10"/>
          <p:cNvCxnSpPr>
            <a:cxnSpLocks noChangeShapeType="1"/>
          </p:cNvCxnSpPr>
          <p:nvPr/>
        </p:nvCxnSpPr>
        <p:spPr bwMode="auto">
          <a:xfrm>
            <a:off x="3776663" y="1500188"/>
            <a:ext cx="1052512" cy="71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31" name="Прямая со стрелкой 11"/>
          <p:cNvCxnSpPr>
            <a:cxnSpLocks noChangeShapeType="1"/>
          </p:cNvCxnSpPr>
          <p:nvPr/>
        </p:nvCxnSpPr>
        <p:spPr bwMode="auto">
          <a:xfrm flipV="1">
            <a:off x="3776663" y="1285875"/>
            <a:ext cx="105251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-142875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Разговорный стиль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63" y="857250"/>
          <a:ext cx="8229600" cy="5672138"/>
        </p:xfrm>
        <a:graphic>
          <a:graphicData uri="http://schemas.openxmlformats.org/drawingml/2006/table">
            <a:tbl>
              <a:tblPr/>
              <a:tblGrid>
                <a:gridCol w="4000500"/>
                <a:gridCol w="4229100"/>
              </a:tblGrid>
              <a:tr h="1143000">
                <a:tc gridSpan="2"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4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СТИЛЕВЫЕ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ЧЕРТЫ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непринужденность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выразительность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эмоциональность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неподготовленность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ЯЗЫКОВЫЕ ОСОБЕННОСТИ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ЛЕКСИЧЕСКИЕ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Обиходно-бытовая лексика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Частицы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Междометия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Фразеологизмы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Эмоционально-экспрессивная лексика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СИНТАКСИЧЕСКИЕ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Неполные предложения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Определенно-личные предложения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Безличные предложения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Обращение словом с ласкательной или пренебрежительной окраской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449" name="Группа 3"/>
          <p:cNvGrpSpPr>
            <a:grpSpLocks/>
          </p:cNvGrpSpPr>
          <p:nvPr/>
        </p:nvGrpSpPr>
        <p:grpSpPr bwMode="auto">
          <a:xfrm>
            <a:off x="1143000" y="1143000"/>
            <a:ext cx="6858000" cy="785813"/>
            <a:chOff x="1214414" y="1000108"/>
            <a:chExt cx="6858048" cy="785818"/>
          </a:xfrm>
        </p:grpSpPr>
        <p:sp>
          <p:nvSpPr>
            <p:cNvPr id="18450" name="Блок-схема: процесс 4"/>
            <p:cNvSpPr>
              <a:spLocks noChangeArrowheads="1"/>
            </p:cNvSpPr>
            <p:nvPr/>
          </p:nvSpPr>
          <p:spPr bwMode="auto">
            <a:xfrm>
              <a:off x="1214414" y="1142984"/>
              <a:ext cx="2428892" cy="357190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/>
                <a:t>РЕЧЕВАЯ СИТУАЦИЯ</a:t>
              </a:r>
            </a:p>
          </p:txBody>
        </p:sp>
        <p:sp>
          <p:nvSpPr>
            <p:cNvPr id="18451" name="Блок-схема: процесс 6"/>
            <p:cNvSpPr>
              <a:spLocks noChangeArrowheads="1"/>
            </p:cNvSpPr>
            <p:nvPr/>
          </p:nvSpPr>
          <p:spPr bwMode="auto">
            <a:xfrm>
              <a:off x="4857752" y="1000108"/>
              <a:ext cx="3214710" cy="214314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100" b="1">
                  <a:latin typeface="Georgia" pitchFamily="18" charset="0"/>
                </a:rPr>
                <a:t>один -  один</a:t>
              </a:r>
            </a:p>
          </p:txBody>
        </p:sp>
        <p:sp>
          <p:nvSpPr>
            <p:cNvPr id="18452" name="Блок-схема: процесс 7"/>
            <p:cNvSpPr>
              <a:spLocks noChangeArrowheads="1"/>
            </p:cNvSpPr>
            <p:nvPr/>
          </p:nvSpPr>
          <p:spPr bwMode="auto">
            <a:xfrm>
              <a:off x="4857752" y="1285860"/>
              <a:ext cx="3214710" cy="214314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vl="1" eaLnBrk="1" hangingPunct="1"/>
              <a:r>
                <a:rPr lang="ru-RU" sz="1100" b="1">
                  <a:latin typeface="Georgia" pitchFamily="18" charset="0"/>
                  <a:cs typeface="Times New Roman" pitchFamily="18" charset="0"/>
                </a:rPr>
                <a:t>неофициальная обстановка</a:t>
              </a:r>
            </a:p>
          </p:txBody>
        </p:sp>
        <p:sp>
          <p:nvSpPr>
            <p:cNvPr id="18453" name="Блок-схема: процесс 8"/>
            <p:cNvSpPr>
              <a:spLocks noChangeArrowheads="1"/>
            </p:cNvSpPr>
            <p:nvPr/>
          </p:nvSpPr>
          <p:spPr bwMode="auto">
            <a:xfrm>
              <a:off x="4857752" y="1571612"/>
              <a:ext cx="3214710" cy="214314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vl="1" algn="ctr" eaLnBrk="1" hangingPunct="1"/>
              <a:r>
                <a:rPr lang="ru-RU" sz="1100" b="1">
                  <a:latin typeface="Georgia" pitchFamily="18" charset="0"/>
                  <a:cs typeface="Times New Roman" pitchFamily="18" charset="0"/>
                </a:rPr>
                <a:t>общение</a:t>
              </a:r>
            </a:p>
          </p:txBody>
        </p:sp>
        <p:cxnSp>
          <p:nvCxnSpPr>
            <p:cNvPr id="18454" name="Прямая со стрелкой 9"/>
            <p:cNvCxnSpPr>
              <a:cxnSpLocks noChangeShapeType="1"/>
            </p:cNvCxnSpPr>
            <p:nvPr/>
          </p:nvCxnSpPr>
          <p:spPr bwMode="auto">
            <a:xfrm>
              <a:off x="3786182" y="1428736"/>
              <a:ext cx="1000132" cy="28575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455" name="Прямая со стрелкой 10"/>
            <p:cNvCxnSpPr>
              <a:cxnSpLocks noChangeShapeType="1"/>
            </p:cNvCxnSpPr>
            <p:nvPr/>
          </p:nvCxnSpPr>
          <p:spPr bwMode="auto">
            <a:xfrm>
              <a:off x="3786182" y="1357298"/>
              <a:ext cx="1000132" cy="714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456" name="Прямая со стрелкой 11"/>
            <p:cNvCxnSpPr>
              <a:cxnSpLocks noChangeShapeType="1"/>
            </p:cNvCxnSpPr>
            <p:nvPr/>
          </p:nvCxnSpPr>
          <p:spPr bwMode="auto">
            <a:xfrm flipV="1">
              <a:off x="3786182" y="1142984"/>
              <a:ext cx="1000132" cy="14287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23" name="Содержимое 3" descr="i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3"/>
            <a:ext cx="4667250" cy="3500437"/>
          </a:xfrm>
        </p:spPr>
      </p:pic>
      <p:pic>
        <p:nvPicPr>
          <p:cNvPr id="5124" name="Содержимое 6" descr="i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14813" y="3071813"/>
            <a:ext cx="4714875" cy="353536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147" name="Содержимое 6" descr="i27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4857750" cy="3929062"/>
          </a:xfrm>
        </p:spPr>
      </p:pic>
      <p:pic>
        <p:nvPicPr>
          <p:cNvPr id="6148" name="Содержимое 7" descr="i3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8" y="3071813"/>
            <a:ext cx="4613275" cy="35718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05000"/>
            <a:ext cx="8507412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 smtClean="0"/>
              <a:t>       </a:t>
            </a:r>
          </a:p>
          <a:p>
            <a:pPr algn="ctr" eaLnBrk="1" hangingPunct="1">
              <a:buFontTx/>
              <a:buNone/>
              <a:defRPr/>
            </a:pPr>
            <a:r>
              <a:rPr lang="ru-RU" dirty="0" smtClean="0"/>
              <a:t> Любить свой край, знать его богатства, его особенности, его     историю – на этих лучших чувствах к родным местам и воспитывается подлинный патриотизм русского человека.     </a:t>
            </a:r>
          </a:p>
          <a:p>
            <a:pPr algn="r" eaLnBrk="1" hangingPunct="1">
              <a:buFontTx/>
              <a:buNone/>
              <a:defRPr/>
            </a:pPr>
            <a:endParaRPr lang="ru-RU" dirty="0" smtClean="0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7057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«Я люблю свой край»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8195" name="Picture 9" descr="i3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3384550" cy="2538413"/>
          </a:xfrm>
          <a:noFill/>
        </p:spPr>
      </p:pic>
      <p:sp>
        <p:nvSpPr>
          <p:cNvPr id="40966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716463" y="836613"/>
            <a:ext cx="40386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/>
              <a:t>Имя             </a:t>
            </a: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FF0000"/>
                </a:solidFill>
              </a:rPr>
              <a:t>Пермь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Год рождения   </a:t>
            </a:r>
            <a:r>
              <a:rPr lang="ru-RU" sz="2800" i="1" dirty="0" smtClean="0">
                <a:solidFill>
                  <a:srgbClr val="FF0000"/>
                </a:solidFill>
              </a:rPr>
              <a:t>1723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Место рождения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                    </a:t>
            </a:r>
            <a:r>
              <a:rPr lang="ru-RU" sz="2800" i="1" dirty="0" smtClean="0">
                <a:solidFill>
                  <a:srgbClr val="FF0000"/>
                </a:solidFill>
              </a:rPr>
              <a:t>Россия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Географическое положение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                </a:t>
            </a:r>
            <a:r>
              <a:rPr lang="ru-RU" sz="2800" i="1" dirty="0" smtClean="0">
                <a:solidFill>
                  <a:srgbClr val="FF0000"/>
                </a:solidFill>
              </a:rPr>
              <a:t>Европа,</a:t>
            </a:r>
          </a:p>
          <a:p>
            <a:pPr eaLnBrk="1" hangingPunct="1">
              <a:buFontTx/>
              <a:buNone/>
              <a:defRPr/>
            </a:pPr>
            <a:r>
              <a:rPr lang="ru-RU" sz="2800" i="1" dirty="0" smtClean="0">
                <a:solidFill>
                  <a:srgbClr val="FF0000"/>
                </a:solidFill>
              </a:rPr>
              <a:t>          Западный Урал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Площадь    </a:t>
            </a:r>
            <a:r>
              <a:rPr lang="ru-RU" sz="2800" i="1" dirty="0" smtClean="0">
                <a:solidFill>
                  <a:srgbClr val="FF0000"/>
                </a:solidFill>
              </a:rPr>
              <a:t>799 кв. км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Население   </a:t>
            </a:r>
            <a:r>
              <a:rPr lang="ru-RU" sz="2800" i="1" dirty="0" smtClean="0">
                <a:solidFill>
                  <a:srgbClr val="FF0000"/>
                </a:solidFill>
              </a:rPr>
              <a:t>1 млн. ч.</a:t>
            </a:r>
          </a:p>
        </p:txBody>
      </p:sp>
      <p:pic>
        <p:nvPicPr>
          <p:cNvPr id="8197" name="Picture 14" descr="карта Перми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997200"/>
            <a:ext cx="2693988" cy="34544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218488" cy="56864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/>
              <a:t>   </a:t>
            </a:r>
            <a:r>
              <a:rPr lang="ru-RU" sz="2400" dirty="0" smtClean="0"/>
              <a:t>Пермь – город (с 1781), центр Пермского края, порт на Каме. Железнодорожная станция. Машиностроение. Нефте-    и газоперерабатывающая промышленность. Камская ГЭС, 7 вузов, 4 театра.</a:t>
            </a:r>
          </a:p>
        </p:txBody>
      </p:sp>
      <p:pic>
        <p:nvPicPr>
          <p:cNvPr id="9220" name="Содержимое 10" descr="i71.jpg"/>
          <p:cNvPicPr>
            <a:picLocks noGrp="1" noChangeAspect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928938"/>
            <a:ext cx="4286250" cy="3357562"/>
          </a:xfrm>
        </p:spPr>
      </p:pic>
      <p:pic>
        <p:nvPicPr>
          <p:cNvPr id="9221" name="Содержимое 9" descr="i27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2928938"/>
            <a:ext cx="3786188" cy="335756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33375"/>
            <a:ext cx="4038600" cy="3744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ru-RU" sz="2400" i="1" dirty="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i="1" dirty="0" smtClean="0"/>
              <a:t>Наташа, а ты знаешь, почему наша речка называется Камой?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i="1" dirty="0" smtClean="0"/>
              <a:t>Нет. Никогда не слышала об этом.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i="1" dirty="0" smtClean="0"/>
              <a:t>Оказывается, это слово из древнеиндийского языка и означает оно просто воду.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500438"/>
            <a:ext cx="4038600" cy="2878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    Наш край – очень своеобразный уголок России. Развитые промышленность и наука, уникальные природа и культура – все это является нашей гордостью и славой.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4038600" cy="5759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     «Что за прелесть город Пермь, когда в него въезжаешь. Во-первых, застава: это два высоких столба, соединенных между собой чугунной цепью… К заставе примыкает обширный луг, окаймленный длинным бульваром. С противоположной стороны стоят красивые здания, стройным рядом вытянувшиеся в линию…»</a:t>
            </a:r>
          </a:p>
        </p:txBody>
      </p:sp>
      <p:pic>
        <p:nvPicPr>
          <p:cNvPr id="11268" name="Picture 7" descr="i1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412875"/>
            <a:ext cx="4038600" cy="3313113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781300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rgbClr val="FF0000"/>
                </a:solidFill>
              </a:rPr>
              <a:t>Функциональные стили языка и их особенности.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457</Words>
  <Application>Microsoft Office PowerPoint</Application>
  <PresentationFormat>Экран (4:3)</PresentationFormat>
  <Paragraphs>162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Tahoma</vt:lpstr>
      <vt:lpstr>Wingdings</vt:lpstr>
      <vt:lpstr>Calibri</vt:lpstr>
      <vt:lpstr>Georgia</vt:lpstr>
      <vt:lpstr>Times New Roman</vt:lpstr>
      <vt:lpstr>Океан</vt:lpstr>
      <vt:lpstr>Мой город Пермь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Функциональные стили языка и их особенности.</vt:lpstr>
      <vt:lpstr>Слайд 10</vt:lpstr>
      <vt:lpstr>Речевая ситуация</vt:lpstr>
      <vt:lpstr>Научный стиль</vt:lpstr>
      <vt:lpstr>Официально-деловой стиль</vt:lpstr>
      <vt:lpstr>Художественный стиль</vt:lpstr>
      <vt:lpstr>Публицистический стиль</vt:lpstr>
      <vt:lpstr>Разговорный стиль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Admin</cp:lastModifiedBy>
  <cp:revision>47</cp:revision>
  <dcterms:created xsi:type="dcterms:W3CDTF">2006-12-24T12:15:40Z</dcterms:created>
  <dcterms:modified xsi:type="dcterms:W3CDTF">2010-01-08T17:44:13Z</dcterms:modified>
</cp:coreProperties>
</file>