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12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B0A1F-D00B-4919-B6CC-FB659A92982C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30417-4260-4B0E-87EB-B30B77EE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858180" cy="7115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  <a:cs typeface="Mangal" pitchFamily="2"/>
              </a:rPr>
              <a:t>                             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Mangal" pitchFamily="2"/>
              </a:rPr>
              <a:t>Выполните действия</a:t>
            </a:r>
            <a:endParaRPr lang="ru-RU" b="1" dirty="0">
              <a:solidFill>
                <a:srgbClr val="C00000"/>
              </a:solidFill>
              <a:latin typeface="Monotype Corsiva" pitchFamily="66" charset="0"/>
              <a:cs typeface="Mangal" pitchFamily="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настраиваемая 3">
            <a:hlinkClick r:id="rId3" action="ppaction://hlinksldjump" highlightClick="1"/>
          </p:cNvPr>
          <p:cNvSpPr/>
          <p:nvPr/>
        </p:nvSpPr>
        <p:spPr>
          <a:xfrm>
            <a:off x="4286248" y="1428736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32760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>
          <a:xfrm>
            <a:off x="5500694" y="100010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166860</a:t>
            </a:r>
            <a:endParaRPr lang="ru-RU" sz="2000" b="1" dirty="0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6715140" y="100010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33560</a:t>
            </a:r>
            <a:endParaRPr lang="ru-RU" sz="2400" b="1" dirty="0"/>
          </a:p>
        </p:txBody>
      </p:sp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7929586" y="1428736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36</a:t>
            </a:r>
            <a:endParaRPr lang="ru-RU" sz="24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429124" y="4357694"/>
          <a:ext cx="4572032" cy="2046742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307379"/>
                <a:gridCol w="2264653"/>
              </a:tblGrid>
              <a:tr h="78303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540  ∙ 309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318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62730 :</a:t>
                      </a:r>
                      <a:r>
                        <a:rPr lang="ru-RU" sz="24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205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318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900:20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∙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56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∙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Управляющая кнопка: настраиваемая 10">
            <a:hlinkClick r:id="rId3" action="ppaction://hlinksldjump" highlightClick="1"/>
          </p:cNvPr>
          <p:cNvSpPr/>
          <p:nvPr/>
        </p:nvSpPr>
        <p:spPr>
          <a:xfrm>
            <a:off x="6143636" y="278605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67454</a:t>
            </a:r>
            <a:endParaRPr lang="ru-RU" sz="2400" b="1" dirty="0"/>
          </a:p>
        </p:txBody>
      </p:sp>
      <p:sp>
        <p:nvSpPr>
          <p:cNvPr id="12" name="Управляющая кнопка: настраиваемая 11">
            <a:hlinkClick r:id="rId3" action="ppaction://hlinksldjump" highlightClick="1"/>
          </p:cNvPr>
          <p:cNvSpPr/>
          <p:nvPr/>
        </p:nvSpPr>
        <p:spPr>
          <a:xfrm>
            <a:off x="6715140" y="1928802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306</a:t>
            </a:r>
            <a:endParaRPr lang="ru-RU" sz="2400" b="1" dirty="0"/>
          </a:p>
        </p:txBody>
      </p:sp>
      <p:sp>
        <p:nvSpPr>
          <p:cNvPr id="13" name="Управляющая кнопка: настраиваемая 12">
            <a:hlinkClick r:id="rId3" action="ppaction://hlinksldjump" highlightClick="1"/>
          </p:cNvPr>
          <p:cNvSpPr/>
          <p:nvPr/>
        </p:nvSpPr>
        <p:spPr>
          <a:xfrm>
            <a:off x="5500694" y="1928802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166760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Влад\Мои документы\таня\рейд.jpe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-1"/>
            <a:ext cx="4572000" cy="3448051"/>
          </a:xfrm>
          <a:prstGeom prst="rect">
            <a:avLst/>
          </a:prstGeom>
          <a:noFill/>
        </p:spPr>
      </p:pic>
      <p:pic>
        <p:nvPicPr>
          <p:cNvPr id="1027" name="Picture 3" descr="C:\Documents and Settings\Влад\Мои документы\таня\радуг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2049" y="3184"/>
            <a:ext cx="4574652" cy="3443287"/>
          </a:xfrm>
          <a:prstGeom prst="rect">
            <a:avLst/>
          </a:prstGeom>
          <a:noFill/>
        </p:spPr>
      </p:pic>
      <p:pic>
        <p:nvPicPr>
          <p:cNvPr id="1028" name="Picture 4" descr="C:\Documents and Settings\Влад\Мои документы\таня\9 вал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54701"/>
            <a:ext cx="4572000" cy="3394986"/>
          </a:xfrm>
          <a:prstGeom prst="rect">
            <a:avLst/>
          </a:prstGeom>
          <a:noFill/>
        </p:spPr>
      </p:pic>
      <p:pic>
        <p:nvPicPr>
          <p:cNvPr id="1029" name="Picture 5" descr="C:\Documents and Settings\Влад\Мои документы\таня\смотр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82048" y="3452774"/>
            <a:ext cx="4587352" cy="3405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1"/>
          <p:cNvSpPr txBox="1">
            <a:spLocks/>
          </p:cNvSpPr>
          <p:nvPr/>
        </p:nvSpPr>
        <p:spPr>
          <a:xfrm>
            <a:off x="1142976" y="214290"/>
            <a:ext cx="7858180" cy="71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Mangal" pitchFamily="2"/>
              </a:rPr>
              <a:t>                             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Mangal" pitchFamily="2"/>
              </a:rPr>
              <a:t>Выполните действия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otype Corsiva" pitchFamily="66" charset="0"/>
              <a:ea typeface="+mj-ea"/>
              <a:cs typeface="Mangal" pitchFamily="2"/>
            </a:endParaRPr>
          </a:p>
        </p:txBody>
      </p:sp>
      <p:sp>
        <p:nvSpPr>
          <p:cNvPr id="33" name="Управляющая кнопка: настраиваемая 32">
            <a:hlinkClick r:id="rId3" action="ppaction://hlinksldjump" highlightClick="1"/>
          </p:cNvPr>
          <p:cNvSpPr/>
          <p:nvPr/>
        </p:nvSpPr>
        <p:spPr>
          <a:xfrm>
            <a:off x="4286248" y="1428736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32760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4" name="Управляющая кнопка: настраиваемая 33">
            <a:hlinkClick r:id="rId3" action="ppaction://hlinksldjump" highlightClick="1"/>
          </p:cNvPr>
          <p:cNvSpPr/>
          <p:nvPr/>
        </p:nvSpPr>
        <p:spPr>
          <a:xfrm>
            <a:off x="5500694" y="100010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166860</a:t>
            </a:r>
            <a:endParaRPr lang="ru-RU" sz="2000" b="1" dirty="0"/>
          </a:p>
        </p:txBody>
      </p:sp>
      <p:sp>
        <p:nvSpPr>
          <p:cNvPr id="35" name="Управляющая кнопка: настраиваемая 34">
            <a:hlinkClick r:id="rId3" action="ppaction://hlinksldjump" highlightClick="1"/>
          </p:cNvPr>
          <p:cNvSpPr/>
          <p:nvPr/>
        </p:nvSpPr>
        <p:spPr>
          <a:xfrm>
            <a:off x="6715140" y="100010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33560</a:t>
            </a:r>
            <a:endParaRPr lang="ru-RU" sz="2400" b="1" dirty="0"/>
          </a:p>
        </p:txBody>
      </p:sp>
      <p:sp>
        <p:nvSpPr>
          <p:cNvPr id="36" name="Управляющая кнопка: настраиваемая 35">
            <a:hlinkClick r:id="rId3" action="ppaction://hlinksldjump" highlightClick="1"/>
          </p:cNvPr>
          <p:cNvSpPr/>
          <p:nvPr/>
        </p:nvSpPr>
        <p:spPr>
          <a:xfrm>
            <a:off x="5500694" y="1928802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166760</a:t>
            </a:r>
            <a:endParaRPr lang="ru-RU" sz="2000" b="1" dirty="0"/>
          </a:p>
        </p:txBody>
      </p:sp>
      <p:sp>
        <p:nvSpPr>
          <p:cNvPr id="37" name="Управляющая кнопка: настраиваемая 36">
            <a:hlinkClick r:id="rId3" action="ppaction://hlinksldjump" highlightClick="1"/>
          </p:cNvPr>
          <p:cNvSpPr/>
          <p:nvPr/>
        </p:nvSpPr>
        <p:spPr>
          <a:xfrm>
            <a:off x="7929586" y="1428736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36</a:t>
            </a:r>
            <a:endParaRPr lang="ru-RU" sz="2400" b="1" dirty="0"/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4429124" y="4357694"/>
          <a:ext cx="4572032" cy="2046742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307379"/>
                <a:gridCol w="2264653"/>
              </a:tblGrid>
              <a:tr h="78303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540  ∙  309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+mn-lt"/>
                        </a:rPr>
                        <a:t>Иван</a:t>
                      </a:r>
                      <a:endParaRPr lang="ru-RU" sz="2200" dirty="0">
                        <a:latin typeface="+mn-lt"/>
                      </a:endParaRPr>
                    </a:p>
                  </a:txBody>
                  <a:tcPr anchor="ctr"/>
                </a:tc>
              </a:tr>
              <a:tr h="6318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62730  :  205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318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900:20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∙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 56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∙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9" name="Управляющая кнопка: настраиваемая 38">
            <a:hlinkClick r:id="rId3" action="ppaction://hlinksldjump" highlightClick="1"/>
          </p:cNvPr>
          <p:cNvSpPr/>
          <p:nvPr/>
        </p:nvSpPr>
        <p:spPr>
          <a:xfrm>
            <a:off x="6143636" y="278605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67454</a:t>
            </a:r>
            <a:endParaRPr lang="ru-RU" sz="2400" b="1" dirty="0"/>
          </a:p>
        </p:txBody>
      </p:sp>
      <p:sp>
        <p:nvSpPr>
          <p:cNvPr id="40" name="Управляющая кнопка: настраиваемая 39">
            <a:hlinkClick r:id="rId4" action="ppaction://hlinksldjump" highlightClick="1"/>
          </p:cNvPr>
          <p:cNvSpPr/>
          <p:nvPr/>
        </p:nvSpPr>
        <p:spPr>
          <a:xfrm>
            <a:off x="6715140" y="1928802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306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1142976" y="214290"/>
            <a:ext cx="7858180" cy="71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Mangal" pitchFamily="2"/>
              </a:rPr>
              <a:t>                             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Mangal" pitchFamily="2"/>
              </a:rPr>
              <a:t>Выполните действия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otype Corsiva" pitchFamily="66" charset="0"/>
              <a:ea typeface="+mj-ea"/>
              <a:cs typeface="Mangal" pitchFamily="2"/>
            </a:endParaRPr>
          </a:p>
        </p:txBody>
      </p:sp>
      <p:sp>
        <p:nvSpPr>
          <p:cNvPr id="24" name="Управляющая кнопка: настраиваемая 23">
            <a:hlinkClick r:id="rId3" action="ppaction://hlinksldjump" highlightClick="1"/>
          </p:cNvPr>
          <p:cNvSpPr/>
          <p:nvPr/>
        </p:nvSpPr>
        <p:spPr>
          <a:xfrm>
            <a:off x="4286248" y="1428736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32760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Управляющая кнопка: настраиваемая 24">
            <a:hlinkClick r:id="rId4" action="ppaction://hlinksldjump" highlightClick="1"/>
          </p:cNvPr>
          <p:cNvSpPr/>
          <p:nvPr/>
        </p:nvSpPr>
        <p:spPr>
          <a:xfrm>
            <a:off x="5500694" y="100010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166860</a:t>
            </a:r>
            <a:endParaRPr lang="ru-RU" sz="2000" b="1" dirty="0"/>
          </a:p>
        </p:txBody>
      </p:sp>
      <p:sp>
        <p:nvSpPr>
          <p:cNvPr id="26" name="Управляющая кнопка: настраиваемая 25">
            <a:hlinkClick r:id="rId4" action="ppaction://hlinksldjump" highlightClick="1"/>
          </p:cNvPr>
          <p:cNvSpPr/>
          <p:nvPr/>
        </p:nvSpPr>
        <p:spPr>
          <a:xfrm>
            <a:off x="6715140" y="100010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33560</a:t>
            </a:r>
            <a:endParaRPr lang="ru-RU" sz="2400" b="1" dirty="0"/>
          </a:p>
        </p:txBody>
      </p:sp>
      <p:sp>
        <p:nvSpPr>
          <p:cNvPr id="27" name="Управляющая кнопка: настраиваемая 26">
            <a:hlinkClick r:id="rId4" action="ppaction://hlinksldjump" highlightClick="1"/>
          </p:cNvPr>
          <p:cNvSpPr/>
          <p:nvPr/>
        </p:nvSpPr>
        <p:spPr>
          <a:xfrm>
            <a:off x="5500694" y="1928802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166760</a:t>
            </a:r>
            <a:endParaRPr lang="ru-RU" sz="2000" b="1" dirty="0"/>
          </a:p>
        </p:txBody>
      </p:sp>
      <p:sp>
        <p:nvSpPr>
          <p:cNvPr id="28" name="Управляющая кнопка: настраиваемая 27">
            <a:hlinkClick r:id="rId4" action="ppaction://hlinksldjump" highlightClick="1"/>
          </p:cNvPr>
          <p:cNvSpPr/>
          <p:nvPr/>
        </p:nvSpPr>
        <p:spPr>
          <a:xfrm>
            <a:off x="7929586" y="1428736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36</a:t>
            </a:r>
            <a:endParaRPr lang="ru-RU" sz="2400" b="1" dirty="0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4429124" y="4357694"/>
          <a:ext cx="4572032" cy="2046742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307379"/>
                <a:gridCol w="2264653"/>
              </a:tblGrid>
              <a:tr h="78303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540  ∙  309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+mn-lt"/>
                        </a:rPr>
                        <a:t>Иван</a:t>
                      </a:r>
                      <a:endParaRPr lang="ru-RU" sz="2200" dirty="0">
                        <a:latin typeface="+mn-lt"/>
                      </a:endParaRPr>
                    </a:p>
                  </a:txBody>
                  <a:tcPr anchor="ctr"/>
                </a:tc>
              </a:tr>
              <a:tr h="6318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62730  :  205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Константинович</a:t>
                      </a:r>
                      <a:endParaRPr lang="ru-RU" sz="2200" b="1" dirty="0"/>
                    </a:p>
                  </a:txBody>
                  <a:tcPr anchor="ctr"/>
                </a:tc>
              </a:tr>
              <a:tr h="6318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900:20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∙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56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∙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Управляющая кнопка: настраиваемая 29">
            <a:hlinkClick r:id="rId4" action="ppaction://hlinksldjump" highlightClick="1"/>
          </p:cNvPr>
          <p:cNvSpPr/>
          <p:nvPr/>
        </p:nvSpPr>
        <p:spPr>
          <a:xfrm>
            <a:off x="6143636" y="278605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67454</a:t>
            </a:r>
            <a:endParaRPr lang="ru-RU" sz="2400" b="1" dirty="0"/>
          </a:p>
        </p:txBody>
      </p:sp>
      <p:sp>
        <p:nvSpPr>
          <p:cNvPr id="31" name="Управляющая кнопка: настраиваемая 30">
            <a:hlinkClick r:id="rId4" action="ppaction://hlinksldjump" highlightClick="1"/>
          </p:cNvPr>
          <p:cNvSpPr/>
          <p:nvPr/>
        </p:nvSpPr>
        <p:spPr>
          <a:xfrm>
            <a:off x="6715140" y="1928802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306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Управляющая кнопка: настраиваемая 12">
            <a:hlinkClick r:id="rId3" action="ppaction://hlinksldjump" highlightClick="1"/>
          </p:cNvPr>
          <p:cNvSpPr/>
          <p:nvPr/>
        </p:nvSpPr>
        <p:spPr>
          <a:xfrm>
            <a:off x="6072198" y="6572248"/>
            <a:ext cx="1500198" cy="285752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142976" y="214290"/>
            <a:ext cx="7858180" cy="71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Mangal" pitchFamily="2"/>
              </a:rPr>
              <a:t>                             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Mangal" pitchFamily="2"/>
              </a:rPr>
              <a:t>Выполните действия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otype Corsiva" pitchFamily="66" charset="0"/>
              <a:ea typeface="+mj-ea"/>
              <a:cs typeface="Mangal" pitchFamily="2"/>
            </a:endParaRPr>
          </a:p>
        </p:txBody>
      </p:sp>
      <p:sp>
        <p:nvSpPr>
          <p:cNvPr id="24" name="Управляющая кнопка: настраиваемая 23">
            <a:hlinkClick r:id="rId4" action="ppaction://hlinksldjump" highlightClick="1"/>
          </p:cNvPr>
          <p:cNvSpPr/>
          <p:nvPr/>
        </p:nvSpPr>
        <p:spPr>
          <a:xfrm>
            <a:off x="4286248" y="1428736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32760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Управляющая кнопка: настраиваемая 24">
            <a:hlinkClick r:id="rId5" action="ppaction://hlinksldjump" highlightClick="1"/>
          </p:cNvPr>
          <p:cNvSpPr/>
          <p:nvPr/>
        </p:nvSpPr>
        <p:spPr>
          <a:xfrm>
            <a:off x="5500694" y="100010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166680</a:t>
            </a:r>
            <a:endParaRPr lang="ru-RU" sz="2000" b="1" dirty="0"/>
          </a:p>
        </p:txBody>
      </p:sp>
      <p:sp>
        <p:nvSpPr>
          <p:cNvPr id="26" name="Управляющая кнопка: настраиваемая 25">
            <a:hlinkClick r:id="" action="ppaction://hlinkshowjump?jump=lastslide" highlightClick="1"/>
          </p:cNvPr>
          <p:cNvSpPr/>
          <p:nvPr/>
        </p:nvSpPr>
        <p:spPr>
          <a:xfrm>
            <a:off x="6715140" y="100010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33560</a:t>
            </a:r>
            <a:endParaRPr lang="ru-RU" sz="2400" b="1" dirty="0"/>
          </a:p>
        </p:txBody>
      </p:sp>
      <p:sp>
        <p:nvSpPr>
          <p:cNvPr id="27" name="Управляющая кнопка: настраиваемая 26">
            <a:hlinkClick r:id="" action="ppaction://hlinkshowjump?jump=lastslide" highlightClick="1"/>
          </p:cNvPr>
          <p:cNvSpPr/>
          <p:nvPr/>
        </p:nvSpPr>
        <p:spPr>
          <a:xfrm>
            <a:off x="5500694" y="1928802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166760</a:t>
            </a:r>
            <a:endParaRPr lang="ru-RU" sz="2000" b="1" dirty="0"/>
          </a:p>
        </p:txBody>
      </p:sp>
      <p:sp>
        <p:nvSpPr>
          <p:cNvPr id="28" name="Управляющая кнопка: настраиваемая 27">
            <a:hlinkClick r:id="" action="ppaction://hlinkshowjump?jump=lastslide" highlightClick="1"/>
          </p:cNvPr>
          <p:cNvSpPr/>
          <p:nvPr/>
        </p:nvSpPr>
        <p:spPr>
          <a:xfrm>
            <a:off x="7929586" y="1428736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36</a:t>
            </a:r>
            <a:endParaRPr lang="ru-RU" sz="2400" b="1" dirty="0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4429124" y="4357694"/>
          <a:ext cx="4572032" cy="2046742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307379"/>
                <a:gridCol w="2264653"/>
              </a:tblGrid>
              <a:tr h="78303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540  ∙ 309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n-lt"/>
                        </a:rPr>
                        <a:t>Иван</a:t>
                      </a:r>
                      <a:endParaRPr lang="ru-RU" sz="2200" b="1" dirty="0">
                        <a:latin typeface="+mn-lt"/>
                      </a:endParaRPr>
                    </a:p>
                  </a:txBody>
                  <a:tcPr anchor="ctr"/>
                </a:tc>
              </a:tr>
              <a:tr h="6318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62730 : 205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n-lt"/>
                        </a:rPr>
                        <a:t>Константинович</a:t>
                      </a:r>
                      <a:endParaRPr lang="ru-RU" sz="2200" b="1" dirty="0">
                        <a:latin typeface="+mn-lt"/>
                      </a:endParaRPr>
                    </a:p>
                  </a:txBody>
                  <a:tcPr anchor="ctr"/>
                </a:tc>
              </a:tr>
              <a:tr h="6318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900:20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∙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 56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∙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+mn-lt"/>
                        </a:rPr>
                        <a:t>Айвазовский</a:t>
                      </a:r>
                      <a:endParaRPr lang="ru-RU" sz="2200" b="1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Управляющая кнопка: настраиваемая 29">
            <a:hlinkClick r:id="" action="ppaction://hlinkshowjump?jump=lastslide" highlightClick="1"/>
          </p:cNvPr>
          <p:cNvSpPr/>
          <p:nvPr/>
        </p:nvSpPr>
        <p:spPr>
          <a:xfrm>
            <a:off x="6143636" y="2786058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67454</a:t>
            </a:r>
            <a:endParaRPr lang="ru-RU" sz="2400" b="1" dirty="0"/>
          </a:p>
        </p:txBody>
      </p:sp>
      <p:sp>
        <p:nvSpPr>
          <p:cNvPr id="31" name="Управляющая кнопка: настраиваемая 30">
            <a:hlinkClick r:id="" action="ppaction://hlinkshowjump?jump=lastslide" highlightClick="1"/>
          </p:cNvPr>
          <p:cNvSpPr/>
          <p:nvPr/>
        </p:nvSpPr>
        <p:spPr>
          <a:xfrm>
            <a:off x="6715140" y="1928802"/>
            <a:ext cx="1080000" cy="720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306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9800" b="1" dirty="0" smtClean="0"/>
              <a:t>Неверно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920000" y="5760000"/>
            <a:ext cx="72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звернутая стрелка 7"/>
          <p:cNvSpPr/>
          <p:nvPr/>
        </p:nvSpPr>
        <p:spPr>
          <a:xfrm>
            <a:off x="8143900" y="5786454"/>
            <a:ext cx="357190" cy="500066"/>
          </a:xfrm>
          <a:prstGeom prst="utur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/>
              <a:t>Неверно</a:t>
            </a:r>
            <a:endParaRPr lang="ru-RU" sz="8800" b="1" dirty="0"/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5760000" y="7920000"/>
            <a:ext cx="72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7920000" y="5760000"/>
            <a:ext cx="72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азвернутая стрелка 8"/>
          <p:cNvSpPr/>
          <p:nvPr/>
        </p:nvSpPr>
        <p:spPr>
          <a:xfrm>
            <a:off x="8143900" y="5786454"/>
            <a:ext cx="357190" cy="500066"/>
          </a:xfrm>
          <a:prstGeom prst="utur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Неверно</a:t>
            </a:r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7920000" y="5760000"/>
            <a:ext cx="72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звернутая стрелка 7"/>
          <p:cNvSpPr/>
          <p:nvPr/>
        </p:nvSpPr>
        <p:spPr>
          <a:xfrm>
            <a:off x="8143900" y="5786454"/>
            <a:ext cx="357190" cy="500066"/>
          </a:xfrm>
          <a:prstGeom prst="utur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  <a:latin typeface="Monotype Corsiva" pitchFamily="66" charset="0"/>
              </a:rPr>
              <a:t>Молодцы !</a:t>
            </a:r>
            <a:endParaRPr lang="ru-RU" sz="13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Айвазовский Александр Константинович (1817 – 1900)</a:t>
            </a:r>
            <a:endParaRPr lang="ru-RU" dirty="0"/>
          </a:p>
        </p:txBody>
      </p:sp>
      <p:pic>
        <p:nvPicPr>
          <p:cNvPr id="4" name="Содержимое 3" descr="aivazovski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28736"/>
            <a:ext cx="3571900" cy="4572032"/>
          </a:xfrm>
        </p:spPr>
      </p:pic>
      <p:sp>
        <p:nvSpPr>
          <p:cNvPr id="5" name="Прямоугольник 4"/>
          <p:cNvSpPr/>
          <p:nvPr/>
        </p:nvSpPr>
        <p:spPr>
          <a:xfrm>
            <a:off x="4071934" y="1428736"/>
            <a:ext cx="4572000" cy="640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FF00"/>
                </a:solidFill>
              </a:rPr>
              <a:t>Будучи </a:t>
            </a:r>
            <a:r>
              <a:rPr lang="ru-RU" dirty="0" smtClean="0">
                <a:solidFill>
                  <a:srgbClr val="FFFF00"/>
                </a:solidFill>
              </a:rPr>
              <a:t>живописцем Главного морского штаба Айвазовский принимает участие в ряде военных операций, создает картины с батальными сценами. 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rgbClr val="FFFF00"/>
                </a:solidFill>
              </a:rPr>
              <a:t>Но Айвазовский оставил след в истории не только, как талантливый живописец, но и меценат. О</a:t>
            </a:r>
            <a:r>
              <a:rPr lang="ru-RU" dirty="0" smtClean="0">
                <a:solidFill>
                  <a:srgbClr val="FFFF00"/>
                </a:solidFill>
              </a:rPr>
              <a:t>н </a:t>
            </a:r>
            <a:r>
              <a:rPr lang="ru-RU" dirty="0" smtClean="0">
                <a:solidFill>
                  <a:srgbClr val="FFFF00"/>
                </a:solidFill>
              </a:rPr>
              <a:t>много сделал для своего родного города: на его средства были выстроены здания местной картинной галереи, археологического музея, </a:t>
            </a:r>
            <a:r>
              <a:rPr lang="ru-RU" dirty="0" smtClean="0">
                <a:solidFill>
                  <a:srgbClr val="FFFF00"/>
                </a:solidFill>
              </a:rPr>
              <a:t>проведены работы </a:t>
            </a:r>
            <a:r>
              <a:rPr lang="ru-RU" dirty="0" smtClean="0">
                <a:solidFill>
                  <a:srgbClr val="FFFF00"/>
                </a:solidFill>
              </a:rPr>
              <a:t>по благоустройству Феодосии, постройке порта и железной дороги. Из мастерской, созданной им в 1845, вышел целый ряд выдающихся мастеров пейзажа (А. И. Куинджи, К. Ф. </a:t>
            </a:r>
            <a:r>
              <a:rPr lang="ru-RU" dirty="0" err="1" smtClean="0">
                <a:solidFill>
                  <a:srgbClr val="FFFF00"/>
                </a:solidFill>
              </a:rPr>
              <a:t>Богаевский</a:t>
            </a:r>
            <a:r>
              <a:rPr lang="ru-RU" dirty="0" smtClean="0">
                <a:solidFill>
                  <a:srgbClr val="FFFF00"/>
                </a:solidFill>
              </a:rPr>
              <a:t> ).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199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                      Выполните действия</vt:lpstr>
      <vt:lpstr>Слайд 2</vt:lpstr>
      <vt:lpstr>Слайд 3</vt:lpstr>
      <vt:lpstr>Слайд 4</vt:lpstr>
      <vt:lpstr>Неверно </vt:lpstr>
      <vt:lpstr>Неверно</vt:lpstr>
      <vt:lpstr>Слайд 7</vt:lpstr>
      <vt:lpstr>Молодцы !</vt:lpstr>
      <vt:lpstr>Айвазовский Александр Константинович (1817 – 1900)</vt:lpstr>
      <vt:lpstr>Слайд 10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Влад</cp:lastModifiedBy>
  <cp:revision>25</cp:revision>
  <dcterms:created xsi:type="dcterms:W3CDTF">2009-10-22T11:53:01Z</dcterms:created>
  <dcterms:modified xsi:type="dcterms:W3CDTF">2010-01-06T15:48:01Z</dcterms:modified>
</cp:coreProperties>
</file>