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kj.ru/fun/konkurs/619/15303" TargetMode="External"/><Relationship Id="rId13" Type="http://schemas.openxmlformats.org/officeDocument/2006/relationships/hyperlink" Target="http://www.rosfoto.ru/photos/big/0017000/017380_101.jpg" TargetMode="External"/><Relationship Id="rId18" Type="http://schemas.openxmlformats.org/officeDocument/2006/relationships/hyperlink" Target="http://www.gzt.ru/f/upload/picture/09/09/23/image_6232.small.jpg" TargetMode="External"/><Relationship Id="rId3" Type="http://schemas.openxmlformats.org/officeDocument/2006/relationships/hyperlink" Target="http://www.vokrugsveta.ru/img/cmn/2007/02/15/017.jpg" TargetMode="External"/><Relationship Id="rId21" Type="http://schemas.openxmlformats.org/officeDocument/2006/relationships/hyperlink" Target="http://ru.wikipedia.org/wiki/&#1051;&#1072;&#1084;&#1072;_" TargetMode="External"/><Relationship Id="rId7" Type="http://schemas.openxmlformats.org/officeDocument/2006/relationships/hyperlink" Target="http://photofile.ru/photo/uritsk.fotoplenka/140414109/148246228.jpg" TargetMode="External"/><Relationship Id="rId12" Type="http://schemas.openxmlformats.org/officeDocument/2006/relationships/hyperlink" Target="http://rus-fishsoft.ru/forum/index.php?s=bd575d2fd2f902744aebda7f02fa2704&amp;showtopic=4003&amp;st=0&amp;p=31037&amp;" TargetMode="External"/><Relationship Id="rId17" Type="http://schemas.openxmlformats.org/officeDocument/2006/relationships/hyperlink" Target="http://revolution.allbest.ru/geography/00055783_0.html" TargetMode="External"/><Relationship Id="rId2" Type="http://schemas.openxmlformats.org/officeDocument/2006/relationships/hyperlink" Target="http://www.rosfoto.ru/photos/big/0073000/073718_634.jpg" TargetMode="External"/><Relationship Id="rId16" Type="http://schemas.openxmlformats.org/officeDocument/2006/relationships/hyperlink" Target="http://www.fictionbook.ru/static/bookimages/00/21/26/00212651.bin.dir/h/i_001.png" TargetMode="External"/><Relationship Id="rId20" Type="http://schemas.openxmlformats.org/officeDocument/2006/relationships/hyperlink" Target="http://club.foto.ru/gallery/images/photo/2009/02/14/128053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vet.mail.ru/question/27456730/" TargetMode="External"/><Relationship Id="rId11" Type="http://schemas.openxmlformats.org/officeDocument/2006/relationships/hyperlink" Target="http://web2.0tyva.ru/" TargetMode="External"/><Relationship Id="rId24" Type="http://schemas.openxmlformats.org/officeDocument/2006/relationships/hyperlink" Target="http://rus-fishsoft.ru/images/imagesriver/3.jpg" TargetMode="External"/><Relationship Id="rId5" Type="http://schemas.openxmlformats.org/officeDocument/2006/relationships/hyperlink" Target="http://hiblogger.net/img/userfiles/2007/11/09/26121/nomera2/9a154d30b714284fcc992b43f803a624-6yk89.jpg" TargetMode="External"/><Relationship Id="rId15" Type="http://schemas.openxmlformats.org/officeDocument/2006/relationships/hyperlink" Target="http://upload.wikimedia.org/wikipedia/commons/thumb/7/76/Beldir.jpg/320px-Beldir.jpg" TargetMode="External"/><Relationship Id="rId23" Type="http://schemas.openxmlformats.org/officeDocument/2006/relationships/hyperlink" Target="http://www.ecosystema.ru/08nature/world/bai/01.jpg" TargetMode="External"/><Relationship Id="rId10" Type="http://schemas.openxmlformats.org/officeDocument/2006/relationships/hyperlink" Target="http://www.irkutskobl.ru/geography/" TargetMode="External"/><Relationship Id="rId19" Type="http://schemas.openxmlformats.org/officeDocument/2006/relationships/hyperlink" Target="http://img.rosbalt.ru/pics9/pysino_234.gif" TargetMode="External"/><Relationship Id="rId4" Type="http://schemas.openxmlformats.org/officeDocument/2006/relationships/hyperlink" Target="http://elliottwave.ru/uploads/monthly_01_2008/post-152-1200671709.jpg" TargetMode="External"/><Relationship Id="rId9" Type="http://schemas.openxmlformats.org/officeDocument/2006/relationships/hyperlink" Target="http://www.greenpatrol.ru/objectdata/CatalogUnitImpl/21752/21754.jpg" TargetMode="External"/><Relationship Id="rId14" Type="http://schemas.openxmlformats.org/officeDocument/2006/relationships/hyperlink" Target="http://content.foto.mail.ru/mail/aikcc/prosto-fotki/i-46.jpg" TargetMode="External"/><Relationship Id="rId22" Type="http://schemas.openxmlformats.org/officeDocument/2006/relationships/hyperlink" Target="http://vsh.dvpion.ru/img/karta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50" y="1214439"/>
            <a:ext cx="8286750" cy="3571884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Водоёмы Красноярского края</a:t>
            </a:r>
            <a:endParaRPr lang="ru-RU" sz="96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572140"/>
            <a:ext cx="571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Образовательная программа: «Школа России»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Предмет: Окружающий мир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Класс: 4</a:t>
            </a: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Оксана\Краеведение\малый енис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4000528" cy="231012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555" name="Picture 3" descr="D:\Оксана\Краеведение\большой енисей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943290" cy="271464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556" name="Picture 4" descr="D:\Оксана\Краеведение\слияние большого и малого енисе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4064000" cy="3048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71736" y="0"/>
            <a:ext cx="405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Образование реки Енисей</a:t>
            </a:r>
            <a:endParaRPr lang="ru-RU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64291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Около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столици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Тывы -Кызыл, в центре Азии сливаются Большой Енисей и Малый  Енисей.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57200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Малый Енисей (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Ка-Хем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истоки которого находятся на территории Монголии. 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5786454"/>
            <a:ext cx="442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Большой Енисей (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Бий-Хем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берёт свое начало в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Тодже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 области Тывы.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лево стрелка 8">
            <a:hlinkClick r:id="rId5" action="ppaction://hlinksldjump"/>
          </p:cNvPr>
          <p:cNvSpPr/>
          <p:nvPr/>
        </p:nvSpPr>
        <p:spPr>
          <a:xfrm>
            <a:off x="8358214" y="5715016"/>
            <a:ext cx="660082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4214810" y="307181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857356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570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Самый многоводный приток Енисея?</a:t>
            </a:r>
            <a:endParaRPr lang="ru-RU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92867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Ангара - река на юго-западе Восточной  Сибири, правый, самый многоводный приток Енисея. 1779 км, площадь бассейна 1040 тыс. кв. км. Вытекает из озера  Байкал.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71942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858148" y="5929330"/>
            <a:ext cx="731520" cy="9286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Оксана\Краеведение\исток Ангары.jpg"/>
          <p:cNvPicPr>
            <a:picLocks noChangeAspect="1" noChangeArrowheads="1"/>
          </p:cNvPicPr>
          <p:nvPr/>
        </p:nvPicPr>
        <p:blipFill>
          <a:blip r:embed="rId3"/>
          <a:srcRect l="14021" b="6529"/>
          <a:stretch>
            <a:fillRect/>
          </a:stretch>
        </p:blipFill>
        <p:spPr bwMode="auto">
          <a:xfrm>
            <a:off x="357158" y="1000108"/>
            <a:ext cx="3942744" cy="32147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7" name="Picture 3" descr="D:\Оксана\Краеведение\нижняя Анга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4191008" cy="261938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4500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Верхняя Тунгуска – название реки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Ангара в нижнем течении.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14546" y="5000636"/>
            <a:ext cx="250033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Оксана\Краеведение\левый приток енис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864313" cy="3929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5962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Есть ли у Енисея левые притоки?</a:t>
            </a:r>
          </a:p>
          <a:p>
            <a:pPr algn="ctr"/>
            <a:endParaRPr lang="ru-RU" sz="28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428736"/>
            <a:ext cx="27860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Дикий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горнотаежный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левобережный приток Енисея -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Кантегир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Берёт своё начало в Туве, уходит на территорию Хакасии и впадает в Саяно-Шушенское водохранилище.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Тайга верховий и среднего течения реки труднодоступна, почти непроходима</a:t>
            </a:r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43900" y="5786454"/>
            <a:ext cx="731520" cy="930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Оксана\Краеведение\фон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159383" cy="3869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50057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	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Один из любимых  фонтанов горожан -  это изумительной красоты каскадный фонтан «Реки края», открытый к 377-летию  города. Этот фонтан уникален. Он поражает  и удивляет своей мощью. По замыслу автора проекта архитектора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Арэга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Демирханова в фонтане слились реки Красноярского края: Енисей, Бирюса,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Мана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Ангара, Кан,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Кача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Базаиха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называется, открытый в Красноярске,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фонтан, в котором слились реки нашего края?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0"/>
            <a:ext cx="6915176" cy="9144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Используемые сайты:</a:t>
            </a:r>
            <a:endParaRPr lang="ru-RU" sz="32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" y="500042"/>
            <a:ext cx="9144000" cy="6357957"/>
          </a:xfrm>
        </p:spPr>
        <p:txBody>
          <a:bodyPr>
            <a:normAutofit/>
          </a:bodyPr>
          <a:lstStyle/>
          <a:p>
            <a:r>
              <a:rPr lang="ru-RU" sz="1200" u="sng" dirty="0" smtClean="0">
                <a:solidFill>
                  <a:srgbClr val="FFFF00"/>
                </a:solidFill>
                <a:hlinkClick r:id="rId2"/>
              </a:rPr>
              <a:t>http://www.rosfoto.ru/photos/big/0073000/073718_634.jpg</a:t>
            </a:r>
            <a:r>
              <a:rPr lang="ru-RU" sz="1200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200" u="sng" dirty="0" smtClean="0">
                <a:solidFill>
                  <a:srgbClr val="FFFF00"/>
                </a:solidFill>
                <a:hlinkClick r:id="rId3"/>
              </a:rPr>
              <a:t>http://www.vokrugsveta.ru/img/cmn/2007/02/15/017.jpg</a:t>
            </a:r>
            <a:r>
              <a:rPr lang="ru-RU" sz="1200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200" u="sng" dirty="0" smtClean="0">
                <a:solidFill>
                  <a:srgbClr val="FFFF00"/>
                </a:solidFill>
                <a:hlinkClick r:id="rId4"/>
              </a:rPr>
              <a:t>http://elliottwave.ru/uploads/monthly_01_2008/post-152-1200671709.jpg</a:t>
            </a:r>
            <a:r>
              <a:rPr lang="ru-RU" sz="1200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200" u="sng" dirty="0" smtClean="0">
                <a:solidFill>
                  <a:srgbClr val="FFFF00"/>
                </a:solidFill>
                <a:hlinkClick r:id="rId5"/>
              </a:rPr>
              <a:t>http://hiblogger.net/img/userfiles/2007/11/09/26121/nomera2/9a154d30b714284fcc992b43f803a624-6yk89.jpg</a:t>
            </a:r>
            <a:r>
              <a:rPr lang="ru-RU" sz="1200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200" u="sng" dirty="0" smtClean="0">
                <a:solidFill>
                  <a:srgbClr val="FFFF00"/>
                </a:solidFill>
                <a:hlinkClick r:id="rId6"/>
              </a:rPr>
              <a:t>http://otvet.mail.ru/question/27456730/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7"/>
              </a:rPr>
              <a:t>http://photofile.ru/photo/uritsk.fotoplenka/140414109/148246228.jpg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8"/>
              </a:rPr>
              <a:t>http://www.nkj.ru/fun/konkurs/619/15303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9"/>
              </a:rPr>
              <a:t>http://www.greenpatrol.ru/objectdata/CatalogUnitImpl/21752/21754.jpg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0"/>
              </a:rPr>
              <a:t>http://www.irkutskobl.ru/geography/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1"/>
              </a:rPr>
              <a:t>http://web2.0tyva.ru/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2"/>
              </a:rPr>
              <a:t>http://rus -</a:t>
            </a:r>
            <a:r>
              <a:rPr lang="ru-RU" sz="1200" u="sng" dirty="0" err="1" smtClean="0">
                <a:solidFill>
                  <a:srgbClr val="FFFF00"/>
                </a:solidFill>
                <a:hlinkClick r:id="rId12"/>
              </a:rPr>
              <a:t>fishsoft.ru</a:t>
            </a:r>
            <a:r>
              <a:rPr lang="ru-RU" sz="1200" u="sng" dirty="0" smtClean="0">
                <a:solidFill>
                  <a:srgbClr val="FFFF00"/>
                </a:solidFill>
                <a:hlinkClick r:id="rId12"/>
              </a:rPr>
              <a:t>/</a:t>
            </a:r>
            <a:r>
              <a:rPr lang="ru-RU" sz="1200" u="sng" dirty="0" err="1" smtClean="0">
                <a:solidFill>
                  <a:srgbClr val="FFFF00"/>
                </a:solidFill>
                <a:hlinkClick r:id="rId12"/>
              </a:rPr>
              <a:t>forum</a:t>
            </a:r>
            <a:r>
              <a:rPr lang="ru-RU" sz="1200" u="sng" dirty="0" smtClean="0">
                <a:solidFill>
                  <a:srgbClr val="FFFF00"/>
                </a:solidFill>
                <a:hlinkClick r:id="rId12"/>
              </a:rPr>
              <a:t>/index.php?s=bd575d2fd2f902744aebda7f02fa2704&amp;showtopic=4003&amp;st=0&amp;p=31037&amp;#entry31037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3"/>
              </a:rPr>
              <a:t>http://www.rosfoto.ru/photos/big/0017000/017380_101.jpg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4"/>
              </a:rPr>
              <a:t>http://content.foto.mail.ru/mail/aikcc/prosto-fotki/i-46.jpg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5"/>
              </a:rPr>
              <a:t>http://upload.wikimedia.org/wikipedia/commons/thumb/7/76/Beldir.jpg/320px-Beldir.jpg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6"/>
              </a:rPr>
              <a:t>http://www.fictionbook.ru/static/bookimages/00/21/26/00212651.bin.dir/h/i_001.png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solidFill>
                  <a:srgbClr val="FFFF00"/>
                </a:solidFill>
                <a:hlinkClick r:id="rId17"/>
              </a:rPr>
              <a:t>http://revolution.allbest.ru/geography/00055783_0.html</a:t>
            </a:r>
            <a:endParaRPr lang="ru-RU" sz="1200" u="sng" dirty="0" smtClean="0">
              <a:solidFill>
                <a:srgbClr val="FFFF00"/>
              </a:solidFill>
            </a:endParaRPr>
          </a:p>
          <a:p>
            <a:r>
              <a:rPr lang="ru-RU" sz="1200" u="sng" dirty="0" smtClean="0">
                <a:hlinkClick r:id="rId18"/>
              </a:rPr>
              <a:t>http://www.gzt.ru/f/upload/picture/09/09/23/image_6232.small.jpg</a:t>
            </a:r>
            <a:endParaRPr lang="ru-RU" sz="1200" u="sng" dirty="0" smtClean="0"/>
          </a:p>
          <a:p>
            <a:r>
              <a:rPr lang="ru-RU" sz="1200" u="sng" dirty="0" smtClean="0">
                <a:hlinkClick r:id="rId19"/>
              </a:rPr>
              <a:t>http://img.rosbalt.ru/pics9/pysino_234.gif</a:t>
            </a:r>
            <a:endParaRPr lang="ru-RU" sz="1200" u="sng" dirty="0" smtClean="0"/>
          </a:p>
          <a:p>
            <a:r>
              <a:rPr lang="ru-RU" sz="1200" u="sng" dirty="0" smtClean="0">
                <a:hlinkClick r:id="rId20"/>
              </a:rPr>
              <a:t>http://club.foto.ru/gallery/images/photo/2009/02/14/1280531.jpg</a:t>
            </a:r>
            <a:r>
              <a:rPr lang="ru-RU" sz="1200" dirty="0" smtClean="0"/>
              <a:t> </a:t>
            </a:r>
          </a:p>
          <a:p>
            <a:r>
              <a:rPr lang="ru-RU" sz="1200" u="sng" dirty="0" smtClean="0">
                <a:hlinkClick r:id="rId21"/>
              </a:rPr>
              <a:t>http://ru.wikipedia.org/wiki/Лама_</a:t>
            </a:r>
            <a:endParaRPr lang="ru-RU" sz="1200" u="sng" dirty="0" smtClean="0"/>
          </a:p>
          <a:p>
            <a:r>
              <a:rPr lang="ru-RU" sz="1200" u="sng" dirty="0" smtClean="0">
                <a:hlinkClick r:id="rId22"/>
              </a:rPr>
              <a:t>http://vsh.dvpion.ru/img/karta.jpg</a:t>
            </a:r>
            <a:r>
              <a:rPr lang="ru-RU" sz="1200" dirty="0" smtClean="0"/>
              <a:t> </a:t>
            </a:r>
          </a:p>
          <a:p>
            <a:r>
              <a:rPr lang="ru-RU" sz="1200" u="sng" dirty="0" smtClean="0">
                <a:hlinkClick r:id="rId23"/>
              </a:rPr>
              <a:t>http://www.ecosystema.ru/08nature/world/bai/01.jpg</a:t>
            </a:r>
            <a:endParaRPr lang="ru-RU" sz="1200" u="sng" dirty="0" smtClean="0"/>
          </a:p>
          <a:p>
            <a:r>
              <a:rPr lang="ru-RU" sz="1050" u="sng" dirty="0" smtClean="0">
                <a:hlinkClick r:id="rId24"/>
              </a:rPr>
              <a:t>http://rus-fishsoft.ru/images/imagesriver/3.jpg</a:t>
            </a:r>
            <a:endParaRPr lang="ru-RU" sz="1400" dirty="0" smtClean="0"/>
          </a:p>
          <a:p>
            <a:endParaRPr lang="ru-RU" sz="1400" u="sng" dirty="0" smtClean="0"/>
          </a:p>
          <a:p>
            <a:endParaRPr lang="ru-RU" sz="1400" u="sng" dirty="0" smtClean="0">
              <a:solidFill>
                <a:srgbClr val="FFFF00"/>
              </a:solidFill>
            </a:endParaRPr>
          </a:p>
          <a:p>
            <a:endParaRPr lang="ru-RU" sz="1400" u="sng" dirty="0" smtClean="0">
              <a:solidFill>
                <a:srgbClr val="FFFF00"/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577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Презентацию создала: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90168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Степанова Оксана Владимировна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«ГИМНАЗИЯ № 11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имени Альберта Николаевича Кулакова»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г. Красноярск</a:t>
            </a:r>
          </a:p>
          <a:p>
            <a:pPr algn="ctr">
              <a:buFont typeface="Wingdings" pitchFamily="2" charset="2"/>
              <a:buNone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2009 год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85725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                                          Водоёмы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215042" y="3143248"/>
            <a:ext cx="2928958" cy="4795837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Естественные:</a:t>
            </a:r>
            <a:endParaRPr lang="ru-RU" sz="2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Океан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Море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Озеро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Река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Ручей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00430" y="1571612"/>
            <a:ext cx="2928958" cy="4795837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Искусственные:</a:t>
            </a:r>
            <a:endParaRPr lang="ru-RU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Канал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Водохранилище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Пруд 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5250661" y="964389"/>
            <a:ext cx="857256" cy="357190"/>
          </a:xfrm>
          <a:prstGeom prst="straightConnector1">
            <a:avLst/>
          </a:prstGeom>
          <a:ln w="28575">
            <a:solidFill>
              <a:schemeClr val="bg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715008" y="1571612"/>
            <a:ext cx="2500330" cy="785818"/>
          </a:xfrm>
          <a:prstGeom prst="straightConnector1">
            <a:avLst/>
          </a:prstGeom>
          <a:ln w="28575">
            <a:solidFill>
              <a:schemeClr val="bg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Оксана\Краеведение\karta.jpg"/>
          <p:cNvPicPr>
            <a:picLocks noChangeAspect="1" noChangeArrowheads="1"/>
          </p:cNvPicPr>
          <p:nvPr/>
        </p:nvPicPr>
        <p:blipFill>
          <a:blip r:embed="rId6"/>
          <a:srcRect t="10000"/>
          <a:stretch>
            <a:fillRect/>
          </a:stretch>
        </p:blipFill>
        <p:spPr bwMode="auto">
          <a:xfrm>
            <a:off x="571472" y="214290"/>
            <a:ext cx="2786082" cy="647090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1"/>
            <a:ext cx="7515252" cy="114298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Искусственные    водоёмы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D:\Оксана\Краеведение\пру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256"/>
            <a:ext cx="3640494" cy="2428892"/>
          </a:xfrm>
          <a:prstGeom prst="rect">
            <a:avLst/>
          </a:prstGeom>
          <a:noFill/>
        </p:spPr>
      </p:pic>
      <p:pic>
        <p:nvPicPr>
          <p:cNvPr id="1027" name="Picture 3" descr="D:\Оксана\Краеведение\кан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2571768" cy="2761972"/>
          </a:xfrm>
          <a:prstGeom prst="rect">
            <a:avLst/>
          </a:prstGeom>
          <a:noFill/>
        </p:spPr>
      </p:pic>
      <p:pic>
        <p:nvPicPr>
          <p:cNvPr id="1028" name="Picture 4" descr="D:\Оксана\Краеведение\Красноярская ГЭ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3727200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4786322"/>
            <a:ext cx="877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канал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857496"/>
            <a:ext cx="2421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Красноярская ГЭС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3857628"/>
            <a:ext cx="732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пруд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гнутая влево стрелка 11">
            <a:hlinkClick r:id="rId5" action="ppaction://hlinksldjump"/>
          </p:cNvPr>
          <p:cNvSpPr/>
          <p:nvPr/>
        </p:nvSpPr>
        <p:spPr>
          <a:xfrm>
            <a:off x="3714744" y="5929330"/>
            <a:ext cx="731520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D:\Оксана\Краеведение\канал 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00570"/>
            <a:ext cx="2928938" cy="2196704"/>
          </a:xfrm>
          <a:prstGeom prst="rect">
            <a:avLst/>
          </a:prstGeom>
          <a:noFill/>
        </p:spPr>
      </p:pic>
      <p:pic>
        <p:nvPicPr>
          <p:cNvPr id="4" name="Picture 3" descr="D:\Оксана\Краеведение\канал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714356"/>
            <a:ext cx="2762269" cy="20717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2844" y="3143248"/>
            <a:ext cx="20717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Обь – Енисейский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канал</a:t>
            </a:r>
          </a:p>
          <a:p>
            <a:endParaRPr lang="ru-RU" dirty="0">
              <a:solidFill>
                <a:srgbClr val="FFFF00"/>
              </a:solidFill>
              <a:latin typeface="Cambr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00034" y="285749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50224" y="4093191"/>
            <a:ext cx="363968" cy="32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3"/>
            <a:ext cx="5143504" cy="71438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Естественные   водоёмы</a:t>
            </a:r>
            <a:endParaRPr lang="ru-RU" sz="3600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D:\Оксана\Краеведение\с.л .оке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3284043" cy="2200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336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Северно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Ледовитый океан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Оксана\Краеведение\карское мо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417720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214290"/>
            <a:ext cx="182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Карское море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Оксана\Краеведение\Ангара.jpg"/>
          <p:cNvPicPr>
            <a:picLocks noChangeAspect="1" noChangeArrowheads="1"/>
          </p:cNvPicPr>
          <p:nvPr/>
        </p:nvPicPr>
        <p:blipFill>
          <a:blip r:embed="rId4"/>
          <a:srcRect t="11429"/>
          <a:stretch>
            <a:fillRect/>
          </a:stretch>
        </p:blipFill>
        <p:spPr bwMode="auto">
          <a:xfrm>
            <a:off x="214282" y="4500570"/>
            <a:ext cx="3327435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6215082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река Ангара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1875" t="51445" r="2499" b="1173"/>
          <a:stretch>
            <a:fillRect/>
          </a:stretch>
        </p:blipFill>
        <p:spPr bwMode="auto">
          <a:xfrm>
            <a:off x="5572132" y="4357694"/>
            <a:ext cx="3429024" cy="23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5008" y="6215082"/>
            <a:ext cx="201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озеро   Таймыр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D:\Оксана\Краеведение\ручей.jpg"/>
          <p:cNvPicPr>
            <a:picLocks noChangeAspect="1" noChangeArrowheads="1"/>
          </p:cNvPicPr>
          <p:nvPr/>
        </p:nvPicPr>
        <p:blipFill>
          <a:blip r:embed="rId6"/>
          <a:srcRect b="6297"/>
          <a:stretch>
            <a:fillRect/>
          </a:stretch>
        </p:blipFill>
        <p:spPr bwMode="auto">
          <a:xfrm>
            <a:off x="2928926" y="2357430"/>
            <a:ext cx="3492842" cy="21764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14810" y="4071942"/>
            <a:ext cx="87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ручей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лево стрелка 15">
            <a:hlinkClick r:id="rId7" action="ppaction://hlinksldjump"/>
          </p:cNvPr>
          <p:cNvSpPr/>
          <p:nvPr/>
        </p:nvSpPr>
        <p:spPr>
          <a:xfrm>
            <a:off x="4214810" y="6000768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4744" y="142875"/>
            <a:ext cx="5429256" cy="85725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Озёра Красноярского края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1428736"/>
            <a:ext cx="4143404" cy="514351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озеро   Таймыр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Портнягино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Ессей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 озеро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Пясино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 озеро     Лама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Кета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Хантайское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Маковское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 озеро 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Виви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Учум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Тагарское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озеро     Светленькое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и другие…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лево стрелка 5">
            <a:hlinkClick r:id="rId5" action="ppaction://hlinksldjump"/>
          </p:cNvPr>
          <p:cNvSpPr/>
          <p:nvPr/>
        </p:nvSpPr>
        <p:spPr>
          <a:xfrm>
            <a:off x="7929586" y="5786454"/>
            <a:ext cx="731520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D:\Оксана\Краеведение\карта края.png"/>
          <p:cNvPicPr>
            <a:picLocks noChangeAspect="1" noChangeArrowheads="1"/>
          </p:cNvPicPr>
          <p:nvPr/>
        </p:nvPicPr>
        <p:blipFill>
          <a:blip r:embed="rId6"/>
          <a:srcRect l="11015" t="2232" r="6818" b="4954"/>
          <a:stretch>
            <a:fillRect/>
          </a:stretch>
        </p:blipFill>
        <p:spPr bwMode="auto">
          <a:xfrm>
            <a:off x="214282" y="257750"/>
            <a:ext cx="3429024" cy="645739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78581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Озеро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Пясино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.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5786" y="1000108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</a:rPr>
              <a:t>					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8143900" y="5929330"/>
            <a:ext cx="73152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Оксана\Краеведение\озеро Пяси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7"/>
            <a:ext cx="3500462" cy="23978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857232"/>
            <a:ext cx="5357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Cambria" pitchFamily="18" charset="0"/>
              </a:rPr>
              <a:t>	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Пя́сино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— озеро ледникового происхождения в России на юго-западе Северо-Сибирской низменности на территории Красноярского края, примерно в 20 км от Норильска.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Площадь озера  — 735 км², длина — 70 км, наибольшая ширина — 15 км, средняя глубина — 4 м.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Замерзает в начале октября, вскрывается ото льда в конце июня — начале июля. Из озера вытекает единственная река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Пясина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основной приток — р. Норильская.  Берега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Пя́сино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основном пологие, местами заболоченные. Озеро собирает воды крупных озер Лама, Кета и Глубокое в горах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Путорана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Оксана\Краеведение\Пясино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3514264" cy="26432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42852"/>
            <a:ext cx="3201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  <a:ea typeface="Times New Roman" pitchFamily="18" charset="0"/>
              </a:rPr>
              <a:t>Озеро Лама.</a:t>
            </a:r>
            <a:endParaRPr lang="ru-RU" sz="3600" dirty="0" smtClean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71868" y="785794"/>
            <a:ext cx="52149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Озеро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Ла́ма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крупное пресноводное озеро в Красноярском крае, на юге полуострова Таймыр, тектонического происхождения.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Протяжённость озера — 80 километров, максимальная ширина — 14, площадь — 318 кв. км. Озеро отличается большой глубиной (свыше 300 метров, в некоторых местах, возможно, до 600 метров), чистой водой и низкой её температурой. По берегам озера находятся горы высотой 400-600 метров и более.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озера происходит от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тунгусско-манчжурского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слова «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лааму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— море, океан или эвенкийского «ламу» — море, большая вода.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Оксана\Краеведение\озеро Лама.jpg"/>
          <p:cNvPicPr>
            <a:picLocks noChangeAspect="1" noChangeArrowheads="1"/>
          </p:cNvPicPr>
          <p:nvPr/>
        </p:nvPicPr>
        <p:blipFill>
          <a:blip r:embed="rId2" cstate="print"/>
          <a:srcRect r="10870" b="9801"/>
          <a:stretch>
            <a:fillRect/>
          </a:stretch>
        </p:blipFill>
        <p:spPr bwMode="auto">
          <a:xfrm>
            <a:off x="214282" y="3214686"/>
            <a:ext cx="3295078" cy="292895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7858148" y="5857892"/>
            <a:ext cx="731520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D:\Оксана\Краеведение\Озеро Лама (из космоса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3298712" cy="226359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28860" y="0"/>
            <a:ext cx="35719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Озеро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Виви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.    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mbria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57554" y="857232"/>
            <a:ext cx="564360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пресноводное озеро в Эвенкии. Площадь 229 км².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Озеро имеет вытянутую форму, богато рыбой, к берегу примыкают лиственничные леса. Постоянных населённых пунктов на берегу озера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примечательность озера — его юго-восточный берег, который является географическим центром России.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Монумент высотой около 7 метров был установлен 21 августа 1992 года, а 27 августа прошло его торжественное открытие. Рядом поставлен 8-метровый православный крест в память 600-летия со дня смерти Сергия Радонежского.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Рядом с крестом, на берегу озера построена деревянную часовню Сергия Радонежского. 9 сентября 2006 года состоялось её освящение.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D:\Оксана\ОКМ\4 класс\Красноярский край\озеро Виви - центр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984525" cy="44767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8143900" y="6143644"/>
            <a:ext cx="731520" cy="7143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Скругленная соединительная линия 19"/>
          <p:cNvCxnSpPr/>
          <p:nvPr/>
        </p:nvCxnSpPr>
        <p:spPr>
          <a:xfrm rot="5400000" flipH="1" flipV="1">
            <a:off x="5429256" y="3571876"/>
            <a:ext cx="1500198" cy="1357322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11" idx="3"/>
          </p:cNvCxnSpPr>
          <p:nvPr/>
        </p:nvCxnSpPr>
        <p:spPr>
          <a:xfrm rot="16200000" flipH="1">
            <a:off x="5920629" y="2920242"/>
            <a:ext cx="2566203" cy="1451712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1539" y="14285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На берегу какой реки расположен наш город?</a:t>
            </a:r>
            <a:endParaRPr lang="ru-RU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22531" name="Picture 3" descr="D:\Оксана\ОКМ\4 класс\Красноярский край\енис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110867" cy="314327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4714884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река Енисей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928670"/>
            <a:ext cx="156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Схема реки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rot="1163826">
            <a:off x="4000496" y="4714884"/>
            <a:ext cx="1785950" cy="91440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озеро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72330" y="4429132"/>
            <a:ext cx="1060704" cy="9144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715272" y="4143380"/>
            <a:ext cx="1060704" cy="121444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задержка 10"/>
          <p:cNvSpPr/>
          <p:nvPr/>
        </p:nvSpPr>
        <p:spPr>
          <a:xfrm rot="4582075">
            <a:off x="5964429" y="697395"/>
            <a:ext cx="831028" cy="2523586"/>
          </a:xfrm>
          <a:prstGeom prst="flowChartDelay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500958" y="500063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178592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48577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3" action="ppaction://hlinksldjump"/>
              </a:rPr>
              <a:t>исток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385762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4" action="ppaction://hlinksldjump"/>
              </a:rPr>
              <a:t>приток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228599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устье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8082" y="3357562"/>
            <a:ext cx="160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главное русло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 flipV="1">
            <a:off x="6572264" y="2071678"/>
            <a:ext cx="2214578" cy="85725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5">
      <a:dk1>
        <a:srgbClr val="003E75"/>
      </a:dk1>
      <a:lt1>
        <a:srgbClr val="005DAF"/>
      </a:lt1>
      <a:dk2>
        <a:srgbClr val="61B5FF"/>
      </a:dk2>
      <a:lt2>
        <a:srgbClr val="61B5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530</TotalTime>
  <Words>579</Words>
  <PresentationFormat>Экран (4:3)</PresentationFormat>
  <Paragraphs>117</Paragraphs>
  <Slides>15</Slides>
  <Notes>0</Notes>
  <HiddenSlides>11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Водоёмы Красноярского края</vt:lpstr>
      <vt:lpstr>                                           Водоёмы</vt:lpstr>
      <vt:lpstr>Искусственные    водоёмы</vt:lpstr>
      <vt:lpstr>Естественные   водоёмы</vt:lpstr>
      <vt:lpstr>Озёра Красноярского края</vt:lpstr>
      <vt:lpstr>Озеро Пясино.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Используемые сайты: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Красноярского края</dc:title>
  <cp:lastModifiedBy>User</cp:lastModifiedBy>
  <cp:revision>60</cp:revision>
  <dcterms:modified xsi:type="dcterms:W3CDTF">2010-01-12T05:30:47Z</dcterms:modified>
</cp:coreProperties>
</file>