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30"/>
  </p:notesMasterIdLst>
  <p:sldIdLst>
    <p:sldId id="267" r:id="rId2"/>
    <p:sldId id="268" r:id="rId3"/>
    <p:sldId id="269" r:id="rId4"/>
    <p:sldId id="271" r:id="rId5"/>
    <p:sldId id="275" r:id="rId6"/>
    <p:sldId id="274" r:id="rId7"/>
    <p:sldId id="276" r:id="rId8"/>
    <p:sldId id="270" r:id="rId9"/>
    <p:sldId id="257" r:id="rId10"/>
    <p:sldId id="258" r:id="rId11"/>
    <p:sldId id="259" r:id="rId12"/>
    <p:sldId id="264" r:id="rId13"/>
    <p:sldId id="265" r:id="rId14"/>
    <p:sldId id="260" r:id="rId15"/>
    <p:sldId id="263" r:id="rId16"/>
    <p:sldId id="277" r:id="rId17"/>
    <p:sldId id="272" r:id="rId18"/>
    <p:sldId id="279" r:id="rId19"/>
    <p:sldId id="281" r:id="rId20"/>
    <p:sldId id="283" r:id="rId21"/>
    <p:sldId id="285" r:id="rId22"/>
    <p:sldId id="287" r:id="rId23"/>
    <p:sldId id="289" r:id="rId24"/>
    <p:sldId id="291" r:id="rId25"/>
    <p:sldId id="293" r:id="rId26"/>
    <p:sldId id="295" r:id="rId27"/>
    <p:sldId id="298" r:id="rId28"/>
    <p:sldId id="297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Отработавшие газы ДВС  - 65%</c:v>
                </c:pt>
                <c:pt idx="1">
                  <c:v>Продукты терморазложения масла - 20%</c:v>
                </c:pt>
                <c:pt idx="2">
                  <c:v>Испарение бензина - 9%</c:v>
                </c:pt>
                <c:pt idx="3">
                  <c:v>Продукты износа резины и металла - 6%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0.65000000000000013</c:v>
                </c:pt>
                <c:pt idx="1">
                  <c:v>0.2</c:v>
                </c:pt>
                <c:pt idx="2">
                  <c:v>9.0000000000000024E-2</c:v>
                </c:pt>
                <c:pt idx="3">
                  <c:v>6.0000000000000012E-2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4FF620-AEC3-428F-B234-99FD3CBCA4EE}" type="datetimeFigureOut">
              <a:rPr lang="ru-RU"/>
              <a:pPr>
                <a:defRPr/>
              </a:pPr>
              <a:t>21.01.2010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0C4343-0FAF-47E6-8F3D-DA4E65CCA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52F482-6A19-4334-9765-A36A379285F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BB2B11-FFE4-44DD-A16F-5C26E3414433}" type="datetimeFigureOut">
              <a:rPr lang="ru-RU" smtClean="0"/>
              <a:pPr>
                <a:defRPr/>
              </a:pPr>
              <a:t>21.01.2010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A0DDEFBB-96C3-4A22-AC65-C0260C3D51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9C1FC2-4A7B-4C12-81F6-4D6C492C0D5B}" type="datetimeFigureOut">
              <a:rPr lang="ru-RU" smtClean="0"/>
              <a:pPr>
                <a:defRPr/>
              </a:pPr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04913-59FB-455E-B8A6-E69DF535D3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82E97A-3FA9-45C4-9BAA-59BC74EFAD06}" type="datetimeFigureOut">
              <a:rPr lang="ru-RU" smtClean="0"/>
              <a:pPr>
                <a:defRPr/>
              </a:pPr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A881B-8D8E-4D7B-865C-FB3FE4C558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50825" y="1600200"/>
            <a:ext cx="86423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1FC16-9C52-4071-A4E7-2EBE129A4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4E0F1-528F-4A9B-B47F-9476B1EAD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C456C-964F-4D25-A129-0152F12F9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75019-81F5-4E21-96A6-BFF3C1F6E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043EB-64CC-41A7-B92E-654CA9B37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B79919-8809-447A-B00B-5A1C2F1CEA1C}" type="datetimeFigureOut">
              <a:rPr lang="ru-RU" smtClean="0"/>
              <a:pPr>
                <a:defRPr/>
              </a:pPr>
              <a:t>21.01.2010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9B4923B-1936-42B3-A1B4-6B3A8AE4B9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2CB8A4-351A-467F-9412-53ED8D5A5BF7}" type="datetimeFigureOut">
              <a:rPr lang="ru-RU" smtClean="0"/>
              <a:pPr>
                <a:defRPr/>
              </a:pPr>
              <a:t>21.01.2010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4D08E-C452-44A7-9340-D5BED01520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E9FDF3-4F15-415C-AB2B-845F47579C6F}" type="datetimeFigureOut">
              <a:rPr lang="ru-RU" smtClean="0"/>
              <a:pPr>
                <a:defRPr/>
              </a:pPr>
              <a:t>21.01.2010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89635-3876-4ABB-8DB5-D9133FBE8A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25686-DA2B-4C28-8D7F-72BB6F0E8C87}" type="datetimeFigureOut">
              <a:rPr lang="ru-RU" smtClean="0"/>
              <a:pPr>
                <a:defRPr/>
              </a:pPr>
              <a:t>21.01.2010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636F9F10-BC90-48F2-AA26-582C5AC56C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44C79A-C467-4220-8C63-CA20C1413228}" type="datetimeFigureOut">
              <a:rPr lang="ru-RU" smtClean="0"/>
              <a:pPr>
                <a:defRPr/>
              </a:pPr>
              <a:t>21.01.2010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F2841-14D9-449D-A7C6-291A11E3F4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7C46DE-21DD-4D95-A2AD-E6C69786DF13}" type="datetimeFigureOut">
              <a:rPr lang="ru-RU" smtClean="0"/>
              <a:pPr>
                <a:defRPr/>
              </a:pPr>
              <a:t>21.01.2010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A943D6-CADC-49D8-A114-0DCDEA965F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763824-334B-4A52-935C-404823993101}" type="datetimeFigureOut">
              <a:rPr lang="ru-RU" smtClean="0"/>
              <a:pPr>
                <a:defRPr/>
              </a:pPr>
              <a:t>21.01.2010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F8C40-4FAD-4F56-8AAA-079FA11638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D82554-0EF5-419A-AC60-CB72A73C8E59}" type="datetimeFigureOut">
              <a:rPr lang="ru-RU" smtClean="0"/>
              <a:pPr>
                <a:defRPr/>
              </a:pPr>
              <a:t>21.01.2010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F5C3A-5630-49FF-B0F2-5A86C1B635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93CDAB8-3E94-46DD-91FE-1F6B504AF243}" type="datetimeFigureOut">
              <a:rPr lang="ru-RU" smtClean="0"/>
              <a:pPr>
                <a:defRPr/>
              </a:pPr>
              <a:t>21.01.2010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BB02335-9CD0-41B2-9827-6C5FEB4163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Содержимое 3" descr="74_l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32" y="1000108"/>
            <a:ext cx="428625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Автомобили</a:t>
            </a:r>
            <a:endParaRPr lang="ru-RU" dirty="0"/>
          </a:p>
        </p:txBody>
      </p:sp>
      <p:pic>
        <p:nvPicPr>
          <p:cNvPr id="12291" name="Содержимое 3" descr="pic4368_1f0a7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14" y="1214422"/>
            <a:ext cx="6000761" cy="3828486"/>
          </a:xfrm>
        </p:spPr>
      </p:pic>
      <p:sp>
        <p:nvSpPr>
          <p:cNvPr id="12292" name="Подзаголовок 2"/>
          <p:cNvSpPr txBox="1">
            <a:spLocks/>
          </p:cNvSpPr>
          <p:nvPr/>
        </p:nvSpPr>
        <p:spPr bwMode="auto">
          <a:xfrm>
            <a:off x="214313" y="5143513"/>
            <a:ext cx="871537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1600" dirty="0">
                <a:solidFill>
                  <a:schemeClr val="tx2"/>
                </a:solidFill>
                <a:latin typeface="Franklin Gothic Book" pitchFamily="34" charset="0"/>
              </a:rPr>
              <a:t>	</a:t>
            </a:r>
            <a:r>
              <a:rPr lang="ru-RU" sz="1600" dirty="0" smtClean="0">
                <a:solidFill>
                  <a:schemeClr val="tx2"/>
                </a:solidFill>
                <a:latin typeface="Franklin Gothic Book" pitchFamily="34" charset="0"/>
              </a:rPr>
              <a:t>	</a:t>
            </a:r>
            <a:r>
              <a:rPr lang="ru-RU" b="1" dirty="0" smtClean="0">
                <a:solidFill>
                  <a:schemeClr val="tx2"/>
                </a:solidFill>
                <a:latin typeface="Franklin Gothic Book" pitchFamily="34" charset="0"/>
              </a:rPr>
              <a:t>Автомобиль</a:t>
            </a: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 - </a:t>
            </a: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четырехколесный самодвижущийся экипаж</a:t>
            </a: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,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	</a:t>
            </a: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предназначенный </a:t>
            </a: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для перевозки </a:t>
            </a: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пассажиров.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	</a:t>
            </a: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Современный </a:t>
            </a: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автомобиль состоит примерно из </a:t>
            </a:r>
            <a:r>
              <a:rPr lang="ru-RU" b="1" dirty="0">
                <a:solidFill>
                  <a:schemeClr val="tx2"/>
                </a:solidFill>
                <a:latin typeface="Franklin Gothic Book" pitchFamily="34" charset="0"/>
              </a:rPr>
              <a:t>14 тыс. деталей</a:t>
            </a: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. Экспериментальные автомобили начали создавать в </a:t>
            </a: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18 веке.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	</a:t>
            </a: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Коммерческое </a:t>
            </a: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производство началось в </a:t>
            </a:r>
            <a:r>
              <a:rPr lang="ru-RU" b="1" dirty="0">
                <a:solidFill>
                  <a:schemeClr val="tx2"/>
                </a:solidFill>
                <a:latin typeface="Franklin Gothic Book" pitchFamily="34" charset="0"/>
              </a:rPr>
              <a:t>1880-х</a:t>
            </a: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 годах в </a:t>
            </a: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Германии.</a:t>
            </a:r>
            <a:endParaRPr lang="ru-RU" dirty="0">
              <a:solidFill>
                <a:schemeClr val="tx2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Автобусы</a:t>
            </a:r>
            <a:endParaRPr lang="ru-RU" dirty="0"/>
          </a:p>
        </p:txBody>
      </p:sp>
      <p:pic>
        <p:nvPicPr>
          <p:cNvPr id="13315" name="Содержимое 3" descr="f_89885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500188"/>
            <a:ext cx="4643437" cy="3571875"/>
          </a:xfrm>
        </p:spPr>
      </p:pic>
      <p:sp>
        <p:nvSpPr>
          <p:cNvPr id="13316" name="Подзаголовок 2"/>
          <p:cNvSpPr txBox="1">
            <a:spLocks/>
          </p:cNvSpPr>
          <p:nvPr/>
        </p:nvSpPr>
        <p:spPr bwMode="auto">
          <a:xfrm>
            <a:off x="5143500" y="1428750"/>
            <a:ext cx="3857656" cy="421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1600" dirty="0">
                <a:solidFill>
                  <a:schemeClr val="tx2"/>
                </a:solidFill>
                <a:latin typeface="Franklin Gothic Book" pitchFamily="34" charset="0"/>
              </a:rPr>
              <a:t>	</a:t>
            </a:r>
            <a:r>
              <a:rPr lang="ru-RU" b="1" dirty="0" smtClean="0">
                <a:solidFill>
                  <a:schemeClr val="tx2"/>
                </a:solidFill>
                <a:latin typeface="Franklin Gothic Book" pitchFamily="34" charset="0"/>
              </a:rPr>
              <a:t>Автобус </a:t>
            </a: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- </a:t>
            </a: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большой моторный экипаж</a:t>
            </a: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, </a:t>
            </a: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предназначенный для перевозки пассажиров, часто с фиксированным маршрутом и расписанием. </a:t>
            </a:r>
            <a:endParaRPr lang="ru-RU" dirty="0" smtClean="0">
              <a:solidFill>
                <a:schemeClr val="tx2"/>
              </a:solidFill>
              <a:latin typeface="Franklin Gothic Book" pitchFamily="34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	</a:t>
            </a: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	Первый </a:t>
            </a: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автобус с бензиновым мотором  был построен в Германии в </a:t>
            </a: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1895 г</a:t>
            </a: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. и перевозил 8 пассажиров</a:t>
            </a: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.</a:t>
            </a: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	</a:t>
            </a: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	 </a:t>
            </a: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В 1930-е годы на автобус установили дизельный двигатель, что повысило мощность и экономичность больших машин</a:t>
            </a:r>
            <a:r>
              <a:rPr lang="ru-RU" sz="1600" dirty="0">
                <a:solidFill>
                  <a:schemeClr val="tx2"/>
                </a:solidFill>
                <a:latin typeface="Franklin Gothic Book" pitchFamily="34" charset="0"/>
              </a:rPr>
              <a:t>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1525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Троллейбусы и трамваи</a:t>
            </a:r>
            <a:endParaRPr lang="ru-RU" dirty="0"/>
          </a:p>
        </p:txBody>
      </p:sp>
      <p:pic>
        <p:nvPicPr>
          <p:cNvPr id="14339" name="Содержимое 3" descr="ft1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6979" y="1248056"/>
            <a:ext cx="4225021" cy="2609572"/>
          </a:xfrm>
        </p:spPr>
      </p:pic>
      <p:pic>
        <p:nvPicPr>
          <p:cNvPr id="14340" name="Picture 2" descr="C:\Documents and Settings\Егор\Рабочий стол\Новая папка (2)\800px-MAZ-103t_in_Minsk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9" y="1271568"/>
            <a:ext cx="3714776" cy="260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одзаголовок 2"/>
          <p:cNvSpPr txBox="1">
            <a:spLocks/>
          </p:cNvSpPr>
          <p:nvPr/>
        </p:nvSpPr>
        <p:spPr bwMode="auto">
          <a:xfrm>
            <a:off x="142844" y="3929066"/>
            <a:ext cx="8858312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1600" dirty="0">
                <a:solidFill>
                  <a:schemeClr val="tx2"/>
                </a:solidFill>
                <a:latin typeface="Franklin Gothic Book" pitchFamily="34" charset="0"/>
              </a:rPr>
              <a:t>	</a:t>
            </a:r>
            <a:r>
              <a:rPr lang="ru-RU" sz="1600" dirty="0" smtClean="0">
                <a:solidFill>
                  <a:schemeClr val="tx2"/>
                </a:solidFill>
                <a:latin typeface="Franklin Gothic Book" pitchFamily="34" charset="0"/>
              </a:rPr>
              <a:t>	</a:t>
            </a:r>
            <a:r>
              <a:rPr lang="ru-RU" b="1" dirty="0" smtClean="0">
                <a:solidFill>
                  <a:schemeClr val="tx2"/>
                </a:solidFill>
                <a:latin typeface="Franklin Gothic Book" pitchFamily="34" charset="0"/>
              </a:rPr>
              <a:t>Трамвай</a:t>
            </a: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 - </a:t>
            </a: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пассажирский вагон, движущийся по рельсам, проложенным по городским улицам. В 1830-х годах вагон тянули лошади. Позднее стали использовать электрическую тягу, причем электрический ток поступал через роликовый токоприемник , скользящий по проводу, подвешенному над рельсами.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		Первая </a:t>
            </a:r>
            <a:r>
              <a:rPr lang="ru-RU" b="1" dirty="0">
                <a:solidFill>
                  <a:schemeClr val="tx2"/>
                </a:solidFill>
                <a:latin typeface="Franklin Gothic Book" pitchFamily="34" charset="0"/>
              </a:rPr>
              <a:t>троллейбусная</a:t>
            </a: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 линия в Москве была открыта в </a:t>
            </a: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1933 г</a:t>
            </a: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. Парк троллейбусного транспорта насчитывает свыше 1600 </a:t>
            </a: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машин.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	</a:t>
            </a: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С </a:t>
            </a: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2006 г</a:t>
            </a: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. </a:t>
            </a:r>
            <a:r>
              <a:rPr lang="en-US" dirty="0">
                <a:solidFill>
                  <a:schemeClr val="tx2"/>
                </a:solidFill>
                <a:latin typeface="Franklin Gothic Book" pitchFamily="34" charset="0"/>
              </a:rPr>
              <a:t>“</a:t>
            </a:r>
            <a:r>
              <a:rPr lang="ru-RU" dirty="0" err="1">
                <a:solidFill>
                  <a:schemeClr val="tx2"/>
                </a:solidFill>
                <a:latin typeface="Franklin Gothic Book" pitchFamily="34" charset="0"/>
              </a:rPr>
              <a:t>Мосгортранс</a:t>
            </a:r>
            <a:r>
              <a:rPr lang="en-US" dirty="0">
                <a:solidFill>
                  <a:schemeClr val="tx2"/>
                </a:solidFill>
                <a:latin typeface="Franklin Gothic Book" pitchFamily="34" charset="0"/>
              </a:rPr>
              <a:t>” </a:t>
            </a: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закупает троллейбусы и трамваи только оснащенные энергосберегающими электронными системами управления и тяговым приводом.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8581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Железнодорожный транспорт</a:t>
            </a:r>
            <a:endParaRPr lang="ru-RU" dirty="0"/>
          </a:p>
        </p:txBody>
      </p:sp>
      <p:pic>
        <p:nvPicPr>
          <p:cNvPr id="15363" name="Содержимое 3" descr="1221474290_getfull.jpe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1214438"/>
            <a:ext cx="4286250" cy="2914650"/>
          </a:xfrm>
        </p:spPr>
      </p:pic>
      <p:sp>
        <p:nvSpPr>
          <p:cNvPr id="15364" name="Подзаголовок 2"/>
          <p:cNvSpPr txBox="1">
            <a:spLocks/>
          </p:cNvSpPr>
          <p:nvPr/>
        </p:nvSpPr>
        <p:spPr bwMode="auto">
          <a:xfrm>
            <a:off x="214313" y="4214813"/>
            <a:ext cx="878681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1600" dirty="0">
                <a:solidFill>
                  <a:schemeClr val="tx2"/>
                </a:solidFill>
                <a:latin typeface="Franklin Gothic Book" pitchFamily="34" charset="0"/>
              </a:rPr>
              <a:t>	</a:t>
            </a:r>
            <a:r>
              <a:rPr lang="ru-RU" sz="1600" dirty="0" smtClean="0">
                <a:solidFill>
                  <a:schemeClr val="tx2"/>
                </a:solidFill>
                <a:latin typeface="Franklin Gothic Book" pitchFamily="34" charset="0"/>
              </a:rPr>
              <a:t>     </a:t>
            </a: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Московская </a:t>
            </a:r>
            <a:r>
              <a:rPr lang="ru-RU" b="1" dirty="0">
                <a:solidFill>
                  <a:schemeClr val="tx2"/>
                </a:solidFill>
                <a:latin typeface="Franklin Gothic Book" pitchFamily="34" charset="0"/>
              </a:rPr>
              <a:t>окружная железная дорога </a:t>
            </a: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была построена в </a:t>
            </a: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1903-1908 гг</a:t>
            </a: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. и имеет протяженность 54 км. Она административно разделена на два участка</a:t>
            </a:r>
            <a:r>
              <a:rPr lang="en-US" dirty="0" smtClean="0">
                <a:solidFill>
                  <a:schemeClr val="tx2"/>
                </a:solidFill>
                <a:latin typeface="Franklin Gothic Book" pitchFamily="34" charset="0"/>
              </a:rPr>
              <a:t>:</a:t>
            </a:r>
            <a:endParaRPr lang="ru-RU" dirty="0" smtClean="0">
              <a:solidFill>
                <a:schemeClr val="tx2"/>
              </a:solidFill>
              <a:latin typeface="Franklin Gothic Book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	</a:t>
            </a: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	 </a:t>
            </a: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Лефортово- </a:t>
            </a:r>
            <a:r>
              <a:rPr lang="ru-RU" dirty="0" err="1">
                <a:solidFill>
                  <a:schemeClr val="tx2"/>
                </a:solidFill>
                <a:latin typeface="Franklin Gothic Book" pitchFamily="34" charset="0"/>
              </a:rPr>
              <a:t>Лихоборы</a:t>
            </a: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- Воробьевы горы (36 </a:t>
            </a: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км)  и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	</a:t>
            </a: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	 </a:t>
            </a: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Воробьевы горы- </a:t>
            </a:r>
            <a:r>
              <a:rPr lang="ru-RU" dirty="0" err="1">
                <a:solidFill>
                  <a:schemeClr val="tx2"/>
                </a:solidFill>
                <a:latin typeface="Franklin Gothic Book" pitchFamily="34" charset="0"/>
              </a:rPr>
              <a:t>Андроновка</a:t>
            </a: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- Лефортово (18 </a:t>
            </a: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км).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		</a:t>
            </a: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Движение </a:t>
            </a: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преимущественно грузовое. </a:t>
            </a:r>
            <a:endParaRPr lang="ru-RU" dirty="0" smtClean="0">
              <a:solidFill>
                <a:schemeClr val="tx2"/>
              </a:solidFill>
              <a:latin typeface="Franklin Gothic Book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	</a:t>
            </a: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Кроме </a:t>
            </a: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наземного железнодорожного транспорта большое значение для Москвы имеет подземный транспорт- </a:t>
            </a:r>
            <a:r>
              <a:rPr lang="ru-RU" b="1" dirty="0">
                <a:solidFill>
                  <a:schemeClr val="tx2"/>
                </a:solidFill>
                <a:latin typeface="Franklin Gothic Book" pitchFamily="34" charset="0"/>
              </a:rPr>
              <a:t>метрополитен</a:t>
            </a: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.</a:t>
            </a:r>
          </a:p>
        </p:txBody>
      </p:sp>
      <p:pic>
        <p:nvPicPr>
          <p:cNvPr id="15365" name="Picture 3" descr="C:\Documents and Settings\Егор\Рабочий стол\Новая папка (2)\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214438"/>
            <a:ext cx="421481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8581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Метрополитен</a:t>
            </a:r>
            <a:endParaRPr lang="ru-RU" dirty="0"/>
          </a:p>
        </p:txBody>
      </p:sp>
      <p:pic>
        <p:nvPicPr>
          <p:cNvPr id="16387" name="Содержимое 3" descr="080effd34fbbbb546d487d6b61fb3c3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1143000"/>
            <a:ext cx="4929191" cy="3929074"/>
          </a:xfr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5214942" y="1143000"/>
            <a:ext cx="3929058" cy="557214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16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	</a:t>
            </a:r>
            <a:r>
              <a:rPr lang="ru-RU" sz="2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Метрополитен </a:t>
            </a:r>
            <a:r>
              <a:rPr lang="ru-RU" sz="2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подземная железная дорога для перевозки пассажиров в городах и пригородных зонах</a:t>
            </a:r>
            <a:r>
              <a:rPr lang="ru-RU" sz="2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sz="2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линия метрополитена протяженностью 6 км была открыта в Лондоне в 1863 году. </a:t>
            </a:r>
            <a:r>
              <a:rPr lang="ru-RU" sz="2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свой первый год она перевезла 9,5 мил человек</a:t>
            </a:r>
            <a:r>
              <a:rPr lang="ru-RU" sz="2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Первый электрифицированный </a:t>
            </a:r>
            <a:r>
              <a:rPr lang="ru-RU" sz="2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метрополитен пущен также в Лондоне в </a:t>
            </a:r>
            <a:r>
              <a:rPr lang="ru-RU" sz="2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1890 г</a:t>
            </a:r>
            <a:r>
              <a:rPr lang="ru-RU" sz="2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Московский метрополитен</a:t>
            </a:r>
            <a:r>
              <a:rPr lang="ru-RU" sz="2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открытый </a:t>
            </a:r>
            <a:r>
              <a:rPr lang="ru-RU" sz="2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15 мая </a:t>
            </a:r>
            <a:r>
              <a:rPr lang="ru-RU" sz="2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1935 года, - </a:t>
            </a:r>
            <a:r>
              <a:rPr lang="ru-RU" sz="2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основа транспортной системы столицы. Метрополитен связывает центр города с промышленными районами  и жилыми массивами. На сегодняшний день доля Московского метрополитена в перевозке пассажиров среди предприятий городского пассажирского транспорта столицы </a:t>
            </a:r>
            <a:r>
              <a:rPr lang="ru-RU" sz="2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составляет 57</a:t>
            </a:r>
            <a:r>
              <a:rPr lang="ru-RU" sz="2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%.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Водный транспорт</a:t>
            </a:r>
            <a:endParaRPr lang="ru-RU" dirty="0"/>
          </a:p>
        </p:txBody>
      </p:sp>
      <p:pic>
        <p:nvPicPr>
          <p:cNvPr id="17411" name="Picture 2" descr="C:\Documents and Settings\Егор\Рабочий стол\Новая папка (2)\om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249" y="1285860"/>
            <a:ext cx="4283776" cy="2852753"/>
          </a:xfrm>
        </p:spPr>
      </p:pic>
      <p:pic>
        <p:nvPicPr>
          <p:cNvPr id="17412" name="Picture 3" descr="C:\Documents and Settings\Егор\Рабочий стол\Новая папка (2)\vod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285860"/>
            <a:ext cx="4530207" cy="285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Подзаголовок 2"/>
          <p:cNvSpPr txBox="1">
            <a:spLocks/>
          </p:cNvSpPr>
          <p:nvPr/>
        </p:nvSpPr>
        <p:spPr bwMode="auto">
          <a:xfrm>
            <a:off x="142844" y="4357688"/>
            <a:ext cx="8786844" cy="235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1600" dirty="0">
                <a:solidFill>
                  <a:schemeClr val="tx2"/>
                </a:solidFill>
                <a:latin typeface="Franklin Gothic Book" pitchFamily="34" charset="0"/>
              </a:rPr>
              <a:t>	</a:t>
            </a:r>
            <a:r>
              <a:rPr lang="ru-RU" sz="1600" dirty="0" smtClean="0">
                <a:solidFill>
                  <a:schemeClr val="tx2"/>
                </a:solidFill>
                <a:latin typeface="Franklin Gothic Book" pitchFamily="34" charset="0"/>
              </a:rPr>
              <a:t>	</a:t>
            </a: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Речной </a:t>
            </a: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транспорт играет важную роль в обслуживании предприятий Москвы, особенно строительного комплекса. </a:t>
            </a:r>
            <a:endParaRPr lang="ru-RU" dirty="0" smtClean="0">
              <a:solidFill>
                <a:schemeClr val="tx2"/>
              </a:solidFill>
              <a:latin typeface="Franklin Gothic Book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	</a:t>
            </a: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Обеспечивает </a:t>
            </a: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перевозку пассажиров, преимущественно в целях отдыха.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	В </a:t>
            </a: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последние годы доля речного транспорта в общем объеме перевозок составило около 6</a:t>
            </a: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%.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	</a:t>
            </a: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В Москве существуют три грузовых и один пассажирский порт.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85750"/>
            <a:ext cx="8258204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ПОСТУПЛЕНИЕ ЗАГРЯЗНЯЮЩИХ ВЕЩЕСТВ</a:t>
            </a:r>
            <a:r>
              <a:rPr lang="en-US" sz="2400" b="1" i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i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АТМОСФЕРНЫЙ ВОЗДУХ ОТ АВТОМАШИН</a:t>
            </a:r>
            <a:endParaRPr lang="ru-RU" sz="2400" b="1" cap="none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57158" y="1571612"/>
          <a:ext cx="8410575" cy="4160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01080" cy="838200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24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Расчетные величины среднесуточного  объема выбросов загрязняющих веществ автотранспортом Москвы за </a:t>
            </a:r>
            <a:r>
              <a:rPr lang="en-US" sz="24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24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 г. </a:t>
            </a:r>
          </a:p>
        </p:txBody>
      </p:sp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1500166" y="1643050"/>
          <a:ext cx="6305550" cy="4572001"/>
        </p:xfrm>
        <a:graphic>
          <a:graphicData uri="http://schemas.openxmlformats.org/drawingml/2006/table">
            <a:tbl>
              <a:tblPr/>
              <a:tblGrid>
                <a:gridCol w="2201863"/>
                <a:gridCol w="2052637"/>
                <a:gridCol w="2051050"/>
              </a:tblGrid>
              <a:tr h="62388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Загрязняющие 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вещества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8409" marR="28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выброса от автомашин с двигателем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8409" marR="28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3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бензиновым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8409" marR="28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дизельным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8409" marR="28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т/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сут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8409" marR="28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т/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сут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8409" marR="28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8409" marR="28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3263,2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8409" marR="28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342,5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8409" marR="28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8409" marR="28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593,2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8409" marR="28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150,9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8409" marR="28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8409" marR="28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185,4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8409" marR="28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96,0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8409" marR="2840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8409" marR="28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11,1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8409" marR="28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16,4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8409" marR="28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Свинец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8409" marR="28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0,155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8409" marR="28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8409" marR="28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Сажа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8409" marR="28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8409" marR="28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41,5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8409" marR="28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8409" marR="28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4057,155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8409" marR="28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647,3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8409" marR="2840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6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Состав транспортного парка Москвы.</a:t>
            </a:r>
          </a:p>
        </p:txBody>
      </p:sp>
      <p:graphicFrame>
        <p:nvGraphicFramePr>
          <p:cNvPr id="3" name="Содержимое 2"/>
          <p:cNvGraphicFramePr>
            <a:graphicFrameLocks noGrp="1"/>
          </p:cNvGraphicFramePr>
          <p:nvPr>
            <p:ph idx="4294967295"/>
          </p:nvPr>
        </p:nvGraphicFramePr>
        <p:xfrm>
          <a:off x="571472" y="1714488"/>
          <a:ext cx="8001031" cy="4128283"/>
        </p:xfrm>
        <a:graphic>
          <a:graphicData uri="http://schemas.openxmlformats.org/drawingml/2006/table">
            <a:tbl>
              <a:tblPr/>
              <a:tblGrid>
                <a:gridCol w="1332745"/>
                <a:gridCol w="1334265"/>
                <a:gridCol w="1332746"/>
                <a:gridCol w="1334265"/>
                <a:gridCol w="1334265"/>
                <a:gridCol w="1332745"/>
              </a:tblGrid>
              <a:tr h="3026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авто-транспорта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4290" marR="34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автопарка города, ед.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4290" marR="34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8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1993 г.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4290" marR="34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1994 г.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4290" marR="34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1995 г.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4290" marR="34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1996 г.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4290" marR="34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1997 г.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4290" marR="34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3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Грузовой автотранспорт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4290" marR="34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137 768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4290" marR="34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160 840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4290" marR="34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180 327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4290" marR="34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196 062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4290" marR="34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202 457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4290" marR="34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Автобусы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4290" marR="34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31 470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4290" marR="34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36 120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4290" marR="34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39 303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4290" marR="34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42 271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4290" marR="34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43 838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4290" marR="34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3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Легковые автомобили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4290" marR="34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918 029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4290" marR="34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1 104 213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4290" marR="34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1 329 553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4290" marR="34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1 491 086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4290" marR="34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1 642 137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4290" marR="34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8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автотранспорт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ных средств</a:t>
                      </a:r>
                      <a:endParaRPr kumimoji="0" lang="ru-RU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4290" marR="34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1087 272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4290" marR="34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1 301 137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4290" marR="34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1 549 183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4290" marR="34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1 729 419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4290" marR="34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1 888 432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4290" marR="34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8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числе, индивидуаль-ный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транспорт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4290" marR="34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832 946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4290" marR="34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1 010 411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4290" marR="34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1 235 032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4290" marR="34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1 470 462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4290" marR="34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1 672 711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4290" marR="342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Содержимое 3" descr="215320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28662" y="642918"/>
            <a:ext cx="7104062" cy="5616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323850" y="981075"/>
            <a:ext cx="85693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57158" y="214290"/>
            <a:ext cx="8382000" cy="92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Verdana" pitchFamily="34" charset="0"/>
              </a:rPr>
              <a:t>Доля выбросов загрязняющих веществ в атмосферу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latin typeface="Verdana" pitchFamily="34" charset="0"/>
              </a:rPr>
              <a:t> по Центральному Федеральному Округу</a:t>
            </a:r>
          </a:p>
        </p:txBody>
      </p:sp>
      <p:pic>
        <p:nvPicPr>
          <p:cNvPr id="9220" name="Picture 4" descr="0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1500174"/>
            <a:ext cx="8320118" cy="46482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Предложите мероприятия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 снижению выбросов загрязняющих веществ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автотранспортом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запишите их на обратной стороне листа с кластером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Мероприятия по снижению загрязнения </a:t>
            </a:r>
            <a:br>
              <a:rPr lang="ru-RU" sz="2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городской среды автотранспортом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5991225" cy="5486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Организационные мероприятия: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Правительством Москвы принято постановление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 внедрении современных технологий автоматического управления дорожным движением в городе Москве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которым установлено проектирование и строительство системы в 2006 – 2008 гг. с выделением 13 основных магистралей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На магистралях планируется установить специальные датчики, которые будут контролировать плотность потока машин. Информация с датчиков обеспечит автоматическое переключение светофоров в зависимости от ситуации на магистрали, а не через заданное время, как обычно.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Пример- Волоколамское шоссе (на 7,5 км – 8 датчиков)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Департаментом градостроительной политики и реконструкции города Москвы на 10 – 15 процентов (от 6072 ед.) сокращено использование в городе грузового автотранспорта в дневное время.</a:t>
            </a:r>
          </a:p>
        </p:txBody>
      </p:sp>
      <p:sp>
        <p:nvSpPr>
          <p:cNvPr id="15364" name="AutoShape 8" descr="345.jpg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5365" name="Picture 9" descr="3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143000"/>
            <a:ext cx="25527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6240463" y="3276600"/>
            <a:ext cx="29035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alibri" pitchFamily="34" charset="0"/>
              </a:rPr>
              <a:t>Монорельсовый надземный </a:t>
            </a:r>
          </a:p>
          <a:p>
            <a:r>
              <a:rPr lang="ru-RU" sz="1600">
                <a:latin typeface="Calibri" pitchFamily="34" charset="0"/>
              </a:rPr>
              <a:t>транспорт</a:t>
            </a:r>
          </a:p>
        </p:txBody>
      </p:sp>
      <p:pic>
        <p:nvPicPr>
          <p:cNvPr id="15367" name="Picture 11" descr="p-5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810000"/>
            <a:ext cx="27051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12"/>
          <p:cNvSpPr txBox="1">
            <a:spLocks noChangeArrowheads="1"/>
          </p:cNvSpPr>
          <p:nvPr/>
        </p:nvSpPr>
        <p:spPr bwMode="auto">
          <a:xfrm>
            <a:off x="6384925" y="5903913"/>
            <a:ext cx="2630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«Метролюкс» будущий</a:t>
            </a:r>
          </a:p>
          <a:p>
            <a:r>
              <a:rPr lang="ru-RU">
                <a:latin typeface="Calibri" pitchFamily="34" charset="0"/>
              </a:rPr>
              <a:t>Вид транспорта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/>
              <a:t>Борьба с пробками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4438"/>
            <a:ext cx="5791200" cy="5338762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Планировочно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градостроительные мероприятия: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dirty="0" smtClean="0"/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 выделение скоростных дорог безостановочного движения;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2) выделение полос движения общественного транспорта;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3) организация пересечения улиц на разных уровнях;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4) организация пешеходных под(над)земных переходов.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800" dirty="0" smtClean="0"/>
          </a:p>
        </p:txBody>
      </p:sp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6286500" y="4500563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Развязка в Токио</a:t>
            </a:r>
          </a:p>
        </p:txBody>
      </p:sp>
      <p:pic>
        <p:nvPicPr>
          <p:cNvPr id="16389" name="Picture 13" descr="tokyo_road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5680075" y="1643063"/>
            <a:ext cx="3233738" cy="242887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5" y="142852"/>
            <a:ext cx="8740775" cy="857256"/>
          </a:xfrm>
        </p:spPr>
        <p:txBody>
          <a:bodyPr>
            <a:noAutofit/>
          </a:bodyPr>
          <a:lstStyle/>
          <a:p>
            <a:pPr algn="ctr"/>
            <a:r>
              <a:rPr lang="ru-RU" sz="28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Мероприятия по снижению выбросов от автотранспорта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1500188"/>
            <a:ext cx="8677275" cy="4778375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технологические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(замена двигателя на более экономичный и менее токсичный, улучшение качества топлива, альтернативные виды топлива;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расширение парка и использование муниципального электротранспорта – метро, трамвай, троллейбус);</a:t>
            </a:r>
          </a:p>
          <a:p>
            <a:pPr>
              <a:lnSpc>
                <a:spcPct val="80000"/>
              </a:lnSpc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санитарно-технические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(каталитический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дожиг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отработавших газов, фильтрация твёрдых частиц);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административно-технические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(установка нормативов качества топлива и допустимых региональных нормативов выбросов, вывод из города транзитного транспорта, складских баз, терминалов). </a:t>
            </a:r>
          </a:p>
          <a:p>
            <a:pPr>
              <a:lnSpc>
                <a:spcPct val="80000"/>
              </a:lnSpc>
              <a:buNone/>
            </a:pPr>
            <a:endParaRPr lang="ru-RU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353425" cy="908050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Стратегия развития транспорта</a:t>
            </a:r>
            <a:endParaRPr lang="ru-RU" sz="3200" i="1" cap="none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714500"/>
            <a:ext cx="8853519" cy="3714750"/>
          </a:xfrm>
          <a:noFill/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Как отмечается в «Повестке дня на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стратегия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развития транспорта должна быть направлена 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снижение потребностей в личных автомобилях;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экологически чистого общественного транспорта.</a:t>
            </a:r>
          </a:p>
          <a:p>
            <a:pPr>
              <a:lnSpc>
                <a:spcPct val="80000"/>
              </a:lnSpc>
            </a:pPr>
            <a:endParaRPr lang="ru-RU" sz="2600" dirty="0" smtClean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447800" y="274638"/>
            <a:ext cx="6553200" cy="7921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Будущее транспорта</a:t>
            </a:r>
          </a:p>
        </p:txBody>
      </p:sp>
      <p:pic>
        <p:nvPicPr>
          <p:cNvPr id="20483" name="Picture 9" descr="0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0" y="1142984"/>
            <a:ext cx="2252547" cy="266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1" descr="0000004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276600" y="1371600"/>
            <a:ext cx="2914650" cy="2185988"/>
          </a:xfrm>
        </p:spPr>
      </p:pic>
      <p:pic>
        <p:nvPicPr>
          <p:cNvPr id="20485" name="Picture 12" descr="str_transport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28600" y="1371600"/>
            <a:ext cx="2922588" cy="2185988"/>
          </a:xfrm>
        </p:spPr>
      </p:pic>
      <p:pic>
        <p:nvPicPr>
          <p:cNvPr id="20486" name="Picture 13" descr="PRT_system_400_27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867400" y="4191000"/>
            <a:ext cx="3044825" cy="1952644"/>
          </a:xfrm>
        </p:spPr>
      </p:pic>
      <p:sp>
        <p:nvSpPr>
          <p:cNvPr id="20487" name="Text Box 15"/>
          <p:cNvSpPr txBox="1">
            <a:spLocks noChangeArrowheads="1"/>
          </p:cNvSpPr>
          <p:nvPr/>
        </p:nvSpPr>
        <p:spPr bwMode="auto">
          <a:xfrm>
            <a:off x="1965325" y="3617913"/>
            <a:ext cx="2451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Струнный  транспорт</a:t>
            </a:r>
          </a:p>
        </p:txBody>
      </p:sp>
      <p:sp>
        <p:nvSpPr>
          <p:cNvPr id="20488" name="Text Box 16"/>
          <p:cNvSpPr txBox="1">
            <a:spLocks noChangeArrowheads="1"/>
          </p:cNvSpPr>
          <p:nvPr/>
        </p:nvSpPr>
        <p:spPr bwMode="auto">
          <a:xfrm>
            <a:off x="6215074" y="6072206"/>
            <a:ext cx="23352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Самоуправляемый  </a:t>
            </a:r>
          </a:p>
          <a:p>
            <a:r>
              <a:rPr lang="ru-RU" dirty="0">
                <a:latin typeface="Calibri" pitchFamily="34" charset="0"/>
              </a:rPr>
              <a:t>микроавтобус</a:t>
            </a:r>
          </a:p>
        </p:txBody>
      </p:sp>
      <p:sp>
        <p:nvSpPr>
          <p:cNvPr id="20489" name="Text Box 17"/>
          <p:cNvSpPr txBox="1">
            <a:spLocks noChangeArrowheads="1"/>
          </p:cNvSpPr>
          <p:nvPr/>
        </p:nvSpPr>
        <p:spPr bwMode="auto">
          <a:xfrm>
            <a:off x="6643702" y="3770313"/>
            <a:ext cx="22145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Движущееся кресло</a:t>
            </a:r>
          </a:p>
        </p:txBody>
      </p:sp>
      <p:pic>
        <p:nvPicPr>
          <p:cNvPr id="20490" name="Picture 21" descr="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4114800"/>
            <a:ext cx="4267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Text Box 22"/>
          <p:cNvSpPr txBox="1">
            <a:spLocks noChangeArrowheads="1"/>
          </p:cNvSpPr>
          <p:nvPr/>
        </p:nvSpPr>
        <p:spPr bwMode="auto">
          <a:xfrm>
            <a:off x="0" y="6491288"/>
            <a:ext cx="5718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Будущее футуристическое (представляли в 1900 г.)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/>
          </p:nvPr>
        </p:nvSpPr>
        <p:spPr>
          <a:xfrm>
            <a:off x="250825" y="1285860"/>
            <a:ext cx="8642350" cy="4840303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		Изменилось ли первоначальное мнение о перспективности того или иного вида транспорта?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/>
              <a:t>		Какой вид транспорта, широко распространённый в других странах, мы не рассмотрели и не обсудили?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1071546"/>
            <a:ext cx="8258204" cy="505461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Домашнее задание:</a:t>
            </a:r>
            <a:endParaRPr lang="en-US" b="1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	Подумать и предложить</a:t>
            </a:r>
            <a:endParaRPr lang="en-US" dirty="0" smtClean="0"/>
          </a:p>
          <a:p>
            <a:pPr algn="ctr">
              <a:buNone/>
            </a:pPr>
            <a:r>
              <a:rPr lang="ru-RU" dirty="0" smtClean="0"/>
              <a:t>мероприятия по организации</a:t>
            </a:r>
            <a:endParaRPr lang="en-US" dirty="0" smtClean="0"/>
          </a:p>
          <a:p>
            <a:pPr algn="ctr">
              <a:buNone/>
            </a:pPr>
            <a:r>
              <a:rPr lang="ru-RU" dirty="0" smtClean="0"/>
              <a:t> велосипедного движения</a:t>
            </a:r>
            <a:endParaRPr lang="en-US" dirty="0" smtClean="0"/>
          </a:p>
          <a:p>
            <a:pPr algn="ctr">
              <a:buNone/>
            </a:pPr>
            <a:r>
              <a:rPr lang="ru-RU" dirty="0" smtClean="0"/>
              <a:t> в </a:t>
            </a:r>
            <a:r>
              <a:rPr lang="en-US" dirty="0" smtClean="0"/>
              <a:t>16 </a:t>
            </a:r>
            <a:r>
              <a:rPr lang="ru-RU" dirty="0" smtClean="0"/>
              <a:t>микрорайоне Зеленограда.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Содержимое 3" descr="1202220035_66-18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928794" y="571480"/>
            <a:ext cx="5314950" cy="5541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стя на лошад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073275" y="5181600"/>
            <a:ext cx="7070725" cy="1050925"/>
          </a:xfrm>
          <a:noFill/>
          <a:ln/>
        </p:spPr>
        <p:txBody>
          <a:bodyPr anchor="t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4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Транспорт     Москвы</a:t>
            </a:r>
            <a:endParaRPr lang="ru-RU" sz="40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4036" name="Picture 2" descr="C:\Documents and Settings\Егор\Рабочий стол\Planern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98463"/>
            <a:ext cx="6697663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effectLst/>
        </p:spPr>
        <p:txBody>
          <a:bodyPr/>
          <a:lstStyle/>
          <a:p>
            <a:pPr algn="ctr"/>
            <a:r>
              <a:rPr lang="ru-RU" cap="none" dirty="0" smtClean="0">
                <a:solidFill>
                  <a:schemeClr val="tx1"/>
                </a:solidFill>
                <a:effectLst/>
              </a:rPr>
              <a:t>Транспортный комплекс города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1625"/>
            <a:ext cx="8229600" cy="50006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Опираясь на свой собственный опыт и знания, дайте ответ на вопрос: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	1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 «Какой городской транспорт является наиболее перспективным с точки зрения </a:t>
            </a: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экологической безопасности топлива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эффективности перевозки пассажиров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?»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Обоснуйте свою точку зрения.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Назовите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положительные и отрицательные стороны использования транспорта.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en-US" sz="2400" dirty="0" smtClean="0"/>
          </a:p>
          <a:p>
            <a:pPr>
              <a:buFont typeface="Arial" charset="0"/>
              <a:buNone/>
            </a:pPr>
            <a:endParaRPr lang="en-US" sz="2400" dirty="0" smtClean="0"/>
          </a:p>
          <a:p>
            <a:endParaRPr lang="en-US" sz="2000" dirty="0" smtClean="0"/>
          </a:p>
          <a:p>
            <a:pPr algn="ctr"/>
            <a:endParaRPr lang="ru-RU" sz="20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i="1" cap="none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700" i="1" cap="none" dirty="0" smtClean="0">
                <a:solidFill>
                  <a:schemeClr val="tx1"/>
                </a:solidFill>
                <a:effectLst/>
              </a:rPr>
            </a:br>
            <a:r>
              <a:rPr lang="ru-RU" sz="31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Положительные </a:t>
            </a:r>
            <a:r>
              <a:rPr lang="ru-RU" sz="3100" cap="none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отрицательные стороны </a:t>
            </a:r>
            <a:r>
              <a:rPr lang="ru-RU" sz="31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использования автотранспорта:</a:t>
            </a:r>
            <a:r>
              <a:rPr lang="ru-RU" sz="3100" cap="none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cap="none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100" cap="none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313"/>
            <a:ext cx="8472518" cy="5214937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	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Автомобили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1)позволяют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проехать куда и когда угодно;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их возрастающее количество вызывает недостаток места для остановки и стоянки,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затрудняют и часто останавливают движение, создавая пробки.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в Москве время проезда из жилых районов до места работы часто превышает 2 часа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Общественный транспорт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5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перегруженность транспорта вызывает стресс,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6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отрицательно влияет на работоспособность,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7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усиливает распространение болезней,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8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вибрации ослабляют фундаменты зданий,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9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строительство дорог и стоянки автомобилей,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10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автомобиль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городе «ответственен» и за загрязнение воздуха: на его долю в Москве приходится более 80% выбросов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ухудшающих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состояние атмосферы.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214950"/>
            <a:ext cx="8458200" cy="1222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Транспорт     Москвы</a:t>
            </a:r>
            <a:endParaRPr lang="ru-RU" sz="4000" dirty="0"/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00825" y="5429265"/>
            <a:ext cx="2257413" cy="1214446"/>
          </a:xfrm>
        </p:spPr>
        <p:txBody>
          <a:bodyPr>
            <a:normAutofit fontScale="92500" lnSpcReduction="20000"/>
          </a:bodyPr>
          <a:lstStyle/>
          <a:p>
            <a:pPr algn="r" eaLnBrk="1" hangingPunct="1"/>
            <a:r>
              <a:rPr lang="ru-RU" sz="2000" dirty="0" smtClean="0">
                <a:solidFill>
                  <a:srgbClr val="443329"/>
                </a:solidFill>
              </a:rPr>
              <a:t>Выполнил </a:t>
            </a:r>
          </a:p>
          <a:p>
            <a:pPr algn="r" eaLnBrk="1" hangingPunct="1"/>
            <a:r>
              <a:rPr lang="ru-RU" sz="2000" dirty="0" smtClean="0">
                <a:solidFill>
                  <a:srgbClr val="443329"/>
                </a:solidFill>
              </a:rPr>
              <a:t>ученик 11 «В» </a:t>
            </a:r>
            <a:r>
              <a:rPr lang="ru-RU" sz="2000" dirty="0" err="1" smtClean="0">
                <a:solidFill>
                  <a:srgbClr val="443329"/>
                </a:solidFill>
              </a:rPr>
              <a:t>кл</a:t>
            </a:r>
            <a:r>
              <a:rPr lang="ru-RU" sz="2000" dirty="0" smtClean="0">
                <a:solidFill>
                  <a:srgbClr val="443329"/>
                </a:solidFill>
              </a:rPr>
              <a:t>.</a:t>
            </a:r>
          </a:p>
          <a:p>
            <a:pPr algn="r" eaLnBrk="1" hangingPunct="1"/>
            <a:r>
              <a:rPr lang="ru-RU" sz="2000" dirty="0" smtClean="0">
                <a:solidFill>
                  <a:srgbClr val="443329"/>
                </a:solidFill>
              </a:rPr>
              <a:t> </a:t>
            </a:r>
            <a:r>
              <a:rPr lang="ru-RU" sz="2000" dirty="0" err="1" smtClean="0">
                <a:solidFill>
                  <a:srgbClr val="443329"/>
                </a:solidFill>
              </a:rPr>
              <a:t>СШ</a:t>
            </a:r>
            <a:r>
              <a:rPr lang="ru-RU" sz="2000" dirty="0" smtClean="0">
                <a:solidFill>
                  <a:srgbClr val="443329"/>
                </a:solidFill>
              </a:rPr>
              <a:t> №1913</a:t>
            </a:r>
            <a:endParaRPr lang="ru-RU" sz="2000" dirty="0" smtClean="0">
              <a:solidFill>
                <a:srgbClr val="443329"/>
              </a:solidFill>
            </a:endParaRPr>
          </a:p>
          <a:p>
            <a:pPr algn="r" eaLnBrk="1" hangingPunct="1"/>
            <a:r>
              <a:rPr lang="ru-RU" sz="2000" dirty="0" smtClean="0">
                <a:solidFill>
                  <a:srgbClr val="443329"/>
                </a:solidFill>
              </a:rPr>
              <a:t>Иванов Г.А. </a:t>
            </a:r>
          </a:p>
        </p:txBody>
      </p:sp>
      <p:pic>
        <p:nvPicPr>
          <p:cNvPr id="10244" name="Picture 2" descr="C:\Documents and Settings\Егор\Рабочий стол\Planern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0"/>
            <a:ext cx="81438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Автомобильный парк города</a:t>
            </a:r>
            <a:endParaRPr lang="ru-RU" dirty="0"/>
          </a:p>
        </p:txBody>
      </p:sp>
      <p:pic>
        <p:nvPicPr>
          <p:cNvPr id="11267" name="Picture 2" descr="C:\Documents and Settings\Егор\Рабочий стол\Новая папка (2)\information_items_1213817857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5287" y="1571612"/>
            <a:ext cx="4026839" cy="2571763"/>
          </a:xfrm>
        </p:spPr>
      </p:pic>
      <p:pic>
        <p:nvPicPr>
          <p:cNvPr id="11268" name="Picture 3" descr="C:\Documents and Settings\Егор\Рабочий стол\Новая папка (2)\moskvaa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98618"/>
            <a:ext cx="4286280" cy="254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одзаголовок 2"/>
          <p:cNvSpPr txBox="1">
            <a:spLocks/>
          </p:cNvSpPr>
          <p:nvPr/>
        </p:nvSpPr>
        <p:spPr bwMode="auto">
          <a:xfrm>
            <a:off x="0" y="4214813"/>
            <a:ext cx="91440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endParaRPr lang="ru-RU" sz="320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11270" name="Подзаголовок 2"/>
          <p:cNvSpPr txBox="1">
            <a:spLocks/>
          </p:cNvSpPr>
          <p:nvPr/>
        </p:nvSpPr>
        <p:spPr bwMode="auto">
          <a:xfrm>
            <a:off x="0" y="4214813"/>
            <a:ext cx="91440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ru-RU" sz="100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11271" name="Подзаголовок 2"/>
          <p:cNvSpPr txBox="1">
            <a:spLocks/>
          </p:cNvSpPr>
          <p:nvPr/>
        </p:nvSpPr>
        <p:spPr bwMode="auto">
          <a:xfrm>
            <a:off x="142844" y="4500570"/>
            <a:ext cx="878687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1600" dirty="0">
                <a:solidFill>
                  <a:schemeClr val="tx2"/>
                </a:solidFill>
                <a:latin typeface="Franklin Gothic Book" pitchFamily="34" charset="0"/>
              </a:rPr>
              <a:t>	</a:t>
            </a: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Общий </a:t>
            </a: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автомобильный парк Москвы составляет более 3 миллионов </a:t>
            </a: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машин.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	</a:t>
            </a: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Парк </a:t>
            </a: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автобусного транспорта государственного предприятия </a:t>
            </a:r>
            <a:r>
              <a:rPr lang="en-US" dirty="0">
                <a:solidFill>
                  <a:schemeClr val="tx2"/>
                </a:solidFill>
                <a:latin typeface="Franklin Gothic Book" pitchFamily="34" charset="0"/>
              </a:rPr>
              <a:t>“</a:t>
            </a:r>
            <a:r>
              <a:rPr lang="ru-RU" dirty="0" err="1">
                <a:solidFill>
                  <a:schemeClr val="tx2"/>
                </a:solidFill>
                <a:latin typeface="Franklin Gothic Book" pitchFamily="34" charset="0"/>
              </a:rPr>
              <a:t>Мосгортранс</a:t>
            </a:r>
            <a:r>
              <a:rPr lang="en-US" dirty="0">
                <a:solidFill>
                  <a:schemeClr val="tx2"/>
                </a:solidFill>
                <a:latin typeface="Franklin Gothic Book" pitchFamily="34" charset="0"/>
              </a:rPr>
              <a:t>”</a:t>
            </a: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 насчитывает свыше 5 тыс.линейных автобусов, которые обслуживаются в 18 автобусных парках столицы.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		Уровень </a:t>
            </a: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автомобилизации Москвы- 300 автомобилей на 1000 человек. </a:t>
            </a:r>
            <a:r>
              <a:rPr lang="ru-RU" dirty="0" smtClean="0">
                <a:solidFill>
                  <a:schemeClr val="tx2"/>
                </a:solidFill>
                <a:latin typeface="Franklin Gothic Book" pitchFamily="34" charset="0"/>
              </a:rPr>
              <a:t>Одновременно </a:t>
            </a: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в движении на городской улично-дорожной сети находится до </a:t>
            </a:r>
            <a:r>
              <a:rPr lang="ru-RU" dirty="0" err="1">
                <a:solidFill>
                  <a:schemeClr val="tx2"/>
                </a:solidFill>
                <a:latin typeface="Franklin Gothic Book" pitchFamily="34" charset="0"/>
              </a:rPr>
              <a:t>300тыс</a:t>
            </a:r>
            <a:r>
              <a:rPr lang="ru-RU" dirty="0">
                <a:solidFill>
                  <a:schemeClr val="tx2"/>
                </a:solidFill>
                <a:latin typeface="Franklin Gothic Book" pitchFamily="34" charset="0"/>
              </a:rPr>
              <a:t>. машин. 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564</TotalTime>
  <Words>411</Words>
  <Application>Microsoft Office PowerPoint</Application>
  <PresentationFormat>Экран (4:3)</PresentationFormat>
  <Paragraphs>179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Слайд 1</vt:lpstr>
      <vt:lpstr>Слайд 2</vt:lpstr>
      <vt:lpstr>Слайд 3</vt:lpstr>
      <vt:lpstr>Слайд 4</vt:lpstr>
      <vt:lpstr>Транспорт     Москвы</vt:lpstr>
      <vt:lpstr>Транспортный комплекс города</vt:lpstr>
      <vt:lpstr> Положительные и отрицательные стороны  использования автотранспорта: </vt:lpstr>
      <vt:lpstr>Транспорт     Москвы</vt:lpstr>
      <vt:lpstr>Автомобильный парк города</vt:lpstr>
      <vt:lpstr>Автомобили</vt:lpstr>
      <vt:lpstr>Автобусы</vt:lpstr>
      <vt:lpstr>Троллейбусы и трамваи</vt:lpstr>
      <vt:lpstr>Железнодорожный транспорт</vt:lpstr>
      <vt:lpstr>Метрополитен</vt:lpstr>
      <vt:lpstr>Водный транспорт</vt:lpstr>
      <vt:lpstr>Слайд 16</vt:lpstr>
      <vt:lpstr>ПОСТУПЛЕНИЕ ЗАГРЯЗНЯЮЩИХ ВЕЩЕСТВ В АТМОСФЕРНЫЙ ВОЗДУХ ОТ АВТОМАШИН</vt:lpstr>
      <vt:lpstr>Расчетные величины среднесуточного  объема выбросов загрязняющих веществ автотранспортом Москвы за 2006 г. </vt:lpstr>
      <vt:lpstr>Состав транспортного парка Москвы.</vt:lpstr>
      <vt:lpstr>Слайд 20</vt:lpstr>
      <vt:lpstr>Слайд 21</vt:lpstr>
      <vt:lpstr>Мероприятия по снижению загрязнения  городской среды автотранспортом</vt:lpstr>
      <vt:lpstr>Борьба с пробками</vt:lpstr>
      <vt:lpstr>Мероприятия по снижению выбросов от автотранспорта</vt:lpstr>
      <vt:lpstr>Стратегия развития транспорта</vt:lpstr>
      <vt:lpstr>Будущее транспорта</vt:lpstr>
      <vt:lpstr>Слайд 27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     Москвы</dc:title>
  <dc:creator>Егор</dc:creator>
  <cp:lastModifiedBy>Nata</cp:lastModifiedBy>
  <cp:revision>57</cp:revision>
  <dcterms:created xsi:type="dcterms:W3CDTF">2009-02-23T15:58:36Z</dcterms:created>
  <dcterms:modified xsi:type="dcterms:W3CDTF">2010-01-21T09:13:08Z</dcterms:modified>
</cp:coreProperties>
</file>