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02" r:id="rId3"/>
    <p:sldId id="287" r:id="rId4"/>
    <p:sldId id="259" r:id="rId5"/>
    <p:sldId id="267" r:id="rId6"/>
    <p:sldId id="268" r:id="rId7"/>
    <p:sldId id="296" r:id="rId8"/>
    <p:sldId id="298" r:id="rId9"/>
    <p:sldId id="260" r:id="rId10"/>
    <p:sldId id="256" r:id="rId11"/>
    <p:sldId id="295" r:id="rId12"/>
    <p:sldId id="265" r:id="rId13"/>
    <p:sldId id="270" r:id="rId14"/>
    <p:sldId id="271" r:id="rId15"/>
    <p:sldId id="284" r:id="rId16"/>
    <p:sldId id="272" r:id="rId17"/>
    <p:sldId id="299" r:id="rId18"/>
    <p:sldId id="273" r:id="rId19"/>
    <p:sldId id="274" r:id="rId20"/>
    <p:sldId id="275" r:id="rId21"/>
    <p:sldId id="300" r:id="rId22"/>
    <p:sldId id="292" r:id="rId23"/>
    <p:sldId id="285" r:id="rId24"/>
    <p:sldId id="301" r:id="rId25"/>
    <p:sldId id="276" r:id="rId26"/>
    <p:sldId id="277" r:id="rId27"/>
    <p:sldId id="278" r:id="rId28"/>
    <p:sldId id="293" r:id="rId29"/>
    <p:sldId id="294" r:id="rId30"/>
    <p:sldId id="289" r:id="rId31"/>
    <p:sldId id="290" r:id="rId32"/>
    <p:sldId id="279" r:id="rId33"/>
    <p:sldId id="280" r:id="rId34"/>
    <p:sldId id="281" r:id="rId35"/>
    <p:sldId id="282" r:id="rId36"/>
    <p:sldId id="28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17" Type="http://schemas.openxmlformats.org/officeDocument/2006/relationships/image" Target="../media/image100.wmf"/><Relationship Id="rId2" Type="http://schemas.openxmlformats.org/officeDocument/2006/relationships/image" Target="../media/image19.wmf"/><Relationship Id="rId16" Type="http://schemas.openxmlformats.org/officeDocument/2006/relationships/image" Target="../media/image99.wmf"/><Relationship Id="rId1" Type="http://schemas.openxmlformats.org/officeDocument/2006/relationships/image" Target="../media/image85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5" Type="http://schemas.openxmlformats.org/officeDocument/2006/relationships/image" Target="../media/image9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1A6901-B0D7-4014-AC67-6480926556A0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BED0DA-9F76-4C2F-B711-254FC7200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6AB9D-EB1A-465A-8773-A65118BF5B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Решение примера на доске и вывести правило треугольников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A48C40-75F8-4061-ACA5-FC83C6E10B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18CF-6641-489D-B75B-78B5AD50B99A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36E2-5C5B-41C9-B42A-66E26EA4E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D3E7-C7B7-4D00-A2D4-CE7409AD4353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C571C-1EFB-402E-AD93-038F1165E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8912-32F4-4CC8-A4C4-E6C6A7F93449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DB2C-6CAC-470E-8051-E999EF8FD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C224-8176-463E-88CF-D977BD622B80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6885-53C3-4A8C-93FD-F169FF3D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05E7-E28E-461A-BADC-025300D813CB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BEB8-E9E7-477F-96B1-4BB41ED2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CE88-5A83-4DE2-A9B5-23BFC6C08338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D640-7B28-4864-8CB6-728F4D683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3D086-B824-4341-9D5B-A70C7286BB07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11C4-2153-4311-BC22-E77366CF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64C2-987D-432F-A335-3115F30E56BD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4E70-9D08-4D7D-BF37-EC27FF243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FD01-68C8-4C52-86AF-E3ADD66CC559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43F2-FF35-4CE3-A57F-35F4EE260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9E0D-4040-44FB-BC0D-FCC6DA74995B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CD9B-46F2-486A-AA11-0C9CC8630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F332-2464-4FBE-B511-E1BAA8495ABB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D916-5EB6-4FAA-AEF1-22062CC0F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4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CC7769-E86C-4F65-A5D8-C1D4C7E749EA}" type="datetimeFigureOut">
              <a:rPr lang="en-US"/>
              <a:pPr>
                <a:defRPr/>
              </a:pPr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EDED0-5162-494C-8C33-831C9C042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ru/thumb/4/41/Gabriel_Cramer_2.jpg/200px-Gabriel_Cramer_2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2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34.xml"/><Relationship Id="rId11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33.png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6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18" Type="http://schemas.openxmlformats.org/officeDocument/2006/relationships/oleObject" Target="../embeddings/oleObject7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6.bin"/><Relationship Id="rId20" Type="http://schemas.openxmlformats.org/officeDocument/2006/relationships/slide" Target="slide1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 flipH="1">
            <a:off x="3352800" y="3048000"/>
            <a:ext cx="1981200" cy="18180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Интегрированное </a:t>
            </a:r>
            <a:r>
              <a:rPr lang="ru-RU" b="1" dirty="0" smtClean="0">
                <a:solidFill>
                  <a:srgbClr val="C00000"/>
                </a:solidFill>
              </a:rPr>
              <a:t>занятие по теме «Решение систем линейных уравнений»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086600" cy="99060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Топкасова Татьяна Михайловна,  </a:t>
            </a:r>
            <a:r>
              <a:rPr lang="ru-RU" sz="2000" i="1" dirty="0" smtClean="0">
                <a:solidFill>
                  <a:srgbClr val="FF0000"/>
                </a:solidFill>
              </a:rPr>
              <a:t>преподаватель математики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err="1" smtClean="0">
                <a:solidFill>
                  <a:srgbClr val="FF0000"/>
                </a:solidFill>
              </a:rPr>
              <a:t>Сковпень</a:t>
            </a:r>
            <a:r>
              <a:rPr lang="ru-RU" sz="2000" dirty="0" smtClean="0">
                <a:solidFill>
                  <a:srgbClr val="FF0000"/>
                </a:solidFill>
              </a:rPr>
              <a:t> Нина Алексеевна,  </a:t>
            </a:r>
            <a:r>
              <a:rPr lang="ru-RU" sz="2000" i="1" dirty="0" smtClean="0">
                <a:solidFill>
                  <a:srgbClr val="FF0000"/>
                </a:solidFill>
              </a:rPr>
              <a:t>преподаватель информатики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990600" y="2057400"/>
          <a:ext cx="3878263" cy="2209800"/>
        </p:xfrm>
        <a:graphic>
          <a:graphicData uri="http://schemas.openxmlformats.org/presentationml/2006/ole">
            <p:oleObj spid="_x0000_s4098" name="Формула" r:id="rId3" imgW="1104840" imgH="10792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048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Вычислите определитель: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799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6477000" y="2667000"/>
            <a:ext cx="1676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72200" y="4038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Нажми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200" y="0"/>
            <a:ext cx="5638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Решите на ПК 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5800" y="727075"/>
          <a:ext cx="3886200" cy="5403850"/>
        </p:xfrm>
        <a:graphic>
          <a:graphicData uri="http://schemas.openxmlformats.org/presentationml/2006/ole">
            <p:oleObj spid="_x0000_s8194" name="Формула" r:id="rId3" imgW="850680" imgH="217152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08500" y="3308350"/>
          <a:ext cx="3263900" cy="1949450"/>
        </p:xfrm>
        <a:graphic>
          <a:graphicData uri="http://schemas.openxmlformats.org/presentationml/2006/ole">
            <p:oleObj spid="_x0000_s8195" name="Формула" r:id="rId4" imgW="126720" imgH="241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8196" name="Формула" r:id="rId5" imgW="126720" imgH="241200" progId="Equation.3">
              <p:embed/>
            </p:oleObj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505200"/>
            <a:ext cx="3195734" cy="203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447800"/>
            <a:ext cx="784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Решение</a:t>
            </a:r>
          </a:p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 систем линейных уравнений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ртрет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33600" y="381000"/>
            <a:ext cx="5410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28800" y="5691156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Габриель </a:t>
            </a:r>
            <a:r>
              <a:rPr lang="ru-RU" sz="2400" b="1" dirty="0" err="1" smtClean="0"/>
              <a:t>Крамер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(</a:t>
            </a:r>
            <a:r>
              <a:rPr lang="ru-RU" sz="2400" dirty="0" smtClean="0"/>
              <a:t>1 июля 1704— 4 января 1752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771525" y="3071813"/>
          <a:ext cx="1768475" cy="1249362"/>
        </p:xfrm>
        <a:graphic>
          <a:graphicData uri="http://schemas.openxmlformats.org/presentationml/2006/ole">
            <p:oleObj spid="_x0000_s38914" name="Формула" r:id="rId3" imgW="672840" imgH="444240" progId="Equation.3">
              <p:embed/>
            </p:oleObj>
          </a:graphicData>
        </a:graphic>
      </p:graphicFrame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2971800" y="3124200"/>
          <a:ext cx="1828800" cy="1249362"/>
        </p:xfrm>
        <a:graphic>
          <a:graphicData uri="http://schemas.openxmlformats.org/presentationml/2006/ole">
            <p:oleObj spid="_x0000_s38915" name="Формула" r:id="rId4" imgW="723600" imgH="444240" progId="Equation.3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-3048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953000"/>
            <a:ext cx="2286000" cy="1095375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876800"/>
            <a:ext cx="2438400" cy="1143000"/>
          </a:xfrm>
          <a:prstGeom prst="rect">
            <a:avLst/>
          </a:prstGeom>
          <a:noFill/>
        </p:spPr>
      </p:pic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-228600" y="213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953000"/>
            <a:ext cx="2286000" cy="1143000"/>
          </a:xfrm>
          <a:prstGeom prst="rect">
            <a:avLst/>
          </a:prstGeom>
          <a:noFill/>
        </p:spPr>
      </p:pic>
      <p:graphicFrame>
        <p:nvGraphicFramePr>
          <p:cNvPr id="38930" name="Object 5"/>
          <p:cNvGraphicFramePr>
            <a:graphicFrameLocks noChangeAspect="1"/>
          </p:cNvGraphicFramePr>
          <p:nvPr/>
        </p:nvGraphicFramePr>
        <p:xfrm>
          <a:off x="863600" y="366713"/>
          <a:ext cx="3276600" cy="1660525"/>
        </p:xfrm>
        <a:graphic>
          <a:graphicData uri="http://schemas.openxmlformats.org/presentationml/2006/ole">
            <p:oleObj spid="_x0000_s38930" name="Формула" r:id="rId8" imgW="1130040" imgH="50796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762000" y="2209800"/>
            <a:ext cx="5728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решение записывается в виде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</a:t>
            </a:r>
            <a:endParaRPr lang="ru-RU" sz="2800" dirty="0" smtClean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3581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где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743200" y="5257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,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52578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,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371600"/>
            <a:ext cx="1295400" cy="1066800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295400"/>
            <a:ext cx="1143000" cy="1066800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2743200"/>
            <a:ext cx="1447800" cy="769557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66800" y="3048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action="ppaction://hlinksldjump"/>
              </a:rPr>
              <a:t>Метод    Крамера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085850"/>
            <a:ext cx="4860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1219200"/>
            <a:ext cx="762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en-US" sz="4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sz="4400" dirty="0" smtClean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1447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;     У=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13716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;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2819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система имеет единственное решение</a:t>
            </a:r>
            <a:endParaRPr lang="ru-RU" sz="2400" dirty="0"/>
          </a:p>
        </p:txBody>
      </p:sp>
      <p:graphicFrame>
        <p:nvGraphicFramePr>
          <p:cNvPr id="25608" name="Object 11"/>
          <p:cNvGraphicFramePr>
            <a:graphicFrameLocks noChangeAspect="1"/>
          </p:cNvGraphicFramePr>
          <p:nvPr/>
        </p:nvGraphicFramePr>
        <p:xfrm>
          <a:off x="360363" y="3670300"/>
          <a:ext cx="892175" cy="520700"/>
        </p:xfrm>
        <a:graphic>
          <a:graphicData uri="http://schemas.openxmlformats.org/presentationml/2006/ole">
            <p:oleObj spid="_x0000_s25608" name="Формула" r:id="rId7" imgW="406080" imgH="203040" progId="Equation.3">
              <p:embed/>
            </p:oleObj>
          </a:graphicData>
        </a:graphic>
      </p:graphicFrame>
      <p:graphicFrame>
        <p:nvGraphicFramePr>
          <p:cNvPr id="25609" name="Object 15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667000" y="3657600"/>
          <a:ext cx="1250950" cy="582613"/>
        </p:xfrm>
        <a:graphic>
          <a:graphicData uri="http://schemas.openxmlformats.org/presentationml/2006/ole">
            <p:oleObj spid="_x0000_s25609" name="Формула" r:id="rId8" imgW="507960" imgH="266400" progId="Equation.3">
              <p:embed/>
            </p:oleObj>
          </a:graphicData>
        </a:graphic>
      </p:graphicFrame>
      <p:graphicFrame>
        <p:nvGraphicFramePr>
          <p:cNvPr id="25610" name="Object 13"/>
          <p:cNvGraphicFramePr>
            <a:graphicFrameLocks noChangeAspect="1"/>
          </p:cNvGraphicFramePr>
          <p:nvPr/>
        </p:nvGraphicFramePr>
        <p:xfrm>
          <a:off x="1447800" y="3657600"/>
          <a:ext cx="1220787" cy="539750"/>
        </p:xfrm>
        <a:graphic>
          <a:graphicData uri="http://schemas.openxmlformats.org/presentationml/2006/ole">
            <p:oleObj spid="_x0000_s25610" name="Формула" r:id="rId9" imgW="545760" imgH="2412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86200" y="35814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система  имеет бесконечное множество решений</a:t>
            </a:r>
            <a:endParaRPr lang="ru-RU" sz="2400" dirty="0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04800" y="4800600"/>
          <a:ext cx="1004888" cy="476250"/>
        </p:xfrm>
        <a:graphic>
          <a:graphicData uri="http://schemas.openxmlformats.org/presentationml/2006/ole">
            <p:oleObj spid="_x0000_s25611" name="Формула" r:id="rId10" imgW="457200" imgH="2156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47800" y="4800601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хотя бы один из  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или</a:t>
            </a:r>
            <a:endParaRPr lang="ru-RU" sz="2400" dirty="0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724400"/>
            <a:ext cx="1066800" cy="609600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4724400"/>
            <a:ext cx="914400" cy="685800"/>
          </a:xfrm>
          <a:prstGeom prst="rect">
            <a:avLst/>
          </a:prstGeom>
          <a:noFill/>
        </p:spPr>
      </p:pic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5334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система не имеет решения.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990601"/>
            <a:ext cx="60198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u="sng" dirty="0" smtClean="0"/>
              <a:t>Пример</a:t>
            </a:r>
            <a:r>
              <a:rPr lang="en-US" sz="3200" u="sng" dirty="0" smtClean="0"/>
              <a:t> </a:t>
            </a:r>
            <a:r>
              <a:rPr lang="ru-RU" sz="3200" u="sng" dirty="0" smtClean="0"/>
              <a:t>1.</a:t>
            </a:r>
            <a:r>
              <a:rPr lang="ru-RU" sz="3200" dirty="0" smtClean="0"/>
              <a:t> Найти решение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dirty="0" smtClean="0"/>
              <a:t>системы уравнений:</a:t>
            </a:r>
          </a:p>
        </p:txBody>
      </p:sp>
      <p:graphicFrame>
        <p:nvGraphicFramePr>
          <p:cNvPr id="51202" name="Object 9"/>
          <p:cNvGraphicFramePr>
            <a:graphicFrameLocks noChangeAspect="1"/>
          </p:cNvGraphicFramePr>
          <p:nvPr/>
        </p:nvGraphicFramePr>
        <p:xfrm>
          <a:off x="1904999" y="2819400"/>
          <a:ext cx="4583771" cy="1828800"/>
        </p:xfrm>
        <a:graphic>
          <a:graphicData uri="http://schemas.openxmlformats.org/presentationml/2006/ole">
            <p:oleObj spid="_x0000_s51202" name="Формула" r:id="rId3" imgW="9396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9"/>
          <p:cNvGraphicFramePr>
            <a:graphicFrameLocks noChangeAspect="1"/>
          </p:cNvGraphicFramePr>
          <p:nvPr/>
        </p:nvGraphicFramePr>
        <p:xfrm>
          <a:off x="2895600" y="381000"/>
          <a:ext cx="2781300" cy="1109663"/>
        </p:xfrm>
        <a:graphic>
          <a:graphicData uri="http://schemas.openxmlformats.org/presentationml/2006/ole">
            <p:oleObj spid="_x0000_s28674" name="Формула" r:id="rId3" imgW="939600" imgH="520560" progId="Equation.3">
              <p:embed/>
            </p:oleObj>
          </a:graphicData>
        </a:graphic>
      </p:graphicFrame>
      <p:graphicFrame>
        <p:nvGraphicFramePr>
          <p:cNvPr id="28675" name="Object 15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381000" y="4419600"/>
          <a:ext cx="2316162" cy="1130300"/>
        </p:xfrm>
        <a:graphic>
          <a:graphicData uri="http://schemas.openxmlformats.org/presentationml/2006/ole">
            <p:oleObj spid="_x0000_s28675" name="Формула" r:id="rId4" imgW="939600" imgH="457200" progId="Equation.3">
              <p:embed/>
            </p:oleObj>
          </a:graphicData>
        </a:graphic>
      </p:graphicFrame>
      <p:graphicFrame>
        <p:nvGraphicFramePr>
          <p:cNvPr id="28676" name="Object 13"/>
          <p:cNvGraphicFramePr>
            <a:graphicFrameLocks noChangeAspect="1"/>
          </p:cNvGraphicFramePr>
          <p:nvPr/>
        </p:nvGraphicFramePr>
        <p:xfrm>
          <a:off x="381000" y="2971800"/>
          <a:ext cx="2328863" cy="1022350"/>
        </p:xfrm>
        <a:graphic>
          <a:graphicData uri="http://schemas.openxmlformats.org/presentationml/2006/ole">
            <p:oleObj spid="_x0000_s28676" name="Формула" r:id="rId5" imgW="1041120" imgH="457200" progId="Equation.3">
              <p:embed/>
            </p:oleObj>
          </a:graphicData>
        </a:graphic>
      </p:graphicFrame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393700" y="1606550"/>
          <a:ext cx="2178050" cy="1147763"/>
        </p:xfrm>
        <a:graphic>
          <a:graphicData uri="http://schemas.openxmlformats.org/presentationml/2006/ole">
            <p:oleObj spid="_x0000_s28677" name="Формула" r:id="rId6" imgW="9903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16"/>
          <p:cNvGraphicFramePr>
            <a:graphicFrameLocks noChangeAspect="1"/>
          </p:cNvGraphicFramePr>
          <p:nvPr/>
        </p:nvGraphicFramePr>
        <p:xfrm>
          <a:off x="468313" y="404813"/>
          <a:ext cx="4175125" cy="1031875"/>
        </p:xfrm>
        <a:graphic>
          <a:graphicData uri="http://schemas.openxmlformats.org/presentationml/2006/ole">
            <p:oleObj spid="_x0000_s29698" name="Формула" r:id="rId3" imgW="2120760" imgH="520560" progId="Equation.3">
              <p:embed/>
            </p:oleObj>
          </a:graphicData>
        </a:graphic>
      </p:graphicFrame>
      <p:graphicFrame>
        <p:nvGraphicFramePr>
          <p:cNvPr id="29699" name="Object 18"/>
          <p:cNvGraphicFramePr>
            <a:graphicFrameLocks noChangeAspect="1"/>
          </p:cNvGraphicFramePr>
          <p:nvPr/>
        </p:nvGraphicFramePr>
        <p:xfrm>
          <a:off x="1143000" y="1643063"/>
          <a:ext cx="4176713" cy="996950"/>
        </p:xfrm>
        <a:graphic>
          <a:graphicData uri="http://schemas.openxmlformats.org/presentationml/2006/ole">
            <p:oleObj spid="_x0000_s29699" name="Формула" r:id="rId4" imgW="2209680" imgH="520560" progId="Equation.3">
              <p:embed/>
            </p:oleObj>
          </a:graphicData>
        </a:graphic>
      </p:graphicFrame>
      <p:graphicFrame>
        <p:nvGraphicFramePr>
          <p:cNvPr id="29700" name="Object 20"/>
          <p:cNvGraphicFramePr>
            <a:graphicFrameLocks noChangeAspect="1"/>
          </p:cNvGraphicFramePr>
          <p:nvPr/>
        </p:nvGraphicFramePr>
        <p:xfrm>
          <a:off x="1979613" y="2924175"/>
          <a:ext cx="3887787" cy="1079500"/>
        </p:xfrm>
        <a:graphic>
          <a:graphicData uri="http://schemas.openxmlformats.org/presentationml/2006/ole">
            <p:oleObj spid="_x0000_s29700" name="Формула" r:id="rId5" imgW="1650960" imgH="457200" progId="Equation.3">
              <p:embed/>
            </p:oleObj>
          </a:graphicData>
        </a:graphic>
      </p:graphicFrame>
      <p:graphicFrame>
        <p:nvGraphicFramePr>
          <p:cNvPr id="29701" name="Object 23"/>
          <p:cNvGraphicFramePr>
            <a:graphicFrameLocks noChangeAspect="1"/>
          </p:cNvGraphicFramePr>
          <p:nvPr/>
        </p:nvGraphicFramePr>
        <p:xfrm>
          <a:off x="611188" y="4365625"/>
          <a:ext cx="2449512" cy="825500"/>
        </p:xfrm>
        <a:graphic>
          <a:graphicData uri="http://schemas.openxmlformats.org/presentationml/2006/ole">
            <p:oleObj spid="_x0000_s29701" name="Формула" r:id="rId6" imgW="1358640" imgH="457200" progId="Equation.3">
              <p:embed/>
            </p:oleObj>
          </a:graphicData>
        </a:graphic>
      </p:graphicFrame>
      <p:graphicFrame>
        <p:nvGraphicFramePr>
          <p:cNvPr id="29702" name="Object 22"/>
          <p:cNvGraphicFramePr>
            <a:graphicFrameLocks noChangeAspect="1"/>
          </p:cNvGraphicFramePr>
          <p:nvPr/>
        </p:nvGraphicFramePr>
        <p:xfrm>
          <a:off x="554038" y="5300663"/>
          <a:ext cx="2232025" cy="909637"/>
        </p:xfrm>
        <a:graphic>
          <a:graphicData uri="http://schemas.openxmlformats.org/presentationml/2006/ole">
            <p:oleObj spid="_x0000_s29702" name="Формула" r:id="rId7" imgW="1193760" imgH="482400" progId="Equation.3">
              <p:embed/>
            </p:oleObj>
          </a:graphicData>
        </a:graphic>
      </p:graphicFrame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4356100" y="5157788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/>
              <a:t>Ответ:</a:t>
            </a:r>
          </a:p>
        </p:txBody>
      </p:sp>
      <p:graphicFrame>
        <p:nvGraphicFramePr>
          <p:cNvPr id="29703" name="Object 27"/>
          <p:cNvGraphicFramePr>
            <a:graphicFrameLocks noChangeAspect="1"/>
          </p:cNvGraphicFramePr>
          <p:nvPr/>
        </p:nvGraphicFramePr>
        <p:xfrm>
          <a:off x="5795963" y="4941888"/>
          <a:ext cx="1119187" cy="904875"/>
        </p:xfrm>
        <a:graphic>
          <a:graphicData uri="http://schemas.openxmlformats.org/presentationml/2006/ole">
            <p:oleObj spid="_x0000_s29703" name="Формула" r:id="rId8" imgW="4316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04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Девиз занятия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</a:p>
          <a:p>
            <a:pPr lvl="0"/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lvl="0"/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Решай,</a:t>
            </a:r>
          </a:p>
          <a:p>
            <a:pPr lvl="0"/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ищи, </a:t>
            </a:r>
          </a:p>
          <a:p>
            <a:pPr lvl="0"/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твори </a:t>
            </a:r>
          </a:p>
          <a:p>
            <a:pPr lvl="0" algn="ctr"/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и мысли.</a:t>
            </a:r>
          </a:p>
          <a:p>
            <a:pPr lvl="0" algn="ctr"/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Паскаль</a:t>
            </a:r>
            <a:endParaRPr lang="ru-RU" sz="48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52401"/>
            <a:ext cx="601980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u="sng" dirty="0" smtClean="0"/>
              <a:t>Пример</a:t>
            </a:r>
            <a:r>
              <a:rPr lang="en-US" sz="2800" u="sng" dirty="0" smtClean="0"/>
              <a:t> </a:t>
            </a:r>
            <a:r>
              <a:rPr lang="ru-RU" sz="2800" u="sng" dirty="0" smtClean="0"/>
              <a:t>2.</a:t>
            </a:r>
            <a:r>
              <a:rPr lang="ru-RU" sz="2800" dirty="0" smtClean="0"/>
              <a:t> Найти решение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системы уравнений на ПК: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1142999" y="1600200"/>
          <a:ext cx="4826989" cy="2438400"/>
        </p:xfrm>
        <a:graphic>
          <a:graphicData uri="http://schemas.openxmlformats.org/presentationml/2006/ole">
            <p:oleObj spid="_x0000_s30724" name="Формула" r:id="rId3" imgW="10159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07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16"/>
          <p:cNvGraphicFramePr>
            <a:graphicFrameLocks noChangeAspect="1"/>
          </p:cNvGraphicFramePr>
          <p:nvPr/>
        </p:nvGraphicFramePr>
        <p:xfrm>
          <a:off x="1684338" y="990600"/>
          <a:ext cx="1925637" cy="1031875"/>
        </p:xfrm>
        <a:graphic>
          <a:graphicData uri="http://schemas.openxmlformats.org/presentationml/2006/ole">
            <p:oleObj spid="_x0000_s52226" name="Формула" r:id="rId3" imgW="977760" imgH="520560" progId="Equation.3">
              <p:embed/>
            </p:oleObj>
          </a:graphicData>
        </a:graphic>
      </p:graphicFrame>
      <p:graphicFrame>
        <p:nvGraphicFramePr>
          <p:cNvPr id="52227" name="Object 18"/>
          <p:cNvGraphicFramePr>
            <a:graphicFrameLocks noChangeAspect="1"/>
          </p:cNvGraphicFramePr>
          <p:nvPr/>
        </p:nvGraphicFramePr>
        <p:xfrm>
          <a:off x="1590675" y="2438400"/>
          <a:ext cx="2184400" cy="996950"/>
        </p:xfrm>
        <a:graphic>
          <a:graphicData uri="http://schemas.openxmlformats.org/presentationml/2006/ole">
            <p:oleObj spid="_x0000_s52227" name="Формула" r:id="rId4" imgW="1155600" imgH="520560" progId="Equation.3">
              <p:embed/>
            </p:oleObj>
          </a:graphicData>
        </a:graphic>
      </p:graphicFrame>
      <p:graphicFrame>
        <p:nvGraphicFramePr>
          <p:cNvPr id="52228" name="Object 20"/>
          <p:cNvGraphicFramePr>
            <a:graphicFrameLocks noChangeAspect="1"/>
          </p:cNvGraphicFramePr>
          <p:nvPr/>
        </p:nvGraphicFramePr>
        <p:xfrm>
          <a:off x="1109663" y="4038600"/>
          <a:ext cx="2787650" cy="1228725"/>
        </p:xfrm>
        <a:graphic>
          <a:graphicData uri="http://schemas.openxmlformats.org/presentationml/2006/ole">
            <p:oleObj spid="_x0000_s52228" name="Формула" r:id="rId5" imgW="10411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16"/>
          <p:cNvGraphicFramePr>
            <a:graphicFrameLocks noChangeAspect="1"/>
          </p:cNvGraphicFramePr>
          <p:nvPr/>
        </p:nvGraphicFramePr>
        <p:xfrm>
          <a:off x="1371600" y="457200"/>
          <a:ext cx="2551113" cy="1031875"/>
        </p:xfrm>
        <a:graphic>
          <a:graphicData uri="http://schemas.openxmlformats.org/presentationml/2006/ole">
            <p:oleObj spid="_x0000_s40962" name="Формула" r:id="rId3" imgW="1295280" imgH="520560" progId="Equation.3">
              <p:embed/>
            </p:oleObj>
          </a:graphicData>
        </a:graphic>
      </p:graphicFrame>
      <p:graphicFrame>
        <p:nvGraphicFramePr>
          <p:cNvPr id="40963" name="Object 18"/>
          <p:cNvGraphicFramePr>
            <a:graphicFrameLocks noChangeAspect="1"/>
          </p:cNvGraphicFramePr>
          <p:nvPr/>
        </p:nvGraphicFramePr>
        <p:xfrm>
          <a:off x="1004888" y="1524000"/>
          <a:ext cx="2928937" cy="996950"/>
        </p:xfrm>
        <a:graphic>
          <a:graphicData uri="http://schemas.openxmlformats.org/presentationml/2006/ole">
            <p:oleObj spid="_x0000_s40963" name="Формула" r:id="rId4" imgW="1549080" imgH="520560" progId="Equation.3">
              <p:embed/>
            </p:oleObj>
          </a:graphicData>
        </a:graphic>
      </p:graphicFrame>
      <p:graphicFrame>
        <p:nvGraphicFramePr>
          <p:cNvPr id="40964" name="Object 20"/>
          <p:cNvGraphicFramePr>
            <a:graphicFrameLocks noChangeAspect="1"/>
          </p:cNvGraphicFramePr>
          <p:nvPr/>
        </p:nvGraphicFramePr>
        <p:xfrm>
          <a:off x="1000125" y="2516188"/>
          <a:ext cx="3332163" cy="1228725"/>
        </p:xfrm>
        <a:graphic>
          <a:graphicData uri="http://schemas.openxmlformats.org/presentationml/2006/ole">
            <p:oleObj spid="_x0000_s40964" name="Формула" r:id="rId5" imgW="1244520" imgH="520560" progId="Equation.3">
              <p:embed/>
            </p:oleObj>
          </a:graphicData>
        </a:graphic>
      </p:graphicFrame>
      <p:graphicFrame>
        <p:nvGraphicFramePr>
          <p:cNvPr id="40965" name="Object 23"/>
          <p:cNvGraphicFramePr>
            <a:graphicFrameLocks noChangeAspect="1"/>
          </p:cNvGraphicFramePr>
          <p:nvPr/>
        </p:nvGraphicFramePr>
        <p:xfrm>
          <a:off x="1066800" y="3668713"/>
          <a:ext cx="1535113" cy="803275"/>
        </p:xfrm>
        <a:graphic>
          <a:graphicData uri="http://schemas.openxmlformats.org/presentationml/2006/ole">
            <p:oleObj spid="_x0000_s40965" name="Формула" r:id="rId6" imgW="850680" imgH="444240" progId="Equation.3">
              <p:embed/>
            </p:oleObj>
          </a:graphicData>
        </a:graphic>
      </p:graphicFrame>
      <p:graphicFrame>
        <p:nvGraphicFramePr>
          <p:cNvPr id="40966" name="Object 22"/>
          <p:cNvGraphicFramePr>
            <a:graphicFrameLocks noChangeAspect="1"/>
          </p:cNvGraphicFramePr>
          <p:nvPr/>
        </p:nvGraphicFramePr>
        <p:xfrm>
          <a:off x="958850" y="4735513"/>
          <a:ext cx="1685925" cy="885825"/>
        </p:xfrm>
        <a:graphic>
          <a:graphicData uri="http://schemas.openxmlformats.org/presentationml/2006/ole">
            <p:oleObj spid="_x0000_s40966" name="Формула" r:id="rId7" imgW="901440" imgH="469800" progId="Equation.3">
              <p:embed/>
            </p:oleObj>
          </a:graphicData>
        </a:graphic>
      </p:graphicFrame>
      <p:graphicFrame>
        <p:nvGraphicFramePr>
          <p:cNvPr id="40967" name="Object 27"/>
          <p:cNvGraphicFramePr>
            <a:graphicFrameLocks noChangeAspect="1"/>
          </p:cNvGraphicFramePr>
          <p:nvPr/>
        </p:nvGraphicFramePr>
        <p:xfrm>
          <a:off x="5653088" y="4586288"/>
          <a:ext cx="1547812" cy="1030287"/>
        </p:xfrm>
        <a:graphic>
          <a:graphicData uri="http://schemas.openxmlformats.org/presentationml/2006/ole">
            <p:oleObj spid="_x0000_s40967" name="Формула" r:id="rId8" imgW="596880" imgH="5205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72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457200"/>
            <a:ext cx="49530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u="sng" dirty="0" smtClean="0"/>
              <a:t>Пример</a:t>
            </a:r>
            <a:r>
              <a:rPr lang="en-US" sz="2800" u="sng" dirty="0" smtClean="0"/>
              <a:t> </a:t>
            </a:r>
            <a:r>
              <a:rPr lang="ru-RU" sz="2800" u="sng" dirty="0" smtClean="0"/>
              <a:t>3.</a:t>
            </a:r>
            <a:r>
              <a:rPr lang="ru-RU" sz="2800" dirty="0" smtClean="0"/>
              <a:t> Найти решение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системы уравнений: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52205"/>
            <a:ext cx="5213440" cy="333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57200"/>
            <a:ext cx="3124200" cy="199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" name="Object 6"/>
          <p:cNvGraphicFramePr>
            <a:graphicFrameLocks noChangeAspect="1"/>
          </p:cNvGraphicFramePr>
          <p:nvPr/>
        </p:nvGraphicFramePr>
        <p:xfrm>
          <a:off x="609600" y="2514600"/>
          <a:ext cx="2874892" cy="1808162"/>
        </p:xfrm>
        <a:graphic>
          <a:graphicData uri="http://schemas.openxmlformats.org/presentationml/2006/ole">
            <p:oleObj spid="_x0000_s31746" name="Формула" r:id="rId4" imgW="1130040" imgH="711000" progId="Equation.3">
              <p:embed/>
            </p:oleObj>
          </a:graphicData>
        </a:graphic>
      </p:graphicFrame>
      <p:graphicFrame>
        <p:nvGraphicFramePr>
          <p:cNvPr id="31747" name="Object 10"/>
          <p:cNvGraphicFramePr>
            <a:graphicFrameLocks noChangeAspect="1"/>
          </p:cNvGraphicFramePr>
          <p:nvPr/>
        </p:nvGraphicFramePr>
        <p:xfrm>
          <a:off x="5029200" y="2514600"/>
          <a:ext cx="2895600" cy="1676400"/>
        </p:xfrm>
        <a:graphic>
          <a:graphicData uri="http://schemas.openxmlformats.org/presentationml/2006/ole">
            <p:oleObj spid="_x0000_s31747" name="Формула" r:id="rId5" imgW="1193760" imgH="711000" progId="Equation.3">
              <p:embed/>
            </p:oleObj>
          </a:graphicData>
        </a:graphic>
      </p:graphicFrame>
      <p:graphicFrame>
        <p:nvGraphicFramePr>
          <p:cNvPr id="31748" name="Object 12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68288" y="4457700"/>
          <a:ext cx="3579812" cy="2057400"/>
        </p:xfrm>
        <a:graphic>
          <a:graphicData uri="http://schemas.openxmlformats.org/presentationml/2006/ole">
            <p:oleObj spid="_x0000_s31748" name="Формула" r:id="rId6" imgW="1460160" imgH="799920" progId="Equation.3">
              <p:embed/>
            </p:oleObj>
          </a:graphicData>
        </a:graphic>
      </p:graphicFrame>
      <p:graphicFrame>
        <p:nvGraphicFramePr>
          <p:cNvPr id="31749" name="Object 12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029200" y="4724400"/>
          <a:ext cx="2819400" cy="1600200"/>
        </p:xfrm>
        <a:graphic>
          <a:graphicData uri="http://schemas.openxmlformats.org/presentationml/2006/ole">
            <p:oleObj spid="_x0000_s31749" name="Формула" r:id="rId7" imgW="11808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17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17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11"/>
          <p:cNvGraphicFramePr>
            <a:graphicFrameLocks noChangeAspect="1"/>
          </p:cNvGraphicFramePr>
          <p:nvPr/>
        </p:nvGraphicFramePr>
        <p:xfrm>
          <a:off x="654050" y="404813"/>
          <a:ext cx="4340225" cy="1123950"/>
        </p:xfrm>
        <a:graphic>
          <a:graphicData uri="http://schemas.openxmlformats.org/presentationml/2006/ole">
            <p:oleObj spid="_x0000_s32770" name="Формула" r:id="rId3" imgW="3111480" imgH="799920" progId="Equation.3">
              <p:embed/>
            </p:oleObj>
          </a:graphicData>
        </a:graphic>
      </p:graphicFrame>
      <p:graphicFrame>
        <p:nvGraphicFramePr>
          <p:cNvPr id="32771" name="Object 15"/>
          <p:cNvGraphicFramePr>
            <a:graphicFrameLocks noChangeAspect="1"/>
          </p:cNvGraphicFramePr>
          <p:nvPr/>
        </p:nvGraphicFramePr>
        <p:xfrm>
          <a:off x="457200" y="1676400"/>
          <a:ext cx="4895850" cy="1123950"/>
        </p:xfrm>
        <a:graphic>
          <a:graphicData uri="http://schemas.openxmlformats.org/presentationml/2006/ole">
            <p:oleObj spid="_x0000_s32771" name="Формула" r:id="rId4" imgW="3644640" imgH="799920" progId="Equation.3">
              <p:embed/>
            </p:oleObj>
          </a:graphicData>
        </a:graphic>
      </p:graphicFrame>
      <p:graphicFrame>
        <p:nvGraphicFramePr>
          <p:cNvPr id="32772" name="Object 18"/>
          <p:cNvGraphicFramePr>
            <a:graphicFrameLocks noChangeAspect="1"/>
          </p:cNvGraphicFramePr>
          <p:nvPr/>
        </p:nvGraphicFramePr>
        <p:xfrm>
          <a:off x="395288" y="3213100"/>
          <a:ext cx="4968875" cy="1122363"/>
        </p:xfrm>
        <a:graphic>
          <a:graphicData uri="http://schemas.openxmlformats.org/presentationml/2006/ole">
            <p:oleObj spid="_x0000_s32772" name="Формула" r:id="rId5" imgW="3695400" imgH="799920" progId="Equation.3">
              <p:embed/>
            </p:oleObj>
          </a:graphicData>
        </a:graphic>
      </p:graphicFrame>
      <p:graphicFrame>
        <p:nvGraphicFramePr>
          <p:cNvPr id="32773" name="Object 21"/>
          <p:cNvGraphicFramePr>
            <a:graphicFrameLocks noChangeAspect="1"/>
          </p:cNvGraphicFramePr>
          <p:nvPr/>
        </p:nvGraphicFramePr>
        <p:xfrm>
          <a:off x="457200" y="4648200"/>
          <a:ext cx="5029201" cy="1143000"/>
        </p:xfrm>
        <a:graphic>
          <a:graphicData uri="http://schemas.openxmlformats.org/presentationml/2006/ole">
            <p:oleObj spid="_x0000_s32773" name="Формула" r:id="rId6" imgW="3682800" imgH="79992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156325" y="814388"/>
          <a:ext cx="2447925" cy="844550"/>
        </p:xfrm>
        <a:graphic>
          <a:graphicData uri="http://schemas.openxmlformats.org/presentationml/2006/ole">
            <p:oleObj spid="_x0000_s32774" name="Формула" r:id="rId7" imgW="1320480" imgH="457200" progId="Equation.3">
              <p:embed/>
            </p:oleObj>
          </a:graphicData>
        </a:graphic>
      </p:graphicFrame>
      <p:graphicFrame>
        <p:nvGraphicFramePr>
          <p:cNvPr id="32775" name="Object 5"/>
          <p:cNvGraphicFramePr>
            <a:graphicFrameLocks noChangeAspect="1"/>
          </p:cNvGraphicFramePr>
          <p:nvPr/>
        </p:nvGraphicFramePr>
        <p:xfrm>
          <a:off x="6227763" y="1776413"/>
          <a:ext cx="2305050" cy="800100"/>
        </p:xfrm>
        <a:graphic>
          <a:graphicData uri="http://schemas.openxmlformats.org/presentationml/2006/ole">
            <p:oleObj spid="_x0000_s32775" name="Формула" r:id="rId8" imgW="1371600" imgH="482400" progId="Equation.3">
              <p:embed/>
            </p:oleObj>
          </a:graphicData>
        </a:graphic>
      </p:graphicFrame>
      <p:graphicFrame>
        <p:nvGraphicFramePr>
          <p:cNvPr id="32776" name="Object 4"/>
          <p:cNvGraphicFramePr>
            <a:graphicFrameLocks noChangeAspect="1"/>
          </p:cNvGraphicFramePr>
          <p:nvPr/>
        </p:nvGraphicFramePr>
        <p:xfrm>
          <a:off x="6227763" y="2713038"/>
          <a:ext cx="2305050" cy="814387"/>
        </p:xfrm>
        <a:graphic>
          <a:graphicData uri="http://schemas.openxmlformats.org/presentationml/2006/ole">
            <p:oleObj spid="_x0000_s32776" name="Формула" r:id="rId9" imgW="1269720" imgH="457200" progId="Equation.3">
              <p:embed/>
            </p:oleObj>
          </a:graphicData>
        </a:graphic>
      </p:graphicFrame>
      <p:graphicFrame>
        <p:nvGraphicFramePr>
          <p:cNvPr id="32777" name="Object 24"/>
          <p:cNvGraphicFramePr>
            <a:graphicFrameLocks noChangeAspect="1"/>
          </p:cNvGraphicFramePr>
          <p:nvPr/>
        </p:nvGraphicFramePr>
        <p:xfrm>
          <a:off x="6372225" y="4292600"/>
          <a:ext cx="1295400" cy="1657350"/>
        </p:xfrm>
        <a:graphic>
          <a:graphicData uri="http://schemas.openxmlformats.org/presentationml/2006/ole">
            <p:oleObj spid="_x0000_s32777" name="Формула" r:id="rId10" imgW="49500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5"/>
          <p:cNvGraphicFramePr>
            <a:graphicFrameLocks noChangeAspect="1"/>
          </p:cNvGraphicFramePr>
          <p:nvPr/>
        </p:nvGraphicFramePr>
        <p:xfrm>
          <a:off x="762000" y="1371600"/>
          <a:ext cx="3455987" cy="2209800"/>
        </p:xfrm>
        <a:graphic>
          <a:graphicData uri="http://schemas.openxmlformats.org/presentationml/2006/ole">
            <p:oleObj spid="_x0000_s33794" name="Формула" r:id="rId3" imgW="1002865" imgH="710891" progId="Equation.3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5800" y="304800"/>
            <a:ext cx="594360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u="sng" dirty="0" smtClean="0"/>
              <a:t>Пример</a:t>
            </a:r>
            <a:r>
              <a:rPr lang="en-US" sz="2800" u="sng" dirty="0" smtClean="0"/>
              <a:t> </a:t>
            </a:r>
            <a:r>
              <a:rPr lang="ru-RU" sz="2800" u="sng" dirty="0" smtClean="0"/>
              <a:t>4.</a:t>
            </a:r>
            <a:r>
              <a:rPr lang="ru-RU" sz="2800" dirty="0" smtClean="0"/>
              <a:t> Найти решение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системы уравнений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3795" name="Object 5"/>
          <p:cNvGraphicFramePr>
            <a:graphicFrameLocks noChangeAspect="1"/>
          </p:cNvGraphicFramePr>
          <p:nvPr/>
        </p:nvGraphicFramePr>
        <p:xfrm>
          <a:off x="685800" y="3810000"/>
          <a:ext cx="3609975" cy="2451100"/>
        </p:xfrm>
        <a:graphic>
          <a:graphicData uri="http://schemas.openxmlformats.org/presentationml/2006/ole">
            <p:oleObj spid="_x0000_s33795" name="Формула" r:id="rId4" imgW="1180800" imgH="79992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33796" name="Формула" r:id="rId5" imgW="126720" imgH="2412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57800" y="1828800"/>
            <a:ext cx="213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ym typeface="Symbol"/>
              </a:rPr>
              <a:t>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37962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6477000" y="3352800"/>
            <a:ext cx="1676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867400" y="4721662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Нажми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227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133600"/>
            <a:ext cx="8077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Определители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1" y="457200"/>
            <a:ext cx="4419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Проверка</a:t>
            </a:r>
            <a:endParaRPr lang="ru-RU" sz="2800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762001" y="1447800"/>
          <a:ext cx="1219200" cy="392113"/>
        </p:xfrm>
        <a:graphic>
          <a:graphicData uri="http://schemas.openxmlformats.org/presentationml/2006/ole">
            <p:oleObj spid="_x0000_s47106" name="Формула" r:id="rId3" imgW="520560" imgH="19044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762000" y="1981200"/>
          <a:ext cx="1143000" cy="457200"/>
        </p:xfrm>
        <a:graphic>
          <a:graphicData uri="http://schemas.openxmlformats.org/presentationml/2006/ole">
            <p:oleObj spid="_x0000_s47107" name="Формула" r:id="rId4" imgW="495000" imgH="24120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762000" y="2514600"/>
          <a:ext cx="1066800" cy="533400"/>
        </p:xfrm>
        <a:graphic>
          <a:graphicData uri="http://schemas.openxmlformats.org/presentationml/2006/ole">
            <p:oleObj spid="_x0000_s47108" name="Формула" r:id="rId5" imgW="596880" imgH="26640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52462" y="3124200"/>
          <a:ext cx="1862138" cy="577850"/>
        </p:xfrm>
        <a:graphic>
          <a:graphicData uri="http://schemas.openxmlformats.org/presentationml/2006/ole">
            <p:oleObj spid="_x0000_s47109" name="Формула" r:id="rId6" imgW="774360" imgH="24120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800600" y="1447800"/>
          <a:ext cx="1143000" cy="663575"/>
        </p:xfrm>
        <a:graphic>
          <a:graphicData uri="http://schemas.openxmlformats.org/presentationml/2006/ole">
            <p:oleObj spid="_x0000_s47110" name="Формула" r:id="rId7" imgW="457200" imgH="26640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724400" y="2057400"/>
          <a:ext cx="1379538" cy="533400"/>
        </p:xfrm>
        <a:graphic>
          <a:graphicData uri="http://schemas.openxmlformats.org/presentationml/2006/ole">
            <p:oleObj spid="_x0000_s47111" name="Формула" r:id="rId8" imgW="571320" imgH="266400" progId="Equation.3">
              <p:embed/>
            </p:oleObj>
          </a:graphicData>
        </a:graphic>
      </p:graphicFrame>
      <p:graphicFrame>
        <p:nvGraphicFramePr>
          <p:cNvPr id="47112" name="Object 5"/>
          <p:cNvGraphicFramePr>
            <a:graphicFrameLocks noChangeAspect="1"/>
          </p:cNvGraphicFramePr>
          <p:nvPr/>
        </p:nvGraphicFramePr>
        <p:xfrm>
          <a:off x="4876800" y="2590800"/>
          <a:ext cx="1508125" cy="639763"/>
        </p:xfrm>
        <a:graphic>
          <a:graphicData uri="http://schemas.openxmlformats.org/presentationml/2006/ole">
            <p:oleObj spid="_x0000_s47112" name="Формула" r:id="rId9" imgW="5457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 затруднения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были у вас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при  составлении определителей?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 затруднения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у вас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вычислении  определителей?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 затруднения у вас были при вычислении определителей  на ПК?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Самостоятельная работа</a:t>
            </a:r>
            <a:endParaRPr lang="ru-RU" sz="4000" dirty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685800" y="1295400"/>
          <a:ext cx="3900488" cy="1995488"/>
        </p:xfrm>
        <a:graphic>
          <a:graphicData uri="http://schemas.openxmlformats.org/presentationml/2006/ole">
            <p:oleObj spid="_x0000_s34818" name="Формула" r:id="rId3" imgW="1002960" imgH="520560" progId="Equation.3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685800" y="3505200"/>
          <a:ext cx="3962400" cy="2667000"/>
        </p:xfrm>
        <a:graphic>
          <a:graphicData uri="http://schemas.openxmlformats.org/presentationml/2006/ole">
            <p:oleObj spid="_x0000_s34819" name="Формула" r:id="rId4" imgW="1257120" imgH="7999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295400"/>
            <a:ext cx="68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800" dirty="0" smtClean="0"/>
              <a:t> 1.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800" dirty="0" smtClean="0"/>
              <a:t>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Дополнительное задание:</a:t>
            </a:r>
            <a:endParaRPr lang="ru-RU" sz="4000" dirty="0"/>
          </a:p>
        </p:txBody>
      </p:sp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1066800" y="1143000"/>
          <a:ext cx="3657600" cy="2436812"/>
        </p:xfrm>
        <a:graphic>
          <a:graphicData uri="http://schemas.openxmlformats.org/presentationml/2006/ole">
            <p:oleObj spid="_x0000_s35843" name="Формула" r:id="rId3" imgW="85068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Проверка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graphicFrame>
        <p:nvGraphicFramePr>
          <p:cNvPr id="36866" name="Object 11"/>
          <p:cNvGraphicFramePr>
            <a:graphicFrameLocks noChangeAspect="1"/>
          </p:cNvGraphicFramePr>
          <p:nvPr/>
        </p:nvGraphicFramePr>
        <p:xfrm>
          <a:off x="381001" y="1524000"/>
          <a:ext cx="1371600" cy="304800"/>
        </p:xfrm>
        <a:graphic>
          <a:graphicData uri="http://schemas.openxmlformats.org/presentationml/2006/ole">
            <p:oleObj spid="_x0000_s36866" name="Формула" r:id="rId3" imgW="596880" imgH="177480" progId="Equation.3">
              <p:embed/>
            </p:oleObj>
          </a:graphicData>
        </a:graphic>
      </p:graphicFrame>
      <p:graphicFrame>
        <p:nvGraphicFramePr>
          <p:cNvPr id="36867" name="Object 15"/>
          <p:cNvGraphicFramePr>
            <a:graphicFrameLocks noChangeAspect="1"/>
          </p:cNvGraphicFramePr>
          <p:nvPr/>
        </p:nvGraphicFramePr>
        <p:xfrm>
          <a:off x="2667000" y="2341563"/>
          <a:ext cx="169863" cy="176212"/>
        </p:xfrm>
        <a:graphic>
          <a:graphicData uri="http://schemas.openxmlformats.org/presentationml/2006/ole">
            <p:oleObj spid="_x0000_s36867" name="Формула" r:id="rId4" imgW="126720" imgH="241200" progId="Equation.3">
              <p:embed/>
            </p:oleObj>
          </a:graphicData>
        </a:graphic>
      </p:graphicFrame>
      <p:graphicFrame>
        <p:nvGraphicFramePr>
          <p:cNvPr id="36868" name="Object 15"/>
          <p:cNvGraphicFramePr>
            <a:graphicFrameLocks noChangeAspect="1"/>
          </p:cNvGraphicFramePr>
          <p:nvPr/>
        </p:nvGraphicFramePr>
        <p:xfrm>
          <a:off x="457200" y="2057400"/>
          <a:ext cx="1066800" cy="457200"/>
        </p:xfrm>
        <a:graphic>
          <a:graphicData uri="http://schemas.openxmlformats.org/presentationml/2006/ole">
            <p:oleObj spid="_x0000_s36868" name="Формула" r:id="rId5" imgW="685800" imgH="241200" progId="Equation.3">
              <p:embed/>
            </p:oleObj>
          </a:graphicData>
        </a:graphic>
      </p:graphicFrame>
      <p:graphicFrame>
        <p:nvGraphicFramePr>
          <p:cNvPr id="36870" name="Object 18"/>
          <p:cNvGraphicFramePr>
            <a:graphicFrameLocks noChangeAspect="1"/>
          </p:cNvGraphicFramePr>
          <p:nvPr/>
        </p:nvGraphicFramePr>
        <p:xfrm>
          <a:off x="457200" y="2667000"/>
          <a:ext cx="1143000" cy="533400"/>
        </p:xfrm>
        <a:graphic>
          <a:graphicData uri="http://schemas.openxmlformats.org/presentationml/2006/ole">
            <p:oleObj spid="_x0000_s36870" name="Формула" r:id="rId6" imgW="698400" imgH="266400" progId="Equation.3">
              <p:embed/>
            </p:oleObj>
          </a:graphicData>
        </a:graphic>
      </p:graphicFrame>
      <p:graphicFrame>
        <p:nvGraphicFramePr>
          <p:cNvPr id="36871" name="Object 6"/>
          <p:cNvGraphicFramePr>
            <a:graphicFrameLocks noChangeAspect="1"/>
          </p:cNvGraphicFramePr>
          <p:nvPr/>
        </p:nvGraphicFramePr>
        <p:xfrm>
          <a:off x="457200" y="3276600"/>
          <a:ext cx="1143000" cy="663539"/>
        </p:xfrm>
        <a:graphic>
          <a:graphicData uri="http://schemas.openxmlformats.org/presentationml/2006/ole">
            <p:oleObj spid="_x0000_s36871" name="Формула" r:id="rId7" imgW="457200" imgH="266400" progId="Equation.3">
              <p:embed/>
            </p:oleObj>
          </a:graphicData>
        </a:graphic>
      </p:graphicFrame>
      <p:graphicFrame>
        <p:nvGraphicFramePr>
          <p:cNvPr id="36873" name="Object 5"/>
          <p:cNvGraphicFramePr>
            <a:graphicFrameLocks noChangeAspect="1"/>
          </p:cNvGraphicFramePr>
          <p:nvPr/>
        </p:nvGraphicFramePr>
        <p:xfrm>
          <a:off x="2590801" y="5410200"/>
          <a:ext cx="1157288" cy="639763"/>
        </p:xfrm>
        <a:graphic>
          <a:graphicData uri="http://schemas.openxmlformats.org/presentationml/2006/ole">
            <p:oleObj spid="_x0000_s36873" name="Формула" r:id="rId8" imgW="419040" imgH="2664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graphicFrame>
        <p:nvGraphicFramePr>
          <p:cNvPr id="36874" name="Object 11"/>
          <p:cNvGraphicFramePr>
            <a:graphicFrameLocks noChangeAspect="1"/>
          </p:cNvGraphicFramePr>
          <p:nvPr/>
        </p:nvGraphicFramePr>
        <p:xfrm>
          <a:off x="2822575" y="1514475"/>
          <a:ext cx="908050" cy="325438"/>
        </p:xfrm>
        <a:graphic>
          <a:graphicData uri="http://schemas.openxmlformats.org/presentationml/2006/ole">
            <p:oleObj spid="_x0000_s36874" name="Формула" r:id="rId9" imgW="507960" imgH="19044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514600" y="2133600"/>
          <a:ext cx="1219200" cy="457200"/>
        </p:xfrm>
        <a:graphic>
          <a:graphicData uri="http://schemas.openxmlformats.org/presentationml/2006/ole">
            <p:oleObj spid="_x0000_s36875" name="Формула" r:id="rId10" imgW="660240" imgH="241200" progId="Equation.3">
              <p:embed/>
            </p:oleObj>
          </a:graphicData>
        </a:graphic>
      </p:graphicFrame>
      <p:graphicFrame>
        <p:nvGraphicFramePr>
          <p:cNvPr id="36876" name="Object 18"/>
          <p:cNvGraphicFramePr>
            <a:graphicFrameLocks noChangeAspect="1"/>
          </p:cNvGraphicFramePr>
          <p:nvPr/>
        </p:nvGraphicFramePr>
        <p:xfrm>
          <a:off x="2519363" y="2743200"/>
          <a:ext cx="1287462" cy="533400"/>
        </p:xfrm>
        <a:graphic>
          <a:graphicData uri="http://schemas.openxmlformats.org/presentationml/2006/ole">
            <p:oleObj spid="_x0000_s36876" name="Формула" r:id="rId11" imgW="787320" imgH="266400" progId="Equation.3">
              <p:embed/>
            </p:oleObj>
          </a:graphicData>
        </a:graphic>
      </p:graphicFrame>
      <p:graphicFrame>
        <p:nvGraphicFramePr>
          <p:cNvPr id="36877" name="Object 6"/>
          <p:cNvGraphicFramePr>
            <a:graphicFrameLocks noChangeAspect="1"/>
          </p:cNvGraphicFramePr>
          <p:nvPr/>
        </p:nvGraphicFramePr>
        <p:xfrm>
          <a:off x="2514600" y="4038600"/>
          <a:ext cx="1143000" cy="663575"/>
        </p:xfrm>
        <a:graphic>
          <a:graphicData uri="http://schemas.openxmlformats.org/presentationml/2006/ole">
            <p:oleObj spid="_x0000_s36877" name="Формула" r:id="rId12" imgW="457200" imgH="266400" progId="Equation.3">
              <p:embed/>
            </p:oleObj>
          </a:graphicData>
        </a:graphic>
      </p:graphicFrame>
      <p:graphicFrame>
        <p:nvGraphicFramePr>
          <p:cNvPr id="36879" name="Object 5"/>
          <p:cNvGraphicFramePr>
            <a:graphicFrameLocks noChangeAspect="1"/>
          </p:cNvGraphicFramePr>
          <p:nvPr/>
        </p:nvGraphicFramePr>
        <p:xfrm>
          <a:off x="2514600" y="4800600"/>
          <a:ext cx="1379537" cy="533400"/>
        </p:xfrm>
        <a:graphic>
          <a:graphicData uri="http://schemas.openxmlformats.org/presentationml/2006/ole">
            <p:oleObj spid="_x0000_s36879" name="Формула" r:id="rId13" imgW="571320" imgH="266400" progId="Equation.3">
              <p:embed/>
            </p:oleObj>
          </a:graphicData>
        </a:graphic>
      </p:graphicFrame>
      <p:graphicFrame>
        <p:nvGraphicFramePr>
          <p:cNvPr id="36880" name="Object 5"/>
          <p:cNvGraphicFramePr>
            <a:graphicFrameLocks noChangeAspect="1"/>
          </p:cNvGraphicFramePr>
          <p:nvPr/>
        </p:nvGraphicFramePr>
        <p:xfrm>
          <a:off x="533400" y="4038600"/>
          <a:ext cx="1103908" cy="609600"/>
        </p:xfrm>
        <a:graphic>
          <a:graphicData uri="http://schemas.openxmlformats.org/presentationml/2006/ole">
            <p:oleObj spid="_x0000_s36880" name="Формула" r:id="rId14" imgW="469800" imgH="266400" progId="Equation.3">
              <p:embed/>
            </p:oleObj>
          </a:graphicData>
        </a:graphic>
      </p:graphicFrame>
      <p:graphicFrame>
        <p:nvGraphicFramePr>
          <p:cNvPr id="36881" name="Object 18"/>
          <p:cNvGraphicFramePr>
            <a:graphicFrameLocks noChangeAspect="1"/>
          </p:cNvGraphicFramePr>
          <p:nvPr/>
        </p:nvGraphicFramePr>
        <p:xfrm>
          <a:off x="2514600" y="3276600"/>
          <a:ext cx="1143000" cy="577196"/>
        </p:xfrm>
        <a:graphic>
          <a:graphicData uri="http://schemas.openxmlformats.org/presentationml/2006/ole">
            <p:oleObj spid="_x0000_s36881" name="Формула" r:id="rId15" imgW="583920" imgH="2412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562600" y="914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5334000" y="1524000"/>
          <a:ext cx="1125537" cy="457200"/>
        </p:xfrm>
        <a:graphic>
          <a:graphicData uri="http://schemas.openxmlformats.org/presentationml/2006/ole">
            <p:oleObj spid="_x0000_s36883" name="Формула" r:id="rId16" imgW="419040" imgH="190440" progId="Equation.3">
              <p:embed/>
            </p:oleObj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5316538" y="2057400"/>
          <a:ext cx="1236662" cy="609600"/>
        </p:xfrm>
        <a:graphic>
          <a:graphicData uri="http://schemas.openxmlformats.org/presentationml/2006/ole">
            <p:oleObj spid="_x0000_s36884" name="Формула" r:id="rId17" imgW="596880" imgH="241200" progId="Equation.3">
              <p:embed/>
            </p:oleObj>
          </a:graphicData>
        </a:graphic>
      </p:graphicFrame>
      <p:graphicFrame>
        <p:nvGraphicFramePr>
          <p:cNvPr id="36885" name="Object 18"/>
          <p:cNvGraphicFramePr>
            <a:graphicFrameLocks noChangeAspect="1"/>
          </p:cNvGraphicFramePr>
          <p:nvPr/>
        </p:nvGraphicFramePr>
        <p:xfrm>
          <a:off x="5410200" y="2971800"/>
          <a:ext cx="1066800" cy="609600"/>
        </p:xfrm>
        <a:graphic>
          <a:graphicData uri="http://schemas.openxmlformats.org/presentationml/2006/ole">
            <p:oleObj spid="_x0000_s36885" name="Формула" r:id="rId18" imgW="507960" imgH="266400" progId="Equation.3">
              <p:embed/>
            </p:oleObj>
          </a:graphicData>
        </a:graphic>
      </p:graphicFrame>
      <p:graphicFrame>
        <p:nvGraphicFramePr>
          <p:cNvPr id="36886" name="Object 18"/>
          <p:cNvGraphicFramePr>
            <a:graphicFrameLocks noChangeAspect="1"/>
          </p:cNvGraphicFramePr>
          <p:nvPr/>
        </p:nvGraphicFramePr>
        <p:xfrm>
          <a:off x="5486400" y="3657600"/>
          <a:ext cx="968375" cy="577850"/>
        </p:xfrm>
        <a:graphic>
          <a:graphicData uri="http://schemas.openxmlformats.org/presentationml/2006/ole">
            <p:oleObj spid="_x0000_s36886" name="Формула" r:id="rId19" imgW="495000" imgH="24120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410200" y="46482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20" action="ppaction://hlinksldjump"/>
              </a:rPr>
              <a:t>Система </a:t>
            </a:r>
            <a:endParaRPr lang="ru-RU" sz="2000" dirty="0" smtClean="0"/>
          </a:p>
          <a:p>
            <a:r>
              <a:rPr lang="ru-RU" sz="2000" dirty="0" smtClean="0"/>
              <a:t>не  имеет</a:t>
            </a:r>
          </a:p>
          <a:p>
            <a:r>
              <a:rPr lang="ru-RU" sz="2000" dirty="0" smtClean="0"/>
              <a:t> решения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7843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Домашнее задание</a:t>
            </a:r>
            <a:r>
              <a:rPr lang="en-US" sz="4000" dirty="0" smtClean="0"/>
              <a:t>:</a:t>
            </a:r>
            <a:endParaRPr lang="ru-RU" sz="40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3400" y="13716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Решить системы уравнений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аналитически и на ПК.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Учебник Яковлева: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3.11(5,6), стр.99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№ 3.27(3,4), стр.116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</a:rPr>
              <a:t>Внеаудиторная работа к 10.10.09г.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Написать сообщение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«Применение формул в </a:t>
            </a:r>
            <a:r>
              <a:rPr kumimoji="0" lang="ru-RU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Ехсе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09600" y="0"/>
            <a:ext cx="77724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Наука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неисчерпаема,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этим она и интересна.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Познание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 приносит       человеку настоящую,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 с чем несравнимую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радость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Именно такой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радости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вам и желаем!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447800" y="1524000"/>
          <a:ext cx="5919788" cy="2501900"/>
        </p:xfrm>
        <a:graphic>
          <a:graphicData uri="http://schemas.openxmlformats.org/presentationml/2006/ole">
            <p:oleObj spid="_x0000_s2051" name="Формула" r:id="rId4" imgW="1803240" imgH="78732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828800" y="1981200"/>
            <a:ext cx="1066800" cy="762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828800" y="1905000"/>
            <a:ext cx="10668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981200"/>
            <a:ext cx="1626140" cy="1295400"/>
          </a:xfrm>
          <a:prstGeom prst="rect">
            <a:avLst/>
          </a:prstGeo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962400"/>
            <a:ext cx="1911485" cy="1219200"/>
          </a:xfrm>
          <a:prstGeom prst="rect">
            <a:avLst/>
          </a:prstGeom>
          <a:noFill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981200"/>
            <a:ext cx="1871870" cy="1148080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962400"/>
            <a:ext cx="1815548" cy="1275907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904874"/>
            <a:ext cx="30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57200" y="1790700"/>
            <a:ext cx="235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57200" y="914400"/>
            <a:ext cx="30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124200" y="23622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200400" y="4427278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533400"/>
            <a:ext cx="487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Устно: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,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96869" y="2404061"/>
            <a:ext cx="2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4495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Решить на ПК :</a:t>
            </a:r>
            <a:endParaRPr lang="ru-RU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219200"/>
            <a:ext cx="3728224" cy="1600200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81400"/>
            <a:ext cx="3497766" cy="17590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37912" cy="6400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>
            <a:off x="2133600" y="1524000"/>
            <a:ext cx="251460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057400" y="1600200"/>
            <a:ext cx="2590800" cy="9906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953000" y="28956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876800" y="3982998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Нажми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04800"/>
            <a:ext cx="84581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03225" y="152400"/>
          <a:ext cx="3254375" cy="1981200"/>
        </p:xfrm>
        <a:graphic>
          <a:graphicData uri="http://schemas.openxmlformats.org/presentationml/2006/ole">
            <p:oleObj spid="_x0000_s3074" name="Формула" r:id="rId4" imgW="1117440" imgH="711000" progId="Equation.3">
              <p:embed/>
            </p:oleObj>
          </a:graphicData>
        </a:graphic>
      </p:graphicFrame>
      <p:grpSp>
        <p:nvGrpSpPr>
          <p:cNvPr id="3077" name="Группа 50"/>
          <p:cNvGrpSpPr>
            <a:grpSpLocks/>
          </p:cNvGrpSpPr>
          <p:nvPr/>
        </p:nvGrpSpPr>
        <p:grpSpPr bwMode="auto">
          <a:xfrm>
            <a:off x="457200" y="2133600"/>
            <a:ext cx="8001000" cy="4495800"/>
            <a:chOff x="381000" y="2133600"/>
            <a:chExt cx="8001000" cy="4495800"/>
          </a:xfrm>
        </p:grpSpPr>
        <p:sp>
          <p:nvSpPr>
            <p:cNvPr id="3078" name="TextBox 2"/>
            <p:cNvSpPr txBox="1">
              <a:spLocks noChangeArrowheads="1"/>
            </p:cNvSpPr>
            <p:nvPr/>
          </p:nvSpPr>
          <p:spPr bwMode="auto">
            <a:xfrm>
              <a:off x="1447800" y="2133600"/>
              <a:ext cx="6934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dirty="0">
                  <a:latin typeface="Calibri" pitchFamily="34" charset="0"/>
                </a:rPr>
                <a:t>Правило треугольников(правило звездочки)</a:t>
              </a: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381000" y="2743200"/>
            <a:ext cx="3352800" cy="3200400"/>
          </p:xfrm>
          <a:graphic>
            <a:graphicData uri="http://schemas.openxmlformats.org/presentationml/2006/ole">
              <p:oleObj spid="_x0000_s3075" name="Формула" r:id="rId5" imgW="571320" imgH="711000" progId="Equation.3">
                <p:embed/>
              </p:oleObj>
            </a:graphicData>
          </a:graphic>
        </p:graphicFrame>
        <p:cxnSp>
          <p:nvCxnSpPr>
            <p:cNvPr id="12" name="Прямая соединительная линия 11"/>
            <p:cNvCxnSpPr/>
            <p:nvPr/>
          </p:nvCxnSpPr>
          <p:spPr>
            <a:xfrm>
              <a:off x="762000" y="3276600"/>
              <a:ext cx="2514600" cy="2133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62000" y="4343400"/>
              <a:ext cx="1219200" cy="990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1562100" y="3695700"/>
              <a:ext cx="2057400" cy="1219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762000" y="3276600"/>
              <a:ext cx="2438400" cy="10668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люс 23"/>
            <p:cNvSpPr/>
            <p:nvPr/>
          </p:nvSpPr>
          <p:spPr>
            <a:xfrm>
              <a:off x="1600200" y="5715000"/>
              <a:ext cx="914400" cy="9144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981200" y="3276600"/>
              <a:ext cx="1219200" cy="10668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838200" y="4343400"/>
              <a:ext cx="2362200" cy="9906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381000" y="3733800"/>
              <a:ext cx="2057400" cy="1143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4953000" y="2743200"/>
            <a:ext cx="3352800" cy="3200400"/>
          </p:xfrm>
          <a:graphic>
            <a:graphicData uri="http://schemas.openxmlformats.org/presentationml/2006/ole">
              <p:oleObj spid="_x0000_s3076" name="Формула" r:id="rId6" imgW="571320" imgH="711000" progId="Equation.3">
                <p:embed/>
              </p:oleObj>
            </a:graphicData>
          </a:graphic>
        </p:graphicFrame>
        <p:sp>
          <p:nvSpPr>
            <p:cNvPr id="32" name="Минус 31"/>
            <p:cNvSpPr/>
            <p:nvPr/>
          </p:nvSpPr>
          <p:spPr>
            <a:xfrm>
              <a:off x="5943600" y="5791200"/>
              <a:ext cx="1600200" cy="838200"/>
            </a:xfrm>
            <a:prstGeom prst="mathMinus">
              <a:avLst/>
            </a:prstGeom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5334000" y="3352800"/>
              <a:ext cx="24384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6553200" y="4343400"/>
              <a:ext cx="1219200" cy="990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5334000" y="3276600"/>
              <a:ext cx="2438400" cy="1066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4914900" y="3695700"/>
              <a:ext cx="2057400" cy="1219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5334000" y="3352800"/>
              <a:ext cx="1219200" cy="9906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H="1">
              <a:off x="6134100" y="3771900"/>
              <a:ext cx="2057400" cy="12192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5334000" y="4343400"/>
              <a:ext cx="2438400" cy="10668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733800" y="228600"/>
          <a:ext cx="1358900" cy="1828800"/>
        </p:xfrm>
        <a:graphic>
          <a:graphicData uri="http://schemas.openxmlformats.org/presentationml/2006/ole">
            <p:oleObj spid="_x0000_s3077" name="Формула" r:id="rId7" imgW="431640" imgH="68580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1295400" y="533400"/>
            <a:ext cx="1905000" cy="1371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133600" y="457200"/>
            <a:ext cx="1905000" cy="1371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48000" y="533400"/>
            <a:ext cx="1600200" cy="1143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048000" y="533400"/>
            <a:ext cx="1447800" cy="1447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362200" y="533400"/>
            <a:ext cx="13716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600200" y="533400"/>
            <a:ext cx="13716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люс 51"/>
          <p:cNvSpPr/>
          <p:nvPr/>
        </p:nvSpPr>
        <p:spPr bwMode="auto">
          <a:xfrm>
            <a:off x="3124200" y="1981200"/>
            <a:ext cx="381000" cy="457200"/>
          </a:xfrm>
          <a:prstGeom prst="mathPl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люс 52"/>
          <p:cNvSpPr/>
          <p:nvPr/>
        </p:nvSpPr>
        <p:spPr bwMode="auto">
          <a:xfrm>
            <a:off x="3810000" y="1905000"/>
            <a:ext cx="381000" cy="457200"/>
          </a:xfrm>
          <a:prstGeom prst="mathPl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люс 53"/>
          <p:cNvSpPr/>
          <p:nvPr/>
        </p:nvSpPr>
        <p:spPr bwMode="auto">
          <a:xfrm>
            <a:off x="4419600" y="1905000"/>
            <a:ext cx="381000" cy="457200"/>
          </a:xfrm>
          <a:prstGeom prst="mathPl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Минус 54"/>
          <p:cNvSpPr/>
          <p:nvPr/>
        </p:nvSpPr>
        <p:spPr bwMode="auto">
          <a:xfrm>
            <a:off x="3733800" y="228600"/>
            <a:ext cx="152400" cy="152400"/>
          </a:xfrm>
          <a:prstGeom prst="mathMinus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Минус 55"/>
          <p:cNvSpPr/>
          <p:nvPr/>
        </p:nvSpPr>
        <p:spPr bwMode="auto">
          <a:xfrm>
            <a:off x="2895600" y="228600"/>
            <a:ext cx="152400" cy="152400"/>
          </a:xfrm>
          <a:prstGeom prst="mathMinus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Минус 56"/>
          <p:cNvSpPr/>
          <p:nvPr/>
        </p:nvSpPr>
        <p:spPr bwMode="auto">
          <a:xfrm>
            <a:off x="4419600" y="304800"/>
            <a:ext cx="152400" cy="152400"/>
          </a:xfrm>
          <a:prstGeom prst="mathMinus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289</Words>
  <Application>Microsoft Office PowerPoint</Application>
  <PresentationFormat>Экран (4:3)</PresentationFormat>
  <Paragraphs>92</Paragraphs>
  <Slides>36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Office Theme</vt:lpstr>
      <vt:lpstr>Формула</vt:lpstr>
      <vt:lpstr>Интегрированное занятие по теме «Решение систем линейных уравнений»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 Ивановна</dc:creator>
  <cp:lastModifiedBy>User</cp:lastModifiedBy>
  <cp:revision>153</cp:revision>
  <dcterms:created xsi:type="dcterms:W3CDTF">2008-12-27T13:38:57Z</dcterms:created>
  <dcterms:modified xsi:type="dcterms:W3CDTF">2010-01-23T07:44:08Z</dcterms:modified>
</cp:coreProperties>
</file>