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A007F-42ED-4E6A-9AB7-E2E51BD06DC1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E72EDC-8424-4720-A530-13D32FA6B9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714511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Океаны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7158" y="3228536"/>
            <a:ext cx="8358246" cy="2343604"/>
          </a:xfrm>
        </p:spPr>
        <p:txBody>
          <a:bodyPr/>
          <a:lstStyle/>
          <a:p>
            <a:pPr algn="ctr"/>
            <a:r>
              <a:rPr lang="ru-RU" sz="3200" b="1" dirty="0" smtClean="0"/>
              <a:t>Огромный океан неведомого окружает нас. И чем больше мы знаем, тем больше загадок задает нам природа.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                                                                    </a:t>
            </a:r>
            <a:r>
              <a:rPr lang="ru-RU" dirty="0" smtClean="0"/>
              <a:t>В.А. Обручев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Течения в</a:t>
            </a:r>
            <a:br>
              <a:rPr lang="ru-RU" sz="3600" b="1" dirty="0" smtClean="0"/>
            </a:br>
            <a:r>
              <a:rPr lang="ru-RU" sz="3600" b="1" dirty="0" smtClean="0"/>
              <a:t> океане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4000528" cy="4895872"/>
          </a:xfrm>
        </p:spPr>
        <p:txBody>
          <a:bodyPr>
            <a:noAutofit/>
          </a:bodyPr>
          <a:lstStyle/>
          <a:p>
            <a:r>
              <a:rPr lang="ru-RU" sz="1800" dirty="0" smtClean="0"/>
              <a:t>Течения 12, 14 и 15 сливаются друг с другом во всех трех океанах и образуют непрерывное кольцо течений вокруг Антарктиды.</a:t>
            </a:r>
            <a:br>
              <a:rPr lang="ru-RU" sz="1800" dirty="0" smtClean="0"/>
            </a:br>
            <a:r>
              <a:rPr lang="ru-RU" sz="1800" dirty="0" smtClean="0"/>
              <a:t>В океанах Атлантическом и Тихом имеются оба экваториальных кольца течений. </a:t>
            </a:r>
            <a:br>
              <a:rPr lang="ru-RU" sz="1800" dirty="0" smtClean="0"/>
            </a:br>
            <a:r>
              <a:rPr lang="ru-RU" sz="1800" dirty="0" smtClean="0"/>
              <a:t>Очевидно, что течения, идущие вдоль меридианов от экватора, несут более теплую воду, а к экватору — более холодную.</a:t>
            </a:r>
            <a:br>
              <a:rPr lang="ru-RU" sz="1800" dirty="0" smtClean="0"/>
            </a:br>
            <a:r>
              <a:rPr lang="ru-RU" sz="1800" dirty="0" smtClean="0"/>
              <a:t>На рисунке течения 3, 5 и 10 будут теплыми, а течения 9, 11 и 13 — холодными. Остальные течения несут воду с температурой, соответствующей их географическому положению.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071965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500462" cy="1319236"/>
          </a:xfrm>
        </p:spPr>
        <p:txBody>
          <a:bodyPr/>
          <a:lstStyle/>
          <a:p>
            <a:pPr algn="ctr"/>
            <a:r>
              <a:rPr lang="ru-RU" sz="2800" b="1" dirty="0" smtClean="0"/>
              <a:t>Особенности климата </a:t>
            </a:r>
            <a:r>
              <a:rPr lang="ru-RU" sz="2800" b="1" dirty="0" smtClean="0"/>
              <a:t>Атлантического </a:t>
            </a:r>
            <a:r>
              <a:rPr lang="ru-RU" sz="2800" b="1" dirty="0" smtClean="0"/>
              <a:t>океана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143280" cy="4895872"/>
          </a:xfrm>
        </p:spPr>
        <p:txBody>
          <a:bodyPr>
            <a:normAutofit fontScale="92500"/>
          </a:bodyPr>
          <a:lstStyle/>
          <a:p>
            <a:r>
              <a:rPr lang="ru-RU" sz="1600" b="1" dirty="0" smtClean="0"/>
              <a:t>Температура</a:t>
            </a:r>
            <a:r>
              <a:rPr lang="ru-RU" sz="1600" dirty="0" smtClean="0"/>
              <a:t> воды на поверхности Атлантического океана, как и в Тихом, в южном полушарии в целом ниже, чем в северном. Даже на 60° </a:t>
            </a:r>
            <a:r>
              <a:rPr lang="ru-RU" sz="1600" dirty="0" err="1" smtClean="0"/>
              <a:t>с.ш</a:t>
            </a:r>
            <a:r>
              <a:rPr lang="ru-RU" sz="1600" dirty="0" smtClean="0"/>
              <a:t>. (за исключением северо-западных районов) температура поверхностных вод колеблется в течение года от 6 до 10 °С. В южном полушарии на той же широте она близка к 0 °С и в восточной части ниже, чем в западной.</a:t>
            </a:r>
          </a:p>
          <a:p>
            <a:r>
              <a:rPr lang="ru-RU" sz="1600" dirty="0" smtClean="0"/>
              <a:t>Наиболее теплые поверхностные воды Атлантики (26...28 °С) приурочены к зоне между экватором и Северным тропиком. Но даже эти максимальные величины не достигают значений, отмечаемых на тех же широтах в Тихом и Индийском океанах.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85926"/>
            <a:ext cx="571500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028944" cy="1162050"/>
          </a:xfrm>
        </p:spPr>
        <p:txBody>
          <a:bodyPr/>
          <a:lstStyle/>
          <a:p>
            <a:pPr algn="ctr"/>
            <a:r>
              <a:rPr lang="ru-RU" sz="2800" b="1" dirty="0" smtClean="0"/>
              <a:t>Органический мир Атлантического  океана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</a:t>
            </a:r>
          </a:p>
          <a:p>
            <a:r>
              <a:rPr lang="ru-RU" sz="1800" dirty="0" smtClean="0"/>
              <a:t>Атлантический океан беднее видами организмов, чем Тихий (всего 200 тыс. видов растений и животных). Однако продуктивность его исключительно велика. Более разнообразен органический мир </a:t>
            </a:r>
            <a:r>
              <a:rPr lang="ru-RU" sz="1800" smtClean="0"/>
              <a:t>тропических областей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928802"/>
            <a:ext cx="5000660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/>
              <a:t>Значение Атлантического океана в жизни человека</a:t>
            </a:r>
            <a:endParaRPr lang="ru-RU" sz="4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Наибольшая часть улова (86 %) состоит из рыб и прежде всего из представителей сельдевых (сельдь, сардины и др.), тресковых (треска, пикша, </a:t>
            </a:r>
            <a:r>
              <a:rPr lang="ru-RU" dirty="0" err="1" smtClean="0"/>
              <a:t>мерлуза</a:t>
            </a:r>
            <a:r>
              <a:rPr lang="ru-RU" dirty="0" smtClean="0"/>
              <a:t>, сайда, мерланг, навага и др.), окуневых (морские окуни), камбаловых (камбалы, палтусы) и др., составляющих около 70 % общего вылова. Существенное значение в общем вылове имеют беспозвоночные - около 8 % - особенно различные моллюски (устрицы, мидии, кальмары) и ракообразные (омары, крабы). Киты и ластоногие дают 5 % улова, растения - 1 %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3143272" cy="150019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Индийский океан 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1785926"/>
            <a:ext cx="2533680" cy="3222179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Инди́йский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океа́н</a:t>
            </a:r>
            <a:r>
              <a:rPr lang="ru-RU" sz="1800" dirty="0" smtClean="0"/>
              <a:t> — третий по размеру океан Земли, покрывающий около 20 % её водной поверхности. Его площадь составляет 90,17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км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; объём — 210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км</a:t>
            </a:r>
            <a:r>
              <a:rPr lang="ru-RU" sz="1800" baseline="30000" dirty="0" smtClean="0"/>
              <a:t>3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837" r="10837"/>
          <a:stretch>
            <a:fillRect/>
          </a:stretch>
        </p:blipFill>
        <p:spPr bwMode="auto">
          <a:xfrm rot="420000">
            <a:off x="3466195" y="1237972"/>
            <a:ext cx="5266075" cy="421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Рельеф дна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214710" cy="4572000"/>
          </a:xfrm>
        </p:spPr>
        <p:txBody>
          <a:bodyPr/>
          <a:lstStyle/>
          <a:p>
            <a:r>
              <a:rPr lang="ru-RU" sz="1600" dirty="0" smtClean="0"/>
              <a:t>В районе острова </a:t>
            </a:r>
            <a:r>
              <a:rPr lang="ru-RU" sz="1600" dirty="0" err="1" smtClean="0"/>
              <a:t>Родригес</a:t>
            </a:r>
            <a:r>
              <a:rPr lang="ru-RU" sz="1600" dirty="0" smtClean="0"/>
              <a:t>  существует тройное соединение, где сходятся Центрально-Индийский и Западно-Индийский хребты, а также Австрало-Антарктическое поднятие. Хребты состоят из обрывистых горных цепей.  Дно Индийского океана покрыто отложениями мелового и более поздних периодов. Глубочайший из многочисленных желобов океана — Яванский (4 500 км в длину и 28 км в ширину)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571612"/>
            <a:ext cx="457203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Течения в Индийском океане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образовании течений Индийского океана большую роль играют сильные муссонные ветры, дующие летом с  океана на сушу, а зимой – с суши на  океан. Кроме того, на характере течений сказывается то, что северные границы океана не выходят за пределы тропиков. В результате сезонные круговые течения движутся по часовой стрелки,  или против часовой стрелки.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886068" cy="1162050"/>
          </a:xfrm>
        </p:spPr>
        <p:txBody>
          <a:bodyPr/>
          <a:lstStyle/>
          <a:p>
            <a:pPr algn="ctr"/>
            <a:r>
              <a:rPr lang="ru-RU" sz="2400" b="1" dirty="0" smtClean="0"/>
              <a:t>Особенности климата Индийского океана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143280" cy="4572000"/>
          </a:xfrm>
        </p:spPr>
        <p:txBody>
          <a:bodyPr/>
          <a:lstStyle/>
          <a:p>
            <a:r>
              <a:rPr lang="en-US" sz="2400" dirty="0" smtClean="0"/>
              <a:t>     </a:t>
            </a:r>
            <a:r>
              <a:rPr lang="ru-RU" sz="2400" dirty="0" smtClean="0"/>
              <a:t>В  данном регионе выделяются четыре вытянутых вдоль параллелей климатических пояса. Летом температура над океаном составляет 28-32°С, зимой понижается до 18-22°С.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357298"/>
            <a:ext cx="52832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2"/>
            <a:ext cx="3286148" cy="1162050"/>
          </a:xfrm>
        </p:spPr>
        <p:txBody>
          <a:bodyPr/>
          <a:lstStyle/>
          <a:p>
            <a:pPr algn="ctr"/>
            <a:r>
              <a:rPr lang="ru-RU" sz="2800" b="1" dirty="0" smtClean="0"/>
              <a:t>Органический мир Индийского океана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143280" cy="4572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Флора и фауна данного региона необычайно богаты. Растительный мир представлен бурыми,  красными и зелеными водорослями.  Типичными представителями зоопланктона являются веслоногие рачки, сифонофоры  и крылоногие моллюски.</a:t>
            </a:r>
          </a:p>
          <a:p>
            <a:r>
              <a:rPr lang="ru-RU" sz="1600" dirty="0" smtClean="0"/>
              <a:t>     Океанские воды населяют моллюски,  кальмары, крабы  и лангусты. Много рыбы. </a:t>
            </a:r>
          </a:p>
          <a:p>
            <a:r>
              <a:rPr lang="ru-RU" sz="1600" dirty="0" smtClean="0"/>
              <a:t>       К эндемикам относятся морские змеи и дюгонь — млекопитающее отряда сирен.</a:t>
            </a:r>
            <a:endParaRPr lang="ru-RU" sz="1600" dirty="0"/>
          </a:p>
        </p:txBody>
      </p:sp>
      <p:pic>
        <p:nvPicPr>
          <p:cNvPr id="1026" name="Picture 2" descr="C:\Documents and Settings\Admin\Мои документы\Мои рисунки\untitl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736"/>
            <a:ext cx="5143536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Значение Индийского океана в жизни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Рыбный промысел</a:t>
            </a:r>
          </a:p>
          <a:p>
            <a:r>
              <a:rPr lang="en-US" dirty="0" smtClean="0"/>
              <a:t>  </a:t>
            </a:r>
            <a:r>
              <a:rPr lang="ru-RU" sz="2400" dirty="0" smtClean="0"/>
              <a:t>Значение Индийского океана для мирового рыболовного промысла невелико: уловы здесь составляют лишь 5 % от общего объема. Главные промысловые рыбы здешних вод — тунец, сардина, хамса, несколько видов акул, барракуды</a:t>
            </a:r>
            <a:r>
              <a:rPr lang="en-US" sz="2400" dirty="0" smtClean="0"/>
              <a:t> </a:t>
            </a:r>
            <a:r>
              <a:rPr lang="ru-RU" sz="2400" dirty="0" smtClean="0"/>
              <a:t> и скаты; ловят здесь также креветок, омаров</a:t>
            </a:r>
            <a:r>
              <a:rPr lang="en-US" sz="2400" dirty="0" smtClean="0"/>
              <a:t> </a:t>
            </a:r>
            <a:r>
              <a:rPr lang="ru-RU" sz="2400" dirty="0" smtClean="0"/>
              <a:t>и лангустов.</a:t>
            </a:r>
          </a:p>
          <a:p>
            <a:r>
              <a:rPr lang="ru-RU" b="1" dirty="0" smtClean="0"/>
              <a:t>Транспортные пути</a:t>
            </a:r>
          </a:p>
          <a:p>
            <a:r>
              <a:rPr lang="ru-RU" dirty="0" smtClean="0"/>
              <a:t>Важнейшими транспортными путями Индийского океана являются маршруты из Персидского залива в Европу и Северную Америку, а также из </a:t>
            </a:r>
            <a:r>
              <a:rPr lang="en-US" dirty="0" smtClean="0"/>
              <a:t> </a:t>
            </a:r>
            <a:r>
              <a:rPr lang="ru-RU" dirty="0" err="1" smtClean="0"/>
              <a:t>Аденского</a:t>
            </a:r>
            <a:r>
              <a:rPr lang="ru-RU" dirty="0" smtClean="0"/>
              <a:t> залива в Индию, Индонезию, Австралию, Японию и Китай.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Тихий океан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2828784"/>
            <a:ext cx="2714644" cy="2957669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sz="8000" dirty="0" smtClean="0"/>
              <a:t>-  </a:t>
            </a:r>
            <a:r>
              <a:rPr lang="ru-RU" sz="8000" dirty="0" smtClean="0"/>
              <a:t>На какие части его делит линия экватора? </a:t>
            </a:r>
            <a:br>
              <a:rPr lang="ru-RU" sz="8000" dirty="0" smtClean="0"/>
            </a:br>
            <a:r>
              <a:rPr lang="en-US" sz="8000" dirty="0" smtClean="0"/>
              <a:t>- </a:t>
            </a:r>
            <a:r>
              <a:rPr lang="ru-RU" sz="8000" dirty="0" smtClean="0"/>
              <a:t>  На какие части   Тихий океан делит 180 меридиан? </a:t>
            </a:r>
            <a:br>
              <a:rPr lang="ru-RU" sz="8000" dirty="0" smtClean="0"/>
            </a:br>
            <a:r>
              <a:rPr lang="en-US" sz="8000" dirty="0" smtClean="0"/>
              <a:t>- </a:t>
            </a:r>
            <a:r>
              <a:rPr lang="ru-RU" sz="8000" dirty="0" smtClean="0"/>
              <a:t> Между какими материками расположен данный океан? </a:t>
            </a:r>
            <a:br>
              <a:rPr lang="ru-RU" sz="8000" dirty="0" smtClean="0"/>
            </a:br>
            <a:r>
              <a:rPr lang="en-US" sz="8000" dirty="0" smtClean="0"/>
              <a:t>--</a:t>
            </a:r>
            <a:r>
              <a:rPr lang="ru-RU" sz="8000" dirty="0" smtClean="0"/>
              <a:t> Как он лежит относительно других океанов?</a:t>
            </a:r>
            <a:endParaRPr lang="ru-RU" sz="8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00043"/>
            <a:ext cx="2928958" cy="171451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Северный Ледовитый океан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285992"/>
            <a:ext cx="2857520" cy="27221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Площадь зеркала 14,75 млн. км² </a:t>
            </a:r>
          </a:p>
          <a:p>
            <a:r>
              <a:rPr lang="ru-RU" sz="2000" dirty="0" smtClean="0"/>
              <a:t>Наибольшая глубина 5527 м.</a:t>
            </a:r>
          </a:p>
          <a:p>
            <a:r>
              <a:rPr lang="ru-RU" sz="2000" dirty="0" smtClean="0"/>
              <a:t> Средняя глубина 1225 м.</a:t>
            </a:r>
          </a:p>
          <a:p>
            <a:r>
              <a:rPr lang="ru-RU" sz="2000" dirty="0" smtClean="0"/>
              <a:t> Объём 18,07 млн. км³.</a:t>
            </a:r>
            <a:endParaRPr lang="ru-RU" sz="2000" dirty="0"/>
          </a:p>
        </p:txBody>
      </p:sp>
      <p:pic>
        <p:nvPicPr>
          <p:cNvPr id="1026" name="Picture 2" descr="C:\Documents and Settings\Admin\Мои документы\Мои рисунки\pictur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 rot="420000">
            <a:off x="3619046" y="1221301"/>
            <a:ext cx="4687214" cy="423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Рельеф дна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214710" cy="4824434"/>
          </a:xfrm>
        </p:spPr>
        <p:txBody>
          <a:bodyPr/>
          <a:lstStyle/>
          <a:p>
            <a:r>
              <a:rPr lang="ru-RU" sz="1800" dirty="0" smtClean="0"/>
              <a:t>Северный Ледовитый океан принято делить на 3 обширные акватории: Арктический бассейн, </a:t>
            </a:r>
            <a:r>
              <a:rPr lang="ru-RU" sz="1800" dirty="0" err="1" smtClean="0"/>
              <a:t>Северо-Европейский</a:t>
            </a:r>
            <a:r>
              <a:rPr lang="ru-RU" sz="1800" dirty="0" smtClean="0"/>
              <a:t> бассейн  и моря, расположенные в пределах материковой отмели.  За материковой отмелью дно резко понижается, образуя ступень с глубиной у подножия до 2000—2800 м, окаймляющую центральную глубоководную часть океана — Арктический бассейн, который  делится на ряд глубоководных котловин.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500174"/>
            <a:ext cx="478634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Особенности климата  </a:t>
            </a:r>
            <a:br>
              <a:rPr lang="ru-RU" sz="3200" b="1" dirty="0" smtClean="0"/>
            </a:br>
            <a:r>
              <a:rPr lang="ru-RU" sz="3200" b="1" dirty="0" smtClean="0"/>
              <a:t>Северного Ледовитого океана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Климат арктический. В зимние месяцы (январь-апрель) над Арктическим бассейном располагается область высокого давления (Арктический антициклон), летом формируется область сравнительно низкого давления. Во все сезоны сюда с Атлантики</a:t>
            </a:r>
            <a:r>
              <a:rPr lang="en-US" dirty="0" smtClean="0"/>
              <a:t> </a:t>
            </a:r>
            <a:r>
              <a:rPr lang="ru-RU" dirty="0" smtClean="0"/>
              <a:t>проникают циклоны, принося облачность, осадки,  ветер до 15—20 м/с. Над </a:t>
            </a:r>
            <a:r>
              <a:rPr lang="ru-RU" dirty="0" err="1" smtClean="0"/>
              <a:t>Северо-Европейским</a:t>
            </a:r>
            <a:r>
              <a:rPr lang="ru-RU" dirty="0" smtClean="0"/>
              <a:t> бассейном в течение всего года господствует ложбина Исландского минимума, а над Гренландией — максимума атмосферного давления. Через </a:t>
            </a:r>
            <a:r>
              <a:rPr lang="ru-RU" dirty="0" err="1" smtClean="0"/>
              <a:t>Северо-Европейский</a:t>
            </a:r>
            <a:r>
              <a:rPr lang="ru-RU" dirty="0" smtClean="0"/>
              <a:t> бассейн проходит большое количество циклонов, вызывающих резкие перемены погоды, обильные осадки и туманы.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2"/>
            <a:ext cx="3286148" cy="1162050"/>
          </a:xfrm>
        </p:spPr>
        <p:txBody>
          <a:bodyPr/>
          <a:lstStyle/>
          <a:p>
            <a:pPr algn="ctr"/>
            <a:r>
              <a:rPr lang="ru-RU" sz="3600" b="1" dirty="0" smtClean="0"/>
              <a:t>Флора и фауна океана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676400"/>
            <a:ext cx="3286148" cy="4572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Растительный и животный мир Северного Ледовитого океана представлен арктическими и атлантическими формами. Число видов и особей организмов убывает в направлении к полюсу. Однако во всём Северном Ледовитом океане интенсивно развивается фитопланктон, в том числе и среди льдов Арктического бассейна. Животный мир более разнообразен в </a:t>
            </a:r>
            <a:r>
              <a:rPr lang="ru-RU" sz="1600" dirty="0" err="1" smtClean="0"/>
              <a:t>Северо-Европейском</a:t>
            </a:r>
            <a:r>
              <a:rPr lang="ru-RU" sz="1600" dirty="0" smtClean="0"/>
              <a:t> бассейне, главным образом рыбы: сельдь, треска, морской окунь,  пикша; в Арктическом бассейне — белый медведь, морж, тюлень, нарвал, белуха.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85926"/>
            <a:ext cx="5143536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58166" cy="985822"/>
          </a:xfrm>
        </p:spPr>
        <p:txBody>
          <a:bodyPr/>
          <a:lstStyle/>
          <a:p>
            <a:pPr algn="ctr"/>
            <a:r>
              <a:rPr lang="ru-RU" sz="2800" b="1" dirty="0" smtClean="0"/>
              <a:t>Значение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ru-RU" sz="2800" b="1" dirty="0" smtClean="0"/>
              <a:t>Северного Ледовитого</a:t>
            </a:r>
            <a:br>
              <a:rPr lang="ru-RU" sz="2800" b="1" dirty="0" smtClean="0"/>
            </a:br>
            <a:r>
              <a:rPr lang="ru-RU" sz="2800" b="1" dirty="0" smtClean="0"/>
              <a:t> океана в жизни человека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676400"/>
            <a:ext cx="3071842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Россия сегодня продолжает освоение и использование Северного морского пути. Основными пользователями Северного морского пути в России сегодня являются «Норильский никель», «Газпром», «</a:t>
            </a:r>
            <a:r>
              <a:rPr lang="ru-RU" dirty="0" err="1" smtClean="0"/>
              <a:t>Лукойл</a:t>
            </a:r>
            <a:r>
              <a:rPr lang="ru-RU" dirty="0" smtClean="0"/>
              <a:t>», «Роснефть», «</a:t>
            </a:r>
            <a:r>
              <a:rPr lang="ru-RU" dirty="0" err="1" smtClean="0"/>
              <a:t>Росшельф</a:t>
            </a:r>
            <a:r>
              <a:rPr lang="ru-RU" dirty="0" smtClean="0"/>
              <a:t>», Красноярский край, Саха—Якутия, Чукотка. По данным исполнительного директора Некоммерческого партнерства по координации использования </a:t>
            </a:r>
            <a:r>
              <a:rPr lang="ru-RU" dirty="0" err="1" smtClean="0"/>
              <a:t>Севморпути</a:t>
            </a:r>
            <a:r>
              <a:rPr lang="ru-RU" dirty="0" smtClean="0"/>
              <a:t> (и бывшего начальника Администрации Северного морского пути) В. Михайличенко, по сравнению с 80-ми годами объём перевозок по Северному морскому пути снизился примерно в 5—6 раз с 6—8 миллионов тонн грузов в год.</a:t>
            </a:r>
            <a:r>
              <a:rPr lang="ru-RU" baseline="30000" dirty="0" smtClean="0"/>
              <a:t>[1]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857364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Географический энциклопедический словарь. М., 1986.</a:t>
            </a:r>
          </a:p>
          <a:p>
            <a:r>
              <a:rPr lang="ru-RU" dirty="0" smtClean="0"/>
              <a:t>. «Мировой океан» В.Н. Степанов «Знание», Москва, 1974.</a:t>
            </a:r>
            <a:endParaRPr lang="en-US" dirty="0" smtClean="0"/>
          </a:p>
          <a:p>
            <a:r>
              <a:rPr lang="ru-RU" dirty="0" smtClean="0"/>
              <a:t>Человек и океан. Громов Ф.Н Горшков С.Г. </a:t>
            </a:r>
            <a:r>
              <a:rPr lang="ru-RU" smtClean="0"/>
              <a:t>С.-П., ВМФ, 1996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Автор презентации: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85800" y="2071678"/>
            <a:ext cx="3529010" cy="30718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Тимошина </a:t>
            </a:r>
          </a:p>
          <a:p>
            <a:r>
              <a:rPr lang="ru-RU" sz="2400" dirty="0" smtClean="0"/>
              <a:t>Наталья </a:t>
            </a:r>
            <a:r>
              <a:rPr lang="ru-RU" sz="2400" dirty="0" smtClean="0"/>
              <a:t>Сергеевна-</a:t>
            </a:r>
            <a:endParaRPr lang="en-US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учитель географии МОУ СОШ с. </a:t>
            </a:r>
            <a:r>
              <a:rPr lang="ru-RU" sz="2400" dirty="0" err="1" smtClean="0"/>
              <a:t>Гулёновка</a:t>
            </a:r>
            <a:r>
              <a:rPr lang="ru-RU" sz="2400" dirty="0" smtClean="0"/>
              <a:t> Пензенской области </a:t>
            </a:r>
            <a:r>
              <a:rPr lang="ru-RU" sz="2400" dirty="0" err="1" smtClean="0"/>
              <a:t>Сердобского</a:t>
            </a:r>
            <a:r>
              <a:rPr lang="ru-RU" sz="2400" dirty="0" smtClean="0"/>
              <a:t> района</a:t>
            </a:r>
            <a:endParaRPr lang="ru-RU" sz="2400" dirty="0"/>
          </a:p>
        </p:txBody>
      </p:sp>
      <p:pic>
        <p:nvPicPr>
          <p:cNvPr id="1026" name="Picture 2" descr="C:\Documents and Settings\Администратор\Мои документы\Мои рисунки\Я\IMG_10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045493"/>
            <a:ext cx="3971924" cy="3026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Рельеф дна</a:t>
            </a:r>
            <a:br>
              <a:rPr lang="ru-RU" sz="3600" dirty="0" smtClean="0"/>
            </a:br>
            <a:r>
              <a:rPr lang="ru-RU" sz="3600" dirty="0" smtClean="0"/>
              <a:t>океана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Рельеф представлен береговой отмелью, ступенчатым склоном, равнинами, горными структурами и желобами. </a:t>
            </a:r>
            <a:r>
              <a:rPr lang="ru-RU" sz="2000" dirty="0" err="1" smtClean="0"/>
              <a:t>Марианский</a:t>
            </a:r>
            <a:r>
              <a:rPr lang="ru-RU" sz="2000" dirty="0" smtClean="0"/>
              <a:t> желоб</a:t>
            </a:r>
            <a:endParaRPr lang="en-US" sz="2000" dirty="0" smtClean="0"/>
          </a:p>
          <a:p>
            <a:r>
              <a:rPr lang="ru-RU" sz="2000" dirty="0" smtClean="0"/>
              <a:t> 11 022 м. «Огненное кольцо».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00108"/>
            <a:ext cx="471490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/>
              <a:t>Течения в</a:t>
            </a:r>
            <a:br>
              <a:rPr lang="ru-RU" sz="4000" b="1" dirty="0" smtClean="0"/>
            </a:br>
            <a:r>
              <a:rPr lang="ru-RU" sz="4000" b="1" dirty="0" smtClean="0"/>
              <a:t> океане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3429024" cy="4572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Течения.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r>
              <a:rPr lang="ru-RU" sz="1800" dirty="0" smtClean="0"/>
              <a:t>Они в Тихом океане образуют два кольца. Северное — Северное Пассатное, Куросио, Северное Тихоокеанское, Калифорнийское. Эти течения движутся по часовой стрелке. Южное кольцо включает в себя Южное Пассатное, Восточно-Австралийское, Перуанское и течение 3ападных ветров. Это кольцо течений движется против часовой стрелки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000240"/>
            <a:ext cx="542925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Особенности климата Тихого океана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676400"/>
            <a:ext cx="3643338" cy="4824434"/>
          </a:xfrm>
        </p:spPr>
        <p:txBody>
          <a:bodyPr>
            <a:noAutofit/>
          </a:bodyPr>
          <a:lstStyle/>
          <a:p>
            <a:r>
              <a:rPr lang="ru-RU" b="1" dirty="0" smtClean="0"/>
              <a:t>Климат.</a:t>
            </a:r>
            <a:r>
              <a:rPr lang="ru-RU" dirty="0" smtClean="0"/>
              <a:t> Тихий океан расположен во всех климатических поясах. При движении от экватора к полюсам температура понижается от 24°С (у экватора) до 0° (в районе Антарктиды).</a:t>
            </a:r>
            <a:br>
              <a:rPr lang="ru-RU" dirty="0" smtClean="0"/>
            </a:br>
            <a:r>
              <a:rPr lang="ru-RU" dirty="0" smtClean="0"/>
              <a:t>На климат Тихого океана и прилегающих территорий большое влияние оказывают пассаты, господствующие в тропиках, и западные ветры, дующие в умеренных широтах. Летом с океана на сушу дуют переменные ветры — муссоны, оказывающие влияние на климат восточных берегов Евразии. Максимальное количество осадков на территории океана выпадает в западной части экваториального пояса (до 3000 мм), а минимальное — в восточной (около 100 мм). В западной части океана, которая находится под воздействием муссонов с их внезапными капризами, возникают тайфуны и ураганы.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785926"/>
            <a:ext cx="535781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Органический мир Тихого океана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Органический мир.</a:t>
            </a:r>
            <a:r>
              <a:rPr lang="ru-RU" sz="1800" dirty="0" smtClean="0"/>
              <a:t> Теплые воды океана способствуют работе кораллов, которых здесь множество. Вдоль восточных берегов Австралии протянулся Большой Барьерный риф — самый крупный «хребет», созданный организмами. В северных водах обитают </a:t>
            </a:r>
            <a:r>
              <a:rPr lang="ru-RU" sz="1800" dirty="0" err="1" smtClean="0"/>
              <a:t>лосо</a:t>
            </a:r>
            <a:r>
              <a:rPr lang="en-US" sz="1800" dirty="0" smtClean="0"/>
              <a:t>c</a:t>
            </a:r>
            <a:r>
              <a:rPr lang="ru-RU" sz="1800" dirty="0" err="1" smtClean="0"/>
              <a:t>евые</a:t>
            </a:r>
            <a:r>
              <a:rPr lang="ru-RU" sz="1800" dirty="0" smtClean="0"/>
              <a:t> рыбы, крабы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492922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Значение Тихого океана в жизни человека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Тихий океан играет важную роль в жизни многих стран. Половина мирового улова рыбы приходится на эту акваторию, значительную часть его составляют различные Моллюски, крабы, креветки, криль. В некоторых странах На Морском дне выращивают моллюсков, различные водоросли, которые используют в пищу. На шельфе Тихого океана ведут разработку россыпей металлов, нефти. Через этот океан проходят важные морские пути, протяженность этих трасс велика.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Хозяйственная деятельность человека привела к загрязнению вод океана и к истреблению некоторых видов животных. Так, в XVIII веке были истреблены морские коровы, на грани истребления находятся котики, киты. Большую опасность представляет загрязнение вод нефтью, отходами промышленности.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9"/>
            <a:ext cx="2786082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Атлантический океан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3071834" cy="5000660"/>
          </a:xfrm>
        </p:spPr>
        <p:txBody>
          <a:bodyPr>
            <a:normAutofit lnSpcReduction="10000"/>
          </a:bodyPr>
          <a:lstStyle/>
          <a:p>
            <a:r>
              <a:rPr lang="ru-RU" sz="1800" b="1" dirty="0" err="1" smtClean="0"/>
              <a:t>Атланти́ческий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океа́н</a:t>
            </a:r>
            <a:r>
              <a:rPr lang="ru-RU" sz="1800" dirty="0" smtClean="0"/>
              <a:t> — второй по величине океан после Тихого океана.</a:t>
            </a:r>
          </a:p>
          <a:p>
            <a:r>
              <a:rPr lang="ru-RU" sz="1800" dirty="0" smtClean="0"/>
              <a:t>Площадь 91,6 млн. км², из которых около четверти приходится на внутриконтинентальные моря. Площадь прибережных морей невелика .Объём вод составляет 329,7 млн. км³, что равно 25 % объема Мирового океана. </a:t>
            </a:r>
          </a:p>
          <a:p>
            <a:r>
              <a:rPr lang="ru-RU" sz="1800" dirty="0" smtClean="0"/>
              <a:t>Название произошло от имени титана Атласа (Атланта)в греческой мифологии  или от легендарного острова Атлантида.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 bwMode="auto">
          <a:xfrm rot="420000">
            <a:off x="3463840" y="1232960"/>
            <a:ext cx="5186462" cy="425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2743200" cy="857256"/>
          </a:xfrm>
        </p:spPr>
        <p:txBody>
          <a:bodyPr/>
          <a:lstStyle/>
          <a:p>
            <a:pPr algn="ctr"/>
            <a:r>
              <a:rPr lang="ru-RU" sz="4000" b="1" dirty="0" smtClean="0"/>
              <a:t>Рельеф дна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Характерным элементом рельефа дна </a:t>
            </a:r>
            <a:r>
              <a:rPr lang="ru-RU" sz="1800" b="1" dirty="0" smtClean="0"/>
              <a:t>Атлантический океан</a:t>
            </a:r>
            <a:r>
              <a:rPr lang="ru-RU" sz="1800" dirty="0" smtClean="0"/>
              <a:t> является огромный меридиональный </a:t>
            </a:r>
            <a:r>
              <a:rPr lang="ru-RU" sz="1800" i="1" u="sng" dirty="0" smtClean="0"/>
              <a:t>Срединно-Атлантический хребет</a:t>
            </a:r>
            <a:r>
              <a:rPr lang="ru-RU" sz="1800" i="1" dirty="0" smtClean="0"/>
              <a:t>, </a:t>
            </a:r>
            <a:r>
              <a:rPr lang="ru-RU" sz="1800" dirty="0" smtClean="0"/>
              <a:t> который делит </a:t>
            </a:r>
            <a:r>
              <a:rPr lang="ru-RU" sz="1800" b="1" dirty="0" smtClean="0"/>
              <a:t>Атлантический океан</a:t>
            </a:r>
            <a:r>
              <a:rPr lang="ru-RU" sz="1800" dirty="0" smtClean="0"/>
              <a:t> на восточную и западную части.</a:t>
            </a:r>
            <a:endParaRPr lang="en-US" sz="1800" dirty="0" smtClean="0"/>
          </a:p>
          <a:p>
            <a:r>
              <a:rPr lang="ru-RU" sz="1800" dirty="0" smtClean="0"/>
              <a:t>В рельефе дна выделяются котловины, глубоководные желоба, равнины, впадины.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44291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B9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1222</Words>
  <Application>Microsoft Office PowerPoint</Application>
  <PresentationFormat>Экран (4:3)</PresentationFormat>
  <Paragraphs>72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Океаны</vt:lpstr>
      <vt:lpstr>Тихий океан</vt:lpstr>
      <vt:lpstr>Рельеф дна океана</vt:lpstr>
      <vt:lpstr>Течения в  океане</vt:lpstr>
      <vt:lpstr>Особенности климата Тихого океана</vt:lpstr>
      <vt:lpstr>Органический мир Тихого океана</vt:lpstr>
      <vt:lpstr>Значение Тихого океана в жизни человека</vt:lpstr>
      <vt:lpstr>Атлантический океан</vt:lpstr>
      <vt:lpstr>Рельеф дна</vt:lpstr>
      <vt:lpstr>Течения в  океане</vt:lpstr>
      <vt:lpstr>Особенности климата Атлантического океана</vt:lpstr>
      <vt:lpstr>Органический мир Атлантического  океана</vt:lpstr>
      <vt:lpstr>Значение Атлантического океана в жизни человека</vt:lpstr>
      <vt:lpstr>Индийский океан </vt:lpstr>
      <vt:lpstr>Рельеф дна</vt:lpstr>
      <vt:lpstr>Течения в Индийском океане</vt:lpstr>
      <vt:lpstr>Особенности климата Индийского океана</vt:lpstr>
      <vt:lpstr>Органический мир Индийского океана</vt:lpstr>
      <vt:lpstr>Значение Индийского океана в жизни человека</vt:lpstr>
      <vt:lpstr>Северный Ледовитый океан</vt:lpstr>
      <vt:lpstr>Рельеф дна</vt:lpstr>
      <vt:lpstr>Особенности климата   Северного Ледовитого океана</vt:lpstr>
      <vt:lpstr>Флора и фауна океана</vt:lpstr>
      <vt:lpstr>Значение  Северного Ледовитого  океана в жизни человека</vt:lpstr>
      <vt:lpstr>   Литература:</vt:lpstr>
      <vt:lpstr>Автор презентации: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Океаны</dc:title>
  <dc:creator>XTreme</dc:creator>
  <cp:lastModifiedBy>XTreme</cp:lastModifiedBy>
  <cp:revision>53</cp:revision>
  <dcterms:created xsi:type="dcterms:W3CDTF">2009-11-22T17:12:01Z</dcterms:created>
  <dcterms:modified xsi:type="dcterms:W3CDTF">2009-11-26T18:19:28Z</dcterms:modified>
</cp:coreProperties>
</file>