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70" r:id="rId8"/>
    <p:sldId id="271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1874B0-8D4C-4570-B30C-E2357C9ABC70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A5C9A-F671-457B-93DA-A3AAC987E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1874B0-8D4C-4570-B30C-E2357C9ABC70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A5C9A-F671-457B-93DA-A3AAC987E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1874B0-8D4C-4570-B30C-E2357C9ABC70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A5C9A-F671-457B-93DA-A3AAC987E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1874B0-8D4C-4570-B30C-E2357C9ABC70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A5C9A-F671-457B-93DA-A3AAC987E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1874B0-8D4C-4570-B30C-E2357C9ABC70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A5C9A-F671-457B-93DA-A3AAC987E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1874B0-8D4C-4570-B30C-E2357C9ABC70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A5C9A-F671-457B-93DA-A3AAC987E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1874B0-8D4C-4570-B30C-E2357C9ABC70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A5C9A-F671-457B-93DA-A3AAC987E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1874B0-8D4C-4570-B30C-E2357C9ABC70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A5C9A-F671-457B-93DA-A3AAC987E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1874B0-8D4C-4570-B30C-E2357C9ABC70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A5C9A-F671-457B-93DA-A3AAC987E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1874B0-8D4C-4570-B30C-E2357C9ABC70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A5C9A-F671-457B-93DA-A3AAC987E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1874B0-8D4C-4570-B30C-E2357C9ABC70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A5C9A-F671-457B-93DA-A3AAC987E1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D1874B0-8D4C-4570-B30C-E2357C9ABC70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4A5C9A-F671-457B-93DA-A3AAC987E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Куб 7"/>
          <p:cNvSpPr/>
          <p:nvPr/>
        </p:nvSpPr>
        <p:spPr>
          <a:xfrm rot="7556637">
            <a:off x="3670980" y="837784"/>
            <a:ext cx="626301" cy="871459"/>
          </a:xfrm>
          <a:prstGeom prst="cube">
            <a:avLst/>
          </a:prstGeom>
          <a:solidFill>
            <a:schemeClr val="bg2">
              <a:lumMod val="25000"/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уб 9"/>
          <p:cNvSpPr/>
          <p:nvPr/>
        </p:nvSpPr>
        <p:spPr>
          <a:xfrm>
            <a:off x="3500430" y="785794"/>
            <a:ext cx="928694" cy="930400"/>
          </a:xfrm>
          <a:prstGeom prst="cub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prstTxWarp prst="textDeflat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spc="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Сечения многогранников</a:t>
            </a:r>
            <a:endParaRPr lang="ru-RU" b="1" spc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993028" cy="253005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10 класс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Геометрия</a:t>
            </a:r>
          </a:p>
          <a:p>
            <a:r>
              <a:rPr lang="ru-RU" dirty="0" err="1" smtClean="0">
                <a:solidFill>
                  <a:srgbClr val="00206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Петрушенко</a:t>
            </a:r>
            <a:r>
              <a:rPr lang="ru-RU" dirty="0" smtClean="0">
                <a:solidFill>
                  <a:srgbClr val="00206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Ирина Владимировна,</a:t>
            </a:r>
          </a:p>
          <a:p>
            <a:r>
              <a:rPr lang="ru-RU" dirty="0" smtClean="0">
                <a:solidFill>
                  <a:srgbClr val="00206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учитель математики МОУ «СОШ№2»</a:t>
            </a:r>
          </a:p>
          <a:p>
            <a:r>
              <a:rPr lang="ru-RU" dirty="0" smtClean="0">
                <a:solidFill>
                  <a:srgbClr val="00206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г. Калачинск,</a:t>
            </a:r>
          </a:p>
          <a:p>
            <a:r>
              <a:rPr lang="ru-RU" dirty="0" smtClean="0">
                <a:solidFill>
                  <a:srgbClr val="00206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Омская </a:t>
            </a:r>
            <a:r>
              <a:rPr lang="ru-RU" dirty="0" smtClean="0">
                <a:solidFill>
                  <a:srgbClr val="00206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область</a:t>
            </a:r>
            <a:endParaRPr lang="en-US" dirty="0" smtClean="0">
              <a:solidFill>
                <a:srgbClr val="00206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mtClean="0">
                <a:solidFill>
                  <a:srgbClr val="00206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18.11.2009</a:t>
            </a:r>
            <a:endParaRPr lang="ru-RU" dirty="0">
              <a:solidFill>
                <a:srgbClr val="00206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Блок-схема: магнитный диск 3"/>
          <p:cNvSpPr/>
          <p:nvPr/>
        </p:nvSpPr>
        <p:spPr>
          <a:xfrm>
            <a:off x="1214414" y="1000108"/>
            <a:ext cx="1628780" cy="1184152"/>
          </a:xfrm>
          <a:prstGeom prst="flowChartMagneticDisk">
            <a:avLst/>
          </a:prstGeom>
          <a:solidFill>
            <a:schemeClr val="bg2">
              <a:lumMod val="50000"/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Куб 5"/>
          <p:cNvSpPr/>
          <p:nvPr/>
        </p:nvSpPr>
        <p:spPr>
          <a:xfrm>
            <a:off x="1000100" y="4929198"/>
            <a:ext cx="2143140" cy="1216152"/>
          </a:xfrm>
          <a:prstGeom prst="cube">
            <a:avLst/>
          </a:prstGeom>
          <a:solidFill>
            <a:schemeClr val="accent3">
              <a:lumMod val="5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амять с прямым доступом 6"/>
          <p:cNvSpPr/>
          <p:nvPr/>
        </p:nvSpPr>
        <p:spPr>
          <a:xfrm rot="16200000">
            <a:off x="1458324" y="3970908"/>
            <a:ext cx="1126675" cy="1328742"/>
          </a:xfrm>
          <a:prstGeom prst="flowChartMagneticDrum">
            <a:avLst/>
          </a:prstGeom>
          <a:solidFill>
            <a:schemeClr val="accent3">
              <a:lumMod val="75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3143240" y="5429264"/>
            <a:ext cx="928694" cy="1001838"/>
          </a:xfrm>
          <a:prstGeom prst="cube">
            <a:avLst/>
          </a:prstGeom>
          <a:solidFill>
            <a:schemeClr val="bg2">
              <a:lumMod val="50000"/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14356"/>
            <a:ext cx="8183880" cy="85725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 следов:</a:t>
            </a:r>
            <a:endParaRPr lang="ru-RU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928802"/>
            <a:ext cx="8183880" cy="3857652"/>
          </a:xfrm>
        </p:spPr>
        <p:txBody>
          <a:bodyPr>
            <a:normAutofit/>
          </a:bodyPr>
          <a:lstStyle/>
          <a:p>
            <a:r>
              <a:rPr lang="ru-RU" dirty="0" smtClean="0"/>
              <a:t>Прямая, по которой секущая плоскость пересекает плоскость грани многогранника называется </a:t>
            </a:r>
            <a:r>
              <a:rPr lang="ru-RU" b="1" i="1" dirty="0" smtClean="0"/>
              <a:t>следом секущей плоскости </a:t>
            </a:r>
            <a:r>
              <a:rPr lang="ru-RU" dirty="0" smtClean="0"/>
              <a:t>в плоскости этой грани.</a:t>
            </a:r>
          </a:p>
          <a:p>
            <a:r>
              <a:rPr lang="en-US" dirty="0" smtClean="0"/>
              <a:t>RQ – </a:t>
            </a:r>
            <a:r>
              <a:rPr lang="ru-RU" dirty="0" smtClean="0"/>
              <a:t>прямая, </a:t>
            </a:r>
          </a:p>
          <a:p>
            <a:pPr>
              <a:buNone/>
            </a:pPr>
            <a:r>
              <a:rPr lang="ru-RU" dirty="0" smtClean="0"/>
              <a:t>являющаяся следом</a:t>
            </a:r>
          </a:p>
          <a:p>
            <a:pPr>
              <a:buNone/>
            </a:pPr>
            <a:r>
              <a:rPr lang="ru-RU" dirty="0" smtClean="0"/>
              <a:t> (</a:t>
            </a:r>
            <a:r>
              <a:rPr lang="en-US" dirty="0" smtClean="0"/>
              <a:t>RQP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на (ВВ´СС´)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Рисунок 3" descr="C:\Documents and Settings\Администратор\Мои документы\ИРИНА\10a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786190"/>
            <a:ext cx="435771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9286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для самоконтроля:</a:t>
            </a: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571612"/>
            <a:ext cx="8183880" cy="4214842"/>
          </a:xfrm>
        </p:spPr>
        <p:txBody>
          <a:bodyPr>
            <a:normAutofit lnSpcReduction="10000"/>
          </a:bodyPr>
          <a:lstStyle/>
          <a:p>
            <a:r>
              <a:rPr lang="ru-RU" sz="3000" b="1" i="1" dirty="0" smtClean="0"/>
              <a:t>Вершины сечения находятся только на ребрах.</a:t>
            </a:r>
          </a:p>
          <a:p>
            <a:pPr>
              <a:buNone/>
            </a:pPr>
            <a:endParaRPr lang="ru-RU" sz="3000" b="1" i="1" dirty="0" smtClean="0"/>
          </a:p>
          <a:p>
            <a:r>
              <a:rPr lang="ru-RU" sz="3000" b="1" i="1" dirty="0" smtClean="0"/>
              <a:t>Стороны сечения находятся только на грани многогранника.</a:t>
            </a:r>
          </a:p>
          <a:p>
            <a:pPr>
              <a:buNone/>
            </a:pPr>
            <a:endParaRPr lang="ru-RU" sz="3000" b="1" i="1" dirty="0" smtClean="0"/>
          </a:p>
          <a:p>
            <a:r>
              <a:rPr lang="ru-RU" sz="3000" b="1" i="1" dirty="0" smtClean="0"/>
              <a:t>Секущая плоскость пересекает грань или плоскость грани, то только один раз.</a:t>
            </a:r>
            <a:endParaRPr lang="ru-RU" sz="3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57166"/>
            <a:ext cx="818388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построения линий пересечения плоскостей:</a:t>
            </a: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85926"/>
            <a:ext cx="8183880" cy="4286280"/>
          </a:xfrm>
        </p:spPr>
        <p:txBody>
          <a:bodyPr/>
          <a:lstStyle/>
          <a:p>
            <a:r>
              <a:rPr lang="ru-RU" b="1" i="1" dirty="0" smtClean="0"/>
              <a:t>Указать общие точки.</a:t>
            </a:r>
          </a:p>
          <a:p>
            <a:r>
              <a:rPr lang="ru-RU" b="1" i="1" dirty="0" smtClean="0"/>
              <a:t>Построить недостающие точки:</a:t>
            </a:r>
          </a:p>
          <a:p>
            <a:pPr>
              <a:buNone/>
            </a:pPr>
            <a:r>
              <a:rPr lang="ru-RU" i="1" dirty="0" smtClean="0"/>
              <a:t>а) найти пары точек на одной грани;</a:t>
            </a:r>
          </a:p>
          <a:p>
            <a:pPr>
              <a:buNone/>
            </a:pPr>
            <a:r>
              <a:rPr lang="ru-RU" i="1" dirty="0" smtClean="0"/>
              <a:t>б) построить четвертую точку в плоскости;</a:t>
            </a:r>
          </a:p>
          <a:p>
            <a:r>
              <a:rPr lang="ru-RU" b="1" i="1" dirty="0" smtClean="0"/>
              <a:t>Если пункт а) и б) не работают, то нужно строить 5 точку.</a:t>
            </a:r>
          </a:p>
          <a:p>
            <a:pPr>
              <a:buNone/>
            </a:pPr>
            <a:r>
              <a:rPr lang="ru-RU" b="1" dirty="0" smtClean="0"/>
              <a:t>     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72008"/>
            <a:ext cx="8183880" cy="146303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Желаем успеха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при решении задач на построение сечений многогранников!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183880" cy="3684466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</a:t>
            </a:r>
            <a:r>
              <a:rPr lang="ru-RU" sz="3200" b="1" i="1" dirty="0" smtClean="0"/>
              <a:t>Разделите каждую изучаемую вами задачу на столько частей, на сколько сможете и на сколько потребуется вам, чтобы их было легко решить.</a:t>
            </a:r>
          </a:p>
          <a:p>
            <a:pPr>
              <a:buNone/>
            </a:pPr>
            <a:r>
              <a:rPr lang="ru-RU" sz="3200" dirty="0" smtClean="0"/>
              <a:t>                              </a:t>
            </a:r>
            <a:r>
              <a:rPr lang="ru-RU" sz="3200" i="1" dirty="0" smtClean="0"/>
              <a:t>Рене Декарт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Определения: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72032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i="1" dirty="0" smtClean="0"/>
              <a:t>Секущая плоскость  </a:t>
            </a:r>
            <a:r>
              <a:rPr lang="ru-RU" sz="3200" dirty="0" smtClean="0"/>
              <a:t>-  </a:t>
            </a:r>
            <a:r>
              <a:rPr lang="ru-RU" sz="3200" dirty="0" err="1" smtClean="0"/>
              <a:t>плоскость</a:t>
            </a:r>
            <a:r>
              <a:rPr lang="ru-RU" sz="3200" dirty="0" smtClean="0"/>
              <a:t>,  по обе стороны от которой имеются точки данного многогранника.</a:t>
            </a:r>
          </a:p>
          <a:p>
            <a:r>
              <a:rPr lang="ru-RU" sz="3200" u="sng" dirty="0" smtClean="0"/>
              <a:t>Многоугольник</a:t>
            </a:r>
            <a:r>
              <a:rPr lang="ru-RU" sz="3200" dirty="0" smtClean="0"/>
              <a:t> – сторонами которого являются отрезки пересекающие грани по секущей плоскости многогранника называется </a:t>
            </a:r>
            <a:r>
              <a:rPr lang="ru-RU" sz="3200" b="1" i="1" dirty="0" smtClean="0"/>
              <a:t>сечением  данного многогранника</a:t>
            </a:r>
            <a:r>
              <a:rPr lang="ru-RU" sz="3200" dirty="0" smtClean="0"/>
              <a:t> (часть секущей плоскости, заключенная внутри тела).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114300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Сечениями могут быть: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071678"/>
            <a:ext cx="8183880" cy="378621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3-угольники и 4-угольники </a:t>
            </a:r>
            <a:r>
              <a:rPr lang="ru-RU" sz="3200" dirty="0" smtClean="0"/>
              <a:t>(если многогранник – тетраэдр, имеющий </a:t>
            </a:r>
            <a:r>
              <a:rPr lang="ru-RU" sz="3200" smtClean="0"/>
              <a:t>4 грани).</a:t>
            </a:r>
            <a:endParaRPr lang="ru-RU" sz="3200" dirty="0" smtClean="0"/>
          </a:p>
          <a:p>
            <a:r>
              <a:rPr lang="ru-RU" sz="3200" b="1" dirty="0" smtClean="0"/>
              <a:t>3-угольники, 4-угольники, 5-угольники и 6-угольники</a:t>
            </a:r>
            <a:r>
              <a:rPr lang="ru-RU" sz="3200" b="1" i="1" dirty="0" smtClean="0"/>
              <a:t> </a:t>
            </a:r>
            <a:r>
              <a:rPr lang="ru-RU" sz="3200" dirty="0" smtClean="0"/>
              <a:t>(если многогранник – параллелепипед, имеющий 6 граней).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 flipV="1">
            <a:off x="541338" y="4940300"/>
            <a:ext cx="50403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 flipV="1">
            <a:off x="541338" y="4221163"/>
            <a:ext cx="1511300" cy="719137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5581650" y="4221163"/>
            <a:ext cx="1439863" cy="7191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2052638" y="4221163"/>
            <a:ext cx="4968875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2052638" y="2420938"/>
            <a:ext cx="863600" cy="1800225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2916238" y="2420938"/>
            <a:ext cx="5076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H="1">
            <a:off x="7021513" y="2420938"/>
            <a:ext cx="971550" cy="1800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6516688" y="2420938"/>
            <a:ext cx="1476375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5581650" y="3068638"/>
            <a:ext cx="935038" cy="18716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1260475" y="3068638"/>
            <a:ext cx="52562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V="1">
            <a:off x="1260475" y="2420938"/>
            <a:ext cx="1655763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541338" y="3068638"/>
            <a:ext cx="719137" cy="18716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468313" y="48688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35" name="Oval 15"/>
          <p:cNvSpPr>
            <a:spLocks noChangeArrowheads="1"/>
          </p:cNvSpPr>
          <p:nvPr/>
        </p:nvSpPr>
        <p:spPr bwMode="auto">
          <a:xfrm>
            <a:off x="2843213" y="23495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6443663" y="29972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0" y="4868863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P</a:t>
            </a:r>
            <a:endParaRPr lang="ru-RU" sz="3600" b="1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2339975" y="1916113"/>
            <a:ext cx="539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Q</a:t>
            </a:r>
            <a:endParaRPr lang="ru-RU" sz="3600" b="1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6516688" y="2924175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R</a:t>
            </a:r>
            <a:endParaRPr lang="ru-RU" sz="3600" b="1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H="1">
            <a:off x="539750" y="2420938"/>
            <a:ext cx="2376488" cy="2520950"/>
          </a:xfrm>
          <a:prstGeom prst="line">
            <a:avLst/>
          </a:prstGeom>
          <a:noFill/>
          <a:ln w="57150">
            <a:solidFill>
              <a:srgbClr val="CC33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2916238" y="2420938"/>
            <a:ext cx="3600450" cy="6477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 flipV="1">
            <a:off x="539750" y="3068638"/>
            <a:ext cx="6048375" cy="187325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51" name="Freeform 31"/>
          <p:cNvSpPr>
            <a:spLocks/>
          </p:cNvSpPr>
          <p:nvPr/>
        </p:nvSpPr>
        <p:spPr bwMode="auto">
          <a:xfrm>
            <a:off x="536575" y="2420938"/>
            <a:ext cx="6051550" cy="2528887"/>
          </a:xfrm>
          <a:custGeom>
            <a:avLst/>
            <a:gdLst/>
            <a:ahLst/>
            <a:cxnLst>
              <a:cxn ang="0">
                <a:pos x="0" y="1593"/>
              </a:cxn>
              <a:cxn ang="0">
                <a:pos x="19" y="1565"/>
              </a:cxn>
              <a:cxn ang="0">
                <a:pos x="73" y="1529"/>
              </a:cxn>
              <a:cxn ang="0">
                <a:pos x="1499" y="0"/>
              </a:cxn>
              <a:cxn ang="0">
                <a:pos x="3812" y="408"/>
              </a:cxn>
              <a:cxn ang="0">
                <a:pos x="0" y="1593"/>
              </a:cxn>
            </a:cxnLst>
            <a:rect l="0" t="0" r="r" b="b"/>
            <a:pathLst>
              <a:path w="3812" h="1593">
                <a:moveTo>
                  <a:pt x="0" y="1593"/>
                </a:moveTo>
                <a:cubicBezTo>
                  <a:pt x="6" y="1584"/>
                  <a:pt x="11" y="1572"/>
                  <a:pt x="19" y="1565"/>
                </a:cubicBezTo>
                <a:cubicBezTo>
                  <a:pt x="35" y="1551"/>
                  <a:pt x="73" y="1529"/>
                  <a:pt x="73" y="1529"/>
                </a:cubicBezTo>
                <a:lnTo>
                  <a:pt x="1499" y="0"/>
                </a:lnTo>
                <a:lnTo>
                  <a:pt x="3812" y="408"/>
                </a:lnTo>
                <a:lnTo>
                  <a:pt x="0" y="1593"/>
                </a:lnTo>
                <a:close/>
              </a:path>
            </a:pathLst>
          </a:custGeom>
          <a:gradFill rotWithShape="1">
            <a:gsLst>
              <a:gs pos="0">
                <a:srgbClr val="CC3300">
                  <a:alpha val="33000"/>
                </a:srgbClr>
              </a:gs>
              <a:gs pos="100000">
                <a:srgbClr val="CC3300">
                  <a:gamma/>
                  <a:shade val="75686"/>
                  <a:invGamma/>
                  <a:alpha val="3300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 flipV="1">
            <a:off x="541338" y="4940300"/>
            <a:ext cx="50403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V="1">
            <a:off x="541338" y="4221163"/>
            <a:ext cx="1511300" cy="719137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5581650" y="4221163"/>
            <a:ext cx="1439863" cy="7191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2052638" y="4221163"/>
            <a:ext cx="4968875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2052638" y="2420938"/>
            <a:ext cx="863600" cy="1800225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916238" y="2420938"/>
            <a:ext cx="5076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7021513" y="2420938"/>
            <a:ext cx="971550" cy="1800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>
            <a:off x="6516688" y="2420938"/>
            <a:ext cx="1476375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H="1">
            <a:off x="5581650" y="3068638"/>
            <a:ext cx="935038" cy="18716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H="1">
            <a:off x="1260475" y="3068638"/>
            <a:ext cx="52562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V="1">
            <a:off x="1260475" y="2420938"/>
            <a:ext cx="1655763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541338" y="3068638"/>
            <a:ext cx="719137" cy="18716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2" name="Oval 14"/>
          <p:cNvSpPr>
            <a:spLocks noChangeArrowheads="1"/>
          </p:cNvSpPr>
          <p:nvPr/>
        </p:nvSpPr>
        <p:spPr bwMode="auto">
          <a:xfrm>
            <a:off x="827088" y="393382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2987675" y="486886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6877050" y="4149725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50825" y="3573463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P</a:t>
            </a:r>
            <a:endParaRPr lang="ru-RU" sz="3600" b="1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2484438" y="5013325"/>
            <a:ext cx="539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Q</a:t>
            </a:r>
            <a:endParaRPr lang="ru-RU" sz="3600" b="1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7019925" y="3933825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R</a:t>
            </a:r>
            <a:endParaRPr lang="ru-RU" sz="3600" b="1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900113" y="3933825"/>
            <a:ext cx="2159000" cy="1008063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V="1">
            <a:off x="3059113" y="4221163"/>
            <a:ext cx="3889375" cy="720725"/>
          </a:xfrm>
          <a:prstGeom prst="line">
            <a:avLst/>
          </a:prstGeom>
          <a:noFill/>
          <a:ln w="57150">
            <a:solidFill>
              <a:srgbClr val="CC33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 flipV="1">
            <a:off x="2916238" y="2420938"/>
            <a:ext cx="4032250" cy="1800225"/>
          </a:xfrm>
          <a:prstGeom prst="line">
            <a:avLst/>
          </a:prstGeom>
          <a:noFill/>
          <a:ln w="57150">
            <a:solidFill>
              <a:srgbClr val="CC33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H="1">
            <a:off x="900113" y="2420938"/>
            <a:ext cx="2016125" cy="1512887"/>
          </a:xfrm>
          <a:prstGeom prst="line">
            <a:avLst/>
          </a:prstGeom>
          <a:noFill/>
          <a:ln w="57150">
            <a:solidFill>
              <a:srgbClr val="CC33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2" name="Freeform 34"/>
          <p:cNvSpPr>
            <a:spLocks/>
          </p:cNvSpPr>
          <p:nvPr/>
        </p:nvSpPr>
        <p:spPr bwMode="auto">
          <a:xfrm>
            <a:off x="827088" y="2420938"/>
            <a:ext cx="6192837" cy="2520950"/>
          </a:xfrm>
          <a:custGeom>
            <a:avLst/>
            <a:gdLst/>
            <a:ahLst/>
            <a:cxnLst>
              <a:cxn ang="0">
                <a:pos x="0" y="953"/>
              </a:cxn>
              <a:cxn ang="0">
                <a:pos x="1361" y="0"/>
              </a:cxn>
              <a:cxn ang="0">
                <a:pos x="3901" y="1134"/>
              </a:cxn>
              <a:cxn ang="0">
                <a:pos x="1361" y="1588"/>
              </a:cxn>
              <a:cxn ang="0">
                <a:pos x="0" y="953"/>
              </a:cxn>
            </a:cxnLst>
            <a:rect l="0" t="0" r="r" b="b"/>
            <a:pathLst>
              <a:path w="3901" h="1588">
                <a:moveTo>
                  <a:pt x="0" y="953"/>
                </a:moveTo>
                <a:lnTo>
                  <a:pt x="1361" y="0"/>
                </a:lnTo>
                <a:lnTo>
                  <a:pt x="3901" y="1134"/>
                </a:lnTo>
                <a:lnTo>
                  <a:pt x="1361" y="1588"/>
                </a:lnTo>
                <a:lnTo>
                  <a:pt x="0" y="953"/>
                </a:lnTo>
                <a:close/>
              </a:path>
            </a:pathLst>
          </a:custGeom>
          <a:gradFill rotWithShape="1">
            <a:gsLst>
              <a:gs pos="0">
                <a:srgbClr val="CC3300">
                  <a:alpha val="25000"/>
                </a:srgbClr>
              </a:gs>
              <a:gs pos="100000">
                <a:srgbClr val="CC3300">
                  <a:gamma/>
                  <a:tint val="73725"/>
                  <a:invGamma/>
                  <a:alpha val="2000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 flipV="1">
            <a:off x="757238" y="5011738"/>
            <a:ext cx="50403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 flipV="1">
            <a:off x="757238" y="4292600"/>
            <a:ext cx="1511300" cy="719138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V="1">
            <a:off x="5797550" y="4292600"/>
            <a:ext cx="1439863" cy="7191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2268538" y="4292600"/>
            <a:ext cx="4968875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V="1">
            <a:off x="2268538" y="2492375"/>
            <a:ext cx="863600" cy="1800225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3132138" y="2492375"/>
            <a:ext cx="5076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H="1">
            <a:off x="7237413" y="2492375"/>
            <a:ext cx="971550" cy="1800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H="1">
            <a:off x="6732588" y="2492375"/>
            <a:ext cx="1476375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>
            <a:off x="5797550" y="3140075"/>
            <a:ext cx="935038" cy="18716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H="1">
            <a:off x="1476375" y="3140075"/>
            <a:ext cx="52562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flipV="1">
            <a:off x="1476375" y="2492375"/>
            <a:ext cx="1655763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H="1">
            <a:off x="757238" y="3140075"/>
            <a:ext cx="719137" cy="18716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6" name="Oval 14"/>
          <p:cNvSpPr>
            <a:spLocks noChangeArrowheads="1"/>
          </p:cNvSpPr>
          <p:nvPr/>
        </p:nvSpPr>
        <p:spPr bwMode="auto">
          <a:xfrm>
            <a:off x="2339975" y="2708275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87" name="Oval 15"/>
          <p:cNvSpPr>
            <a:spLocks noChangeArrowheads="1"/>
          </p:cNvSpPr>
          <p:nvPr/>
        </p:nvSpPr>
        <p:spPr bwMode="auto">
          <a:xfrm>
            <a:off x="2700338" y="49403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88" name="Oval 16"/>
          <p:cNvSpPr>
            <a:spLocks noChangeArrowheads="1"/>
          </p:cNvSpPr>
          <p:nvPr/>
        </p:nvSpPr>
        <p:spPr bwMode="auto">
          <a:xfrm>
            <a:off x="7524750" y="350043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195513" y="5084763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P</a:t>
            </a:r>
            <a:endParaRPr lang="ru-RU" sz="3600" b="1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7740650" y="3429000"/>
            <a:ext cx="539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Q</a:t>
            </a:r>
            <a:endParaRPr lang="ru-RU" sz="3600" b="1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763713" y="2276475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R</a:t>
            </a:r>
            <a:endParaRPr lang="ru-RU" sz="3600" b="1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flipV="1">
            <a:off x="2411413" y="2492375"/>
            <a:ext cx="2447925" cy="287338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flipV="1">
            <a:off x="2771775" y="4508500"/>
            <a:ext cx="3240088" cy="504825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V="1">
            <a:off x="6011863" y="3571875"/>
            <a:ext cx="1584325" cy="936625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4859338" y="2492375"/>
            <a:ext cx="2736850" cy="1079500"/>
          </a:xfrm>
          <a:prstGeom prst="line">
            <a:avLst/>
          </a:prstGeom>
          <a:noFill/>
          <a:ln w="57150">
            <a:solidFill>
              <a:srgbClr val="CC33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 flipH="1">
            <a:off x="1187450" y="2779713"/>
            <a:ext cx="1223963" cy="1081087"/>
          </a:xfrm>
          <a:prstGeom prst="line">
            <a:avLst/>
          </a:prstGeom>
          <a:noFill/>
          <a:ln w="57150">
            <a:solidFill>
              <a:srgbClr val="CC33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1187450" y="3860800"/>
            <a:ext cx="1584325" cy="1152525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1116013" y="2492375"/>
            <a:ext cx="6408737" cy="2520950"/>
          </a:xfrm>
          <a:custGeom>
            <a:avLst/>
            <a:gdLst/>
            <a:ahLst/>
            <a:cxnLst>
              <a:cxn ang="0">
                <a:pos x="0" y="862"/>
              </a:cxn>
              <a:cxn ang="0">
                <a:pos x="862" y="182"/>
              </a:cxn>
              <a:cxn ang="0">
                <a:pos x="2313" y="0"/>
              </a:cxn>
              <a:cxn ang="0">
                <a:pos x="4037" y="681"/>
              </a:cxn>
              <a:cxn ang="0">
                <a:pos x="3039" y="1270"/>
              </a:cxn>
              <a:cxn ang="0">
                <a:pos x="998" y="1588"/>
              </a:cxn>
              <a:cxn ang="0">
                <a:pos x="0" y="862"/>
              </a:cxn>
            </a:cxnLst>
            <a:rect l="0" t="0" r="r" b="b"/>
            <a:pathLst>
              <a:path w="4037" h="1588">
                <a:moveTo>
                  <a:pt x="0" y="862"/>
                </a:moveTo>
                <a:lnTo>
                  <a:pt x="862" y="182"/>
                </a:lnTo>
                <a:lnTo>
                  <a:pt x="2313" y="0"/>
                </a:lnTo>
                <a:lnTo>
                  <a:pt x="4037" y="681"/>
                </a:lnTo>
                <a:lnTo>
                  <a:pt x="3039" y="1270"/>
                </a:lnTo>
                <a:lnTo>
                  <a:pt x="998" y="1588"/>
                </a:lnTo>
                <a:lnTo>
                  <a:pt x="0" y="862"/>
                </a:lnTo>
                <a:close/>
              </a:path>
            </a:pathLst>
          </a:custGeom>
          <a:gradFill rotWithShape="1">
            <a:gsLst>
              <a:gs pos="0">
                <a:srgbClr val="CC3300">
                  <a:alpha val="22000"/>
                </a:srgbClr>
              </a:gs>
              <a:gs pos="100000">
                <a:srgbClr val="CC3300">
                  <a:gamma/>
                  <a:tint val="36863"/>
                  <a:invGamma/>
                  <a:alpha val="39999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000132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виды сечений многогранников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000528"/>
          </a:xfrm>
        </p:spPr>
        <p:txBody>
          <a:bodyPr/>
          <a:lstStyle/>
          <a:p>
            <a:r>
              <a:rPr lang="ru-RU" b="1" dirty="0" smtClean="0"/>
              <a:t>Параллельное сечение </a:t>
            </a:r>
            <a:r>
              <a:rPr lang="ru-RU" dirty="0" smtClean="0"/>
              <a:t>– </a:t>
            </a:r>
            <a:r>
              <a:rPr lang="ru-RU" dirty="0" err="1" smtClean="0"/>
              <a:t>сечение</a:t>
            </a:r>
            <a:r>
              <a:rPr lang="ru-RU" dirty="0" smtClean="0"/>
              <a:t>, плоскость которого параллельна либо основанию, либо одной из грани многогранника.</a:t>
            </a:r>
          </a:p>
          <a:p>
            <a:r>
              <a:rPr lang="ru-RU" b="1" dirty="0" smtClean="0"/>
              <a:t>Диагональное сечение </a:t>
            </a:r>
            <a:r>
              <a:rPr lang="ru-RU" dirty="0" smtClean="0"/>
              <a:t>– </a:t>
            </a:r>
            <a:r>
              <a:rPr lang="ru-RU" dirty="0" err="1" smtClean="0"/>
              <a:t>сечение</a:t>
            </a:r>
            <a:r>
              <a:rPr lang="ru-RU" dirty="0" smtClean="0"/>
              <a:t>, плоскость которого, проходит через диагонали многогранника, или диагонали оснований многогранника.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1071570"/>
          </a:xfr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Задача: 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</a:rPr>
              <a:t>Дан тетраэдр ДАВС. Постройте сечение тетраэдра, плоскостью проходящей через середины ребер ДА, ДВ, ДС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3071802" y="1785926"/>
            <a:ext cx="2643206" cy="3643338"/>
            <a:chOff x="3071802" y="1785926"/>
            <a:chExt cx="2643206" cy="3643338"/>
          </a:xfrm>
        </p:grpSpPr>
        <p:cxnSp>
          <p:nvCxnSpPr>
            <p:cNvPr id="34" name="Прямая соединительная линия 33"/>
            <p:cNvCxnSpPr/>
            <p:nvPr/>
          </p:nvCxnSpPr>
          <p:spPr>
            <a:xfrm rot="16200000" flipV="1">
              <a:off x="2357422" y="3500438"/>
              <a:ext cx="3643338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Группа 19"/>
            <p:cNvGrpSpPr/>
            <p:nvPr/>
          </p:nvGrpSpPr>
          <p:grpSpPr>
            <a:xfrm>
              <a:off x="3071802" y="1785926"/>
              <a:ext cx="2643206" cy="3643338"/>
              <a:chOff x="3071802" y="1785926"/>
              <a:chExt cx="2643206" cy="3643338"/>
            </a:xfrm>
          </p:grpSpPr>
          <p:cxnSp>
            <p:nvCxnSpPr>
              <p:cNvPr id="19" name="Прямая соединительная линия 18"/>
              <p:cNvCxnSpPr/>
              <p:nvPr/>
            </p:nvCxnSpPr>
            <p:spPr>
              <a:xfrm rot="5400000" flipH="1" flipV="1">
                <a:off x="2178827" y="2678901"/>
                <a:ext cx="2786082" cy="10001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3071802" y="4572008"/>
                <a:ext cx="2643206" cy="1588"/>
              </a:xfrm>
              <a:prstGeom prst="line">
                <a:avLst/>
              </a:prstGeom>
              <a:ln>
                <a:solidFill>
                  <a:schemeClr val="accent1"/>
                </a:solidFill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16200000" flipV="1">
                <a:off x="3500430" y="2357430"/>
                <a:ext cx="2786082" cy="164307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3071802" y="4572008"/>
                <a:ext cx="1214446" cy="8572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flipV="1">
                <a:off x="4286248" y="4572008"/>
                <a:ext cx="1428760" cy="8572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0" name="Прямая соединительная линия 49"/>
          <p:cNvCxnSpPr/>
          <p:nvPr/>
        </p:nvCxnSpPr>
        <p:spPr>
          <a:xfrm>
            <a:off x="3571868" y="3214686"/>
            <a:ext cx="135732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4214810" y="3214686"/>
            <a:ext cx="714380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571868" y="3214686"/>
            <a:ext cx="642942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714744" y="15716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2714612" y="43576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А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 rot="10800000" flipV="1">
            <a:off x="5715008" y="435769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3214678" y="3071810"/>
            <a:ext cx="295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88" name="TextBox 87"/>
          <p:cNvSpPr txBox="1"/>
          <p:nvPr/>
        </p:nvSpPr>
        <p:spPr>
          <a:xfrm>
            <a:off x="4071934" y="364331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90" name="Прямоугольник 89"/>
          <p:cNvSpPr/>
          <p:nvPr/>
        </p:nvSpPr>
        <p:spPr>
          <a:xfrm flipH="1">
            <a:off x="5000628" y="3071810"/>
            <a:ext cx="71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 rot="10800000" flipV="1">
            <a:off x="4143372" y="542926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 flipH="1">
            <a:off x="642910" y="5286388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∆</a:t>
            </a:r>
            <a:r>
              <a:rPr lang="en-US" dirty="0" smtClean="0"/>
              <a:t>MNP –</a:t>
            </a:r>
            <a:r>
              <a:rPr lang="ru-RU" dirty="0" smtClean="0"/>
              <a:t>искомое</a:t>
            </a:r>
            <a:r>
              <a:rPr lang="en-US" dirty="0" smtClean="0"/>
              <a:t> </a:t>
            </a:r>
            <a:r>
              <a:rPr lang="ru-RU" dirty="0" smtClean="0"/>
              <a:t>сечение, </a:t>
            </a:r>
            <a:r>
              <a:rPr lang="en-US" dirty="0" smtClean="0"/>
              <a:t>(MNP) </a:t>
            </a:r>
            <a:r>
              <a:rPr lang="en-US" dirty="0" err="1" smtClean="0"/>
              <a:t>ıı</a:t>
            </a:r>
            <a:r>
              <a:rPr lang="en-US" dirty="0" smtClean="0"/>
              <a:t> (ABC</a:t>
            </a:r>
            <a:r>
              <a:rPr lang="ru-RU" dirty="0" smtClean="0"/>
              <a:t> </a:t>
            </a:r>
            <a:r>
              <a:rPr lang="en-US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построения сечений: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000240"/>
            <a:ext cx="8183880" cy="2718064"/>
          </a:xfrm>
        </p:spPr>
        <p:txBody>
          <a:bodyPr>
            <a:normAutofit fontScale="92500" lnSpcReduction="20000"/>
          </a:bodyPr>
          <a:lstStyle/>
          <a:p>
            <a:r>
              <a:rPr lang="ru-RU" sz="3600" b="1" dirty="0" smtClean="0"/>
              <a:t>Аксиоматический метод: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    метод следов;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    использование свойств      параллельных плоскостей;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    метод вспомогательных сечений.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sz="3600" b="1" dirty="0" smtClean="0"/>
              <a:t> Комбинированный метод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254</TotalTime>
  <Words>358</Words>
  <Application>Microsoft Office PowerPoint</Application>
  <PresentationFormat>Экран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Сечения многогранников</vt:lpstr>
      <vt:lpstr>Определения:</vt:lpstr>
      <vt:lpstr>Сечениями могут быть:</vt:lpstr>
      <vt:lpstr>Слайд 4</vt:lpstr>
      <vt:lpstr>Слайд 5</vt:lpstr>
      <vt:lpstr>Слайд 6</vt:lpstr>
      <vt:lpstr>Основные виды сечений многогранников:</vt:lpstr>
      <vt:lpstr>Задача: Дан тетраэдр ДАВС. Постройте сечение тетраэдра, плоскостью проходящей через середины ребер ДА, ДВ, ДС. </vt:lpstr>
      <vt:lpstr> Методы построения сечений: </vt:lpstr>
      <vt:lpstr>Метод следов:</vt:lpstr>
      <vt:lpstr>Правила для самоконтроля:</vt:lpstr>
      <vt:lpstr>План построения линий пересечения плоскостей:</vt:lpstr>
      <vt:lpstr>Желаем успеха  при решении задач на построение сечений многогранников!</vt:lpstr>
    </vt:vector>
  </TitlesOfParts>
  <Company>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Сечения многогранников</dc:title>
  <dc:creator>XP GAME 2008</dc:creator>
  <cp:lastModifiedBy>Admin</cp:lastModifiedBy>
  <cp:revision>29</cp:revision>
  <dcterms:created xsi:type="dcterms:W3CDTF">2009-11-14T20:38:07Z</dcterms:created>
  <dcterms:modified xsi:type="dcterms:W3CDTF">2010-01-16T03:54:00Z</dcterms:modified>
</cp:coreProperties>
</file>