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7" r:id="rId2"/>
    <p:sldId id="29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E636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7" autoAdjust="0"/>
    <p:restoredTop sz="77570" autoAdjust="0"/>
  </p:normalViewPr>
  <p:slideViewPr>
    <p:cSldViewPr>
      <p:cViewPr varScale="1">
        <p:scale>
          <a:sx n="45" d="100"/>
          <a:sy n="45" d="100"/>
        </p:scale>
        <p:origin x="-11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568CF-98F7-4822-8392-6B17E30B7053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D3123-0059-42C8-9B77-53659FE86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D3123-0059-42C8-9B77-53659FE8657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69731E-9BEB-4D82-BA48-E71A88DDE4E9}" type="datetimeFigureOut">
              <a:rPr lang="ru-RU" smtClean="0"/>
              <a:pPr/>
              <a:t>20.04.2008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E5904D-606F-4F08-BFBA-47D9D9DA4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25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7.xml"/><Relationship Id="rId18" Type="http://schemas.openxmlformats.org/officeDocument/2006/relationships/slide" Target="slide22.xml"/><Relationship Id="rId26" Type="http://schemas.openxmlformats.org/officeDocument/2006/relationships/slide" Target="slide30.xml"/><Relationship Id="rId3" Type="http://schemas.openxmlformats.org/officeDocument/2006/relationships/slide" Target="slide11.xml"/><Relationship Id="rId21" Type="http://schemas.openxmlformats.org/officeDocument/2006/relationships/slide" Target="slide25.xml"/><Relationship Id="rId34" Type="http://schemas.openxmlformats.org/officeDocument/2006/relationships/slide" Target="slide38.xml"/><Relationship Id="rId7" Type="http://schemas.openxmlformats.org/officeDocument/2006/relationships/slide" Target="slide12.xml"/><Relationship Id="rId12" Type="http://schemas.openxmlformats.org/officeDocument/2006/relationships/slide" Target="slide16.xml"/><Relationship Id="rId17" Type="http://schemas.openxmlformats.org/officeDocument/2006/relationships/slide" Target="slide21.xml"/><Relationship Id="rId25" Type="http://schemas.openxmlformats.org/officeDocument/2006/relationships/slide" Target="slide29.xml"/><Relationship Id="rId33" Type="http://schemas.openxmlformats.org/officeDocument/2006/relationships/slide" Target="slide37.xml"/><Relationship Id="rId38" Type="http://schemas.openxmlformats.org/officeDocument/2006/relationships/slide" Target="slide8.xml"/><Relationship Id="rId2" Type="http://schemas.openxmlformats.org/officeDocument/2006/relationships/notesSlide" Target="../notesSlides/notesSlide1.xml"/><Relationship Id="rId16" Type="http://schemas.openxmlformats.org/officeDocument/2006/relationships/slide" Target="slide20.xml"/><Relationship Id="rId20" Type="http://schemas.openxmlformats.org/officeDocument/2006/relationships/slide" Target="slide24.xml"/><Relationship Id="rId29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24" Type="http://schemas.openxmlformats.org/officeDocument/2006/relationships/slide" Target="slide28.xml"/><Relationship Id="rId32" Type="http://schemas.openxmlformats.org/officeDocument/2006/relationships/slide" Target="slide36.xml"/><Relationship Id="rId37" Type="http://schemas.openxmlformats.org/officeDocument/2006/relationships/slide" Target="slide7.xml"/><Relationship Id="rId5" Type="http://schemas.openxmlformats.org/officeDocument/2006/relationships/slide" Target="slide10.xml"/><Relationship Id="rId15" Type="http://schemas.openxmlformats.org/officeDocument/2006/relationships/slide" Target="slide19.xml"/><Relationship Id="rId23" Type="http://schemas.openxmlformats.org/officeDocument/2006/relationships/slide" Target="slide27.xml"/><Relationship Id="rId28" Type="http://schemas.openxmlformats.org/officeDocument/2006/relationships/slide" Target="slide32.xml"/><Relationship Id="rId36" Type="http://schemas.openxmlformats.org/officeDocument/2006/relationships/slide" Target="slide4.xml"/><Relationship Id="rId10" Type="http://schemas.openxmlformats.org/officeDocument/2006/relationships/slide" Target="slide15.xml"/><Relationship Id="rId19" Type="http://schemas.openxmlformats.org/officeDocument/2006/relationships/slide" Target="slide23.xml"/><Relationship Id="rId31" Type="http://schemas.openxmlformats.org/officeDocument/2006/relationships/slide" Target="slide35.xml"/><Relationship Id="rId4" Type="http://schemas.openxmlformats.org/officeDocument/2006/relationships/slide" Target="slide6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6.xml"/><Relationship Id="rId27" Type="http://schemas.openxmlformats.org/officeDocument/2006/relationships/slide" Target="slide31.xml"/><Relationship Id="rId30" Type="http://schemas.openxmlformats.org/officeDocument/2006/relationships/slide" Target="slide34.xml"/><Relationship Id="rId35" Type="http://schemas.openxmlformats.org/officeDocument/2006/relationships/slide" Target="slide3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gif"/><Relationship Id="rId4" Type="http://schemas.openxmlformats.org/officeDocument/2006/relationships/image" Target="../media/image31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gif"/><Relationship Id="rId4" Type="http://schemas.openxmlformats.org/officeDocument/2006/relationships/image" Target="../media/image33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9500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4186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35719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</a:rPr>
              <a:t>По лесным тропинкам отчего края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7557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Администратор\Мои документы\Мои рисунки\5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857628"/>
            <a:ext cx="2857520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/>
          <p:cNvSpPr/>
          <p:nvPr/>
        </p:nvSpPr>
        <p:spPr>
          <a:xfrm rot="20226569" flipH="1">
            <a:off x="500032" y="1285860"/>
            <a:ext cx="5286413" cy="4857784"/>
          </a:xfrm>
          <a:prstGeom prst="star5">
            <a:avLst>
              <a:gd name="adj" fmla="val 1577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043890" cy="7143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Вопрос №7.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ОДНА ИЗ ЛУЧШИХ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ПЕВЧИХ ПТИЦ.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C:\Documents and Settings\Администратор\Мои документы\6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3000375"/>
            <a:ext cx="1071570" cy="857250"/>
          </a:xfrm>
          <a:prstGeom prst="rect">
            <a:avLst/>
          </a:prstGeom>
          <a:noFill/>
        </p:spPr>
      </p:pic>
      <p:pic>
        <p:nvPicPr>
          <p:cNvPr id="11267" name="Picture 3" descr="C:\Documents and Settings\Администратор\Мои документы\7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000636"/>
            <a:ext cx="2143108" cy="185736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714752"/>
            <a:ext cx="2857488" cy="3500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429000"/>
            <a:ext cx="818388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№8.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КАКОЕ ДЕРЕВО ИМЕЕТ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ПРИЗНАКИ И ХВОЙНОГО,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И ЛИСТВЕННОГО?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4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Администратор\Мои документы\14772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"/>
            <a:ext cx="2500298" cy="2500305"/>
          </a:xfrm>
          <a:prstGeom prst="rect">
            <a:avLst/>
          </a:prstGeom>
          <a:noFill/>
        </p:spPr>
      </p:pic>
      <p:sp>
        <p:nvSpPr>
          <p:cNvPr id="4" name="5-конечная звезда 3"/>
          <p:cNvSpPr/>
          <p:nvPr/>
        </p:nvSpPr>
        <p:spPr>
          <a:xfrm rot="20007894">
            <a:off x="558453" y="343391"/>
            <a:ext cx="4214842" cy="34762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4292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№9.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ЧТО В ХЛЕБЕ РОДИТСЯ,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А ЕСТЬ НЕ ГОДИТСЯ?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50006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№10.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СЛЕПЫМИ ИЛИ ЗРЯЧИМИ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РОЖДАЮТСЯ ЗАЙЧАТА?</a:t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06" name="Picture 2" descr="C:\Documents and Settings\Администратор\Мои документы\819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786322"/>
            <a:ext cx="2357454" cy="207167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53578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№11.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ЗАЧЕМ СКВОРЦЫ, ГАЛКИ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«КАТАЮТСЯ» ВЕРХОМ НА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КОРОВАХ, ОВЦАХ,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ЛОШАДЯХ?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 descr="C:\Documents and Settings\Администратор\Мои документы\12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86322"/>
            <a:ext cx="1928794" cy="207167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214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Вопрос №12.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ТОЩИМ ИЛИ ЖИРНЫМ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 ЛОЖИТСЯ МЕДВЕДЬ В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 БЕРЛОГУ?</a:t>
            </a: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Администратор\Мои документы\Мои рисунки\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286256"/>
            <a:ext cx="2286016" cy="257174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4500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Вопрос №13.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НАЗОВИТЕ ЦВЕТОК-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ГАДАЛКУ.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2" name="Picture 2" descr="C:\Documents and Settings\Администратор\Мои документы\8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7" y="4071942"/>
            <a:ext cx="1857388" cy="1714512"/>
          </a:xfrm>
          <a:prstGeom prst="rect">
            <a:avLst/>
          </a:prstGeom>
          <a:noFill/>
        </p:spPr>
      </p:pic>
      <p:pic>
        <p:nvPicPr>
          <p:cNvPr id="15363" name="Picture 3" descr="C:\Documents and Settings\Администратор\Мои документы\10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428605"/>
            <a:ext cx="2285984" cy="178594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6572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№14.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ЗАШЁЛ МУЖИК В СОСНЯК,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НАШЁЛ СЛИЗНЯК,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БРОСИТЬ-ЖАЛКО,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СЪЕСТЬ – СЫРО.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ЧТО НАШЁЛ МУЖИК?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Администратор\Мои документы\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2857500"/>
            <a:ext cx="1928794" cy="228601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372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№15.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ЧТО ЗА МАСТЕР ШУБУ</a:t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/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 СЕБЕ СШИЛ, А </a:t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/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ИГОЛКИ ВЫНУТЬ</a:t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/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 ЗАБЫЛ.</a:t>
            </a:r>
            <a:endParaRPr lang="ru-RU" sz="5300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C:\Documents and Settings\Администратор\Мои документы\5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928802"/>
            <a:ext cx="2000232" cy="1814523"/>
          </a:xfrm>
          <a:prstGeom prst="rect">
            <a:avLst/>
          </a:prstGeom>
          <a:noFill/>
        </p:spPr>
      </p:pic>
      <p:pic>
        <p:nvPicPr>
          <p:cNvPr id="10243" name="Picture 3" descr="C:\Documents and Settings\Администратор\Мои документы\fish3-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929066"/>
            <a:ext cx="2643174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45005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№16.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Какого цвета ягоды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 ландыша?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C:\Documents and Settings\Администратор\Мои документы\6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86190"/>
            <a:ext cx="2500297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9500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344" y="285728"/>
            <a:ext cx="8183880" cy="78581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</a:rPr>
              <a:t>Правила игры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572560" cy="5429288"/>
          </a:xfrm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Зелёный </a:t>
            </a:r>
            <a:r>
              <a:rPr lang="ru-RU" sz="2400" dirty="0" smtClean="0">
                <a:solidFill>
                  <a:srgbClr val="00B050"/>
                </a:solidFill>
              </a:rPr>
              <a:t>сектор- вопросы о деревьях;</a:t>
            </a:r>
            <a:endParaRPr lang="ru-RU" sz="2400" dirty="0" smtClean="0">
              <a:solidFill>
                <a:srgbClr val="00B050"/>
              </a:solidFill>
            </a:endParaRPr>
          </a:p>
          <a:p>
            <a:r>
              <a:rPr lang="ru-RU" sz="2400" dirty="0" smtClean="0">
                <a:solidFill>
                  <a:srgbClr val="00B0F0"/>
                </a:solidFill>
              </a:rPr>
              <a:t>Голубой сектор – вопросы о  рыбах и земноводных;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Синий сектор – вопросы о цветах;</a:t>
            </a:r>
          </a:p>
          <a:p>
            <a:r>
              <a:rPr lang="ru-RU" sz="2400" dirty="0" smtClean="0">
                <a:solidFill>
                  <a:srgbClr val="FFE636"/>
                </a:solidFill>
              </a:rPr>
              <a:t>Жёлтый сектор </a:t>
            </a:r>
            <a:r>
              <a:rPr lang="ru-RU" sz="2400" dirty="0" smtClean="0">
                <a:solidFill>
                  <a:srgbClr val="FFC000"/>
                </a:solidFill>
              </a:rPr>
              <a:t>– вопросы о птицах;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Красный сектор – вопросы о ягодах;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Белый сектор – вопросы о животных;</a:t>
            </a:r>
          </a:p>
          <a:p>
            <a:r>
              <a:rPr lang="ru-RU" sz="2400" dirty="0" smtClean="0">
                <a:solidFill>
                  <a:srgbClr val="FF6600"/>
                </a:solidFill>
              </a:rPr>
              <a:t>Оранжевый сектор – вопросы о грибах;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Чёрный сектор – пропуск хода.</a:t>
            </a:r>
          </a:p>
          <a:p>
            <a:r>
              <a:rPr lang="ru-RU" sz="2400" dirty="0" smtClean="0"/>
              <a:t>         </a:t>
            </a:r>
          </a:p>
          <a:p>
            <a:r>
              <a:rPr lang="ru-RU" sz="2400" dirty="0" smtClean="0"/>
              <a:t>      - счастливый случай (за правильный ответ – три жетона);</a:t>
            </a:r>
          </a:p>
          <a:p>
            <a:r>
              <a:rPr lang="ru-RU" sz="2400" dirty="0" smtClean="0"/>
              <a:t>      - бермудский треугольник (блиц из 3 вопросов);</a:t>
            </a:r>
          </a:p>
          <a:p>
            <a:r>
              <a:rPr lang="en-US" sz="2400" b="1" dirty="0" smtClean="0"/>
              <a:t>SOS</a:t>
            </a:r>
            <a:r>
              <a:rPr lang="ru-RU" sz="2400" dirty="0" smtClean="0"/>
              <a:t> – помощь зала.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Пятно 1 3"/>
          <p:cNvSpPr/>
          <p:nvPr/>
        </p:nvSpPr>
        <p:spPr>
          <a:xfrm>
            <a:off x="428596" y="4214818"/>
            <a:ext cx="357190" cy="35719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00034" y="4929198"/>
            <a:ext cx="285752" cy="285752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28670"/>
            <a:ext cx="8183880" cy="500066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№17.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КАКИЕ ГРИБЫ НА ПЕНЬКАХ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РАСТУТ В ЛЕСУ, КАК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ВЕСНУШКИ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НА НОСУ?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28670"/>
            <a:ext cx="8183880" cy="50006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№18.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ЧЁРЕН-ТРУСЛИВ И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ЗАДОРЕН,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ПОКРАСНЕЕТ-ТОТЧАС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ПРИСМИРЕЕТ.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C:\Documents and Settings\Администратор\Мои документы\4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928803"/>
            <a:ext cx="2500330" cy="1714512"/>
          </a:xfrm>
          <a:prstGeom prst="rect">
            <a:avLst/>
          </a:prstGeom>
          <a:noFill/>
        </p:spPr>
      </p:pic>
      <p:pic>
        <p:nvPicPr>
          <p:cNvPr id="8195" name="Picture 3" descr="C:\Documents and Settings\Администратор\Мои документы\5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929066"/>
            <a:ext cx="2214578" cy="2643206"/>
          </a:xfrm>
          <a:prstGeom prst="rect">
            <a:avLst/>
          </a:prstGeom>
          <a:noFill/>
        </p:spPr>
      </p:pic>
      <p:pic>
        <p:nvPicPr>
          <p:cNvPr id="8196" name="Picture 4" descr="C:\Documents and Settings\Администратор\Мои документы\176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857364"/>
            <a:ext cx="3143240" cy="214313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435771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№19.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ЯГОДА СНЕГА НЕ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БОИТСЯ?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485778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№20.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ЕТЁНЫШ ЕЩЁ НЕ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РОДИЛСЯ, А УЖЕ ОТДАН НА ВОСПИТАНИЕ МАЧЕХЕ.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АЗОВИТЕ МАМАШУ.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C:\Documents and Settings\Администратор\Мои документы\7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01223"/>
            <a:ext cx="2214546" cy="1756141"/>
          </a:xfrm>
          <a:prstGeom prst="rect">
            <a:avLst/>
          </a:prstGeom>
          <a:noFill/>
        </p:spPr>
      </p:pic>
      <p:pic>
        <p:nvPicPr>
          <p:cNvPr id="13315" name="Picture 3" descr="C:\Documents and Settings\Администратор\Мои документы\10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4286256"/>
            <a:ext cx="1428727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но 1 6"/>
          <p:cNvSpPr/>
          <p:nvPr/>
        </p:nvSpPr>
        <p:spPr>
          <a:xfrm rot="19280600">
            <a:off x="12029" y="-251562"/>
            <a:ext cx="4802114" cy="432882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SOS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478634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№21.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грибы меж зелени желтеют?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Имя нехитрое им всем: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хоть и не кусаются, но страшно называются.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485778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№22.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Какую лесную ягоду любит медведь-сладкоежка?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183880" cy="3071834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 хода.</a:t>
            </a:r>
            <a:br>
              <a:rPr lang="ru-RU" sz="8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Отдай жетон. </a:t>
            </a:r>
            <a:endParaRPr lang="ru-RU" sz="8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Администратор\Мои документы\7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876550"/>
            <a:ext cx="1857356" cy="1766896"/>
          </a:xfrm>
          <a:prstGeom prst="rect">
            <a:avLst/>
          </a:prstGeom>
          <a:noFill/>
        </p:spPr>
      </p:pic>
      <p:pic>
        <p:nvPicPr>
          <p:cNvPr id="5122" name="Picture 2" descr="C:\Documents and Settings\Администратор\Мои документы\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2786058"/>
            <a:ext cx="2571736" cy="20717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57232"/>
            <a:ext cx="8183880" cy="542928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№24.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Блицопрос: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Какие дрова самые жаркие?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Листья каких деревьев осенью краснеют?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Какое дерево даёт по весне сладкий сок?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5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66437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№25.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Блицопрос: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Что и как делает ёж зимой?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Какой зверёк спит всю зиму вниз головой?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Пользу или вред приносит зимой человеку барсук?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Администратор\Мои документы\1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714752"/>
            <a:ext cx="928694" cy="1285884"/>
          </a:xfrm>
          <a:prstGeom prst="rect">
            <a:avLst/>
          </a:prstGeom>
          <a:noFill/>
        </p:spPr>
      </p:pic>
      <p:pic>
        <p:nvPicPr>
          <p:cNvPr id="6147" name="Picture 3" descr="C:\Documents and Settings\Администратор\Мои документы\2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3643314"/>
            <a:ext cx="1500197" cy="1071570"/>
          </a:xfrm>
          <a:prstGeom prst="rect">
            <a:avLst/>
          </a:prstGeom>
          <a:noFill/>
        </p:spPr>
      </p:pic>
      <p:pic>
        <p:nvPicPr>
          <p:cNvPr id="6148" name="Picture 4" descr="C:\Documents and Settings\Администратор\Мои документы\3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5" y="2571743"/>
            <a:ext cx="1428750" cy="114300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 rot="19321529">
            <a:off x="642910" y="785794"/>
            <a:ext cx="4500594" cy="4714908"/>
          </a:xfrm>
          <a:prstGeom prst="star5">
            <a:avLst>
              <a:gd name="adj" fmla="val 14465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57232"/>
            <a:ext cx="8183880" cy="464347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№26.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Какую рыбу называют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плотвой?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Documents and Settings\Администратор\Мои документы\5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2000264" cy="178594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357166"/>
          <a:ext cx="8643998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198"/>
                <a:gridCol w="1428760"/>
                <a:gridCol w="1428760"/>
                <a:gridCol w="1428760"/>
                <a:gridCol w="1428760"/>
                <a:gridCol w="1428760"/>
              </a:tblGrid>
              <a:tr h="101203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</a:p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</a:p>
                    <a:p>
                      <a:pPr algn="ctr"/>
                      <a:r>
                        <a:rPr lang="en-US" sz="3200" b="1" dirty="0" smtClean="0"/>
                        <a:t>sos</a:t>
                      </a:r>
                      <a:endParaRPr lang="ru-RU" sz="3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</a:t>
                      </a:r>
                      <a:endParaRPr lang="ru-RU" sz="3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01203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7</a:t>
                      </a:r>
                    </a:p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8</a:t>
                      </a:r>
                      <a:endParaRPr lang="ru-RU" sz="3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</a:t>
                      </a:r>
                    </a:p>
                    <a:p>
                      <a:pPr algn="ctr"/>
                      <a:endParaRPr lang="ru-RU" sz="32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11</a:t>
                      </a:r>
                      <a:endParaRPr lang="ru-RU" sz="3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12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203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13</a:t>
                      </a:r>
                    </a:p>
                    <a:p>
                      <a:pPr algn="ctr"/>
                      <a:endParaRPr lang="ru-RU" sz="32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14</a:t>
                      </a:r>
                      <a:endParaRPr lang="ru-RU" sz="3200" b="1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15</a:t>
                      </a:r>
                      <a:endParaRPr lang="ru-RU" sz="32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16</a:t>
                      </a:r>
                      <a:endParaRPr lang="ru-RU" sz="32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17</a:t>
                      </a:r>
                      <a:endParaRPr lang="ru-RU" sz="3200" b="1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18</a:t>
                      </a:r>
                      <a:endParaRPr lang="ru-RU" sz="32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1203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19</a:t>
                      </a:r>
                      <a:endParaRPr lang="ru-RU" sz="3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</a:t>
                      </a:r>
                      <a:endParaRPr lang="ru-RU" sz="3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21</a:t>
                      </a:r>
                    </a:p>
                    <a:p>
                      <a:pPr algn="ctr"/>
                      <a:r>
                        <a:rPr lang="en-US" sz="3200" b="1" dirty="0" smtClean="0"/>
                        <a:t>sos</a:t>
                      </a:r>
                      <a:endParaRPr lang="ru-RU" sz="3200" b="1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22</a:t>
                      </a:r>
                      <a:endParaRPr lang="ru-RU" sz="3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1203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25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26</a:t>
                      </a:r>
                    </a:p>
                    <a:p>
                      <a:pPr algn="ctr"/>
                      <a:endParaRPr lang="ru-RU" sz="32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27</a:t>
                      </a:r>
                      <a:endParaRPr lang="ru-RU" sz="3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28</a:t>
                      </a:r>
                      <a:endParaRPr lang="ru-RU" sz="32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29</a:t>
                      </a:r>
                      <a:endParaRPr lang="ru-RU" sz="3200" b="1" dirty="0"/>
                    </a:p>
                  </a:txBody>
                  <a:tcPr>
                    <a:solidFill>
                      <a:srgbClr val="FFE6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30</a:t>
                      </a:r>
                      <a:endParaRPr lang="ru-RU" sz="3200" b="1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101203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31</a:t>
                      </a:r>
                      <a:endParaRPr lang="ru-RU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32</a:t>
                      </a:r>
                      <a:endParaRPr lang="ru-RU" sz="32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33</a:t>
                      </a:r>
                    </a:p>
                    <a:p>
                      <a:pPr algn="ctr"/>
                      <a:r>
                        <a:rPr lang="en-US" sz="3200" b="1" dirty="0" smtClean="0"/>
                        <a:t>sos</a:t>
                      </a:r>
                      <a:endParaRPr lang="ru-RU" sz="3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34</a:t>
                      </a:r>
                      <a:endParaRPr lang="ru-RU" sz="3200" b="1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35</a:t>
                      </a:r>
                      <a:endParaRPr lang="ru-RU" sz="3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36</a:t>
                      </a:r>
                      <a:endParaRPr lang="ru-RU" sz="32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857224" y="928670"/>
            <a:ext cx="500066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643306" y="1928802"/>
            <a:ext cx="628648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929586" y="4071942"/>
            <a:ext cx="500066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14348" y="5072074"/>
            <a:ext cx="571504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214546" y="5143512"/>
            <a:ext cx="700086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3" action="ppaction://hlinksldjump" highlightClick="1"/>
          </p:cNvPr>
          <p:cNvSpPr/>
          <p:nvPr/>
        </p:nvSpPr>
        <p:spPr>
          <a:xfrm>
            <a:off x="2857488" y="2143116"/>
            <a:ext cx="285752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rId4" action="ppaction://hlinksldjump" highlightClick="1"/>
          </p:cNvPr>
          <p:cNvSpPr/>
          <p:nvPr/>
        </p:nvSpPr>
        <p:spPr>
          <a:xfrm>
            <a:off x="4286248" y="1071546"/>
            <a:ext cx="285752" cy="28575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rId5" action="ppaction://hlinksldjump" highlightClick="1"/>
          </p:cNvPr>
          <p:cNvSpPr/>
          <p:nvPr/>
        </p:nvSpPr>
        <p:spPr>
          <a:xfrm>
            <a:off x="1428728" y="2143116"/>
            <a:ext cx="285752" cy="285752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rId6" action="ppaction://hlinksldjump" highlightClick="1"/>
          </p:cNvPr>
          <p:cNvSpPr/>
          <p:nvPr/>
        </p:nvSpPr>
        <p:spPr>
          <a:xfrm>
            <a:off x="2857488" y="1071546"/>
            <a:ext cx="285752" cy="28575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алее 20">
            <a:hlinkClick r:id="rId7" action="ppaction://hlinksldjump" highlightClick="1"/>
          </p:cNvPr>
          <p:cNvSpPr/>
          <p:nvPr/>
        </p:nvSpPr>
        <p:spPr>
          <a:xfrm>
            <a:off x="4286248" y="2143116"/>
            <a:ext cx="285752" cy="285752"/>
          </a:xfrm>
          <a:prstGeom prst="actionButtonForwardNex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rId8" action="ppaction://hlinksldjump" highlightClick="1"/>
          </p:cNvPr>
          <p:cNvSpPr/>
          <p:nvPr/>
        </p:nvSpPr>
        <p:spPr>
          <a:xfrm>
            <a:off x="5715008" y="2143116"/>
            <a:ext cx="285752" cy="28575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rId9" action="ppaction://hlinksldjump" highlightClick="1"/>
          </p:cNvPr>
          <p:cNvSpPr/>
          <p:nvPr/>
        </p:nvSpPr>
        <p:spPr>
          <a:xfrm>
            <a:off x="7215206" y="2143116"/>
            <a:ext cx="285752" cy="285752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rId10" action="ppaction://hlinksldjump" highlightClick="1"/>
          </p:cNvPr>
          <p:cNvSpPr/>
          <p:nvPr/>
        </p:nvSpPr>
        <p:spPr>
          <a:xfrm>
            <a:off x="8643966" y="2143116"/>
            <a:ext cx="285752" cy="28575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rId11" action="ppaction://hlinksldjump" highlightClick="1"/>
          </p:cNvPr>
          <p:cNvSpPr/>
          <p:nvPr/>
        </p:nvSpPr>
        <p:spPr>
          <a:xfrm>
            <a:off x="8572528" y="1071546"/>
            <a:ext cx="285752" cy="285752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алее 25">
            <a:hlinkClick r:id="rId12" action="ppaction://hlinksldjump" highlightClick="1"/>
          </p:cNvPr>
          <p:cNvSpPr/>
          <p:nvPr/>
        </p:nvSpPr>
        <p:spPr>
          <a:xfrm>
            <a:off x="1428728" y="3214686"/>
            <a:ext cx="285752" cy="285752"/>
          </a:xfrm>
          <a:prstGeom prst="actionButtonForwardNex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rId13" action="ppaction://hlinksldjump" highlightClick="1"/>
          </p:cNvPr>
          <p:cNvSpPr/>
          <p:nvPr/>
        </p:nvSpPr>
        <p:spPr>
          <a:xfrm>
            <a:off x="2857488" y="3214686"/>
            <a:ext cx="285752" cy="285752"/>
          </a:xfrm>
          <a:prstGeom prst="actionButtonForwardNex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алее 27">
            <a:hlinkClick r:id="rId14" action="ppaction://hlinksldjump" highlightClick="1"/>
          </p:cNvPr>
          <p:cNvSpPr/>
          <p:nvPr/>
        </p:nvSpPr>
        <p:spPr>
          <a:xfrm>
            <a:off x="4286248" y="3214686"/>
            <a:ext cx="285752" cy="28575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алее 28">
            <a:hlinkClick r:id="rId15" action="ppaction://hlinksldjump" highlightClick="1"/>
          </p:cNvPr>
          <p:cNvSpPr/>
          <p:nvPr/>
        </p:nvSpPr>
        <p:spPr>
          <a:xfrm>
            <a:off x="5786446" y="3214686"/>
            <a:ext cx="285752" cy="285752"/>
          </a:xfrm>
          <a:prstGeom prst="actionButtonForwardNex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16" action="ppaction://hlinksldjump" highlightClick="1"/>
          </p:cNvPr>
          <p:cNvSpPr/>
          <p:nvPr/>
        </p:nvSpPr>
        <p:spPr>
          <a:xfrm>
            <a:off x="7143768" y="3214686"/>
            <a:ext cx="285752" cy="285752"/>
          </a:xfrm>
          <a:prstGeom prst="actionButtonForwardNex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17" action="ppaction://hlinksldjump" highlightClick="1"/>
          </p:cNvPr>
          <p:cNvSpPr/>
          <p:nvPr/>
        </p:nvSpPr>
        <p:spPr>
          <a:xfrm>
            <a:off x="8572528" y="3214686"/>
            <a:ext cx="285752" cy="28575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rId18" action="ppaction://hlinksldjump" highlightClick="1"/>
          </p:cNvPr>
          <p:cNvSpPr/>
          <p:nvPr/>
        </p:nvSpPr>
        <p:spPr>
          <a:xfrm>
            <a:off x="1428728" y="4286256"/>
            <a:ext cx="285752" cy="285752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далее 32">
            <a:hlinkClick r:id="rId19" action="ppaction://hlinksldjump" highlightClick="1"/>
          </p:cNvPr>
          <p:cNvSpPr/>
          <p:nvPr/>
        </p:nvSpPr>
        <p:spPr>
          <a:xfrm>
            <a:off x="2928926" y="4286256"/>
            <a:ext cx="214314" cy="285752"/>
          </a:xfrm>
          <a:prstGeom prst="actionButtonForwardNext">
            <a:avLst/>
          </a:prstGeom>
          <a:solidFill>
            <a:srgbClr val="FFE63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rId20" action="ppaction://hlinksldjump" highlightClick="1"/>
          </p:cNvPr>
          <p:cNvSpPr/>
          <p:nvPr/>
        </p:nvSpPr>
        <p:spPr>
          <a:xfrm>
            <a:off x="4286248" y="4286256"/>
            <a:ext cx="285752" cy="285752"/>
          </a:xfrm>
          <a:prstGeom prst="actionButtonForwardNex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rId21" action="ppaction://hlinksldjump" highlightClick="1"/>
          </p:cNvPr>
          <p:cNvSpPr/>
          <p:nvPr/>
        </p:nvSpPr>
        <p:spPr>
          <a:xfrm>
            <a:off x="5643570" y="4286256"/>
            <a:ext cx="285752" cy="285752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rId22" action="ppaction://hlinksldjump" highlightClick="1"/>
          </p:cNvPr>
          <p:cNvSpPr/>
          <p:nvPr/>
        </p:nvSpPr>
        <p:spPr>
          <a:xfrm>
            <a:off x="7143768" y="4286256"/>
            <a:ext cx="285752" cy="285752"/>
          </a:xfrm>
          <a:prstGeom prst="actionButtonForwardNext">
            <a:avLst/>
          </a:pr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далее 36">
            <a:hlinkClick r:id="rId23" action="ppaction://hlinksldjump" highlightClick="1"/>
          </p:cNvPr>
          <p:cNvSpPr/>
          <p:nvPr/>
        </p:nvSpPr>
        <p:spPr>
          <a:xfrm>
            <a:off x="8643966" y="4286256"/>
            <a:ext cx="285752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далее 37">
            <a:hlinkClick r:id="rId24" action="ppaction://hlinksldjump" highlightClick="1"/>
          </p:cNvPr>
          <p:cNvSpPr/>
          <p:nvPr/>
        </p:nvSpPr>
        <p:spPr>
          <a:xfrm>
            <a:off x="1357290" y="5357826"/>
            <a:ext cx="285752" cy="28575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далее 38">
            <a:hlinkClick r:id="rId25" action="ppaction://hlinksldjump" highlightClick="1"/>
          </p:cNvPr>
          <p:cNvSpPr/>
          <p:nvPr/>
        </p:nvSpPr>
        <p:spPr>
          <a:xfrm>
            <a:off x="2928926" y="5357826"/>
            <a:ext cx="285752" cy="28575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далее 39">
            <a:hlinkClick r:id="rId26" action="ppaction://hlinksldjump" highlightClick="1"/>
          </p:cNvPr>
          <p:cNvSpPr/>
          <p:nvPr/>
        </p:nvSpPr>
        <p:spPr>
          <a:xfrm>
            <a:off x="4286248" y="5357826"/>
            <a:ext cx="285752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далее 40">
            <a:hlinkClick r:id="rId27" action="ppaction://hlinksldjump" highlightClick="1"/>
          </p:cNvPr>
          <p:cNvSpPr/>
          <p:nvPr/>
        </p:nvSpPr>
        <p:spPr>
          <a:xfrm>
            <a:off x="5715008" y="5357826"/>
            <a:ext cx="285752" cy="285752"/>
          </a:xfrm>
          <a:prstGeom prst="actionButtonForwardNex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Управляющая кнопка: далее 41">
            <a:hlinkClick r:id="rId28" action="ppaction://hlinksldjump" highlightClick="1"/>
          </p:cNvPr>
          <p:cNvSpPr/>
          <p:nvPr/>
        </p:nvSpPr>
        <p:spPr>
          <a:xfrm>
            <a:off x="7215206" y="5357826"/>
            <a:ext cx="285752" cy="285752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Управляющая кнопка: далее 42">
            <a:hlinkClick r:id="rId29" action="ppaction://hlinksldjump" highlightClick="1"/>
          </p:cNvPr>
          <p:cNvSpPr/>
          <p:nvPr/>
        </p:nvSpPr>
        <p:spPr>
          <a:xfrm>
            <a:off x="8572528" y="5357826"/>
            <a:ext cx="285752" cy="285752"/>
          </a:xfrm>
          <a:prstGeom prst="actionButtonForwardNex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rId30" action="ppaction://hlinksldjump" highlightClick="1"/>
          </p:cNvPr>
          <p:cNvSpPr/>
          <p:nvPr/>
        </p:nvSpPr>
        <p:spPr>
          <a:xfrm>
            <a:off x="1428728" y="6357958"/>
            <a:ext cx="285752" cy="285752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Управляющая кнопка: далее 44">
            <a:hlinkClick r:id="rId31" action="ppaction://hlinksldjump" highlightClick="1"/>
          </p:cNvPr>
          <p:cNvSpPr/>
          <p:nvPr/>
        </p:nvSpPr>
        <p:spPr>
          <a:xfrm>
            <a:off x="2928926" y="6357958"/>
            <a:ext cx="285752" cy="285752"/>
          </a:xfrm>
          <a:prstGeom prst="actionButtonForwardNex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далее 45">
            <a:hlinkClick r:id="rId32" action="ppaction://hlinksldjump" highlightClick="1"/>
          </p:cNvPr>
          <p:cNvSpPr/>
          <p:nvPr/>
        </p:nvSpPr>
        <p:spPr>
          <a:xfrm>
            <a:off x="4286248" y="6357958"/>
            <a:ext cx="285752" cy="285752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правляющая кнопка: далее 46">
            <a:hlinkClick r:id="rId33" action="ppaction://hlinksldjump" highlightClick="1"/>
          </p:cNvPr>
          <p:cNvSpPr/>
          <p:nvPr/>
        </p:nvSpPr>
        <p:spPr>
          <a:xfrm>
            <a:off x="5715008" y="6357958"/>
            <a:ext cx="285752" cy="285752"/>
          </a:xfrm>
          <a:prstGeom prst="actionButtonForwardNex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правляющая кнопка: далее 47">
            <a:hlinkClick r:id="rId34" action="ppaction://hlinksldjump" highlightClick="1"/>
          </p:cNvPr>
          <p:cNvSpPr/>
          <p:nvPr/>
        </p:nvSpPr>
        <p:spPr>
          <a:xfrm>
            <a:off x="7215206" y="6357958"/>
            <a:ext cx="285752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далее 48">
            <a:hlinkClick r:id="rId35" action="ppaction://hlinksldjump" highlightClick="1"/>
          </p:cNvPr>
          <p:cNvSpPr/>
          <p:nvPr/>
        </p:nvSpPr>
        <p:spPr>
          <a:xfrm>
            <a:off x="8572528" y="6357958"/>
            <a:ext cx="285752" cy="285752"/>
          </a:xfrm>
          <a:prstGeom prst="actionButtonForwardNex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далее 49">
            <a:hlinkClick r:id="rId36" action="ppaction://hlinksldjump" highlightClick="1"/>
          </p:cNvPr>
          <p:cNvSpPr/>
          <p:nvPr/>
        </p:nvSpPr>
        <p:spPr>
          <a:xfrm>
            <a:off x="1428728" y="1071546"/>
            <a:ext cx="285752" cy="285752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Управляющая кнопка: далее 51">
            <a:hlinkClick r:id="rId37" action="ppaction://hlinksldjump" highlightClick="1"/>
          </p:cNvPr>
          <p:cNvSpPr/>
          <p:nvPr/>
        </p:nvSpPr>
        <p:spPr>
          <a:xfrm>
            <a:off x="5715008" y="1071546"/>
            <a:ext cx="285752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Управляющая кнопка: далее 52">
            <a:hlinkClick r:id="rId38" action="ppaction://hlinksldjump" highlightClick="1"/>
          </p:cNvPr>
          <p:cNvSpPr/>
          <p:nvPr/>
        </p:nvSpPr>
        <p:spPr>
          <a:xfrm>
            <a:off x="7143768" y="1071546"/>
            <a:ext cx="285752" cy="28575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28670"/>
            <a:ext cx="8183880" cy="407196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№27.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Весной или летом цветёт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сирень?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14554"/>
            <a:ext cx="8183880" cy="378621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№28.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растение в народе называют «ветродуйкой»?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4" name="Picture 2" descr="C:\Documents and Settings\Администратор\Мои документы\19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57628"/>
            <a:ext cx="2143141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457200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№29.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грачи ходят 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полю за пахарем?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Documents and Settings\Администратор\Мои документы\12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86322"/>
            <a:ext cx="1928794" cy="207167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85794"/>
            <a:ext cx="8183880" cy="37862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№30.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увидишь за версту среди пней осиновых, в красной шапочке растёт, зовётся …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Администратор\Мои документы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4286256"/>
            <a:ext cx="1214447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14488"/>
            <a:ext cx="8183880" cy="42148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№31.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нам весною прилетает,</a:t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Себе домик выбирает-</a:t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шесте высоком</a:t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 крыльцом широким.</a:t>
            </a:r>
            <a:endParaRPr lang="ru-RU" sz="4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E636"/>
          </a:solidFill>
          <a:ln>
            <a:solidFill>
              <a:srgbClr val="FFE6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C:\Documents and Settings\Администратор\Мои документы\12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286124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85992"/>
            <a:ext cx="8183880" cy="385765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№32.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трава по 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народному поверью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чертей разгоняет?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C:\Documents and Settings\Администратор\Мои документы\27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14686"/>
            <a:ext cx="2000232" cy="2571768"/>
          </a:xfrm>
          <a:prstGeom prst="rect">
            <a:avLst/>
          </a:prstGeom>
          <a:noFill/>
        </p:spPr>
      </p:pic>
      <p:pic>
        <p:nvPicPr>
          <p:cNvPr id="19459" name="Picture 3" descr="C:\Documents and Settings\Администратор\Мои документы\46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0"/>
            <a:ext cx="2285984" cy="264318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ятно 2 5"/>
          <p:cNvSpPr/>
          <p:nvPr/>
        </p:nvSpPr>
        <p:spPr>
          <a:xfrm rot="1990354">
            <a:off x="485452" y="3010234"/>
            <a:ext cx="4686011" cy="4214778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sos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357430"/>
            <a:ext cx="8183880" cy="328614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№33.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ягоды созревают в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лесу первыми?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Documents and Settings\Администратор\Мои документы\3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071942"/>
            <a:ext cx="2571768" cy="1857388"/>
          </a:xfrm>
          <a:prstGeom prst="rect">
            <a:avLst/>
          </a:prstGeom>
          <a:noFill/>
        </p:spPr>
      </p:pic>
      <p:pic>
        <p:nvPicPr>
          <p:cNvPr id="7171" name="Picture 3" descr="C:\Documents and Settings\Администратор\Мои документы\4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571480"/>
            <a:ext cx="1928826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5715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№34.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 гриб уважительно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называют 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«царём» грибов?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Администратор\Мои документы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5" y="3643313"/>
            <a:ext cx="1571636" cy="1357323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614366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№35.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какого дерева делают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карандашные палочки?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5143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№36.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неё во рту игла, под водой она жила,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глотала, а теперь в котёл попала.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ком эта загадка?</a:t>
            </a:r>
            <a:endParaRPr lang="ru-RU" sz="4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83922" cy="64293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Вопрос №1.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(</a:t>
            </a:r>
            <a:r>
              <a:rPr lang="ru-RU" sz="2800" dirty="0" smtClean="0">
                <a:solidFill>
                  <a:schemeClr val="tx1"/>
                </a:solidFill>
              </a:rPr>
              <a:t>блицопрос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А) </a:t>
            </a:r>
            <a:r>
              <a:rPr lang="ru-RU" b="0" dirty="0" smtClean="0">
                <a:solidFill>
                  <a:schemeClr val="tx1"/>
                </a:solidFill>
              </a:rPr>
              <a:t>Ягоды, сваренные в сахарном сиропе, называются…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Б) </a:t>
            </a:r>
            <a:r>
              <a:rPr lang="ru-RU" b="0" dirty="0" smtClean="0">
                <a:solidFill>
                  <a:schemeClr val="tx1"/>
                </a:solidFill>
              </a:rPr>
              <a:t>Мелкий дикорастущий кустарник с черными съедобными ягодами.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В) </a:t>
            </a:r>
            <a:r>
              <a:rPr lang="ru-RU" b="0" dirty="0" smtClean="0">
                <a:solidFill>
                  <a:schemeClr val="tx1"/>
                </a:solidFill>
              </a:rPr>
              <a:t>Какой ягодой можно вылечиться от простуды, если добавлять её в чай.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428728" y="6858000"/>
            <a:ext cx="45719" cy="457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928802"/>
            <a:ext cx="8183880" cy="185738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C000"/>
                </a:solidFill>
              </a:rPr>
              <a:t>Спасибо за игру!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571504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Вопрос №2.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Не летает, не поёт, а по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 птичьему клюёт.</a:t>
            </a:r>
            <a:br>
              <a:rPr lang="ru-RU" sz="4900" dirty="0" smtClean="0">
                <a:solidFill>
                  <a:schemeClr val="tx1"/>
                </a:solidFill>
              </a:rPr>
            </a:br>
            <a:endParaRPr lang="ru-RU" sz="4900" dirty="0">
              <a:solidFill>
                <a:schemeClr val="tx1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C:\Documents and Settings\Администратор\Мои документы\5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85729"/>
            <a:ext cx="2000232" cy="178595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183880" cy="7572404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№3.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Какой лесной житель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 сушит себе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 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на зиму грибы на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</a:rPr>
              <a:t> деревьях?</a:t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-конечная звезда 3"/>
          <p:cNvSpPr/>
          <p:nvPr/>
        </p:nvSpPr>
        <p:spPr>
          <a:xfrm rot="20169858">
            <a:off x="71010" y="2483359"/>
            <a:ext cx="4244276" cy="3888713"/>
          </a:xfrm>
          <a:prstGeom prst="star16">
            <a:avLst>
              <a:gd name="adj" fmla="val 33333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sos</a:t>
            </a:r>
            <a:endParaRPr lang="ru-RU" sz="44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214974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Вопрос №4.</a:t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НИКТО НЕ ПУГАЕТ, А ВСЯ</a:t>
            </a: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ДРОЖИТ.</a:t>
            </a: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785794"/>
            <a:ext cx="8183880" cy="500066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 №5.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СЛЕД КАКОГО ХИЩНОГО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ЗВЕРЯ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ПОХОЖ НА ЧЕЛОВЕЧИЙ?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C:\Documents and Settings\Администратор\Мои документы\4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929198"/>
            <a:ext cx="7858148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585791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6700" dirty="0" smtClean="0">
                <a:solidFill>
                  <a:schemeClr val="tx1"/>
                </a:solidFill>
              </a:rPr>
              <a:t>Вопрос №6.</a:t>
            </a:r>
            <a:br>
              <a:rPr lang="ru-RU" sz="6700" dirty="0" smtClean="0">
                <a:solidFill>
                  <a:schemeClr val="tx1"/>
                </a:solidFill>
              </a:rPr>
            </a:br>
            <a:r>
              <a:rPr lang="ru-RU" sz="6700" dirty="0" smtClean="0">
                <a:solidFill>
                  <a:schemeClr val="tx1"/>
                </a:solidFill>
              </a:rPr>
              <a:t/>
            </a:r>
            <a:br>
              <a:rPr lang="ru-RU" sz="6700" dirty="0" smtClean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>Как называется дикая роза с ярко-красными ягодами-плодами?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87336" y="6244188"/>
            <a:ext cx="756664" cy="613812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Documents and Settings\Администратор\Мои документы\7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"/>
            <a:ext cx="2000232" cy="221455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801</TotalTime>
  <Words>265</Words>
  <Application>Microsoft Office PowerPoint</Application>
  <PresentationFormat>Экран (4:3)</PresentationFormat>
  <Paragraphs>99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Аспект</vt:lpstr>
      <vt:lpstr>По лесным тропинкам отчего края</vt:lpstr>
      <vt:lpstr>Правила игры</vt:lpstr>
      <vt:lpstr>Слайд 3</vt:lpstr>
      <vt:lpstr>  Вопрос №1.   (блицопрос)  А) Ягоды, сваренные в сахарном сиропе, называются…  Б) Мелкий дикорастущий кустарник с черными съедобными ягодами.  В) Какой ягодой можно вылечиться от простуды, если добавлять её в чай. </vt:lpstr>
      <vt:lpstr>    Вопрос №2.    Не летает, не поёт, а по    птичьему клюёт. </vt:lpstr>
      <vt:lpstr>Вопрос №3.   Какой лесной житель   сушит себе   на зиму грибы на   деревьях?  </vt:lpstr>
      <vt:lpstr>Вопрос №4.   НИКТО НЕ ПУГАЕТ, А ВСЯ    ДРОЖИТ.   </vt:lpstr>
      <vt:lpstr>Вопрос №5.  СЛЕД КАКОГО ХИЩНОГО   ЗВЕРЯ   ПОХОЖ НА ЧЕЛОВЕЧИЙ?  </vt:lpstr>
      <vt:lpstr>       Вопрос №6.  Как называется дикая роза с ярко-красными ягодами-плодами?</vt:lpstr>
      <vt:lpstr>Вопрос №7.   ОДНА ИЗ ЛУЧШИХ     ПЕВЧИХ ПТИЦ.     </vt:lpstr>
      <vt:lpstr>Вопрос №8.  КАКОЕ ДЕРЕВО ИМЕЕТ   ПРИЗНАКИ И ХВОЙНОГО,   И ЛИСТВЕННОГО?  </vt:lpstr>
      <vt:lpstr>Вопрос №9.   ЧТО В ХЛЕБЕ РОДИТСЯ,  А ЕСТЬ НЕ ГОДИТСЯ?  </vt:lpstr>
      <vt:lpstr>Вопрос №10.  СЛЕПЫМИ ИЛИ ЗРЯЧИМИ   РОЖДАЮТСЯ ЗАЙЧАТА? </vt:lpstr>
      <vt:lpstr>Вопрос №11.  ЗАЧЕМ СКВОРЦЫ, ГАЛКИ   «КАТАЮТСЯ» ВЕРХОМ НА   КОРОВАХ, ОВЦАХ,   ЛОШАДЯХ?</vt:lpstr>
      <vt:lpstr>Вопрос №12.   ТОЩИМ ИЛИ ЖИРНЫМ   ЛОЖИТСЯ МЕДВЕДЬ В   БЕРЛОГУ?</vt:lpstr>
      <vt:lpstr>Вопрос №13.    НАЗОВИТЕ ЦВЕТОК-  ГАДАЛКУ.</vt:lpstr>
      <vt:lpstr>Вопрос №14.  ЗАШЁЛ МУЖИК В СОСНЯК,   НАШЁЛ СЛИЗНЯК,   БРОСИТЬ-ЖАЛКО,    СЪЕСТЬ – СЫРО.   ЧТО НАШЁЛ МУЖИК?</vt:lpstr>
      <vt:lpstr>Вопрос №15.  ЧТО ЗА МАСТЕР ШУБУ   СЕБЕ СШИЛ, А   ИГОЛКИ ВЫНУТЬ   ЗАБЫЛ.</vt:lpstr>
      <vt:lpstr>Вопрос №16.  Какого цвета ягоды   ландыша?</vt:lpstr>
      <vt:lpstr>Вопрос №17.  КАКИЕ ГРИБЫ НА ПЕНЬКАХ   РАСТУТ В ЛЕСУ, КАК   ВЕСНУШКИ   НА НОСУ? </vt:lpstr>
      <vt:lpstr>Вопрос №18.  КОГДА ЧЁРЕН-ТРУСЛИВ И   ЗАДОРЕН,  А ПОКРАСНЕЕТ-ТОТЧАС   ПРИСМИРЕЕТ.</vt:lpstr>
      <vt:lpstr>Вопрос №19.  КАКАЯ ЯГОДА СНЕГА НЕ   БОИТСЯ?</vt:lpstr>
      <vt:lpstr>Вопрос №20.  ДЕТЁНЫШ ЕЩЁ НЕ  РОДИЛСЯ, А УЖЕ ОТДАН НА ВОСПИТАНИЕ МАЧЕХЕ.   НАЗОВИТЕ МАМАШУ.</vt:lpstr>
      <vt:lpstr>Вопрос №21.  Какие грибы меж зелени желтеют?  Имя нехитрое им всем:  хоть и не кусаются, но страшно называются.</vt:lpstr>
      <vt:lpstr>Вопрос №22.  Какую лесную ягоду любит медведь-сладкоежка?</vt:lpstr>
      <vt:lpstr>Переход хода.   Отдай жетон. </vt:lpstr>
      <vt:lpstr>Вопрос №24.  Блицопрос: А) Какие дрова самые жаркие?  Б) Листья каких деревьев осенью краснеют?  В) Какое дерево даёт по весне сладкий сок?</vt:lpstr>
      <vt:lpstr>Вопрос №25.  Блицопрос: А) Что и как делает ёж зимой?  Б) Какой зверёк спит всю зиму вниз головой?  В) Пользу или вред приносит зимой человеку барсук? </vt:lpstr>
      <vt:lpstr>Вопрос №26.  Какую рыбу называют   плотвой? </vt:lpstr>
      <vt:lpstr>Вопрос №27.  Весной или летом цветёт   сирень?</vt:lpstr>
      <vt:lpstr>Вопрос №28.  Какое растение в народе называют «ветродуйкой»? </vt:lpstr>
      <vt:lpstr>Вопрос №29.  Почему грачи ходят    по полю за пахарем?</vt:lpstr>
      <vt:lpstr>Вопрос №30.  Его увидишь за версту среди пней осиновых, в красной шапочке растёт, зовётся …</vt:lpstr>
      <vt:lpstr>Вопрос №31.  К нам весною прилетает,  Себе домик выбирает-  На шесте высоком  И с крыльцом широким.</vt:lpstr>
      <vt:lpstr>Вопрос №32.  Какая трава по   народному поверью   чертей разгоняет?</vt:lpstr>
      <vt:lpstr>Вопрос №33.  Какие ягоды созревают в   лесу первыми? </vt:lpstr>
      <vt:lpstr> Вопрос №34.  Какой гриб уважительно   называют   «царём» грибов?</vt:lpstr>
      <vt:lpstr>Вопрос №35.  Из какого дерева делают   карандашные палочки?  </vt:lpstr>
      <vt:lpstr>Вопрос №36.   У неё во рту игла, под водой она жила,   всех глотала, а теперь в котёл попала.   О ком эта загадка?</vt:lpstr>
      <vt:lpstr>Спасибо за игру!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176</cp:revision>
  <dcterms:created xsi:type="dcterms:W3CDTF">2008-04-14T12:07:25Z</dcterms:created>
  <dcterms:modified xsi:type="dcterms:W3CDTF">2008-04-20T04:13:23Z</dcterms:modified>
</cp:coreProperties>
</file>