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80" r:id="rId2"/>
    <p:sldId id="273" r:id="rId3"/>
    <p:sldId id="256" r:id="rId4"/>
    <p:sldId id="275" r:id="rId5"/>
    <p:sldId id="274" r:id="rId6"/>
    <p:sldId id="270" r:id="rId7"/>
    <p:sldId id="277" r:id="rId8"/>
    <p:sldId id="259" r:id="rId9"/>
    <p:sldId id="260" r:id="rId10"/>
    <p:sldId id="281" r:id="rId11"/>
    <p:sldId id="279" r:id="rId12"/>
    <p:sldId id="263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3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4C3BAB-38F9-4FE1-A6E8-A32117FA8EF1}" type="datetimeFigureOut">
              <a:rPr lang="ru-RU" smtClean="0"/>
              <a:pPr/>
              <a:t>08.12.2009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77BDB4-F91D-4353-B5A5-022364EE764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7BDB4-F91D-4353-B5A5-022364EE764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08.12.2009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08.12.2009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08.12.2009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08.12.2009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08.12.2009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08.12.2009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08.12.2009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08.12.2009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tbn0.google.com/images?q=tbn:0NjiYULyjaH86M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8596" y="285728"/>
            <a:ext cx="835824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«ВСЕ ВЗРОСЛЫЕ СНАЧАЛА БЫЛИ ДЕТЬМИ, ТОЛЬКО МАЛО КТО ИЗ НИХ ОБ ЭТОМ ПОМНИТ…»</a:t>
            </a:r>
            <a:endParaRPr lang="ru-RU" sz="60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5072074"/>
            <a:ext cx="878684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АНТУАН ДЕ СЕНТ-ЭКЗЮПЕРИ «МАЛЕНЬКИЙ ПРИНЦ»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laxverdova\Мои документы\Мои рисунки\один6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7158" y="285729"/>
            <a:ext cx="857256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«ТАК Я И ЖИЛ В ОДИНОЧЕСТВЕ, И НЕ С КЕМ БЫЛО МНЕ ПОГОВОРИТЬ ПО ДУШАМ…»</a:t>
            </a:r>
            <a:endParaRPr lang="ru-RU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4786322"/>
            <a:ext cx="86439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АНТУАН ДЕ СЕНТ-ЭКЗЮПЕРИ «МАЛЕНЬКИЙ ПРИНЦ»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laxverdova\Мои документы\Мои рисунки\один5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71472" y="285728"/>
            <a:ext cx="807249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«КАК ПОЗВАТЬ, ЧТОБЫ ОН УСЛЫШАЛ, КАК ДОГНАТЬ ЕГО ДУШУ, УСКОЛЬЗАЮЩУЮ ОТ МЕНЯ…ВЕДЬ ОНА ТАКАЯ ТАИНСТВЕННАЯ И НЕИЗВЕДАННАЯ, ЭТА СТРАНА СЛЕЗ…»</a:t>
            </a:r>
            <a:endParaRPr lang="ru-RU" sz="4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5072074"/>
            <a:ext cx="785818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АНТУАН ДЕ СЕНТ-ЭКЗЮПЕРИ «МАЛЕНЬКИЙ ПРИНЦ»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85720" y="34064"/>
          <a:ext cx="8643999" cy="6823936"/>
        </p:xfrm>
        <a:graphic>
          <a:graphicData uri="http://schemas.openxmlformats.org/drawingml/2006/table">
            <a:tbl>
              <a:tblPr/>
              <a:tblGrid>
                <a:gridCol w="2881333"/>
                <a:gridCol w="2881333"/>
                <a:gridCol w="2881333"/>
              </a:tblGrid>
              <a:tr h="1163268">
                <a:tc>
                  <a:txBody>
                    <a:bodyPr/>
                    <a:lstStyle/>
                    <a:p>
                      <a:pPr algn="just"/>
                      <a:r>
                        <a:rPr lang="ru-RU" sz="24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Times New Roman"/>
                          <a:cs typeface="Times New Roman"/>
                        </a:rPr>
                        <a:t>ЭМОЦИОНАЛЬНАЯ ПРОБЛЕМА РЕБЁНКА</a:t>
                      </a:r>
                      <a:endParaRPr lang="ru-RU" sz="24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405" marR="66405" marT="66405" marB="664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Times New Roman"/>
                          <a:cs typeface="Times New Roman"/>
                        </a:rPr>
                        <a:t>РОДИТЕЛЬСКИЕ ЧУВСТВА</a:t>
                      </a:r>
                      <a:endParaRPr lang="ru-RU" sz="24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405" marR="66405" marT="66405" marB="664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Times New Roman"/>
                          <a:cs typeface="Times New Roman"/>
                        </a:rPr>
                        <a:t>СПОСОБЫ ПОМОЩИ ДЕТЯМ</a:t>
                      </a:r>
                      <a:endParaRPr lang="ru-RU" sz="24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405" marR="66405" marT="66405" marB="664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38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БОРЬБА ЗА ВНИМАНИЕ</a:t>
                      </a:r>
                      <a:endParaRPr lang="ru-RU" sz="1800" b="1" dirty="0">
                        <a:solidFill>
                          <a:schemeClr val="tx2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405" marR="66405" marT="66405" marB="664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РАЗДРАЖЕНИЕ</a:t>
                      </a:r>
                      <a:endParaRPr lang="ru-RU" sz="1800" b="1" dirty="0">
                        <a:solidFill>
                          <a:schemeClr val="tx2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405" marR="66405" marT="66405" marB="664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СОВМЕСТНЫЕ ЗАНЯТИЯ, ИГРЫ ИЛИ ПРОГУЛКИ</a:t>
                      </a:r>
                      <a:endParaRPr lang="ru-RU" sz="1800" b="1" dirty="0">
                        <a:solidFill>
                          <a:schemeClr val="tx2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405" marR="66405" marT="66405" marB="664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806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БОРЬБА ЗА САМОУТВЕРЖДЕНИЕ</a:t>
                      </a:r>
                      <a:endParaRPr lang="ru-RU" sz="1800" b="1" dirty="0">
                        <a:solidFill>
                          <a:schemeClr val="tx2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405" marR="66405" marT="66405" marB="664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ГНЕВ</a:t>
                      </a:r>
                      <a:endParaRPr lang="ru-RU" sz="1800" b="1" dirty="0">
                        <a:solidFill>
                          <a:schemeClr val="tx2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405" marR="66405" marT="66405" marB="664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УМЕНЬШИТЬ СВОЙ КОНТРОЛЬ ЗА ДЕЛАМИ РЕБЁНКА</a:t>
                      </a:r>
                      <a:endParaRPr lang="ru-RU" sz="1800" b="1" dirty="0">
                        <a:solidFill>
                          <a:schemeClr val="tx2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405" marR="66405" marT="66405" marB="664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632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ЖЕЛАНИЕ ОТОМСТИТЬ</a:t>
                      </a:r>
                      <a:endParaRPr lang="ru-RU" sz="1800" b="1" dirty="0">
                        <a:solidFill>
                          <a:schemeClr val="tx2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405" marR="66405" marT="66405" marB="664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ОБИДА</a:t>
                      </a:r>
                      <a:endParaRPr lang="ru-RU" sz="1800" b="1" dirty="0">
                        <a:solidFill>
                          <a:schemeClr val="tx2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405" marR="66405" marT="66405" marB="664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ПОНЯТЬ ЧЕМ МЫ ОБИДЕЛИ РЕБЁНКА И УСТРАНИТЬ ЭТУ ПРИЧИНУ</a:t>
                      </a:r>
                      <a:endParaRPr lang="ru-RU" sz="1800" b="1" dirty="0">
                        <a:solidFill>
                          <a:schemeClr val="tx2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405" marR="66405" marT="66405" marB="664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755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ПОТЕРЯ ВЕРЫ В СОБСТВЕННЫЙ УСПЕХ</a:t>
                      </a:r>
                      <a:endParaRPr lang="ru-RU" sz="1800" b="1" dirty="0">
                        <a:solidFill>
                          <a:schemeClr val="tx2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405" marR="66405" marT="66405" marB="664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БЕЗНАДЁЖНОСТЬ, ОТЧАЯНИЕ</a:t>
                      </a:r>
                      <a:endParaRPr lang="ru-RU" sz="1800" b="1" dirty="0">
                        <a:solidFill>
                          <a:schemeClr val="tx2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405" marR="66405" marT="66405" marB="6640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ПЕРЕСТАТЬ ТРЕБОВАТЬ ОТ</a:t>
                      </a:r>
                      <a:r>
                        <a:rPr lang="ru-RU" sz="1800" b="1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РЕБЁНКА “ПОЛАГАЮЩЕГОСЯ” ПОВЕДЕНИЯ. ДЕЙСТВОВАТЬ СОВМЕСТНО. НЕ КРИТИКОВАТЬ</a:t>
                      </a:r>
                      <a:endParaRPr lang="ru-RU" sz="1800" b="1" dirty="0">
                        <a:solidFill>
                          <a:schemeClr val="tx2">
                            <a:lumMod val="2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405" marR="66405" marT="66405" marB="6640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152400"/>
            <a:ext cx="8929718" cy="1847840"/>
          </a:xfrm>
        </p:spPr>
        <p:txBody>
          <a:bodyPr>
            <a:noAutofit/>
          </a:bodyPr>
          <a:lstStyle/>
          <a:p>
            <a:r>
              <a:rPr lang="ru-RU" sz="6600" dirty="0" smtClean="0">
                <a:solidFill>
                  <a:srgbClr val="FF0000"/>
                </a:solidFill>
              </a:rPr>
              <a:t>ОГЛЯНИТЕСЬ!</a:t>
            </a:r>
            <a:br>
              <a:rPr lang="ru-RU" sz="6600" dirty="0" smtClean="0">
                <a:solidFill>
                  <a:srgbClr val="FF0000"/>
                </a:solidFill>
              </a:rPr>
            </a:br>
            <a:r>
              <a:rPr lang="ru-RU" sz="6600" dirty="0" smtClean="0">
                <a:solidFill>
                  <a:srgbClr val="FF0000"/>
                </a:solidFill>
              </a:rPr>
              <a:t>МЫ РЯДОМ…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167838" y="4286256"/>
            <a:ext cx="3904096" cy="2428892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 </a:t>
            </a:r>
          </a:p>
          <a:p>
            <a:endParaRPr lang="ru-RU" sz="2000" dirty="0" smtClean="0">
              <a:solidFill>
                <a:srgbClr val="FF0000"/>
              </a:solidFill>
            </a:endParaRPr>
          </a:p>
        </p:txBody>
      </p:sp>
      <p:pic>
        <p:nvPicPr>
          <p:cNvPr id="4" name="Picture 2" descr="C:\Documents and Settings\Alaxverdova\Мои документы\Мои рисунки\1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3143240" y="2638424"/>
            <a:ext cx="6000760" cy="421957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57200"/>
            <a:ext cx="8329642" cy="1066800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ФИЗИЧЕСКОЕ НАСИЛИЕ</a:t>
            </a:r>
            <a:endParaRPr lang="ru-RU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14942" y="1600200"/>
            <a:ext cx="3471858" cy="4419600"/>
          </a:xfrm>
        </p:spPr>
        <p:txBody>
          <a:bodyPr>
            <a:normAutofit fontScale="92500"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ИЗБИЕНИЕ</a:t>
            </a:r>
          </a:p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НАНЕСЕНИЕ УДАРОВ</a:t>
            </a:r>
          </a:p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ШЛЕПКИ </a:t>
            </a:r>
          </a:p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ПОДЗАТЫЛЬНИКИ</a:t>
            </a:r>
          </a:p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ПОРЧА И ОТНЯТИЕ ВЕЩЕЙ</a:t>
            </a:r>
          </a:p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ВОВЛЕЧЕНИЕ В УПОТРЕБЛЕНИЕ НАРКОТИКОВ, АЛКОГОЛЯ, МЕДИЦИНСКИХ ПРЕПАРАТОВ, ВЫЗЫВАЮЩИХ ОДУРМАНИВАНИЕ</a:t>
            </a:r>
          </a:p>
          <a:p>
            <a:endParaRPr lang="ru-RU" dirty="0" smtClean="0"/>
          </a:p>
        </p:txBody>
      </p:sp>
      <p:pic>
        <p:nvPicPr>
          <p:cNvPr id="2053" name="Picture 5" descr="C:\Documents and Settings\Alaxverdova\Мои документы\Мои рисунки\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6600" r="6600"/>
          <a:stretch>
            <a:fillRect/>
          </a:stretch>
        </p:blipFill>
        <p:spPr bwMode="auto">
          <a:xfrm>
            <a:off x="457200" y="2071678"/>
            <a:ext cx="4471990" cy="39481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5286388"/>
            <a:ext cx="8458200" cy="1571612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ДЕКЛАРАЦИЯ ПРАВ РЕБЕНКА, </a:t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ПРИНЯТАЯ ГЕНЕРАЛЬНОЙ АССАМБЛЕЕЙ ООН В 1959 году</a:t>
            </a: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</a:rPr>
              <a:t>.</a:t>
            </a:r>
            <a:br>
              <a:rPr lang="ru-RU" sz="2800" dirty="0" smtClean="0">
                <a:solidFill>
                  <a:schemeClr val="bg2">
                    <a:lumMod val="75000"/>
                  </a:schemeClr>
                </a:solidFill>
              </a:rPr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428604"/>
            <a:ext cx="8458200" cy="4000528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Ребенок «…для полного и гармоничного развития его личности нуждается в любви и понимании. Он должен, когда это возможно, расти на попечении и под ответственностью своих родителей и во всяком случае в АТМОСФЕРЕ ЛЮБВИ и моральной и материальной обеспеченности. Малолетний ребенок не должен, кроме тех случаев, когда имеются исключительные обстоятельства, быть разлучаем со своей матерью…» 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457200"/>
            <a:ext cx="8988552" cy="841248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ПСИХОЛОГИЧЕСКОЕ НАСИЛИЕ</a:t>
            </a:r>
            <a:endParaRPr lang="ru-RU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УНИЖЕНИЕ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ОСКОРБЛЕНИЯ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ИЗДЕВАТЕЛЬСТВА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КРИК И ПРОЯВЛЕНИЕ ГНЕВА</a:t>
            </a:r>
          </a:p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ЭМОЦИОНАЛЬНАЯ ИЗОЛЯЦИЯ</a:t>
            </a:r>
          </a:p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УГРОЗА ОТКАЗАТЬСЯ ОТ РЕБЕНКА</a:t>
            </a:r>
          </a:p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«Я ТЕБЯ НЕ БУДУ ЛЮБИТЬ, ЕСЛИ ТЫ…»</a:t>
            </a:r>
          </a:p>
          <a:p>
            <a:endParaRPr lang="ru-RU" dirty="0"/>
          </a:p>
        </p:txBody>
      </p:sp>
      <p:pic>
        <p:nvPicPr>
          <p:cNvPr id="8" name="Picture 2" descr="C:\Documents and Settings\Alaxverdova\Мои документы\Мои рисунки\1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7141" r="7141"/>
          <a:stretch>
            <a:fillRect/>
          </a:stretch>
        </p:blipFill>
        <p:spPr bwMode="auto">
          <a:xfrm>
            <a:off x="214282" y="1643050"/>
            <a:ext cx="4071965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954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ОДИНОЧЕСТВО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6" name="Содержимое 5" descr="9.jpg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124324" y="2428869"/>
            <a:ext cx="4519642" cy="40005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95400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МОЯ СЕМЬЯ</a:t>
            </a:r>
            <a:endParaRPr lang="ru-RU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4" name="Содержимое 3" descr="P101057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9467991">
            <a:off x="-147455" y="2643756"/>
            <a:ext cx="5357553" cy="2930236"/>
          </a:xfrm>
          <a:prstGeom prst="rect">
            <a:avLst/>
          </a:prstGeom>
        </p:spPr>
      </p:pic>
      <p:pic>
        <p:nvPicPr>
          <p:cNvPr id="5" name="Содержимое 5" descr="P10105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415771">
            <a:off x="3286876" y="2737106"/>
            <a:ext cx="6167967" cy="3368687"/>
          </a:xfrm>
          <a:prstGeom prst="rect">
            <a:avLst/>
          </a:prstGeom>
        </p:spPr>
      </p:pic>
      <p:pic>
        <p:nvPicPr>
          <p:cNvPr id="6" name="Содержимое 7" descr="P101057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436403">
            <a:off x="79768" y="1573461"/>
            <a:ext cx="6167967" cy="3500462"/>
          </a:xfrm>
          <a:prstGeom prst="rect">
            <a:avLst/>
          </a:prstGeom>
        </p:spPr>
      </p:pic>
      <p:pic>
        <p:nvPicPr>
          <p:cNvPr id="7" name="Содержимое 11" descr="P101057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744412">
            <a:off x="856070" y="2964437"/>
            <a:ext cx="6167967" cy="3946817"/>
          </a:xfrm>
          <a:prstGeom prst="rect">
            <a:avLst/>
          </a:prstGeom>
        </p:spPr>
      </p:pic>
      <p:pic>
        <p:nvPicPr>
          <p:cNvPr id="8" name="Содержимое 14" descr="P101057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42976" y="2000240"/>
            <a:ext cx="6167967" cy="4625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laxverdova\Мои документы\Мои рисунки\один4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214290"/>
            <a:ext cx="9144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«ОН ЖИЛ НА ПЛАНЕТЕ, КОТОРАЯ БЫЛА ЧУТЬ ПОБОЛЬШЕ ЕГО САМОГО, И ЕМУ ОЧЕНЬ НЕ ХВАТАЛО ДРУГА…»</a:t>
            </a:r>
            <a:endParaRPr lang="ru-RU" sz="5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4286256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АНТУАН ДЕ СЕНТ-ЭКЗЮПЕРИ «МАЛЕНЬКИЙ ПРИНЦ»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1214423"/>
            <a:ext cx="4038600" cy="564357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ПЕЧАЛЬНОЕ НАСТРОЕНИЕ</a:t>
            </a:r>
          </a:p>
          <a:p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ПОТЕРЯ СВОЙСТВЕННОЙ ДЕТЯМ ЭНЕРГИИ</a:t>
            </a:r>
          </a:p>
          <a:p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ВНЕШНИЕ ПРОЯВЛЕНИ Я ПЕЧАЛИ, ЗАМКНУТОСТЬ</a:t>
            </a:r>
          </a:p>
          <a:p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НАРУШЕНИЯ СНА</a:t>
            </a:r>
          </a:p>
          <a:p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СОМАТИЧЕСКИЕ  ЖАЛОБЫ</a:t>
            </a:r>
          </a:p>
          <a:p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ИЗМЕНЕНИЕ АППЕТИТА ИЛИ ВЕСА</a:t>
            </a:r>
          </a:p>
          <a:p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УХУДШЕНИЕ УСПЕВАЕМОСТИ</a:t>
            </a:r>
          </a:p>
          <a:p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ЧРЕЗМЕРНАЯ САМОКРИТИЧНОСТЬ</a:t>
            </a:r>
          </a:p>
          <a:p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ЧУВСТВО «ЗАСЛУЖЕННОЙ ОТВЕРГНУТОСТИ»</a:t>
            </a:r>
          </a:p>
          <a:p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ЧУВСТВО НЕПОЛНОЦЕННОСТИ</a:t>
            </a:r>
          </a:p>
          <a:p>
            <a:endParaRPr lang="ru-RU" sz="18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4294967295"/>
          </p:nvPr>
        </p:nvSpPr>
        <p:spPr>
          <a:xfrm>
            <a:off x="4572001" y="714356"/>
            <a:ext cx="4572000" cy="614364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ПОДРОСТКИ</a:t>
            </a:r>
          </a:p>
          <a:p>
            <a:pPr>
              <a:buFont typeface="Arial" charset="0"/>
              <a:buChar char="•"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ПЕЧАЛЬНОЕ НАСТРОЕНИЕ</a:t>
            </a:r>
          </a:p>
          <a:p>
            <a:pPr>
              <a:buFont typeface="Arial" charset="0"/>
              <a:buChar char="•"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ЧУВСТВО СКУКИ</a:t>
            </a:r>
          </a:p>
          <a:p>
            <a:pPr>
              <a:buFont typeface="Arial" charset="0"/>
              <a:buChar char="•"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ЧУВСТВО УСТАЛОСТИ</a:t>
            </a:r>
          </a:p>
          <a:p>
            <a:pPr>
              <a:buFont typeface="Arial" charset="0"/>
              <a:buChar char="•"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НАРУШЕНИЯ СНА</a:t>
            </a:r>
          </a:p>
          <a:p>
            <a:pPr>
              <a:buFont typeface="Arial" charset="0"/>
              <a:buChar char="•"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СОМАТИЧЕСКИЕ ЖАЛОБЫ</a:t>
            </a:r>
          </a:p>
          <a:p>
            <a:pPr>
              <a:buFont typeface="Arial" charset="0"/>
              <a:buChar char="•"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НЕУСИДЧИВОСТЬ, БЕСПОКОЙСТВО</a:t>
            </a:r>
          </a:p>
          <a:p>
            <a:pPr>
              <a:buFont typeface="Arial" charset="0"/>
              <a:buChar char="•"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ФИКСАЦИЯ ВНИМАНИЯ НА МЕЛОЧАХ</a:t>
            </a:r>
          </a:p>
          <a:p>
            <a:pPr>
              <a:buFont typeface="Arial" charset="0"/>
              <a:buChar char="•"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ЧРЕЗМЕРНАЯ ЭМОЦИОНАЛЬНОСТЬ</a:t>
            </a:r>
          </a:p>
          <a:p>
            <a:pPr>
              <a:buFont typeface="Arial" charset="0"/>
              <a:buChar char="•"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ЗАМКНУТОСТЬ</a:t>
            </a:r>
          </a:p>
          <a:p>
            <a:pPr>
              <a:buFont typeface="Arial" charset="0"/>
              <a:buChar char="•"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РАССЕЯННОСТЬ ВНИМАНИЯ</a:t>
            </a:r>
          </a:p>
          <a:p>
            <a:pPr>
              <a:buFont typeface="Arial" charset="0"/>
              <a:buChar char="•"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АГРЕССИВНОЕ ПОВЕДЕНИЕ</a:t>
            </a:r>
          </a:p>
          <a:p>
            <a:pPr>
              <a:buFont typeface="Arial" charset="0"/>
              <a:buChar char="•"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СКЛОННОСТЬ К БУНТУ</a:t>
            </a:r>
          </a:p>
          <a:p>
            <a:pPr>
              <a:buFont typeface="Arial" charset="0"/>
              <a:buChar char="•"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ЗЛОУПОТРЕБЛЕНИЕ АЛКОГОЛЕМ</a:t>
            </a:r>
          </a:p>
          <a:p>
            <a:pPr>
              <a:buFont typeface="Arial" charset="0"/>
              <a:buChar char="•"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ПЛОХАЯ УСПЕВАЕМОСТЬ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Font typeface="Arial" charset="0"/>
              <a:buChar char="•"/>
            </a:pPr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2" name="Текст 1"/>
          <p:cNvSpPr>
            <a:spLocks noGrp="1"/>
          </p:cNvSpPr>
          <p:nvPr>
            <p:ph type="body" idx="4294967295"/>
          </p:nvPr>
        </p:nvSpPr>
        <p:spPr>
          <a:xfrm>
            <a:off x="0" y="714356"/>
            <a:ext cx="4040188" cy="57150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ДЕТИ</a:t>
            </a:r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0" y="1"/>
            <a:ext cx="8229600" cy="92867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ПРИЗНАКИ ДЕПРЕССИИ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одержимое 13"/>
          <p:cNvSpPr>
            <a:spLocks noGrp="1"/>
          </p:cNvSpPr>
          <p:nvPr>
            <p:ph idx="1"/>
          </p:nvPr>
        </p:nvSpPr>
        <p:spPr>
          <a:xfrm>
            <a:off x="4500562" y="1357298"/>
            <a:ext cx="4186238" cy="5500702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УВЕРЕНИЯ В БЕСПОМОЩНОСТИ И ЗАВИСИМОСТИ ОТ ДРУГИХ</a:t>
            </a:r>
          </a:p>
          <a:p>
            <a:pPr algn="just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ПРОЩАНИЕ</a:t>
            </a:r>
          </a:p>
          <a:p>
            <a:pPr algn="just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РАЗГОВОРЫ ИЛИ ШУТКИ О  ЖЕЛАНИИ УМЕРЕТЬ</a:t>
            </a:r>
          </a:p>
          <a:p>
            <a:pPr algn="just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СООБЩЕНИЕ О КОНКРЕТНОМ ПЛАНЕ СУИЦИДА</a:t>
            </a:r>
          </a:p>
          <a:p>
            <a:pPr algn="just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ДВОЙСТВЕННАЯ ОЦЕНКА ЗНАЧИМЫХ СОБЫТИЙ</a:t>
            </a:r>
          </a:p>
          <a:p>
            <a:pPr algn="just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МЕДЛЕННАЯ МАЛОВЫРАЗИТЕЛЬНАЯ РЕЧЬ</a:t>
            </a:r>
          </a:p>
          <a:p>
            <a:pPr algn="just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ВЫСКАЗЫВАНИЯ,  САМООБВИНЕНИЯ 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43349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СЛОВЕСНЫЕ признаки суицидальной угрозы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1026" name="Picture 2" descr="C:\Documents and Settings\Alaxverdova\Мои документы\Мои рисунки\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643050"/>
            <a:ext cx="3876699" cy="41434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661</TotalTime>
  <Words>394</Words>
  <PresentationFormat>Экран (4:3)</PresentationFormat>
  <Paragraphs>84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Слайд 1</vt:lpstr>
      <vt:lpstr>ФИЗИЧЕСКОЕ НАСИЛИЕ</vt:lpstr>
      <vt:lpstr>ДЕКЛАРАЦИЯ ПРАВ РЕБЕНКА,  ПРИНЯТАЯ ГЕНЕРАЛЬНОЙ АССАМБЛЕЕЙ ООН В 1959 году. </vt:lpstr>
      <vt:lpstr>ПСИХОЛОГИЧЕСКОЕ НАСИЛИЕ</vt:lpstr>
      <vt:lpstr>ОДИНОЧЕСТВО</vt:lpstr>
      <vt:lpstr>МОЯ СЕМЬЯ</vt:lpstr>
      <vt:lpstr>Слайд 7</vt:lpstr>
      <vt:lpstr>ПРИЗНАКИ ДЕПРЕССИИ</vt:lpstr>
      <vt:lpstr>СЛОВЕСНЫЕ признаки суицидальной угрозы</vt:lpstr>
      <vt:lpstr>Слайд 10</vt:lpstr>
      <vt:lpstr>Слайд 11</vt:lpstr>
      <vt:lpstr>Слайд 12</vt:lpstr>
      <vt:lpstr>ОГЛЯНИТЕСЬ! МЫ РЯДОМ…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Владелец</cp:lastModifiedBy>
  <cp:revision>56</cp:revision>
  <dcterms:modified xsi:type="dcterms:W3CDTF">2009-12-08T15:58:15Z</dcterms:modified>
</cp:coreProperties>
</file>