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0" r:id="rId6"/>
    <p:sldId id="261" r:id="rId7"/>
    <p:sldId id="262" r:id="rId8"/>
    <p:sldId id="256" r:id="rId9"/>
    <p:sldId id="263" r:id="rId10"/>
    <p:sldId id="264" r:id="rId11"/>
    <p:sldId id="265" r:id="rId12"/>
    <p:sldId id="266"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0E7FDA8-9AD1-4B47-9BCA-7E8CD3E9BD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7FDA8-9AD1-4B47-9BCA-7E8CD3E9BD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7FDA8-9AD1-4B47-9BCA-7E8CD3E9BD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0E7FDA8-9AD1-4B47-9BCA-7E8CD3E9BD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0E7FDA8-9AD1-4B47-9BCA-7E8CD3E9BDC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0E7FDA8-9AD1-4B47-9BCA-7E8CD3E9BD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0E7FDA8-9AD1-4B47-9BCA-7E8CD3E9BDC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E7FDA8-9AD1-4B47-9BCA-7E8CD3E9BD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E7FDA8-9AD1-4B47-9BCA-7E8CD3E9BD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E7FDA8-9AD1-4B47-9BCA-7E8CD3E9BD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12825F3-A845-4CED-BE08-5C0F9B69CA15}" type="datetimeFigureOut">
              <a:rPr lang="ru-RU" smtClean="0"/>
              <a:pPr/>
              <a:t>12.12.2009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0E7FDA8-9AD1-4B47-9BCA-7E8CD3E9BDC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12825F3-A845-4CED-BE08-5C0F9B69CA15}" type="datetimeFigureOut">
              <a:rPr lang="ru-RU" smtClean="0"/>
              <a:pPr/>
              <a:t>12.12.2009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0E7FDA8-9AD1-4B47-9BCA-7E8CD3E9BDC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9A%D0%BB%D0%B0%D1%81%D1%81_(%D0%B1%D0%B8%D0%BE%D0%BB%D0%BE%D0%B3%D0%B8%D1%8F)" TargetMode="External"/><Relationship Id="rId3" Type="http://schemas.openxmlformats.org/officeDocument/2006/relationships/hyperlink" Target="http://ru.wikipedia.org/wiki/%D0%9E%D1%82%D0%B4%D0%B5%D0%BB_(%D0%B1%D0%B8%D0%BE%D0%BB%D0%BE%D0%B3%D0%B8%D1%8F)" TargetMode="External"/><Relationship Id="rId7" Type="http://schemas.openxmlformats.org/officeDocument/2006/relationships/hyperlink" Target="http://ru.wikipedia.org/wiki/%D0%A0%D0%B0%D0%BD%D0%B3_(%D0%B1%D0%B8%D0%BE%D0%BB%D0%BE%D0%B3%D0%B8%D1%8F)" TargetMode="External"/><Relationship Id="rId12" Type="http://schemas.openxmlformats.org/officeDocument/2006/relationships/image" Target="../media/image12.jpeg"/><Relationship Id="rId2" Type="http://schemas.openxmlformats.org/officeDocument/2006/relationships/hyperlink" Target="http://ru.wikipedia.org/wiki/%D0%9B%D0%B0%D1%82%D0%B8%D0%BD%D1%81%D0%BA%D0%B8%D0%B9_%D1%8F%D0%B7%D1%8B%D0%BA" TargetMode="External"/><Relationship Id="rId1" Type="http://schemas.openxmlformats.org/officeDocument/2006/relationships/slideLayout" Target="../slideLayouts/slideLayout1.xml"/><Relationship Id="rId6" Type="http://schemas.openxmlformats.org/officeDocument/2006/relationships/hyperlink" Target="http://ru.wikipedia.org/wiki/%D0%9B%D0%B8%D1%81%D1%82%D0%BE%D1%81%D1%82%D0%B5%D0%B1%D0%B5%D0%BB%D1%8C%D0%BD%D1%8B%D0%B5_%D0%BC%D1%85%D0%B8" TargetMode="External"/><Relationship Id="rId11" Type="http://schemas.openxmlformats.org/officeDocument/2006/relationships/hyperlink" Target="http://ru.wikipedia.org/wiki/%D0%A2%D0%B0%D0%BA%D1%81%D0%BE%D0%BD" TargetMode="External"/><Relationship Id="rId5" Type="http://schemas.openxmlformats.org/officeDocument/2006/relationships/hyperlink" Target="http://ru.wikipedia.org/wiki/%D0%91%D0%B8%D0%BE%D0%BB%D0%BE%D0%B3%D0%B8%D1%87%D0%B5%D1%81%D0%BA%D0%B8%D0%B9_%D0%B2%D0%B8%D0%B4" TargetMode="External"/><Relationship Id="rId10" Type="http://schemas.openxmlformats.org/officeDocument/2006/relationships/hyperlink" Target="http://ru.wikipedia.org/wiki/%D0%90%D0%BD%D1%82%D0%BE%D1%86%D0%B5%D1%80%D0%BE%D1%82%D0%BE%D0%B2%D1%8B%D0%B5_%D0%BC%D1%85%D0%B8" TargetMode="External"/><Relationship Id="rId4" Type="http://schemas.openxmlformats.org/officeDocument/2006/relationships/hyperlink" Target="http://ru.wikipedia.org/wiki/%D0%92%D1%8B%D1%81%D1%88%D0%B8%D0%B5_%D1%80%D0%B0%D1%81%D1%82%D0%B5%D0%BD%D0%B8%D1%8F" TargetMode="External"/><Relationship Id="rId9" Type="http://schemas.openxmlformats.org/officeDocument/2006/relationships/hyperlink" Target="http://ru.wikipedia.org/wiki/%D0%9F%D0%B5%D1%87%D1%91%D0%BD%D0%BE%D1%87%D0%BD%D1%8B%D0%B5_%D0%BC%D1%85%D0%B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328858"/>
          </a:xfrm>
        </p:spPr>
        <p:txBody>
          <a:bodyPr>
            <a:noAutofit/>
          </a:bodyPr>
          <a:lstStyle/>
          <a:p>
            <a:r>
              <a:rPr lang="ru-RU" sz="5400" dirty="0" smtClean="0">
                <a:latin typeface="Monotype Corsiva" pitchFamily="66" charset="0"/>
              </a:rPr>
              <a:t>Отдел  моховидные. Особенности строения и жизнедеятельности</a:t>
            </a:r>
            <a:endParaRPr lang="ru-RU" sz="5400" dirty="0">
              <a:latin typeface="Monotype Corsiva" pitchFamily="66" charset="0"/>
            </a:endParaRPr>
          </a:p>
        </p:txBody>
      </p:sp>
      <p:sp>
        <p:nvSpPr>
          <p:cNvPr id="3" name="Содержимое 2"/>
          <p:cNvSpPr>
            <a:spLocks noGrp="1"/>
          </p:cNvSpPr>
          <p:nvPr>
            <p:ph idx="1"/>
          </p:nvPr>
        </p:nvSpPr>
        <p:spPr>
          <a:xfrm>
            <a:off x="304800" y="3071810"/>
            <a:ext cx="8686800" cy="3008315"/>
          </a:xfrm>
        </p:spPr>
        <p:txBody>
          <a:bodyPr/>
          <a:lstStyle/>
          <a:p>
            <a:r>
              <a:rPr lang="ru-RU" dirty="0" smtClean="0"/>
              <a:t>Биология многообразие живых организмов </a:t>
            </a:r>
          </a:p>
          <a:p>
            <a:pPr>
              <a:buNone/>
            </a:pPr>
            <a:r>
              <a:rPr lang="ru-RU" dirty="0" smtClean="0"/>
              <a:t>                                 7 класс</a:t>
            </a:r>
          </a:p>
          <a:p>
            <a:pPr>
              <a:buNone/>
            </a:pPr>
            <a:r>
              <a:rPr lang="ru-RU" dirty="0" smtClean="0"/>
              <a:t>       По учебнику В.Б. Захарова, Н.И. Сонина. </a:t>
            </a:r>
          </a:p>
          <a:p>
            <a:pPr>
              <a:buNone/>
            </a:pPr>
            <a:r>
              <a:rPr lang="ru-RU" dirty="0" smtClean="0"/>
              <a:t>             Преподаватель: </a:t>
            </a:r>
            <a:r>
              <a:rPr lang="ru-RU" dirty="0" err="1" smtClean="0"/>
              <a:t>Ягудинова</a:t>
            </a:r>
            <a:r>
              <a:rPr lang="ru-RU" dirty="0" smtClean="0"/>
              <a:t> А.М. </a:t>
            </a:r>
          </a:p>
          <a:p>
            <a:pPr>
              <a:buNone/>
            </a:pPr>
            <a:r>
              <a:rPr lang="ru-RU" dirty="0" smtClean="0"/>
              <a:t>          </a:t>
            </a:r>
            <a:r>
              <a:rPr lang="ru-RU" sz="1800" dirty="0" smtClean="0"/>
              <a:t>(МОУ </a:t>
            </a:r>
            <a:r>
              <a:rPr lang="ru-RU" sz="1800" dirty="0" err="1" smtClean="0"/>
              <a:t>Аултебисская</a:t>
            </a:r>
            <a:r>
              <a:rPr lang="ru-RU" sz="1800" dirty="0" smtClean="0"/>
              <a:t> ООШ. Новосибирской области, </a:t>
            </a:r>
            <a:r>
              <a:rPr lang="ru-RU" sz="1800" dirty="0" err="1" smtClean="0"/>
              <a:t>Чановского</a:t>
            </a:r>
            <a:r>
              <a:rPr lang="ru-RU" sz="1800" dirty="0" smtClean="0"/>
              <a:t> района.)</a:t>
            </a:r>
            <a:endParaRPr lang="ru-RU"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214290"/>
            <a:ext cx="1971660" cy="442930"/>
          </a:xfrm>
        </p:spPr>
        <p:txBody>
          <a:bodyPr/>
          <a:lstStyle/>
          <a:p>
            <a:r>
              <a:rPr lang="ru-RU" dirty="0" smtClean="0"/>
              <a:t>печеночники</a:t>
            </a:r>
            <a:endParaRPr lang="ru-RU" dirty="0"/>
          </a:p>
        </p:txBody>
      </p:sp>
      <p:sp>
        <p:nvSpPr>
          <p:cNvPr id="6" name="Текст 5"/>
          <p:cNvSpPr>
            <a:spLocks noGrp="1"/>
          </p:cNvSpPr>
          <p:nvPr>
            <p:ph type="body" idx="2"/>
          </p:nvPr>
        </p:nvSpPr>
        <p:spPr>
          <a:xfrm>
            <a:off x="3357554" y="642918"/>
            <a:ext cx="3008313" cy="4800600"/>
          </a:xfrm>
        </p:spPr>
        <p:txBody>
          <a:bodyPr>
            <a:normAutofit fontScale="92500" lnSpcReduction="10000"/>
          </a:bodyPr>
          <a:lstStyle/>
          <a:p>
            <a:pPr lvl="0" fontAlgn="base">
              <a:spcBef>
                <a:spcPct val="0"/>
              </a:spcBef>
              <a:spcAft>
                <a:spcPct val="0"/>
              </a:spcAft>
              <a:buClrTx/>
              <a:buSzTx/>
            </a:pPr>
            <a:r>
              <a:rPr lang="ru-RU" dirty="0" smtClean="0">
                <a:solidFill>
                  <a:srgbClr val="000000"/>
                </a:solidFill>
                <a:latin typeface="Helvetica"/>
                <a:ea typeface="Times New Roman" pitchFamily="18" charset="0"/>
              </a:rPr>
              <a:t>Печёночные мхи — мелкие и нежные мохообразные растения.</a:t>
            </a:r>
            <a:endParaRPr lang="ru-RU" sz="2000" dirty="0" smtClean="0">
              <a:solidFill>
                <a:schemeClr val="tx1"/>
              </a:solidFill>
              <a:latin typeface="Arial" pitchFamily="34" charset="0"/>
              <a:ea typeface="Times New Roman" pitchFamily="18" charset="0"/>
            </a:endParaRPr>
          </a:p>
          <a:p>
            <a:pPr lvl="0" eaLnBrk="0" fontAlgn="base" hangingPunct="0">
              <a:spcBef>
                <a:spcPct val="0"/>
              </a:spcBef>
              <a:spcAft>
                <a:spcPct val="0"/>
              </a:spcAft>
              <a:buClrTx/>
              <a:buSzTx/>
            </a:pPr>
            <a:r>
              <a:rPr lang="ru-RU" dirty="0" smtClean="0">
                <a:solidFill>
                  <a:srgbClr val="000000"/>
                </a:solidFill>
                <a:latin typeface="Helvetica"/>
                <a:ea typeface="Times New Roman" pitchFamily="18" charset="0"/>
              </a:rPr>
              <a:t>Одни из них снабжены стебельками и листьями, лишенными всяких жилок и расположенными в два или три ряда; те, что находятся на стороне, обращенной к почве, чешуевидны и совершенно другой формы, чем остальные. Верхние листья, располагаясь обыкновенно в два ряда, имеют две лопасти, из которых одна маленькая принимает особую форму и пригнута книзу. Таковы листостебельные печёночницы.</a:t>
            </a:r>
            <a:endParaRPr lang="ru-RU" sz="2000" dirty="0" smtClean="0">
              <a:solidFill>
                <a:schemeClr val="tx1"/>
              </a:solidFill>
              <a:latin typeface="Arial" pitchFamily="34" charset="0"/>
              <a:ea typeface="Times New Roman" pitchFamily="18" charset="0"/>
            </a:endParaRPr>
          </a:p>
          <a:p>
            <a:pPr lvl="0" eaLnBrk="0" fontAlgn="base" hangingPunct="0">
              <a:spcBef>
                <a:spcPct val="0"/>
              </a:spcBef>
              <a:spcAft>
                <a:spcPct val="0"/>
              </a:spcAft>
              <a:buClrTx/>
              <a:buSzTx/>
            </a:pPr>
            <a:r>
              <a:rPr lang="ru-RU" dirty="0" smtClean="0">
                <a:solidFill>
                  <a:srgbClr val="000000"/>
                </a:solidFill>
                <a:latin typeface="Helvetica"/>
                <a:ea typeface="Times New Roman" pitchFamily="18" charset="0"/>
              </a:rPr>
              <a:t>Другие представляют плоское или </a:t>
            </a:r>
            <a:r>
              <a:rPr lang="ru-RU" dirty="0" err="1" smtClean="0">
                <a:solidFill>
                  <a:srgbClr val="000000"/>
                </a:solidFill>
                <a:latin typeface="Helvetica"/>
                <a:ea typeface="Times New Roman" pitchFamily="18" charset="0"/>
              </a:rPr>
              <a:t>плосковатое</a:t>
            </a:r>
            <a:r>
              <a:rPr lang="ru-RU" dirty="0" smtClean="0">
                <a:solidFill>
                  <a:srgbClr val="000000"/>
                </a:solidFill>
                <a:latin typeface="Helvetica"/>
                <a:ea typeface="Times New Roman" pitchFamily="18" charset="0"/>
              </a:rPr>
              <a:t> слоевище, распростёртое на земле или даже плавающее на воде. Это слоевище обыкновенно ветвится развилисто, тёмно-зелёного цвета и несёт у некоторых, на нижней стороне, нежные чешуйки, расположенные в два ряда и соответствующие, очевидно, листьям.</a:t>
            </a:r>
            <a:endParaRPr lang="ru-RU" sz="3200" dirty="0" smtClean="0">
              <a:solidFill>
                <a:schemeClr val="tx1"/>
              </a:solidFill>
              <a:latin typeface="Arial" pitchFamily="34" charset="0"/>
            </a:endParaRPr>
          </a:p>
          <a:p>
            <a:endParaRPr lang="ru-RU" dirty="0"/>
          </a:p>
        </p:txBody>
      </p:sp>
      <p:pic>
        <p:nvPicPr>
          <p:cNvPr id="4" name="Содержимое 3" descr="печеночные мхи.jpg"/>
          <p:cNvPicPr>
            <a:picLocks noGrp="1" noChangeAspect="1"/>
          </p:cNvPicPr>
          <p:nvPr>
            <p:ph sz="half" idx="1"/>
          </p:nvPr>
        </p:nvPicPr>
        <p:blipFill>
          <a:blip r:embed="rId2"/>
          <a:stretch>
            <a:fillRect/>
          </a:stretch>
        </p:blipFill>
        <p:spPr>
          <a:xfrm>
            <a:off x="6643702" y="857232"/>
            <a:ext cx="2255853" cy="3158194"/>
          </a:xfrm>
          <a:prstGeom prst="rect">
            <a:avLst/>
          </a:prstGeom>
          <a:ln w="88900" cap="sq" cmpd="thickThin">
            <a:solidFill>
              <a:srgbClr val="000000"/>
            </a:solidFill>
            <a:prstDash val="solid"/>
            <a:miter lim="800000"/>
          </a:ln>
          <a:effectLst>
            <a:innerShdw blurRad="76200">
              <a:srgbClr val="000000"/>
            </a:innerShdw>
          </a:effectLst>
        </p:spPr>
      </p:pic>
      <p:pic>
        <p:nvPicPr>
          <p:cNvPr id="7" name="Содержимое 3" descr="юнгерманиевые.jpg"/>
          <p:cNvPicPr>
            <a:picLocks noChangeAspect="1"/>
          </p:cNvPicPr>
          <p:nvPr/>
        </p:nvPicPr>
        <p:blipFill>
          <a:blip r:embed="rId3"/>
          <a:stretch>
            <a:fillRect/>
          </a:stretch>
        </p:blipFill>
        <p:spPr>
          <a:xfrm>
            <a:off x="285720" y="857232"/>
            <a:ext cx="3071834" cy="20888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Прямоугольник 7"/>
          <p:cNvSpPr/>
          <p:nvPr/>
        </p:nvSpPr>
        <p:spPr>
          <a:xfrm>
            <a:off x="571472" y="2928934"/>
            <a:ext cx="1867819" cy="338554"/>
          </a:xfrm>
          <a:prstGeom prst="rect">
            <a:avLst/>
          </a:prstGeom>
          <a:noFill/>
        </p:spPr>
        <p:txBody>
          <a:bodyPr wrap="none" lIns="91440" tIns="45720" rIns="91440" bIns="45720">
            <a:spAutoFit/>
          </a:bodyPr>
          <a:lstStyle/>
          <a:p>
            <a:pPr algn="ctr"/>
            <a:r>
              <a:rPr lang="ru-RU" sz="1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юнгерманиевые</a:t>
            </a:r>
            <a:endParaRPr lang="ru-RU"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                    листостебельные</a:t>
            </a:r>
            <a:endParaRPr lang="ru-RU" sz="3200" dirty="0"/>
          </a:p>
        </p:txBody>
      </p:sp>
      <p:sp>
        <p:nvSpPr>
          <p:cNvPr id="5" name="Содержимое 4"/>
          <p:cNvSpPr>
            <a:spLocks noGrp="1"/>
          </p:cNvSpPr>
          <p:nvPr>
            <p:ph sz="half" idx="2"/>
          </p:nvPr>
        </p:nvSpPr>
        <p:spPr>
          <a:xfrm>
            <a:off x="2928926" y="1214422"/>
            <a:ext cx="3714776" cy="2857520"/>
          </a:xfrm>
        </p:spPr>
        <p:txBody>
          <a:bodyPr>
            <a:noAutofit/>
          </a:bodyPr>
          <a:lstStyle/>
          <a:p>
            <a:r>
              <a:rPr lang="ru-RU" sz="1800" dirty="0" smtClean="0">
                <a:solidFill>
                  <a:srgbClr val="C00000"/>
                </a:solidFill>
              </a:rPr>
              <a:t>Стебель у </a:t>
            </a:r>
            <a:r>
              <a:rPr lang="ru-RU" sz="1800" dirty="0" err="1" smtClean="0">
                <a:solidFill>
                  <a:srgbClr val="C00000"/>
                </a:solidFill>
              </a:rPr>
              <a:t>сфагнов</a:t>
            </a:r>
            <a:r>
              <a:rPr lang="ru-RU" sz="1800" dirty="0" smtClean="0">
                <a:solidFill>
                  <a:srgbClr val="C00000"/>
                </a:solidFill>
              </a:rPr>
              <a:t> прямостоячий, но отдельные растения не способны расти прямо из-за отсутствия механической ткани. Поэтому сфагнум всегда растет </a:t>
            </a:r>
            <a:r>
              <a:rPr lang="ru-RU" sz="1800" dirty="0" err="1" smtClean="0">
                <a:solidFill>
                  <a:srgbClr val="C00000"/>
                </a:solidFill>
              </a:rPr>
              <a:t>дернинками</a:t>
            </a:r>
            <a:r>
              <a:rPr lang="ru-RU" sz="1800" dirty="0" smtClean="0">
                <a:solidFill>
                  <a:srgbClr val="C00000"/>
                </a:solidFill>
              </a:rPr>
              <a:t>, в которых отдельные растения опираются друг на друга веточками, растущими из стебля горизонтально, подобно тому, как могут опираться, обнявшись, друг другу на плечи люди. На верхушке стебля находится более или менее компактная головка, состоящая из скученных вокруг точки роста коротких молодых веточек. </a:t>
            </a:r>
            <a:endParaRPr lang="ru-RU" sz="1800" dirty="0">
              <a:solidFill>
                <a:srgbClr val="C00000"/>
              </a:solidFill>
            </a:endParaRPr>
          </a:p>
        </p:txBody>
      </p:sp>
      <p:pic>
        <p:nvPicPr>
          <p:cNvPr id="8" name="Рисунок 7" descr="Рис. 3. Растения сфагнов, объединенные в дернинку"/>
          <p:cNvPicPr/>
          <p:nvPr/>
        </p:nvPicPr>
        <p:blipFill>
          <a:blip r:embed="rId2"/>
          <a:srcRect/>
          <a:stretch>
            <a:fillRect/>
          </a:stretch>
        </p:blipFill>
        <p:spPr bwMode="auto">
          <a:xfrm>
            <a:off x="6786578" y="1428736"/>
            <a:ext cx="2190750" cy="1628775"/>
          </a:xfrm>
          <a:prstGeom prst="rect">
            <a:avLst/>
          </a:prstGeom>
          <a:ln>
            <a:noFill/>
          </a:ln>
          <a:effectLst>
            <a:outerShdw blurRad="190500" algn="tl" rotWithShape="0">
              <a:srgbClr val="000000">
                <a:alpha val="70000"/>
              </a:srgbClr>
            </a:outerShdw>
          </a:effectLst>
        </p:spPr>
      </p:pic>
      <p:sp>
        <p:nvSpPr>
          <p:cNvPr id="9" name="Прямоугольник 8"/>
          <p:cNvSpPr/>
          <p:nvPr/>
        </p:nvSpPr>
        <p:spPr>
          <a:xfrm>
            <a:off x="7072330" y="3143248"/>
            <a:ext cx="1500182" cy="608917"/>
          </a:xfrm>
          <a:prstGeom prst="rect">
            <a:avLst/>
          </a:prstGeom>
        </p:spPr>
        <p:txBody>
          <a:bodyPr wrap="square">
            <a:spAutoFit/>
          </a:bodyPr>
          <a:lstStyle/>
          <a:p>
            <a:r>
              <a:rPr lang="ru-RU" sz="1100" dirty="0" smtClean="0"/>
              <a:t>Растения </a:t>
            </a:r>
            <a:r>
              <a:rPr lang="ru-RU" sz="1100" dirty="0" err="1" smtClean="0"/>
              <a:t>сфагнов</a:t>
            </a:r>
            <a:r>
              <a:rPr lang="ru-RU" sz="1100" dirty="0" smtClean="0"/>
              <a:t>, </a:t>
            </a:r>
          </a:p>
          <a:p>
            <a:r>
              <a:rPr lang="ru-RU" sz="1100" dirty="0" smtClean="0"/>
              <a:t>объединенные в </a:t>
            </a:r>
          </a:p>
          <a:p>
            <a:r>
              <a:rPr lang="ru-RU" sz="1100" dirty="0" err="1" smtClean="0"/>
              <a:t>дернинку</a:t>
            </a:r>
            <a:endParaRPr lang="ru-RU" sz="1100" dirty="0"/>
          </a:p>
        </p:txBody>
      </p:sp>
      <p:pic>
        <p:nvPicPr>
          <p:cNvPr id="10" name="Рисунок 9" descr="Рис. 4. Головки сфагновых мхов"/>
          <p:cNvPicPr/>
          <p:nvPr/>
        </p:nvPicPr>
        <p:blipFill>
          <a:blip r:embed="rId3"/>
          <a:srcRect/>
          <a:stretch>
            <a:fillRect/>
          </a:stretch>
        </p:blipFill>
        <p:spPr bwMode="auto">
          <a:xfrm>
            <a:off x="571472" y="1500174"/>
            <a:ext cx="2286016" cy="1571636"/>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785786" y="3214686"/>
            <a:ext cx="1704313" cy="261610"/>
          </a:xfrm>
          <a:prstGeom prst="rect">
            <a:avLst/>
          </a:prstGeom>
        </p:spPr>
        <p:txBody>
          <a:bodyPr wrap="none">
            <a:spAutoFit/>
          </a:bodyPr>
          <a:lstStyle/>
          <a:p>
            <a:r>
              <a:rPr lang="ru-RU" sz="1100" dirty="0" smtClean="0"/>
              <a:t>Головки сфагновых мхов</a:t>
            </a:r>
            <a:endParaRPr lang="ru-RU"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2984364" cy="757222"/>
          </a:xfrm>
        </p:spPr>
        <p:txBody>
          <a:bodyPr>
            <a:normAutofit/>
          </a:bodyPr>
          <a:lstStyle/>
          <a:p>
            <a:r>
              <a:rPr lang="ru-RU" sz="3200" dirty="0" smtClean="0"/>
              <a:t>Закрепление</a:t>
            </a:r>
            <a:endParaRPr lang="ru-RU" sz="3200" dirty="0"/>
          </a:p>
        </p:txBody>
      </p:sp>
      <p:pic>
        <p:nvPicPr>
          <p:cNvPr id="7" name="Содержимое 6" descr="таблица мхи 1.jpg"/>
          <p:cNvPicPr>
            <a:picLocks noGrp="1" noChangeAspect="1"/>
          </p:cNvPicPr>
          <p:nvPr>
            <p:ph sz="half" idx="1"/>
          </p:nvPr>
        </p:nvPicPr>
        <p:blipFill>
          <a:blip r:embed="rId2"/>
          <a:stretch>
            <a:fillRect/>
          </a:stretch>
        </p:blipFill>
        <p:spPr>
          <a:xfrm>
            <a:off x="2000232" y="1571612"/>
            <a:ext cx="4087309" cy="4724400"/>
          </a:xfrm>
        </p:spPr>
      </p:pic>
      <p:sp>
        <p:nvSpPr>
          <p:cNvPr id="9" name="Прямоугольник 8"/>
          <p:cNvSpPr/>
          <p:nvPr/>
        </p:nvSpPr>
        <p:spPr>
          <a:xfrm>
            <a:off x="285720" y="1285861"/>
            <a:ext cx="6929486" cy="307777"/>
          </a:xfrm>
          <a:prstGeom prst="rect">
            <a:avLst/>
          </a:prstGeom>
        </p:spPr>
        <p:txBody>
          <a:bodyPr wrap="square">
            <a:spAutoFit/>
          </a:bodyPr>
          <a:lstStyle/>
          <a:p>
            <a:r>
              <a:rPr lang="ru-RU" sz="1400" b="1" dirty="0" smtClean="0"/>
              <a:t>                                       Определите части мхов, отмеченные цифрами 1-6.</a:t>
            </a:r>
            <a:endParaRPr lang="ru-RU"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Решите задачи</a:t>
            </a:r>
            <a:endParaRPr lang="ru-RU" dirty="0"/>
          </a:p>
        </p:txBody>
      </p:sp>
      <p:sp>
        <p:nvSpPr>
          <p:cNvPr id="3" name="Содержимое 2"/>
          <p:cNvSpPr>
            <a:spLocks noGrp="1"/>
          </p:cNvSpPr>
          <p:nvPr>
            <p:ph sz="half" idx="1"/>
          </p:nvPr>
        </p:nvSpPr>
        <p:spPr>
          <a:xfrm>
            <a:off x="285720" y="1285860"/>
            <a:ext cx="4191000" cy="4724400"/>
          </a:xfrm>
        </p:spPr>
        <p:txBody>
          <a:bodyPr>
            <a:normAutofit lnSpcReduction="10000"/>
          </a:bodyPr>
          <a:lstStyle/>
          <a:p>
            <a:r>
              <a:rPr lang="ru-RU" sz="2000" dirty="0" smtClean="0"/>
              <a:t>Весной, во время таяния снега, из болота, образованного сфагновыми мхами, никакие ручьи не вытекают. Как вы думаете почему?</a:t>
            </a:r>
          </a:p>
          <a:p>
            <a:r>
              <a:rPr lang="ru-RU" sz="2000" dirty="0" smtClean="0"/>
              <a:t>На торфоразработках </a:t>
            </a:r>
            <a:r>
              <a:rPr lang="ru-RU" sz="2000" dirty="0" err="1" smtClean="0"/>
              <a:t>Брянщины</a:t>
            </a:r>
            <a:r>
              <a:rPr lang="ru-RU" sz="2000" dirty="0" smtClean="0"/>
              <a:t> в 1986 году нашли самолет времен Великой Отечественной войны, вместе с летчиком, и дочь летчика увидела отца таким, каким он был молодым. Дайте объяснение этому явлению.</a:t>
            </a:r>
            <a:endParaRPr lang="ru-RU" sz="2000" dirty="0"/>
          </a:p>
        </p:txBody>
      </p:sp>
      <p:sp>
        <p:nvSpPr>
          <p:cNvPr id="4" name="Содержимое 3"/>
          <p:cNvSpPr>
            <a:spLocks noGrp="1"/>
          </p:cNvSpPr>
          <p:nvPr>
            <p:ph sz="half" idx="2"/>
          </p:nvPr>
        </p:nvSpPr>
        <p:spPr>
          <a:xfrm>
            <a:off x="4643438" y="1214422"/>
            <a:ext cx="4343400" cy="4724400"/>
          </a:xfrm>
        </p:spPr>
        <p:txBody>
          <a:bodyPr>
            <a:normAutofit lnSpcReduction="10000"/>
          </a:bodyPr>
          <a:lstStyle/>
          <a:p>
            <a:r>
              <a:rPr lang="ru-RU" sz="2000" dirty="0" smtClean="0"/>
              <a:t>Покрывая почву сплошным ковром, кукушкин лен вытесняет другие мхи, что может вызвать заболачивание почвы. Почему так происходит?</a:t>
            </a:r>
          </a:p>
          <a:p>
            <a:r>
              <a:rPr lang="ru-RU" sz="2000" dirty="0" smtClean="0"/>
              <a:t>После экскурсии в классе возникла дискуссия, как возникает торфяное болото. Одна группа утверждала, что болото возникает вследствие зарастания водоемов. Вторая группа утверждала, что сами растения способствуют  заболачиванию, понижению местности и постепенному появлению торфа. Кто из них прав?</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85852" y="1214422"/>
            <a:ext cx="688521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СПАСИБО</a:t>
            </a:r>
          </a:p>
          <a:p>
            <a:pPr algn="ctr"/>
            <a:r>
              <a:rPr lang="ru-RU" sz="96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ЗА</a:t>
            </a:r>
          </a:p>
          <a:p>
            <a:pPr algn="ctr"/>
            <a:r>
              <a:rPr lang="ru-RU" sz="9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ВНИМАНИЕ</a:t>
            </a:r>
            <a:endParaRPr lang="ru-RU" sz="96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71546"/>
            <a:ext cx="8686800" cy="5008579"/>
          </a:xfrm>
        </p:spPr>
        <p:txBody>
          <a:bodyPr>
            <a:normAutofit/>
          </a:bodyPr>
          <a:lstStyle/>
          <a:p>
            <a:r>
              <a:rPr lang="ru-RU" dirty="0" smtClean="0"/>
              <a:t>ЦЕЛЬ: </a:t>
            </a:r>
            <a:r>
              <a:rPr lang="ru-RU" sz="2400" dirty="0" smtClean="0"/>
              <a:t>познакомить учащихся с наиболее характерными особенностями высших споровых растений на примере мхов; показать черты усложнения организации мхов по сравнению с водорослями в связи с изменением условий обитания.</a:t>
            </a:r>
          </a:p>
          <a:p>
            <a:r>
              <a:rPr lang="ru-RU" dirty="0" smtClean="0"/>
              <a:t>ЗАДАЧИ:</a:t>
            </a:r>
          </a:p>
          <a:p>
            <a:pPr>
              <a:buNone/>
            </a:pPr>
            <a:r>
              <a:rPr lang="ru-RU" dirty="0" smtClean="0"/>
              <a:t>            </a:t>
            </a:r>
            <a:r>
              <a:rPr lang="ru-RU" sz="2000" dirty="0" smtClean="0"/>
              <a:t>-</a:t>
            </a:r>
            <a:r>
              <a:rPr lang="ru-RU" dirty="0" smtClean="0"/>
              <a:t> </a:t>
            </a:r>
            <a:r>
              <a:rPr lang="ru-RU" sz="2200" dirty="0" smtClean="0"/>
              <a:t>рассмотреть особенности организации моховидных;</a:t>
            </a:r>
          </a:p>
          <a:p>
            <a:pPr>
              <a:buNone/>
            </a:pPr>
            <a:r>
              <a:rPr lang="ru-RU" sz="2200" dirty="0" smtClean="0"/>
              <a:t>                  - выявить признаки усложнения моховидных по сравнению с водорослями;</a:t>
            </a:r>
          </a:p>
          <a:p>
            <a:pPr>
              <a:buNone/>
            </a:pPr>
            <a:r>
              <a:rPr lang="ru-RU" sz="2200" dirty="0" smtClean="0"/>
              <a:t>                   - продолжить формирование умений работать с гербариями, сравнивать, анализировать, делать выводы</a:t>
            </a:r>
            <a:r>
              <a:rPr lang="ru-RU" dirty="0" smtClean="0"/>
              <a:t>.</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857256"/>
          </a:xfrm>
        </p:spPr>
        <p:txBody>
          <a:bodyPr>
            <a:normAutofit fontScale="90000"/>
          </a:bodyPr>
          <a:lstStyle/>
          <a:p>
            <a:r>
              <a:rPr lang="ru-RU" sz="3100" b="1" dirty="0" smtClean="0"/>
              <a:t>                                         Общая характеристика.</a:t>
            </a:r>
            <a:r>
              <a:rPr lang="ru-RU" sz="3100" dirty="0" smtClean="0"/>
              <a:t> </a:t>
            </a:r>
            <a:r>
              <a:rPr lang="ru-RU" sz="1600" dirty="0" smtClean="0"/>
              <a:t/>
            </a:r>
            <a:br>
              <a:rPr lang="ru-RU" sz="1600" dirty="0" smtClean="0"/>
            </a:br>
            <a:r>
              <a:rPr lang="ru-RU" sz="1600" dirty="0" smtClean="0"/>
              <a:t/>
            </a:r>
            <a:br>
              <a:rPr lang="ru-RU" sz="1600" dirty="0" smtClean="0"/>
            </a:br>
            <a:endParaRPr lang="ru-RU" sz="1600" dirty="0"/>
          </a:p>
        </p:txBody>
      </p:sp>
      <p:sp>
        <p:nvSpPr>
          <p:cNvPr id="3" name="Содержимое 2"/>
          <p:cNvSpPr>
            <a:spLocks noGrp="1"/>
          </p:cNvSpPr>
          <p:nvPr>
            <p:ph idx="1"/>
          </p:nvPr>
        </p:nvSpPr>
        <p:spPr/>
        <p:txBody>
          <a:bodyPr numCol="2">
            <a:normAutofit/>
          </a:bodyPr>
          <a:lstStyle/>
          <a:p>
            <a:pPr>
              <a:buNone/>
            </a:pPr>
            <a:r>
              <a:rPr lang="ru-RU" sz="1800" dirty="0" smtClean="0"/>
              <a:t> </a:t>
            </a:r>
            <a:r>
              <a:rPr lang="ru-RU" sz="1400" dirty="0" smtClean="0"/>
              <a:t> </a:t>
            </a:r>
            <a:endParaRPr lang="ru-RU" sz="1200" dirty="0" smtClean="0"/>
          </a:p>
        </p:txBody>
      </p:sp>
      <p:sp>
        <p:nvSpPr>
          <p:cNvPr id="4" name="Прямоугольник 3"/>
          <p:cNvSpPr/>
          <p:nvPr/>
        </p:nvSpPr>
        <p:spPr>
          <a:xfrm>
            <a:off x="214282" y="1214422"/>
            <a:ext cx="4071966" cy="5047536"/>
          </a:xfrm>
          <a:prstGeom prst="rect">
            <a:avLst/>
          </a:prstGeom>
        </p:spPr>
        <p:txBody>
          <a:bodyPr wrap="square">
            <a:spAutoFit/>
          </a:bodyPr>
          <a:lstStyle/>
          <a:p>
            <a:r>
              <a:rPr lang="ru-RU" sz="1600" dirty="0" smtClean="0"/>
              <a:t>                        Моховидные — это          древняя, самая примитивная группа высших растений, ныне живущих на Земле. Древнейшие ископаемые формы мхов известны с каменноугольного периода. По оценкам разных специалистов, современные моховидные представлены 2.0—25 тыс. видов, распространенных на всех континентах. Особенно это относится к Северному полушарию, где на больших площадях (на болотах, иногда в лесах) моховидные доминируют в растительном покрове. Эти растения предпочитают наиболее увлажненные места, однако произрастают и на каменистых склонах гор, в пустынях, на сухих открытых скалах, в тундрах, но не встречаются в морях, на сильно засоленных почвах, в ледниках и сыпучих песках. </a:t>
            </a:r>
          </a:p>
          <a:p>
            <a:endParaRPr lang="ru-RU" dirty="0"/>
          </a:p>
        </p:txBody>
      </p:sp>
      <p:pic>
        <p:nvPicPr>
          <p:cNvPr id="6" name="Рисунок 5" descr="отделы споровых растений.jpg"/>
          <p:cNvPicPr>
            <a:picLocks noChangeAspect="1"/>
          </p:cNvPicPr>
          <p:nvPr/>
        </p:nvPicPr>
        <p:blipFill>
          <a:blip r:embed="rId2"/>
          <a:stretch>
            <a:fillRect/>
          </a:stretch>
        </p:blipFill>
        <p:spPr>
          <a:xfrm>
            <a:off x="357158" y="285728"/>
            <a:ext cx="1000132" cy="1214422"/>
          </a:xfrm>
          <a:prstGeom prst="rect">
            <a:avLst/>
          </a:prstGeom>
          <a:ln>
            <a:noFill/>
          </a:ln>
          <a:effectLst>
            <a:outerShdw blurRad="190500" algn="tl" rotWithShape="0">
              <a:srgbClr val="000000">
                <a:alpha val="70000"/>
              </a:srgbClr>
            </a:outerShdw>
          </a:effectLst>
        </p:spPr>
      </p:pic>
      <p:pic>
        <p:nvPicPr>
          <p:cNvPr id="7" name="Рисунок 6" descr="строение мха кукушкина льна.jpg"/>
          <p:cNvPicPr>
            <a:picLocks noChangeAspect="1"/>
          </p:cNvPicPr>
          <p:nvPr/>
        </p:nvPicPr>
        <p:blipFill>
          <a:blip r:embed="rId3"/>
          <a:stretch>
            <a:fillRect/>
          </a:stretch>
        </p:blipFill>
        <p:spPr>
          <a:xfrm>
            <a:off x="4929190" y="2071678"/>
            <a:ext cx="3743325" cy="2743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Псилофиты – родоначальники мхов</a:t>
            </a:r>
            <a:endParaRPr lang="ru-RU" dirty="0"/>
          </a:p>
        </p:txBody>
      </p:sp>
      <p:pic>
        <p:nvPicPr>
          <p:cNvPr id="6" name="Содержимое 5" descr="псилофиты.jpg"/>
          <p:cNvPicPr>
            <a:picLocks noGrp="1" noChangeAspect="1"/>
          </p:cNvPicPr>
          <p:nvPr>
            <p:ph sz="half" idx="1"/>
          </p:nvPr>
        </p:nvPicPr>
        <p:blipFill>
          <a:blip r:embed="rId2"/>
          <a:stretch>
            <a:fillRect/>
          </a:stretch>
        </p:blipFill>
        <p:spPr>
          <a:xfrm>
            <a:off x="0" y="2214554"/>
            <a:ext cx="4140751" cy="2571768"/>
          </a:xfrm>
        </p:spPr>
      </p:pic>
      <p:sp>
        <p:nvSpPr>
          <p:cNvPr id="8" name="Содержимое 7"/>
          <p:cNvSpPr>
            <a:spLocks noGrp="1"/>
          </p:cNvSpPr>
          <p:nvPr>
            <p:ph sz="half" idx="2"/>
          </p:nvPr>
        </p:nvSpPr>
        <p:spPr>
          <a:xfrm>
            <a:off x="4143372" y="1214422"/>
            <a:ext cx="4848228" cy="5110178"/>
          </a:xfrm>
        </p:spPr>
        <p:txBody>
          <a:bodyPr>
            <a:normAutofit/>
          </a:bodyPr>
          <a:lstStyle/>
          <a:p>
            <a:r>
              <a:rPr lang="ru-RU" sz="1800" dirty="0" smtClean="0"/>
              <a:t>Псилофиты- самые примитивные из всех известных высших растений.</a:t>
            </a:r>
          </a:p>
          <a:p>
            <a:r>
              <a:rPr lang="ru-RU" sz="1800" dirty="0" smtClean="0"/>
              <a:t>Первые, самые примитивные из них представляли собой голые, дихотомически ветвящиеся стебельки; росли они в непосредственной близости к воде, вместо корней у них были ризоиды; на кончиках стебелька сидели примитивные спорангии в виде простых мешочков.</a:t>
            </a:r>
          </a:p>
          <a:p>
            <a:r>
              <a:rPr lang="ru-RU" sz="1800" dirty="0" smtClean="0"/>
              <a:t>Псилофиты дали начало ветвям эволюции, представленным мохообразными, плауновидными и папоротникообразными.</a:t>
            </a:r>
          </a:p>
          <a:p>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57158" y="285728"/>
            <a:ext cx="4186238" cy="520700"/>
          </a:xfrm>
        </p:spPr>
        <p:txBody>
          <a:bodyPr/>
          <a:lstStyle/>
          <a:p>
            <a:r>
              <a:rPr lang="ru-RU" dirty="0" smtClean="0"/>
              <a:t>Особенности строения мхов</a:t>
            </a:r>
            <a:endParaRPr lang="ru-RU" dirty="0"/>
          </a:p>
        </p:txBody>
      </p:sp>
      <p:sp>
        <p:nvSpPr>
          <p:cNvPr id="8" name="Текст 7"/>
          <p:cNvSpPr>
            <a:spLocks noGrp="1"/>
          </p:cNvSpPr>
          <p:nvPr>
            <p:ph type="body" idx="2"/>
          </p:nvPr>
        </p:nvSpPr>
        <p:spPr>
          <a:xfrm>
            <a:off x="428596" y="1071546"/>
            <a:ext cx="3008313" cy="4800600"/>
          </a:xfrm>
        </p:spPr>
        <p:txBody>
          <a:bodyPr/>
          <a:lstStyle/>
          <a:p>
            <a:r>
              <a:rPr lang="ru-RU" sz="1800" dirty="0" smtClean="0"/>
              <a:t>У мохообразных, как и у всех остальных высших растений имеются дифференцированные органы и ткани. В отличие от водорослей мохообразные имеют стебли и листья, а органы размножения – многоклеточные.</a:t>
            </a:r>
          </a:p>
          <a:p>
            <a:r>
              <a:rPr lang="ru-RU" sz="1800" dirty="0" smtClean="0"/>
              <a:t>Корней нет, но </a:t>
            </a:r>
            <a:r>
              <a:rPr lang="ru-RU" sz="1800" smtClean="0"/>
              <a:t>есть ризоиды.</a:t>
            </a:r>
            <a:endParaRPr lang="ru-RU" sz="1800" dirty="0"/>
          </a:p>
        </p:txBody>
      </p:sp>
      <p:pic>
        <p:nvPicPr>
          <p:cNvPr id="6" name="Содержимое 5" descr="мхи 001.jpg"/>
          <p:cNvPicPr>
            <a:picLocks noGrp="1" noChangeAspect="1"/>
          </p:cNvPicPr>
          <p:nvPr>
            <p:ph sz="half" idx="1"/>
          </p:nvPr>
        </p:nvPicPr>
        <p:blipFill>
          <a:blip r:embed="rId2"/>
          <a:stretch>
            <a:fillRect/>
          </a:stretch>
        </p:blipFill>
        <p:spPr>
          <a:xfrm>
            <a:off x="5286380" y="214290"/>
            <a:ext cx="3091270" cy="5643602"/>
          </a:xfrm>
        </p:spPr>
      </p:pic>
      <p:pic>
        <p:nvPicPr>
          <p:cNvPr id="5" name="Рисунок 4" descr="мхи 002.jpg"/>
          <p:cNvPicPr>
            <a:picLocks noChangeAspect="1"/>
          </p:cNvPicPr>
          <p:nvPr/>
        </p:nvPicPr>
        <p:blipFill>
          <a:blip r:embed="rId3"/>
          <a:stretch>
            <a:fillRect/>
          </a:stretch>
        </p:blipFill>
        <p:spPr>
          <a:xfrm>
            <a:off x="3643306" y="857232"/>
            <a:ext cx="1366836" cy="21572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спорофит и гаметофит у мха.jpg"/>
          <p:cNvPicPr>
            <a:picLocks noGrp="1" noChangeAspect="1"/>
          </p:cNvPicPr>
          <p:nvPr>
            <p:ph sz="half" idx="2"/>
          </p:nvPr>
        </p:nvPicPr>
        <p:blipFill>
          <a:blip r:embed="rId2"/>
          <a:stretch>
            <a:fillRect/>
          </a:stretch>
        </p:blipFill>
        <p:spPr>
          <a:xfrm>
            <a:off x="4929190" y="428604"/>
            <a:ext cx="3862390" cy="3071834"/>
          </a:xfrm>
        </p:spPr>
      </p:pic>
      <p:pic>
        <p:nvPicPr>
          <p:cNvPr id="9" name="Содержимое 8" descr="спорофит у мха.jpg"/>
          <p:cNvPicPr>
            <a:picLocks noGrp="1" noChangeAspect="1"/>
          </p:cNvPicPr>
          <p:nvPr>
            <p:ph sz="half" idx="1"/>
          </p:nvPr>
        </p:nvPicPr>
        <p:blipFill>
          <a:blip r:embed="rId3"/>
          <a:stretch>
            <a:fillRect/>
          </a:stretch>
        </p:blipFill>
        <p:spPr>
          <a:xfrm>
            <a:off x="357158" y="428604"/>
            <a:ext cx="3714776" cy="3067050"/>
          </a:xfrm>
        </p:spPr>
      </p:pic>
      <p:sp>
        <p:nvSpPr>
          <p:cNvPr id="10" name="Прямоугольник 9"/>
          <p:cNvSpPr/>
          <p:nvPr/>
        </p:nvSpPr>
        <p:spPr>
          <a:xfrm>
            <a:off x="357158" y="3571876"/>
            <a:ext cx="3714776" cy="2923877"/>
          </a:xfrm>
          <a:prstGeom prst="rect">
            <a:avLst/>
          </a:prstGeom>
          <a:noFill/>
        </p:spPr>
        <p:txBody>
          <a:bodyPr wrap="square" lIns="91440" tIns="45720" rIns="91440" bIns="45720">
            <a:spAutoFit/>
          </a:bodyPr>
          <a:lstStyle/>
          <a:p>
            <a:pPr lvl="0" fontAlgn="base">
              <a:spcBef>
                <a:spcPct val="0"/>
              </a:spcBef>
              <a:spcAft>
                <a:spcPct val="0"/>
              </a:spcAft>
            </a:pPr>
            <a:r>
              <a:rPr lang="ru-RU" sz="1400" dirty="0" smtClean="0">
                <a:solidFill>
                  <a:srgbClr val="213B0A"/>
                </a:solidFill>
                <a:latin typeface="Verdana" pitchFamily="34" charset="0"/>
                <a:ea typeface="Times New Roman" pitchFamily="18" charset="0"/>
                <a:cs typeface="Times New Roman" pitchFamily="18" charset="0"/>
              </a:rPr>
              <a:t>Спорофит моховидных </a:t>
            </a:r>
            <a:r>
              <a:rPr lang="ru-RU" sz="1400" i="1" dirty="0" smtClean="0">
                <a:solidFill>
                  <a:srgbClr val="213B0A"/>
                </a:solidFill>
                <a:latin typeface="Calibri"/>
                <a:ea typeface="Times New Roman" pitchFamily="18" charset="0"/>
                <a:cs typeface="Times New Roman" pitchFamily="18" charset="0"/>
              </a:rPr>
              <a:t>—</a:t>
            </a:r>
            <a:r>
              <a:rPr lang="ru-RU" sz="1400" i="1" dirty="0" err="1" smtClean="0">
                <a:solidFill>
                  <a:srgbClr val="213B0A"/>
                </a:solidFill>
                <a:latin typeface="Verdana" pitchFamily="34" charset="0"/>
                <a:ea typeface="Times New Roman" pitchFamily="18" charset="0"/>
                <a:cs typeface="Times New Roman" pitchFamily="18" charset="0"/>
              </a:rPr>
              <a:t>спорогон</a:t>
            </a:r>
            <a:r>
              <a:rPr lang="ru-RU" sz="1400" dirty="0" smtClean="0">
                <a:solidFill>
                  <a:srgbClr val="213B0A"/>
                </a:solidFill>
                <a:latin typeface="Verdana" pitchFamily="34" charset="0"/>
                <a:ea typeface="Times New Roman" pitchFamily="18" charset="0"/>
                <a:cs typeface="Times New Roman" pitchFamily="18" charset="0"/>
              </a:rPr>
              <a:t> </a:t>
            </a:r>
            <a:r>
              <a:rPr lang="ru-RU" sz="1400" dirty="0" smtClean="0">
                <a:solidFill>
                  <a:srgbClr val="213B0A"/>
                </a:solidFill>
                <a:latin typeface="Calibri"/>
                <a:ea typeface="Times New Roman" pitchFamily="18" charset="0"/>
                <a:cs typeface="Times New Roman" pitchFamily="18" charset="0"/>
              </a:rPr>
              <a:t>—</a:t>
            </a:r>
            <a:r>
              <a:rPr lang="ru-RU" sz="1400" dirty="0" smtClean="0">
                <a:solidFill>
                  <a:srgbClr val="213B0A"/>
                </a:solidFill>
                <a:latin typeface="Verdana" pitchFamily="34" charset="0"/>
                <a:ea typeface="Times New Roman" pitchFamily="18" charset="0"/>
                <a:cs typeface="Times New Roman" pitchFamily="18" charset="0"/>
              </a:rPr>
              <a:t> состоит из коробочки и ножки, нижняя расширенная часть которой </a:t>
            </a:r>
            <a:r>
              <a:rPr lang="ru-RU" sz="1400" dirty="0" smtClean="0">
                <a:solidFill>
                  <a:srgbClr val="213B0A"/>
                </a:solidFill>
                <a:latin typeface="Calibri"/>
                <a:ea typeface="Times New Roman" pitchFamily="18" charset="0"/>
                <a:cs typeface="Times New Roman" pitchFamily="18" charset="0"/>
              </a:rPr>
              <a:t>—</a:t>
            </a:r>
            <a:r>
              <a:rPr lang="ru-RU" sz="1400" dirty="0" smtClean="0">
                <a:solidFill>
                  <a:srgbClr val="213B0A"/>
                </a:solidFill>
                <a:latin typeface="Verdana" pitchFamily="34" charset="0"/>
                <a:ea typeface="Times New Roman" pitchFamily="18" charset="0"/>
                <a:cs typeface="Times New Roman" pitchFamily="18" charset="0"/>
              </a:rPr>
              <a:t> стопа -</a:t>
            </a:r>
            <a:r>
              <a:rPr lang="ru-RU" sz="1400" dirty="0" smtClean="0">
                <a:solidFill>
                  <a:srgbClr val="213B0A"/>
                </a:solidFill>
                <a:latin typeface="Calibri"/>
                <a:ea typeface="Times New Roman" pitchFamily="18" charset="0"/>
                <a:cs typeface="Times New Roman" pitchFamily="18" charset="0"/>
              </a:rPr>
              <a:t>—</a:t>
            </a:r>
            <a:r>
              <a:rPr lang="ru-RU" sz="1400" dirty="0" smtClean="0">
                <a:solidFill>
                  <a:srgbClr val="213B0A"/>
                </a:solidFill>
                <a:latin typeface="Verdana" pitchFamily="34" charset="0"/>
                <a:ea typeface="Times New Roman" pitchFamily="18" charset="0"/>
                <a:cs typeface="Times New Roman" pitchFamily="18" charset="0"/>
              </a:rPr>
              <a:t> внедряется в ткань гаметофита и доставляет спорофиту воду и питательные вещества. Спорофит, таким образом, лишен самостоятельности и полностью зависит от гаметофита. </a:t>
            </a:r>
          </a:p>
          <a:p>
            <a:pPr lvl="0" eaLnBrk="0" fontAlgn="base" hangingPunct="0">
              <a:spcBef>
                <a:spcPct val="0"/>
              </a:spcBef>
              <a:spcAft>
                <a:spcPct val="0"/>
              </a:spcAft>
            </a:pPr>
            <a:r>
              <a:rPr lang="ru-RU" sz="1400" dirty="0" smtClean="0">
                <a:solidFill>
                  <a:srgbClr val="213B0A"/>
                </a:solidFill>
                <a:latin typeface="Verdana" pitchFamily="34" charset="0"/>
                <a:ea typeface="Times New Roman" pitchFamily="18" charset="0"/>
                <a:cs typeface="Times New Roman" pitchFamily="18" charset="0"/>
              </a:rPr>
              <a:t>Основная функция спорофита — образование спор, которые в благоприятных условиях прорастают.</a:t>
            </a:r>
            <a:r>
              <a:rPr lang="ru-RU" sz="1400" dirty="0" smtClean="0">
                <a:latin typeface="Arial" pitchFamily="34" charset="0"/>
              </a:rPr>
              <a:t> </a:t>
            </a:r>
          </a:p>
          <a:p>
            <a:pPr algn="ctr"/>
            <a:endParaRPr lang="ru-RU"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Прямоугольник 10"/>
          <p:cNvSpPr/>
          <p:nvPr/>
        </p:nvSpPr>
        <p:spPr>
          <a:xfrm>
            <a:off x="4929190" y="3643314"/>
            <a:ext cx="18473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4929190" y="3500438"/>
            <a:ext cx="3857652" cy="3323987"/>
          </a:xfrm>
          <a:prstGeom prst="rect">
            <a:avLst/>
          </a:prstGeom>
        </p:spPr>
        <p:txBody>
          <a:bodyPr wrap="square">
            <a:spAutoFit/>
          </a:bodyPr>
          <a:lstStyle/>
          <a:p>
            <a:pPr lvl="0" fontAlgn="base">
              <a:spcBef>
                <a:spcPct val="0"/>
              </a:spcBef>
              <a:spcAft>
                <a:spcPct val="0"/>
              </a:spcAft>
            </a:pPr>
            <a:r>
              <a:rPr lang="ru-RU" sz="1400" dirty="0" smtClean="0">
                <a:solidFill>
                  <a:srgbClr val="213B0A"/>
                </a:solidFill>
                <a:latin typeface="Verdana" pitchFamily="34" charset="0"/>
                <a:ea typeface="Times New Roman" pitchFamily="18" charset="0"/>
                <a:cs typeface="Times New Roman" pitchFamily="18" charset="0"/>
              </a:rPr>
              <a:t>С момента прорастания споры начинается развитие гаметофита </a:t>
            </a:r>
            <a:r>
              <a:rPr lang="ru-RU" sz="1400" dirty="0" smtClean="0">
                <a:solidFill>
                  <a:srgbClr val="213B0A"/>
                </a:solidFill>
                <a:latin typeface="Calibri"/>
                <a:ea typeface="Times New Roman" pitchFamily="18" charset="0"/>
                <a:cs typeface="Times New Roman" pitchFamily="18" charset="0"/>
              </a:rPr>
              <a:t>—</a:t>
            </a:r>
            <a:r>
              <a:rPr lang="ru-RU" sz="1400" dirty="0" smtClean="0">
                <a:solidFill>
                  <a:srgbClr val="213B0A"/>
                </a:solidFill>
                <a:latin typeface="Verdana" pitchFamily="34" charset="0"/>
                <a:ea typeface="Times New Roman" pitchFamily="18" charset="0"/>
                <a:cs typeface="Times New Roman" pitchFamily="18" charset="0"/>
              </a:rPr>
              <a:t> полового поколения моховидных. Прежде всего развивается разветвленная нитчатая (у большинства мхов) или пластинчатая (у сфагнума) </a:t>
            </a:r>
            <a:r>
              <a:rPr lang="ru-RU" sz="1400" i="1" dirty="0" smtClean="0">
                <a:solidFill>
                  <a:srgbClr val="213B0A"/>
                </a:solidFill>
                <a:latin typeface="Verdana" pitchFamily="34" charset="0"/>
                <a:ea typeface="Times New Roman" pitchFamily="18" charset="0"/>
                <a:cs typeface="Times New Roman" pitchFamily="18" charset="0"/>
              </a:rPr>
              <a:t>протонема,</a:t>
            </a:r>
            <a:r>
              <a:rPr lang="ru-RU" sz="1400" dirty="0" smtClean="0">
                <a:solidFill>
                  <a:srgbClr val="213B0A"/>
                </a:solidFill>
                <a:latin typeface="Verdana" pitchFamily="34" charset="0"/>
                <a:ea typeface="Times New Roman" pitchFamily="18" charset="0"/>
                <a:cs typeface="Times New Roman" pitchFamily="18" charset="0"/>
              </a:rPr>
              <a:t> на которой закладываются почки. У одних мхов из почек протонемы формируются пластинчатые слоевища, у других </a:t>
            </a:r>
            <a:r>
              <a:rPr lang="ru-RU" sz="1400" dirty="0" smtClean="0">
                <a:solidFill>
                  <a:srgbClr val="213B0A"/>
                </a:solidFill>
                <a:latin typeface="Calibri"/>
                <a:ea typeface="Times New Roman" pitchFamily="18" charset="0"/>
                <a:cs typeface="Times New Roman" pitchFamily="18" charset="0"/>
              </a:rPr>
              <a:t>—</a:t>
            </a:r>
            <a:r>
              <a:rPr lang="ru-RU" sz="1400" dirty="0" smtClean="0">
                <a:solidFill>
                  <a:srgbClr val="213B0A"/>
                </a:solidFill>
                <a:latin typeface="Verdana" pitchFamily="34" charset="0"/>
                <a:ea typeface="Times New Roman" pitchFamily="18" charset="0"/>
                <a:cs typeface="Times New Roman" pitchFamily="18" charset="0"/>
              </a:rPr>
              <a:t> листостебельные побеги гаметофита (взрослого мха), на которых развиваются органы полового размножения </a:t>
            </a:r>
            <a:r>
              <a:rPr lang="ru-RU" sz="1400" dirty="0" smtClean="0">
                <a:solidFill>
                  <a:srgbClr val="213B0A"/>
                </a:solidFill>
                <a:latin typeface="Calibri"/>
                <a:ea typeface="Times New Roman" pitchFamily="18" charset="0"/>
                <a:cs typeface="Times New Roman" pitchFamily="18" charset="0"/>
              </a:rPr>
              <a:t>—</a:t>
            </a:r>
            <a:r>
              <a:rPr lang="ru-RU" sz="1400" dirty="0" smtClean="0">
                <a:solidFill>
                  <a:srgbClr val="213B0A"/>
                </a:solidFill>
                <a:latin typeface="Verdana" pitchFamily="34" charset="0"/>
                <a:ea typeface="Times New Roman" pitchFamily="18" charset="0"/>
                <a:cs typeface="Times New Roman" pitchFamily="18" charset="0"/>
              </a:rPr>
              <a:t> антеридии и архегонии. </a:t>
            </a:r>
            <a:endParaRPr lang="ru-RU" sz="1400" dirty="0"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Жизненный цикл мха </a:t>
            </a:r>
            <a:r>
              <a:rPr lang="ru-RU" sz="2000" dirty="0" smtClean="0"/>
              <a:t>(на примере мха </a:t>
            </a:r>
            <a:r>
              <a:rPr lang="ru-RU" sz="2000" dirty="0" err="1" smtClean="0"/>
              <a:t>фунарии</a:t>
            </a:r>
            <a:r>
              <a:rPr lang="ru-RU" sz="2000" dirty="0" smtClean="0"/>
              <a:t>)</a:t>
            </a:r>
            <a:endParaRPr lang="ru-RU" sz="2000" dirty="0"/>
          </a:p>
        </p:txBody>
      </p:sp>
      <p:pic>
        <p:nvPicPr>
          <p:cNvPr id="4" name="Содержимое 3" descr="мхи.jpg"/>
          <p:cNvPicPr>
            <a:picLocks noGrp="1" noChangeAspect="1"/>
          </p:cNvPicPr>
          <p:nvPr>
            <p:ph idx="1"/>
          </p:nvPr>
        </p:nvPicPr>
        <p:blipFill>
          <a:blip r:embed="rId2"/>
          <a:stretch>
            <a:fillRect/>
          </a:stretch>
        </p:blipFill>
        <p:spPr>
          <a:xfrm>
            <a:off x="357158" y="1500174"/>
            <a:ext cx="4675976" cy="4525962"/>
          </a:xfrm>
        </p:spPr>
      </p:pic>
      <p:pic>
        <p:nvPicPr>
          <p:cNvPr id="5" name="Содержимое 3" descr="антеридий и архегоний у мхов.jpg"/>
          <p:cNvPicPr>
            <a:picLocks noChangeAspect="1"/>
          </p:cNvPicPr>
          <p:nvPr/>
        </p:nvPicPr>
        <p:blipFill>
          <a:blip r:embed="rId3"/>
          <a:stretch>
            <a:fillRect/>
          </a:stretch>
        </p:blipFill>
        <p:spPr>
          <a:xfrm>
            <a:off x="5143504" y="2357430"/>
            <a:ext cx="3725335" cy="27940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4929198"/>
            <a:ext cx="8458200" cy="1343028"/>
          </a:xfrm>
        </p:spPr>
        <p:txBody>
          <a:bodyPr>
            <a:normAutofit fontScale="62500" lnSpcReduction="20000"/>
          </a:bodyPr>
          <a:lstStyle/>
          <a:p>
            <a:r>
              <a:rPr lang="ru-RU" dirty="0" smtClean="0">
                <a:solidFill>
                  <a:schemeClr val="tx1"/>
                </a:solidFill>
              </a:rPr>
              <a:t>Моховидные, или Мхи, или Настоящие мхи, или </a:t>
            </a:r>
            <a:r>
              <a:rPr lang="ru-RU" dirty="0" err="1" smtClean="0">
                <a:solidFill>
                  <a:schemeClr val="tx1"/>
                </a:solidFill>
              </a:rPr>
              <a:t>Бриофиты</a:t>
            </a:r>
            <a:r>
              <a:rPr lang="ru-RU" dirty="0" smtClean="0">
                <a:solidFill>
                  <a:schemeClr val="tx1"/>
                </a:solidFill>
              </a:rPr>
              <a:t> (</a:t>
            </a:r>
            <a:r>
              <a:rPr lang="ru-RU" dirty="0" smtClean="0">
                <a:solidFill>
                  <a:schemeClr val="tx1"/>
                </a:solidFill>
                <a:hlinkClick r:id="rId2" tooltip="Латинский язык"/>
              </a:rPr>
              <a:t>лат.</a:t>
            </a:r>
            <a:r>
              <a:rPr lang="ru-RU" dirty="0" smtClean="0">
                <a:solidFill>
                  <a:schemeClr val="tx1"/>
                </a:solidFill>
              </a:rPr>
              <a:t> </a:t>
            </a:r>
            <a:r>
              <a:rPr lang="la-Latn" i="1" dirty="0" smtClean="0">
                <a:solidFill>
                  <a:schemeClr val="tx1"/>
                </a:solidFill>
              </a:rPr>
              <a:t>Bryophyta</a:t>
            </a:r>
            <a:r>
              <a:rPr lang="ru-RU" dirty="0" smtClean="0">
                <a:solidFill>
                  <a:schemeClr val="tx1"/>
                </a:solidFill>
              </a:rPr>
              <a:t>) — </a:t>
            </a:r>
            <a:r>
              <a:rPr lang="ru-RU" dirty="0" smtClean="0">
                <a:solidFill>
                  <a:schemeClr val="tx1"/>
                </a:solidFill>
                <a:hlinkClick r:id="rId3" tooltip="Отдел (биология)"/>
              </a:rPr>
              <a:t>отдел</a:t>
            </a:r>
            <a:r>
              <a:rPr lang="ru-RU" dirty="0" smtClean="0">
                <a:solidFill>
                  <a:schemeClr val="tx1"/>
                </a:solidFill>
              </a:rPr>
              <a:t> </a:t>
            </a:r>
            <a:r>
              <a:rPr lang="ru-RU" dirty="0" smtClean="0">
                <a:solidFill>
                  <a:schemeClr val="tx1"/>
                </a:solidFill>
                <a:hlinkClick r:id="rId4" tooltip="Высшие растения"/>
              </a:rPr>
              <a:t>высших растений</a:t>
            </a:r>
            <a:r>
              <a:rPr lang="ru-RU" dirty="0" smtClean="0">
                <a:solidFill>
                  <a:schemeClr val="tx1"/>
                </a:solidFill>
              </a:rPr>
              <a:t>, насчитывающий около 25 тысяч </a:t>
            </a:r>
            <a:r>
              <a:rPr lang="ru-RU" dirty="0" smtClean="0">
                <a:solidFill>
                  <a:schemeClr val="tx1"/>
                </a:solidFill>
                <a:hlinkClick r:id="rId5" tooltip="Биологический вид"/>
              </a:rPr>
              <a:t>видов</a:t>
            </a:r>
            <a:r>
              <a:rPr lang="ru-RU" dirty="0" smtClean="0">
                <a:solidFill>
                  <a:schemeClr val="tx1"/>
                </a:solidFill>
              </a:rPr>
              <a:t>. </a:t>
            </a:r>
          </a:p>
          <a:p>
            <a:r>
              <a:rPr lang="ru-RU" dirty="0" smtClean="0">
                <a:solidFill>
                  <a:schemeClr val="tx1"/>
                </a:solidFill>
              </a:rPr>
              <a:t>Ранее в этот отдел, помимо класса </a:t>
            </a:r>
            <a:r>
              <a:rPr lang="ru-RU" dirty="0" smtClean="0">
                <a:solidFill>
                  <a:schemeClr val="tx1"/>
                </a:solidFill>
                <a:hlinkClick r:id="rId6" tooltip="Листостебельные мхи"/>
              </a:rPr>
              <a:t>листостебельных мхов</a:t>
            </a:r>
            <a:r>
              <a:rPr lang="ru-RU" dirty="0" smtClean="0">
                <a:solidFill>
                  <a:schemeClr val="tx1"/>
                </a:solidFill>
              </a:rPr>
              <a:t>, или собственно мхов (в </a:t>
            </a:r>
            <a:r>
              <a:rPr lang="ru-RU" dirty="0" smtClean="0">
                <a:solidFill>
                  <a:schemeClr val="tx1"/>
                </a:solidFill>
                <a:hlinkClick r:id="rId7" tooltip="Ранг (биология)"/>
              </a:rPr>
              <a:t>ранге</a:t>
            </a:r>
            <a:r>
              <a:rPr lang="ru-RU" dirty="0" smtClean="0">
                <a:solidFill>
                  <a:schemeClr val="tx1"/>
                </a:solidFill>
              </a:rPr>
              <a:t> </a:t>
            </a:r>
            <a:r>
              <a:rPr lang="ru-RU" dirty="0" smtClean="0">
                <a:solidFill>
                  <a:schemeClr val="tx1"/>
                </a:solidFill>
                <a:hlinkClick r:id="rId8" tooltip="Класс (биология)"/>
              </a:rPr>
              <a:t>класса</a:t>
            </a:r>
            <a:r>
              <a:rPr lang="ru-RU" dirty="0" smtClean="0">
                <a:solidFill>
                  <a:schemeClr val="tx1"/>
                </a:solidFill>
              </a:rPr>
              <a:t> — </a:t>
            </a:r>
            <a:r>
              <a:rPr lang="la-Latn" i="1" dirty="0" smtClean="0">
                <a:solidFill>
                  <a:schemeClr val="tx1"/>
                </a:solidFill>
              </a:rPr>
              <a:t>Bryopsida</a:t>
            </a:r>
            <a:r>
              <a:rPr lang="ru-RU" dirty="0" smtClean="0">
                <a:solidFill>
                  <a:schemeClr val="tx1"/>
                </a:solidFill>
              </a:rPr>
              <a:t>), включали также </a:t>
            </a:r>
            <a:r>
              <a:rPr lang="ru-RU" dirty="0" smtClean="0">
                <a:solidFill>
                  <a:schemeClr val="tx1"/>
                </a:solidFill>
                <a:hlinkClick r:id="rId9" tooltip="Печёночные мхи"/>
              </a:rPr>
              <a:t>Печёночные мхи</a:t>
            </a:r>
            <a:r>
              <a:rPr lang="ru-RU" dirty="0" smtClean="0">
                <a:solidFill>
                  <a:schemeClr val="tx1"/>
                </a:solidFill>
              </a:rPr>
              <a:t> (в ранге класса — </a:t>
            </a:r>
            <a:r>
              <a:rPr lang="la-Latn" i="1" dirty="0" smtClean="0">
                <a:solidFill>
                  <a:schemeClr val="tx1"/>
                </a:solidFill>
              </a:rPr>
              <a:t>Marchantiopsida</a:t>
            </a:r>
            <a:r>
              <a:rPr lang="ru-RU" dirty="0" smtClean="0">
                <a:solidFill>
                  <a:schemeClr val="tx1"/>
                </a:solidFill>
              </a:rPr>
              <a:t>, или </a:t>
            </a:r>
            <a:r>
              <a:rPr lang="la-Latn" i="1" dirty="0" smtClean="0">
                <a:solidFill>
                  <a:schemeClr val="tx1"/>
                </a:solidFill>
              </a:rPr>
              <a:t>Hepaticopsida</a:t>
            </a:r>
            <a:r>
              <a:rPr lang="ru-RU" dirty="0" smtClean="0">
                <a:solidFill>
                  <a:schemeClr val="tx1"/>
                </a:solidFill>
              </a:rPr>
              <a:t>) и </a:t>
            </a:r>
            <a:r>
              <a:rPr lang="ru-RU" dirty="0" err="1" smtClean="0">
                <a:solidFill>
                  <a:schemeClr val="tx1"/>
                </a:solidFill>
                <a:hlinkClick r:id="rId10" tooltip="Антоцеротовые мхи"/>
              </a:rPr>
              <a:t>Антоцеротовые</a:t>
            </a:r>
            <a:r>
              <a:rPr lang="ru-RU" dirty="0" smtClean="0">
                <a:solidFill>
                  <a:schemeClr val="tx1"/>
                </a:solidFill>
                <a:hlinkClick r:id="rId10" tooltip="Антоцеротовые мхи"/>
              </a:rPr>
              <a:t> мхи</a:t>
            </a:r>
            <a:r>
              <a:rPr lang="ru-RU" dirty="0" smtClean="0">
                <a:solidFill>
                  <a:schemeClr val="tx1"/>
                </a:solidFill>
              </a:rPr>
              <a:t> (в ранге класса — </a:t>
            </a:r>
            <a:r>
              <a:rPr lang="la-Latn" i="1" dirty="0" smtClean="0">
                <a:solidFill>
                  <a:schemeClr val="tx1"/>
                </a:solidFill>
              </a:rPr>
              <a:t>Anthocerotopsida</a:t>
            </a:r>
            <a:r>
              <a:rPr lang="ru-RU" dirty="0" smtClean="0">
                <a:solidFill>
                  <a:schemeClr val="tx1"/>
                </a:solidFill>
              </a:rPr>
              <a:t>), но сейчас эти </a:t>
            </a:r>
            <a:r>
              <a:rPr lang="ru-RU" dirty="0" smtClean="0">
                <a:solidFill>
                  <a:schemeClr val="tx1"/>
                </a:solidFill>
                <a:hlinkClick r:id="rId11" tooltip="Таксон"/>
              </a:rPr>
              <a:t>таксоны</a:t>
            </a:r>
            <a:r>
              <a:rPr lang="ru-RU" dirty="0" smtClean="0">
                <a:solidFill>
                  <a:schemeClr val="tx1"/>
                </a:solidFill>
              </a:rPr>
              <a:t> повышены до уровня собственных отделов </a:t>
            </a:r>
            <a:r>
              <a:rPr lang="la-Latn" i="1" dirty="0" smtClean="0">
                <a:solidFill>
                  <a:schemeClr val="tx1"/>
                </a:solidFill>
              </a:rPr>
              <a:t>Marchantiophyta</a:t>
            </a:r>
            <a:r>
              <a:rPr lang="ru-RU" dirty="0" smtClean="0">
                <a:solidFill>
                  <a:schemeClr val="tx1"/>
                </a:solidFill>
              </a:rPr>
              <a:t> и </a:t>
            </a:r>
            <a:r>
              <a:rPr lang="la-Latn" i="1" dirty="0" smtClean="0">
                <a:solidFill>
                  <a:schemeClr val="tx1"/>
                </a:solidFill>
              </a:rPr>
              <a:t>Anthocerotophyta</a:t>
            </a:r>
            <a:r>
              <a:rPr lang="ru-RU" dirty="0" smtClean="0">
                <a:solidFill>
                  <a:schemeClr val="tx1"/>
                </a:solidFill>
              </a:rPr>
              <a:t>. </a:t>
            </a:r>
            <a:endParaRPr lang="ru-RU" dirty="0">
              <a:solidFill>
                <a:schemeClr val="tx1"/>
              </a:solidFill>
            </a:endParaRPr>
          </a:p>
        </p:txBody>
      </p:sp>
      <p:pic>
        <p:nvPicPr>
          <p:cNvPr id="4" name="Рисунок 3" descr="основные группы моховидных.jpg"/>
          <p:cNvPicPr>
            <a:picLocks noChangeAspect="1"/>
          </p:cNvPicPr>
          <p:nvPr/>
        </p:nvPicPr>
        <p:blipFill>
          <a:blip r:embed="rId12"/>
          <a:stretch>
            <a:fillRect/>
          </a:stretch>
        </p:blipFill>
        <p:spPr>
          <a:xfrm>
            <a:off x="1285852" y="0"/>
            <a:ext cx="6500858" cy="48756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428604"/>
            <a:ext cx="2400288" cy="514368"/>
          </a:xfrm>
        </p:spPr>
        <p:txBody>
          <a:bodyPr/>
          <a:lstStyle/>
          <a:p>
            <a:r>
              <a:rPr lang="ru-RU" dirty="0" err="1" smtClean="0"/>
              <a:t>Антоцеротовые</a:t>
            </a:r>
            <a:endParaRPr lang="ru-RU" dirty="0"/>
          </a:p>
        </p:txBody>
      </p:sp>
      <p:sp>
        <p:nvSpPr>
          <p:cNvPr id="7" name="Текст 6"/>
          <p:cNvSpPr>
            <a:spLocks noGrp="1"/>
          </p:cNvSpPr>
          <p:nvPr>
            <p:ph type="body" idx="2"/>
          </p:nvPr>
        </p:nvSpPr>
        <p:spPr/>
        <p:txBody>
          <a:bodyPr>
            <a:normAutofit/>
          </a:bodyPr>
          <a:lstStyle/>
          <a:p>
            <a:r>
              <a:rPr lang="ru-RU" sz="2000" dirty="0" smtClean="0"/>
              <a:t>Класс мхов </a:t>
            </a:r>
            <a:r>
              <a:rPr lang="ru-RU" sz="2000" dirty="0" err="1" smtClean="0"/>
              <a:t>антоцеротовые</a:t>
            </a:r>
            <a:r>
              <a:rPr lang="ru-RU" sz="2000" dirty="0" smtClean="0"/>
              <a:t> получил свое название от греческих слов «</a:t>
            </a:r>
            <a:r>
              <a:rPr lang="ru-RU" sz="2000" dirty="0" err="1" smtClean="0"/>
              <a:t>антос</a:t>
            </a:r>
            <a:r>
              <a:rPr lang="ru-RU" sz="2000" dirty="0" smtClean="0"/>
              <a:t>» - цветок и «</a:t>
            </a:r>
            <a:r>
              <a:rPr lang="ru-RU" sz="2000" dirty="0" err="1" smtClean="0"/>
              <a:t>керос</a:t>
            </a:r>
            <a:r>
              <a:rPr lang="ru-RU" sz="2000" dirty="0" smtClean="0"/>
              <a:t>» – рог. На темно- зеленой розетке, плотно прилегающей к почке, образуются выросты в форме рога. Постепенно они вытягиваются до 10 см и больше. В них и вызревают споры.</a:t>
            </a:r>
            <a:endParaRPr lang="ru-RU" sz="2000" dirty="0"/>
          </a:p>
        </p:txBody>
      </p:sp>
      <p:pic>
        <p:nvPicPr>
          <p:cNvPr id="4" name="Рисунок 3" descr="антоцеротовидные.jpg"/>
          <p:cNvPicPr>
            <a:picLocks noChangeAspect="1"/>
          </p:cNvPicPr>
          <p:nvPr/>
        </p:nvPicPr>
        <p:blipFill>
          <a:blip r:embed="rId2"/>
          <a:stretch>
            <a:fillRect/>
          </a:stretch>
        </p:blipFill>
        <p:spPr>
          <a:xfrm>
            <a:off x="4286248" y="1214422"/>
            <a:ext cx="4157336"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464</TotalTime>
  <Words>760</Words>
  <Application>Microsoft Office PowerPoint</Application>
  <PresentationFormat>Экран (4:3)</PresentationFormat>
  <Paragraphs>50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Отдел  моховидные. Особенности строения и жизнедеятельности</vt:lpstr>
      <vt:lpstr>Слайд 2</vt:lpstr>
      <vt:lpstr>                                         Общая характеристика.   </vt:lpstr>
      <vt:lpstr>Псилофиты – родоначальники мхов</vt:lpstr>
      <vt:lpstr>Особенности строения мхов</vt:lpstr>
      <vt:lpstr>Слайд 6</vt:lpstr>
      <vt:lpstr>Жизненный цикл мха (на примере мха фунарии)</vt:lpstr>
      <vt:lpstr>Слайд 8</vt:lpstr>
      <vt:lpstr>Антоцеротовые</vt:lpstr>
      <vt:lpstr>печеночники</vt:lpstr>
      <vt:lpstr>                    листостебельные</vt:lpstr>
      <vt:lpstr>Закрепление</vt:lpstr>
      <vt:lpstr>Решите задачи</vt:lpstr>
      <vt:lpstr>Слайд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Отдел Моховидные</dc:title>
  <dc:creator>Customer</dc:creator>
  <cp:lastModifiedBy>User</cp:lastModifiedBy>
  <cp:revision>47</cp:revision>
  <dcterms:created xsi:type="dcterms:W3CDTF">2009-11-09T08:43:11Z</dcterms:created>
  <dcterms:modified xsi:type="dcterms:W3CDTF">2009-12-12T08:11:57Z</dcterms:modified>
</cp:coreProperties>
</file>