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5" autoAdjust="0"/>
    <p:restoredTop sz="94667" autoAdjust="0"/>
  </p:normalViewPr>
  <p:slideViewPr>
    <p:cSldViewPr>
      <p:cViewPr varScale="1">
        <p:scale>
          <a:sx n="65" d="100"/>
          <a:sy n="65" d="100"/>
        </p:scale>
        <p:origin x="-4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2;&#1077;&#1089;&#1090;&#1080;&#1074;&#1072;&#1083;&#1100;%202010\&#1087;&#1088;&#1080;&#1083;&#1086;&#1078;&#1077;&#1085;&#1080;&#1077;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Лист1!$A$3:$A$19</c:f>
              <c:strCache>
                <c:ptCount val="17"/>
                <c:pt idx="0">
                  <c:v>Бареев Витя</c:v>
                </c:pt>
                <c:pt idx="1">
                  <c:v>Бастракова Полина</c:v>
                </c:pt>
                <c:pt idx="2">
                  <c:v>Бармина Ксения</c:v>
                </c:pt>
                <c:pt idx="3">
                  <c:v>Близнюк Настя</c:v>
                </c:pt>
                <c:pt idx="4">
                  <c:v>Большаков Максим</c:v>
                </c:pt>
                <c:pt idx="5">
                  <c:v>Веряшкина Анна</c:v>
                </c:pt>
                <c:pt idx="6">
                  <c:v>Домнин Тима</c:v>
                </c:pt>
                <c:pt idx="7">
                  <c:v>Крутихина Анна</c:v>
                </c:pt>
                <c:pt idx="8">
                  <c:v>Крюкова Любовь</c:v>
                </c:pt>
                <c:pt idx="9">
                  <c:v>Кузнецова Настя</c:v>
                </c:pt>
                <c:pt idx="10">
                  <c:v>Курочкин Егор</c:v>
                </c:pt>
                <c:pt idx="11">
                  <c:v>Мицкевич Ксения</c:v>
                </c:pt>
                <c:pt idx="12">
                  <c:v>Мошанов Антон</c:v>
                </c:pt>
                <c:pt idx="13">
                  <c:v>Мухаметов Максим</c:v>
                </c:pt>
                <c:pt idx="14">
                  <c:v>Плишкина Даша</c:v>
                </c:pt>
                <c:pt idx="15">
                  <c:v>Смирнова Наташа</c:v>
                </c:pt>
                <c:pt idx="16">
                  <c:v>Трапицын Дмитрий</c:v>
                </c:pt>
              </c:strCache>
            </c:strRef>
          </c:cat>
          <c:val>
            <c:numRef>
              <c:f>Лист1!$G$3:$G$19</c:f>
              <c:numCache>
                <c:formatCode>General</c:formatCode>
                <c:ptCount val="17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24</c:v>
                </c:pt>
                <c:pt idx="4">
                  <c:v>44</c:v>
                </c:pt>
                <c:pt idx="5">
                  <c:v>20</c:v>
                </c:pt>
                <c:pt idx="6">
                  <c:v>30</c:v>
                </c:pt>
                <c:pt idx="7">
                  <c:v>51</c:v>
                </c:pt>
                <c:pt idx="8">
                  <c:v>56</c:v>
                </c:pt>
                <c:pt idx="9">
                  <c:v>17</c:v>
                </c:pt>
                <c:pt idx="10">
                  <c:v>45</c:v>
                </c:pt>
                <c:pt idx="11">
                  <c:v>34</c:v>
                </c:pt>
                <c:pt idx="12">
                  <c:v>46</c:v>
                </c:pt>
                <c:pt idx="13">
                  <c:v>25</c:v>
                </c:pt>
                <c:pt idx="14">
                  <c:v>44</c:v>
                </c:pt>
                <c:pt idx="15">
                  <c:v>23</c:v>
                </c:pt>
                <c:pt idx="16">
                  <c:v>42</c:v>
                </c:pt>
              </c:numCache>
            </c:numRef>
          </c:val>
        </c:ser>
        <c:shape val="box"/>
        <c:axId val="53994240"/>
        <c:axId val="53995776"/>
        <c:axId val="0"/>
      </c:bar3DChart>
      <c:catAx>
        <c:axId val="53994240"/>
        <c:scaling>
          <c:orientation val="minMax"/>
        </c:scaling>
        <c:axPos val="b"/>
        <c:tickLblPos val="nextTo"/>
        <c:crossAx val="53995776"/>
        <c:crosses val="autoZero"/>
        <c:auto val="1"/>
        <c:lblAlgn val="ctr"/>
        <c:lblOffset val="100"/>
      </c:catAx>
      <c:valAx>
        <c:axId val="53995776"/>
        <c:scaling>
          <c:orientation val="minMax"/>
        </c:scaling>
        <c:axPos val="l"/>
        <c:majorGridlines/>
        <c:numFmt formatCode="General" sourceLinked="1"/>
        <c:tickLblPos val="nextTo"/>
        <c:crossAx val="539942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0;&#1083;&#1086;&#1078;&#1077;&#1085;&#1080;&#1077;3.xls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задач с помощью уравнений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счёт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ru-RU" sz="4400" b="1" i="1" dirty="0" smtClean="0">
                <a:latin typeface="Century Schoolbook" pitchFamily="18" charset="0"/>
              </a:rPr>
              <a:t>8. В трёх ящиках 300 яблок. Во втором ящике в два раза больше, чем в первом. В третьем – в три раза больше, чем в первом. Сколько яблок в каждом ящике?</a:t>
            </a:r>
            <a:endParaRPr lang="ru-RU" sz="4400" b="1" i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счёт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857784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5400" b="1" i="1" dirty="0" smtClean="0">
                <a:latin typeface="Century Schoolbook" pitchFamily="18" charset="0"/>
              </a:rPr>
              <a:t>9. Разность чисел 40. Одно из них больше другого в 5 раз. </a:t>
            </a:r>
          </a:p>
          <a:p>
            <a:pPr lvl="0">
              <a:buNone/>
            </a:pPr>
            <a:r>
              <a:rPr lang="ru-RU" sz="5400" b="1" i="1" dirty="0" smtClean="0">
                <a:latin typeface="Century Schoolbook" pitchFamily="18" charset="0"/>
              </a:rPr>
              <a:t>Найти эти числа.</a:t>
            </a:r>
            <a:endParaRPr lang="ru-RU" sz="5400" b="1" i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счёт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8577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b="1" i="1" dirty="0" smtClean="0">
                <a:latin typeface="Century Schoolbook" pitchFamily="18" charset="0"/>
              </a:rPr>
              <a:t>1</a:t>
            </a:r>
            <a:r>
              <a:rPr lang="ru-RU" sz="4400" b="1" i="1" dirty="0" smtClean="0">
                <a:latin typeface="Century Schoolbook" pitchFamily="18" charset="0"/>
              </a:rPr>
              <a:t>0.</a:t>
            </a:r>
            <a:r>
              <a:rPr lang="ru-RU" sz="4400" dirty="0" smtClean="0"/>
              <a:t> </a:t>
            </a:r>
            <a:r>
              <a:rPr lang="ru-RU" sz="4400" b="1" i="1" dirty="0" smtClean="0">
                <a:latin typeface="Century Schoolbook" pitchFamily="18" charset="0"/>
              </a:rPr>
              <a:t>Решите уравнение</a:t>
            </a:r>
          </a:p>
          <a:p>
            <a:pPr algn="ctr">
              <a:buNone/>
            </a:pPr>
            <a:r>
              <a:rPr lang="ru-RU" sz="6000" b="1" i="1" dirty="0" smtClean="0">
                <a:latin typeface="Century Schoolbook" pitchFamily="18" charset="0"/>
              </a:rPr>
              <a:t> </a:t>
            </a:r>
            <a:r>
              <a:rPr lang="ru-RU" sz="9600" b="1" i="1" dirty="0" smtClean="0">
                <a:latin typeface="Century Schoolbook" pitchFamily="18" charset="0"/>
              </a:rPr>
              <a:t>2х – 5 = 1 – </a:t>
            </a:r>
            <a:r>
              <a:rPr lang="ru-RU" sz="9600" b="1" i="1" dirty="0" err="1" smtClean="0">
                <a:latin typeface="Century Schoolbook" pitchFamily="18" charset="0"/>
              </a:rPr>
              <a:t>х</a:t>
            </a:r>
            <a:endParaRPr lang="ru-RU" sz="9600" b="1" i="1" dirty="0" smtClean="0">
              <a:latin typeface="Century Schoolbook" pitchFamily="18" charset="0"/>
            </a:endParaRPr>
          </a:p>
          <a:p>
            <a:pPr lvl="0">
              <a:buNone/>
            </a:pPr>
            <a:endParaRPr lang="ru-RU" sz="5400" b="1" i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642910" y="1214422"/>
          <a:ext cx="7143800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Закрепить умения решать уравнения</a:t>
            </a:r>
          </a:p>
          <a:p>
            <a:r>
              <a:rPr lang="ru-RU" dirty="0" smtClean="0"/>
              <a:t>Проверить умения решать задачи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счёт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Решите уравнение:</a:t>
            </a:r>
          </a:p>
          <a:p>
            <a:pPr algn="ctr">
              <a:buNone/>
            </a:pPr>
            <a:r>
              <a:rPr lang="ru-RU" sz="9600" b="1" i="1" dirty="0" smtClean="0">
                <a:latin typeface="Century Schoolbook" pitchFamily="18" charset="0"/>
              </a:rPr>
              <a:t>0,5х = 4</a:t>
            </a:r>
            <a:endParaRPr lang="ru-RU" sz="9600" b="1" i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счёт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2. Решите уравнение:</a:t>
            </a:r>
          </a:p>
          <a:p>
            <a:pPr lvl="0" algn="ctr">
              <a:buNone/>
            </a:pPr>
            <a:r>
              <a:rPr lang="ru-RU" sz="9600" i="1" dirty="0" smtClean="0">
                <a:latin typeface="Century Schoolbook" pitchFamily="18" charset="0"/>
              </a:rPr>
              <a:t>3х = 16 – </a:t>
            </a:r>
            <a:r>
              <a:rPr lang="ru-RU" sz="9600" i="1" dirty="0" err="1" smtClean="0">
                <a:latin typeface="Century Schoolbook" pitchFamily="18" charset="0"/>
              </a:rPr>
              <a:t>х</a:t>
            </a:r>
            <a:endParaRPr lang="ru-RU" sz="9600" i="1" dirty="0" smtClean="0">
              <a:latin typeface="Century Schoolbook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счёт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 Решите уравнение</a:t>
            </a:r>
          </a:p>
          <a:p>
            <a:pPr lvl="0" algn="ctr">
              <a:buNone/>
            </a:pPr>
            <a:r>
              <a:rPr lang="ru-RU" sz="9600" b="1" i="1" dirty="0" smtClean="0">
                <a:latin typeface="Century Schoolbook" pitchFamily="18" charset="0"/>
              </a:rPr>
              <a:t>3х + 8 = </a:t>
            </a:r>
            <a:r>
              <a:rPr lang="ru-RU" sz="9600" b="1" i="1" dirty="0" err="1" smtClean="0">
                <a:latin typeface="Century Schoolbook" pitchFamily="18" charset="0"/>
              </a:rPr>
              <a:t>х</a:t>
            </a:r>
            <a:endParaRPr lang="ru-RU" sz="9600" b="1" i="1" dirty="0" smtClean="0">
              <a:latin typeface="Century Schoolbook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счёт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112962"/>
          </a:xfrm>
        </p:spPr>
        <p:txBody>
          <a:bodyPr/>
          <a:lstStyle/>
          <a:p>
            <a:r>
              <a:rPr lang="ru-RU" dirty="0" smtClean="0"/>
              <a:t>4. Решите уравнение</a:t>
            </a:r>
          </a:p>
          <a:p>
            <a:pPr lvl="0" algn="ctr">
              <a:buNone/>
            </a:pPr>
            <a:r>
              <a:rPr lang="ru-RU" sz="9600" b="1" i="1" dirty="0" smtClean="0">
                <a:latin typeface="Century Schoolbook" pitchFamily="18" charset="0"/>
              </a:rPr>
              <a:t>3х – 4 = </a:t>
            </a:r>
            <a:r>
              <a:rPr lang="ru-RU" sz="9600" b="1" i="1" dirty="0" err="1" smtClean="0">
                <a:latin typeface="Century Schoolbook" pitchFamily="18" charset="0"/>
              </a:rPr>
              <a:t>х</a:t>
            </a:r>
            <a:r>
              <a:rPr lang="ru-RU" sz="9600" b="1" i="1" dirty="0" smtClean="0">
                <a:latin typeface="Century Schoolbook" pitchFamily="18" charset="0"/>
              </a:rPr>
              <a:t> – 2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счёт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ru-RU" sz="6000" b="1" i="1" dirty="0" smtClean="0">
                <a:latin typeface="Century Schoolbook" pitchFamily="18" charset="0"/>
              </a:rPr>
              <a:t>5.Сумма двух чисел -3. Одно из них на 5 больше другого. Найти эти числа.</a:t>
            </a:r>
            <a:endParaRPr lang="ru-RU" sz="6000" b="1" i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счёт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sz="6000" b="1" i="1" dirty="0" smtClean="0">
                <a:latin typeface="Century Schoolbook" pitchFamily="18" charset="0"/>
              </a:rPr>
              <a:t>6. Киоск продал 1500 тетрадей, причём в линейку было продано в 4 раза больше, чем в клетку. Сколько тех и других тетрадей продано?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счёт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5400" b="1" i="1" dirty="0" smtClean="0">
                <a:latin typeface="Century Schoolbook" pitchFamily="18" charset="0"/>
              </a:rPr>
              <a:t>7.</a:t>
            </a:r>
            <a:r>
              <a:rPr lang="ru-RU" sz="5400" b="1" i="1" dirty="0" smtClean="0">
                <a:latin typeface="Century Schoolbook" pitchFamily="18" charset="0"/>
                <a:ea typeface="Times New Roman"/>
                <a:cs typeface="Times New Roman"/>
              </a:rPr>
              <a:t> Сумма последовательных чисел 11.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5400" b="1" i="1" dirty="0" smtClean="0">
                <a:latin typeface="Century Schoolbook" pitchFamily="18" charset="0"/>
                <a:ea typeface="Times New Roman"/>
                <a:cs typeface="Times New Roman"/>
              </a:rPr>
              <a:t>Найти эти числа.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</TotalTime>
  <Words>200</Words>
  <PresentationFormat>Экран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Решение задач с помощью уравнений</vt:lpstr>
      <vt:lpstr>Цели урока</vt:lpstr>
      <vt:lpstr>Устный счёт</vt:lpstr>
      <vt:lpstr>Устный счёт</vt:lpstr>
      <vt:lpstr>Устный счёт</vt:lpstr>
      <vt:lpstr>Устный счёт</vt:lpstr>
      <vt:lpstr>Устный счёт</vt:lpstr>
      <vt:lpstr>Устный счёт</vt:lpstr>
      <vt:lpstr>Устный счёт</vt:lpstr>
      <vt:lpstr>Устный счёт</vt:lpstr>
      <vt:lpstr>Устный счёт</vt:lpstr>
      <vt:lpstr>Устный счёт</vt:lpstr>
      <vt:lpstr>результаты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с помощью уравнений</dc:title>
  <cp:lastModifiedBy>Lexx</cp:lastModifiedBy>
  <cp:revision>14</cp:revision>
  <dcterms:modified xsi:type="dcterms:W3CDTF">2010-01-29T08:53:27Z</dcterms:modified>
</cp:coreProperties>
</file>