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8" r:id="rId2"/>
    <p:sldId id="257" r:id="rId3"/>
    <p:sldId id="284" r:id="rId4"/>
    <p:sldId id="290" r:id="rId5"/>
    <p:sldId id="289" r:id="rId6"/>
    <p:sldId id="258" r:id="rId7"/>
    <p:sldId id="259" r:id="rId8"/>
    <p:sldId id="260" r:id="rId9"/>
    <p:sldId id="261" r:id="rId10"/>
    <p:sldId id="291" r:id="rId11"/>
    <p:sldId id="276" r:id="rId12"/>
    <p:sldId id="293" r:id="rId13"/>
    <p:sldId id="268" r:id="rId14"/>
    <p:sldId id="269" r:id="rId15"/>
    <p:sldId id="286" r:id="rId16"/>
    <p:sldId id="287" r:id="rId17"/>
    <p:sldId id="275" r:id="rId18"/>
    <p:sldId id="277" r:id="rId19"/>
    <p:sldId id="278" r:id="rId20"/>
    <p:sldId id="294" r:id="rId21"/>
    <p:sldId id="296" r:id="rId22"/>
    <p:sldId id="279" r:id="rId23"/>
    <p:sldId id="270" r:id="rId24"/>
    <p:sldId id="271" r:id="rId25"/>
    <p:sldId id="265" r:id="rId26"/>
    <p:sldId id="266" r:id="rId27"/>
    <p:sldId id="267" r:id="rId28"/>
    <p:sldId id="272" r:id="rId29"/>
    <p:sldId id="280" r:id="rId30"/>
    <p:sldId id="281" r:id="rId31"/>
    <p:sldId id="282" r:id="rId32"/>
    <p:sldId id="273" r:id="rId33"/>
    <p:sldId id="283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9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AE123-3382-4C31-A1C5-CEE8BF22A919}" type="datetimeFigureOut">
              <a:rPr lang="ru-RU" smtClean="0"/>
              <a:pPr/>
              <a:t>14.01.2010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AC3B99A-1002-486B-BE12-6041C7C9BE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AE123-3382-4C31-A1C5-CEE8BF22A919}" type="datetimeFigureOut">
              <a:rPr lang="ru-RU" smtClean="0"/>
              <a:pPr/>
              <a:t>14.01.2010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3B99A-1002-486B-BE12-6041C7C9BE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AE123-3382-4C31-A1C5-CEE8BF22A919}" type="datetimeFigureOut">
              <a:rPr lang="ru-RU" smtClean="0"/>
              <a:pPr/>
              <a:t>14.01.2010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3B99A-1002-486B-BE12-6041C7C9BE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AE123-3382-4C31-A1C5-CEE8BF22A919}" type="datetimeFigureOut">
              <a:rPr lang="ru-RU" smtClean="0"/>
              <a:pPr/>
              <a:t>14.01.2010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AC3B99A-1002-486B-BE12-6041C7C9BE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AE123-3382-4C31-A1C5-CEE8BF22A919}" type="datetimeFigureOut">
              <a:rPr lang="ru-RU" smtClean="0"/>
              <a:pPr/>
              <a:t>14.01.2010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3B99A-1002-486B-BE12-6041C7C9BE6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AE123-3382-4C31-A1C5-CEE8BF22A919}" type="datetimeFigureOut">
              <a:rPr lang="ru-RU" smtClean="0"/>
              <a:pPr/>
              <a:t>14.01.2010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3B99A-1002-486B-BE12-6041C7C9BE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AE123-3382-4C31-A1C5-CEE8BF22A919}" type="datetimeFigureOut">
              <a:rPr lang="ru-RU" smtClean="0"/>
              <a:pPr/>
              <a:t>14.01.2010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AC3B99A-1002-486B-BE12-6041C7C9BE6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AE123-3382-4C31-A1C5-CEE8BF22A919}" type="datetimeFigureOut">
              <a:rPr lang="ru-RU" smtClean="0"/>
              <a:pPr/>
              <a:t>14.01.2010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3B99A-1002-486B-BE12-6041C7C9BE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AE123-3382-4C31-A1C5-CEE8BF22A919}" type="datetimeFigureOut">
              <a:rPr lang="ru-RU" smtClean="0"/>
              <a:pPr/>
              <a:t>14.01.2010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3B99A-1002-486B-BE12-6041C7C9BE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AE123-3382-4C31-A1C5-CEE8BF22A919}" type="datetimeFigureOut">
              <a:rPr lang="ru-RU" smtClean="0"/>
              <a:pPr/>
              <a:t>14.01.2010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3B99A-1002-486B-BE12-6041C7C9BE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AE123-3382-4C31-A1C5-CEE8BF22A919}" type="datetimeFigureOut">
              <a:rPr lang="ru-RU" smtClean="0"/>
              <a:pPr/>
              <a:t>14.01.2010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3B99A-1002-486B-BE12-6041C7C9BE6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02AE123-3382-4C31-A1C5-CEE8BF22A919}" type="datetimeFigureOut">
              <a:rPr lang="ru-RU" smtClean="0"/>
              <a:pPr/>
              <a:t>14.01.2010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AC3B99A-1002-486B-BE12-6041C7C9BE6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\Администратор\Мои документы\Мои рисунки\Мои сканированные изображения\2010-01 (янв)\сканирование0014.jpg"/>
          <p:cNvPicPr>
            <a:picLocks noChangeAspect="1" noChangeArrowheads="1"/>
          </p:cNvPicPr>
          <p:nvPr/>
        </p:nvPicPr>
        <p:blipFill>
          <a:blip r:embed="rId2"/>
          <a:srcRect l="5000" t="1149"/>
          <a:stretch>
            <a:fillRect/>
          </a:stretch>
        </p:blipFill>
        <p:spPr bwMode="auto">
          <a:xfrm>
            <a:off x="642910" y="357166"/>
            <a:ext cx="8143932" cy="6143669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071678"/>
            <a:ext cx="8072494" cy="3143272"/>
          </a:xfrm>
          <a:noFill/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Хлеб наш насущный – </a:t>
            </a:r>
            <a:r>
              <a:rPr lang="ru-RU" sz="3200" dirty="0" smtClean="0">
                <a:solidFill>
                  <a:srgbClr val="FF0000"/>
                </a:solidFill>
              </a:rPr>
              <a:t>святые слова</a:t>
            </a:r>
            <a:r>
              <a:rPr lang="ru-RU" sz="3200" dirty="0" smtClean="0"/>
              <a:t>!</a:t>
            </a:r>
            <a:br>
              <a:rPr lang="ru-RU" sz="3200" dirty="0" smtClean="0"/>
            </a:br>
            <a:r>
              <a:rPr lang="ru-RU" sz="3200" dirty="0" smtClean="0"/>
              <a:t>Так говорили деды и прадеды.</a:t>
            </a:r>
            <a:br>
              <a:rPr lang="ru-RU" sz="3200" dirty="0" smtClean="0"/>
            </a:br>
            <a:r>
              <a:rPr lang="ru-RU" sz="3200" dirty="0" smtClean="0"/>
              <a:t>Он в нашей жизни </a:t>
            </a:r>
            <a:r>
              <a:rPr lang="ru-RU" sz="3200" dirty="0" smtClean="0">
                <a:solidFill>
                  <a:srgbClr val="FF0000"/>
                </a:solidFill>
              </a:rPr>
              <a:t>всему голова</a:t>
            </a:r>
            <a:r>
              <a:rPr lang="ru-RU" sz="3200" dirty="0" smtClean="0"/>
              <a:t>!</a:t>
            </a:r>
            <a:br>
              <a:rPr lang="ru-RU" sz="3200" dirty="0" smtClean="0"/>
            </a:br>
            <a:r>
              <a:rPr lang="ru-RU" sz="3200" dirty="0" smtClean="0">
                <a:solidFill>
                  <a:srgbClr val="FF0000"/>
                </a:solidFill>
              </a:rPr>
              <a:t>Сила великая </a:t>
            </a:r>
            <a:r>
              <a:rPr lang="ru-RU" sz="3200" dirty="0" smtClean="0"/>
              <a:t>хлебушку дадена.</a:t>
            </a:r>
            <a:endParaRPr lang="ru-RU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ХЛЕБ – это  ЖИЗНЬ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u="sng" dirty="0" smtClean="0"/>
              <a:t>“Хлеб всему голова”.</a:t>
            </a:r>
            <a:endParaRPr lang="ru-RU" dirty="0" smtClean="0"/>
          </a:p>
          <a:p>
            <a:r>
              <a:rPr lang="ru-RU" u="sng" dirty="0" smtClean="0"/>
              <a:t>“Хлеб - наша гордость, наше богатство”.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     </a:t>
            </a:r>
            <a:r>
              <a:rPr lang="ru-RU" u="sng" dirty="0" smtClean="0"/>
              <a:t> Хлеб - всему голова, но не только.</a:t>
            </a:r>
            <a:endParaRPr lang="ru-RU" dirty="0" smtClean="0"/>
          </a:p>
          <a:p>
            <a:r>
              <a:rPr lang="ru-RU" u="sng" dirty="0" smtClean="0"/>
              <a:t>Хлеб – это и рука друга, протянутая в час испытаний.</a:t>
            </a:r>
            <a:endParaRPr lang="ru-RU" dirty="0" smtClean="0"/>
          </a:p>
          <a:p>
            <a:r>
              <a:rPr lang="ru-RU" u="sng" dirty="0" smtClean="0"/>
              <a:t>Хлеб участвует в сражениях за свободу и независимость Родины.</a:t>
            </a:r>
            <a:endParaRPr lang="ru-RU" dirty="0" smtClean="0"/>
          </a:p>
          <a:p>
            <a:r>
              <a:rPr lang="ru-RU" u="sng" dirty="0" smtClean="0"/>
              <a:t>Хлеб – солдат, дипломат и строитель.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" descr="CAK7U54F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3643313"/>
            <a:ext cx="3643312" cy="27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A4DIZCH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428604"/>
            <a:ext cx="3652942" cy="27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3" descr="CAQR4T8P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7" y="357188"/>
            <a:ext cx="3676204" cy="27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2" descr="CA45IJOD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2066" y="3643314"/>
            <a:ext cx="3692784" cy="27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Рисунок 1" descr="http://www.world-war.ru/uploads/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1388" y="1714500"/>
            <a:ext cx="7059612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643042" y="214290"/>
            <a:ext cx="5796522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Дневник Тани Савичевой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Ленинград 1941-1942 гг.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Рисунок 1" descr="дневник Тани Савичевой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25" y="2214563"/>
            <a:ext cx="5715000" cy="418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Rectangle 1"/>
          <p:cNvSpPr>
            <a:spLocks noChangeArrowheads="1"/>
          </p:cNvSpPr>
          <p:nvPr/>
        </p:nvSpPr>
        <p:spPr bwMode="auto">
          <a:xfrm>
            <a:off x="319088" y="285750"/>
            <a:ext cx="8181975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000" b="1">
                <a:solidFill>
                  <a:srgbClr val="000000"/>
                </a:solidFill>
                <a:cs typeface="Times New Roman" pitchFamily="18" charset="0"/>
              </a:rPr>
              <a:t>Сегодня «Дневник Тани Савичевой»</a:t>
            </a:r>
          </a:p>
          <a:p>
            <a:pPr algn="ctr"/>
            <a:r>
              <a:rPr lang="ru-RU" sz="2000" b="1">
                <a:solidFill>
                  <a:srgbClr val="000000"/>
                </a:solidFill>
                <a:cs typeface="Times New Roman" pitchFamily="18" charset="0"/>
              </a:rPr>
              <a:t> выставлен в Музее истории Ленинграда (Санкт-Петербург),</a:t>
            </a:r>
          </a:p>
          <a:p>
            <a:pPr algn="ctr"/>
            <a:r>
              <a:rPr lang="ru-RU" sz="2000" b="1">
                <a:solidFill>
                  <a:srgbClr val="000000"/>
                </a:solidFill>
                <a:cs typeface="Times New Roman" pitchFamily="18" charset="0"/>
              </a:rPr>
              <a:t> его копия - в витрине мемориала Пискаревского кладбища,</a:t>
            </a:r>
          </a:p>
          <a:p>
            <a:pPr algn="ctr"/>
            <a:r>
              <a:rPr lang="ru-RU" sz="2000" b="1">
                <a:solidFill>
                  <a:srgbClr val="000000"/>
                </a:solidFill>
                <a:cs typeface="Times New Roman" pitchFamily="18" charset="0"/>
              </a:rPr>
              <a:t> где покоятся 570 тысяч жителей города, </a:t>
            </a:r>
          </a:p>
          <a:p>
            <a:pPr algn="ctr"/>
            <a:r>
              <a:rPr lang="ru-RU" sz="2000" b="1">
                <a:solidFill>
                  <a:srgbClr val="000000"/>
                </a:solidFill>
                <a:cs typeface="Times New Roman" pitchFamily="18" charset="0"/>
              </a:rPr>
              <a:t>умерших во время 900-дневной фашистской блокады</a:t>
            </a:r>
          </a:p>
          <a:p>
            <a:pPr algn="ctr"/>
            <a:r>
              <a:rPr lang="ru-RU" sz="2000" b="1">
                <a:solidFill>
                  <a:srgbClr val="000000"/>
                </a:solidFill>
                <a:cs typeface="Times New Roman" pitchFamily="18" charset="0"/>
              </a:rPr>
              <a:t> (1941-1943 гг.), и на Поклонной горе в Москве.</a:t>
            </a:r>
            <a:endParaRPr lang="ru-RU" sz="20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 Ученики о хлебе (</a:t>
            </a:r>
            <a:r>
              <a:rPr lang="ru-RU" sz="2000" dirty="0" smtClean="0"/>
              <a:t>выдержки из сочинений)</a:t>
            </a: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 </a:t>
            </a:r>
          </a:p>
          <a:p>
            <a:pPr lvl="0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В войну давали хлеб по граммам, и все берегли его, собирали даже крошки. В наше же время многие не знают настоящей цены хлеба и бросают его на пол, пинают.</a:t>
            </a:r>
          </a:p>
          <a:p>
            <a:pPr lvl="0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Люди стояли в очереди за хлебом. И какая была радость, когда мама приносила домой тёплую буханку хлеба.</a:t>
            </a:r>
          </a:p>
          <a:p>
            <a:pPr lvl="0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Хотя хлеб без труда можно купить в магазине, но попробуйте испечь его сами.</a:t>
            </a:r>
          </a:p>
          <a:p>
            <a:pPr lvl="0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Когда бабушка режет хлеб, то крошки от него она собирает птичкам. Я учусь у бабушки беречь хлеб.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Баловством хлеба не добудешь. Земля кормит людей, как мать детей.</a:t>
            </a:r>
          </a:p>
          <a:p>
            <a:pPr lvl="0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Он очень вкусный, тёплый. Как мамины руки. Зимой мы крошим хлеб птичкам, чтобы они не погибли.</a:t>
            </a:r>
          </a:p>
          <a:p>
            <a:pPr lvl="0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В наши дни хлеб можно купить в любом продуктовом магазине и поэтому многие дети, и даже взрослые не ценят хлеб, и не берегут его</a:t>
            </a:r>
            <a:r>
              <a:rPr lang="ru-RU" dirty="0" smtClean="0"/>
              <a:t>.</a:t>
            </a:r>
          </a:p>
          <a:p>
            <a:pPr lvl="0"/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А моя мама работает на пекарне. Она сильно устаёт. Вся работа почти ручная, и даже через рукавицы обжигаются пальцы.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000" i="1" dirty="0" smtClean="0">
                <a:latin typeface="Monotype Corsiva" pitchFamily="66" charset="0"/>
              </a:rPr>
              <a:t>Картина Шишкина</a:t>
            </a:r>
            <a:endParaRPr lang="ru-RU" sz="6000" i="1" dirty="0">
              <a:latin typeface="Monotype Corsiva" pitchFamily="66" charset="0"/>
            </a:endParaRPr>
          </a:p>
        </p:txBody>
      </p:sp>
      <p:pic>
        <p:nvPicPr>
          <p:cNvPr id="3074" name="Picture 2" descr="C:\Documents\Администратор\Мои документы\Мои рисунки\Мои сканированные изображения\2010-01 (янв)\сканирование001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465" r="3449"/>
          <a:stretch>
            <a:fillRect/>
          </a:stretch>
        </p:blipFill>
        <p:spPr bwMode="auto">
          <a:xfrm>
            <a:off x="357158" y="1643050"/>
            <a:ext cx="8435078" cy="46800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А знаете ли вы?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7158" y="2714620"/>
            <a:ext cx="4191000" cy="3400436"/>
          </a:xfrm>
          <a:ln w="28575">
            <a:solidFill>
              <a:schemeClr val="accent1">
                <a:lumMod val="50000"/>
              </a:schemeClr>
            </a:solidFill>
          </a:ln>
        </p:spPr>
        <p:txBody>
          <a:bodyPr/>
          <a:lstStyle/>
          <a:p>
            <a:pPr>
              <a:buNone/>
            </a:pPr>
            <a:r>
              <a:rPr lang="ru-RU" dirty="0" smtClean="0"/>
              <a:t>    … что для выпечки одного батона требуется более 10000 зёрен. Сколько же зёрен нужно, чтобы накормить народ страны?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1071546"/>
            <a:ext cx="4343400" cy="3757626"/>
          </a:xfrm>
          <a:ln w="28575">
            <a:solidFill>
              <a:schemeClr val="accent1">
                <a:lumMod val="50000"/>
              </a:schemeClr>
            </a:solidFill>
          </a:ln>
        </p:spPr>
        <p:txBody>
          <a:bodyPr/>
          <a:lstStyle/>
          <a:p>
            <a:pPr>
              <a:buNone/>
            </a:pPr>
            <a:r>
              <a:rPr lang="ru-RU" dirty="0" smtClean="0"/>
              <a:t>  … Что если каждый человек за 1 день не доест и выбросит 50 грамм хлеба, то это 10 кг, которыми можно накормить20 человек за день, 600 – за месяц, 7200 – за год.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БЕРЕГИТЕ  ХЛЕБ!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8482042" cy="4160854"/>
          </a:xfrm>
          <a:ln w="38100">
            <a:solidFill>
              <a:schemeClr val="accent1">
                <a:lumMod val="50000"/>
              </a:schemeClr>
            </a:solidFill>
          </a:ln>
        </p:spPr>
        <p:txBody>
          <a:bodyPr/>
          <a:lstStyle/>
          <a:p>
            <a:pPr>
              <a:buNone/>
            </a:pPr>
            <a:r>
              <a:rPr lang="ru-RU" dirty="0" smtClean="0"/>
              <a:t>   Представьте, если каждый житель маленького,150тысячного, города выбросит на помойку 100гр хлеба в день, это составит 15 тонн уничтоженного хлеба! А если это город с многомиллионным населением, то можно понять, сколько десятков гектаров зрелых колосьев мы ежесуточно сводим с лица планеты. 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Phot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88" y="1782763"/>
            <a:ext cx="3548062" cy="416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785786" y="642918"/>
            <a:ext cx="689938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Цена простого хлеба…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 txBox="1">
            <a:spLocks noChangeArrowheads="1"/>
          </p:cNvSpPr>
          <p:nvPr/>
        </p:nvSpPr>
        <p:spPr bwMode="auto">
          <a:xfrm>
            <a:off x="395288" y="260350"/>
            <a:ext cx="8229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ru-RU" sz="4000" b="1">
                <a:latin typeface="Times New Roman" pitchFamily="18" charset="0"/>
              </a:rPr>
              <a:t>Хлебороб сегодня.</a:t>
            </a:r>
            <a:r>
              <a:rPr lang="ru-RU" sz="2800">
                <a:latin typeface="Times New Roman" pitchFamily="18" charset="0"/>
              </a:rPr>
              <a:t> </a:t>
            </a:r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323850" y="4437063"/>
            <a:ext cx="4392613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ru-RU" sz="2000" b="1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ru-RU" sz="2000" b="1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ru-RU" sz="2400" b="1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Теперь же, выращивать хлеб людям  помогают десятки умных и сильных машин</a:t>
            </a:r>
            <a:r>
              <a:rPr lang="ru-RU" sz="2400" b="1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.</a:t>
            </a:r>
          </a:p>
        </p:txBody>
      </p:sp>
      <p:pic>
        <p:nvPicPr>
          <p:cNvPr id="5" name="Рисунок 6" descr="CA4ZLZM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857250"/>
            <a:ext cx="18081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7" descr="CAZVQ39U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3" y="2571750"/>
            <a:ext cx="4083050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8" descr="трактор сеет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88" y="2071688"/>
            <a:ext cx="260985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395270" y="260340"/>
            <a:ext cx="8229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ru-RU" sz="4000" b="1">
                <a:latin typeface="Times New Roman" pitchFamily="18" charset="0"/>
              </a:rPr>
              <a:t>Хлебороб сегодня.</a:t>
            </a:r>
            <a:r>
              <a:rPr lang="ru-RU" sz="2800">
                <a:latin typeface="Times New Roman" pitchFamily="18" charset="0"/>
              </a:rPr>
              <a:t> 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23832" y="4437053"/>
            <a:ext cx="4392613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ru-RU" sz="2000" b="1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ru-RU" sz="2000" b="1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ru-RU" sz="2400" b="1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Теперь же, выращивать хлеб людям  помогают десятки умных и сильных машин</a:t>
            </a:r>
            <a:r>
              <a:rPr lang="ru-RU" sz="2400" b="1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.</a:t>
            </a:r>
          </a:p>
        </p:txBody>
      </p:sp>
      <p:pic>
        <p:nvPicPr>
          <p:cNvPr id="10" name="Рисунок 6" descr="CA4ZLZM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70" y="857240"/>
            <a:ext cx="18081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7" descr="CAZVQ39U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295" y="2571740"/>
            <a:ext cx="4083050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8" descr="трактор сеет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2071678"/>
            <a:ext cx="260985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2" descr="http://www.tema.ru/travel/hlebobulka/_MG_5912.jpg"/>
          <p:cNvPicPr>
            <a:picLocks noChangeAspect="1" noChangeArrowheads="1"/>
          </p:cNvPicPr>
          <p:nvPr/>
        </p:nvPicPr>
        <p:blipFill>
          <a:blip r:embed="rId2"/>
          <a:srcRect l="15434" t="3307" r="14010"/>
          <a:stretch>
            <a:fillRect/>
          </a:stretch>
        </p:blipFill>
        <p:spPr bwMode="auto">
          <a:xfrm>
            <a:off x="3428992" y="714356"/>
            <a:ext cx="2286016" cy="208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Box 2"/>
          <p:cNvSpPr txBox="1">
            <a:spLocks noChangeArrowheads="1"/>
          </p:cNvSpPr>
          <p:nvPr/>
        </p:nvSpPr>
        <p:spPr bwMode="auto">
          <a:xfrm>
            <a:off x="3071802" y="214290"/>
            <a:ext cx="32146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Calibri" pitchFamily="34" charset="0"/>
              </a:rPr>
              <a:t>Путь хлеба к нам на стол.</a:t>
            </a:r>
            <a:endParaRPr lang="ru-RU" b="1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4" name="Рисунок 3" descr="http://www.tema.ru/travel/hlebobulka/_MG_5963.jpg"/>
          <p:cNvPicPr>
            <a:picLocks noChangeAspect="1" noChangeArrowheads="1"/>
          </p:cNvPicPr>
          <p:nvPr/>
        </p:nvPicPr>
        <p:blipFill>
          <a:blip r:embed="rId3"/>
          <a:srcRect t="3307" r="7395"/>
          <a:stretch>
            <a:fillRect/>
          </a:stretch>
        </p:blipFill>
        <p:spPr bwMode="auto">
          <a:xfrm>
            <a:off x="285719" y="714356"/>
            <a:ext cx="3000397" cy="208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5" descr="http://www.tema.ru/travel/hlebobulka/_MG_5948.jpg"/>
          <p:cNvPicPr>
            <a:picLocks noChangeAspect="1" noChangeArrowheads="1"/>
          </p:cNvPicPr>
          <p:nvPr/>
        </p:nvPicPr>
        <p:blipFill>
          <a:blip r:embed="rId4"/>
          <a:srcRect l="8820" t="3307"/>
          <a:stretch>
            <a:fillRect/>
          </a:stretch>
        </p:blipFill>
        <p:spPr bwMode="auto">
          <a:xfrm>
            <a:off x="6000760" y="714356"/>
            <a:ext cx="2954247" cy="208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6" descr="http://www.tema.ru/travel/hlebobulka/_MG_602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3000372"/>
            <a:ext cx="3240000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9" descr="http://www.tema.ru/travel/hlebobulka/_MG_600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08" y="2928934"/>
            <a:ext cx="3240000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16" descr="http://www.tema.ru/travel/hlebobulka/_MG_6335.jpg"/>
          <p:cNvPicPr>
            <a:picLocks noChangeAspect="1" noChangeArrowheads="1"/>
          </p:cNvPicPr>
          <p:nvPr/>
        </p:nvPicPr>
        <p:blipFill>
          <a:blip r:embed="rId7"/>
          <a:srcRect l="16260" t="2439" r="-814" b="24390"/>
          <a:stretch>
            <a:fillRect/>
          </a:stretch>
        </p:blipFill>
        <p:spPr bwMode="auto">
          <a:xfrm>
            <a:off x="2714612" y="4572008"/>
            <a:ext cx="3744000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>
            <a:normAutofit fontScale="92500" lnSpcReduction="10000"/>
          </a:bodyPr>
          <a:lstStyle/>
          <a:p>
            <a:r>
              <a:rPr lang="ru-RU" u="sng" dirty="0" smtClean="0"/>
              <a:t>Хлеб – народное богатство”.</a:t>
            </a:r>
            <a:endParaRPr lang="ru-RU" dirty="0" smtClean="0"/>
          </a:p>
          <a:p>
            <a:r>
              <a:rPr lang="ru-RU" u="sng" dirty="0" smtClean="0"/>
              <a:t>“Хлеб – выше золота и алмаза”.</a:t>
            </a:r>
            <a:endParaRPr lang="ru-RU" dirty="0" smtClean="0"/>
          </a:p>
          <a:p>
            <a:r>
              <a:rPr lang="ru-RU" u="sng" dirty="0" smtClean="0"/>
              <a:t>“Быть выше хлеба человек не может,</a:t>
            </a:r>
            <a:endParaRPr lang="ru-RU" dirty="0" smtClean="0"/>
          </a:p>
          <a:p>
            <a:r>
              <a:rPr lang="ru-RU" u="sng" dirty="0" smtClean="0"/>
              <a:t>Пусть даже самый главный на земле…”</a:t>
            </a:r>
            <a:endParaRPr lang="ru-RU" dirty="0" smtClean="0"/>
          </a:p>
          <a:p>
            <a:r>
              <a:rPr lang="ru-RU" u="sng" dirty="0" smtClean="0"/>
              <a:t>“Хлеб – дело жизни каждого из нас, и обращаться с ним надо на Вы”.</a:t>
            </a:r>
            <a:endParaRPr lang="ru-RU" dirty="0" smtClean="0"/>
          </a:p>
          <a:p>
            <a:r>
              <a:rPr lang="ru-RU" u="sng" dirty="0" smtClean="0"/>
              <a:t>“Без соли не вкусно, а без хлеба не сытно”.</a:t>
            </a:r>
            <a:endParaRPr lang="ru-RU" dirty="0" smtClean="0"/>
          </a:p>
          <a:p>
            <a:r>
              <a:rPr lang="ru-RU" u="sng" dirty="0" smtClean="0"/>
              <a:t>“Будешь упорно трудиться – будет и хлеб в закромах водиться”.</a:t>
            </a:r>
            <a:endParaRPr lang="ru-RU" dirty="0" smtClean="0"/>
          </a:p>
          <a:p>
            <a:r>
              <a:rPr lang="ru-RU" u="sng" dirty="0" smtClean="0"/>
              <a:t>“Хочешь, есть калачи – не сиди на печи”.</a:t>
            </a:r>
            <a:endParaRPr lang="ru-RU" dirty="0" smtClean="0"/>
          </a:p>
          <a:p>
            <a:r>
              <a:rPr lang="ru-RU" u="sng" dirty="0" smtClean="0"/>
              <a:t>“Без хлеба нет песен”.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Рисунок 6" descr="хлеб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1500188"/>
            <a:ext cx="4354512" cy="331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Прямоугольник 4"/>
          <p:cNvSpPr>
            <a:spLocks noChangeArrowheads="1"/>
          </p:cNvSpPr>
          <p:nvPr/>
        </p:nvSpPr>
        <p:spPr bwMode="auto">
          <a:xfrm>
            <a:off x="1071563" y="500063"/>
            <a:ext cx="6858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latin typeface="Calibri" pitchFamily="34" charset="0"/>
              </a:rPr>
              <a:t>В свадебном обряде многие традиции символизируют счастливую и богатую жизнь молодым. </a:t>
            </a:r>
          </a:p>
          <a:p>
            <a:pPr algn="ctr"/>
            <a:r>
              <a:rPr lang="ru-RU" sz="2000" b="1">
                <a:latin typeface="Calibri" pitchFamily="34" charset="0"/>
              </a:rPr>
              <a:t>«Свадебный каравай» - является такой традицией.</a:t>
            </a:r>
          </a:p>
        </p:txBody>
      </p:sp>
      <p:pic>
        <p:nvPicPr>
          <p:cNvPr id="36868" name="Picture 2" descr="Традиции свадебного карава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59138" y="3500438"/>
            <a:ext cx="5326062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Рисунок 1" descr="1237118108_img_467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500063"/>
            <a:ext cx="5586413" cy="3714750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</p:spPr>
      </p:pic>
      <p:sp>
        <p:nvSpPr>
          <p:cNvPr id="37891" name="Прямоугольник 2"/>
          <p:cNvSpPr>
            <a:spLocks noChangeArrowheads="1"/>
          </p:cNvSpPr>
          <p:nvPr/>
        </p:nvSpPr>
        <p:spPr bwMode="auto">
          <a:xfrm>
            <a:off x="214313" y="4500563"/>
            <a:ext cx="8501062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В современных традициях каравай используют при встрече молодоженов родителями. Его уже не пекут такой огромный как в старину, он готовится вполне обычных размеров и выносится на красивом расшитом полотенце, в сопровождении праздничной речи тамады. Молодые с благодарностью принимают из рук родителей каравай и кусают от него по кусочку. А по размеру откусанного кусочка определяли, кто в доме будет главным: муж или жена. А после этого свадебный каравай разрезается ребенком и раздается гостям.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Рисунок 2" descr="хлеб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285750"/>
            <a:ext cx="2357438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Рисунок 6" descr="хлеб8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63" y="2928938"/>
            <a:ext cx="4378325" cy="324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Рисунок 7" descr="хлеб9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3" y="428625"/>
            <a:ext cx="4065587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Рисунок 2" descr="хлеб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3500438"/>
            <a:ext cx="4076700" cy="293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Рисунок 1" descr="хлеб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142875"/>
            <a:ext cx="3008313" cy="403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Рисунок 4" descr="хлеб5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0" y="2714625"/>
            <a:ext cx="3500438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TextBox 5"/>
          <p:cNvSpPr txBox="1">
            <a:spLocks noChangeArrowheads="1"/>
          </p:cNvSpPr>
          <p:nvPr/>
        </p:nvSpPr>
        <p:spPr bwMode="auto">
          <a:xfrm>
            <a:off x="5929313" y="642938"/>
            <a:ext cx="267176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Calibri" pitchFamily="34" charset="0"/>
              </a:rPr>
              <a:t>А лучшие экспонаты </a:t>
            </a:r>
          </a:p>
          <a:p>
            <a:r>
              <a:rPr lang="ru-RU" b="1">
                <a:latin typeface="Calibri" pitchFamily="34" charset="0"/>
              </a:rPr>
              <a:t>«хлебного рукоделия» – </a:t>
            </a:r>
          </a:p>
          <a:p>
            <a:r>
              <a:rPr lang="ru-RU" b="1">
                <a:latin typeface="Calibri" pitchFamily="34" charset="0"/>
              </a:rPr>
              <a:t>на хлебные ярмарки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Рисунок 1" descr="хлеб1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38" y="357188"/>
            <a:ext cx="6500812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426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313" y="1857375"/>
            <a:ext cx="6429375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8916" name="Rectangle 5"/>
          <p:cNvSpPr>
            <a:spLocks noChangeArrowheads="1"/>
          </p:cNvSpPr>
          <p:nvPr/>
        </p:nvSpPr>
        <p:spPr bwMode="auto">
          <a:xfrm>
            <a:off x="277813" y="357188"/>
            <a:ext cx="886618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>
                <a:cs typeface="Times New Roman" pitchFamily="18" charset="0"/>
              </a:rPr>
              <a:t>Тонны свежевыпеченного хлеба, караваи, булки и ватрушки в буквальном </a:t>
            </a:r>
          </a:p>
          <a:p>
            <a:r>
              <a:rPr lang="ru-RU" b="1">
                <a:cs typeface="Times New Roman" pitchFamily="18" charset="0"/>
              </a:rPr>
              <a:t>смысле завалили площадь Сахарова - праздник хлеба</a:t>
            </a:r>
          </a:p>
          <a:p>
            <a:r>
              <a:rPr lang="ru-RU" b="1">
                <a:cs typeface="Times New Roman" pitchFamily="18" charset="0"/>
              </a:rPr>
              <a:t> на Алтае проходил впервые за пять последних лет. </a:t>
            </a:r>
            <a:endParaRPr lang="ru-RU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 lnSpcReduction="10000"/>
          </a:bodyPr>
          <a:lstStyle/>
          <a:p>
            <a:r>
              <a:rPr lang="ru-RU" u="sng" dirty="0" smtClean="0"/>
              <a:t>1. Хлеб - всей жизни голова </a:t>
            </a:r>
            <a:endParaRPr lang="ru-RU" dirty="0" smtClean="0"/>
          </a:p>
          <a:p>
            <a:r>
              <a:rPr lang="ru-RU" u="sng" dirty="0" smtClean="0"/>
              <a:t>2. Худ обед, коли хлеба нет. </a:t>
            </a:r>
            <a:endParaRPr lang="ru-RU" dirty="0" smtClean="0"/>
          </a:p>
          <a:p>
            <a:r>
              <a:rPr lang="ru-RU" u="sng" dirty="0" smtClean="0"/>
              <a:t>3. Хлеб в закромах - счастье в домах. </a:t>
            </a:r>
            <a:endParaRPr lang="ru-RU" dirty="0" smtClean="0"/>
          </a:p>
          <a:p>
            <a:r>
              <a:rPr lang="ru-RU" u="sng" dirty="0" smtClean="0"/>
              <a:t>4. Не красна изба углами, красна пирогами. </a:t>
            </a:r>
            <a:endParaRPr lang="ru-RU" dirty="0" smtClean="0"/>
          </a:p>
          <a:p>
            <a:r>
              <a:rPr lang="ru-RU" u="sng" dirty="0" smtClean="0"/>
              <a:t>5. Сердить, бранись за хлебом - солью сходись. </a:t>
            </a:r>
            <a:endParaRPr lang="ru-RU" dirty="0" smtClean="0"/>
          </a:p>
          <a:p>
            <a:r>
              <a:rPr lang="ru-RU" u="sng" dirty="0" smtClean="0"/>
              <a:t>6. Не тот хлеб, что в полях, а тот, что в закромах </a:t>
            </a:r>
            <a:endParaRPr lang="ru-RU" dirty="0" smtClean="0"/>
          </a:p>
          <a:p>
            <a:r>
              <a:rPr lang="ru-RU" u="sng" dirty="0" smtClean="0"/>
              <a:t>7. Нашей пшеницей солнце гордится, вечер настанет, не хочет садиться.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1285194">
            <a:off x="325146" y="1461845"/>
            <a:ext cx="8686800" cy="3286148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rgbClr val="FF0000"/>
                </a:solidFill>
              </a:rPr>
              <a:t>ХЛЕБ – драгоценность!</a:t>
            </a:r>
            <a:br>
              <a:rPr lang="ru-RU" sz="5400" dirty="0" smtClean="0">
                <a:solidFill>
                  <a:srgbClr val="FF0000"/>
                </a:solidFill>
              </a:rPr>
            </a:br>
            <a:r>
              <a:rPr lang="ru-RU" sz="5400" dirty="0" smtClean="0">
                <a:solidFill>
                  <a:srgbClr val="FF0000"/>
                </a:solidFill>
              </a:rPr>
              <a:t>Им не сори…</a:t>
            </a:r>
            <a:br>
              <a:rPr lang="ru-RU" sz="5400" dirty="0" smtClean="0">
                <a:solidFill>
                  <a:srgbClr val="FF0000"/>
                </a:solidFill>
              </a:rPr>
            </a:br>
            <a:r>
              <a:rPr lang="ru-RU" sz="5400" dirty="0" smtClean="0">
                <a:solidFill>
                  <a:srgbClr val="FF0000"/>
                </a:solidFill>
              </a:rPr>
              <a:t>Хлеба к обеду в меру бери.</a:t>
            </a:r>
            <a:endParaRPr lang="ru-RU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/>
          <a:lstStyle/>
          <a:p>
            <a:r>
              <a:rPr lang="ru-RU" u="sng" dirty="0" smtClean="0"/>
              <a:t>1. Береги хлеб, он дорого достается </a:t>
            </a:r>
            <a:endParaRPr lang="ru-RU" dirty="0" smtClean="0"/>
          </a:p>
          <a:p>
            <a:r>
              <a:rPr lang="ru-RU" u="sng" dirty="0" smtClean="0"/>
              <a:t>2. Не оставляй недоеденных кусков </a:t>
            </a:r>
            <a:endParaRPr lang="ru-RU" dirty="0" smtClean="0"/>
          </a:p>
          <a:p>
            <a:r>
              <a:rPr lang="ru-RU" u="sng" dirty="0" smtClean="0"/>
              <a:t>3. Никогда не бросай хлеб. </a:t>
            </a:r>
            <a:endParaRPr lang="ru-RU" dirty="0" smtClean="0"/>
          </a:p>
          <a:p>
            <a:r>
              <a:rPr lang="ru-RU" u="sng" dirty="0" smtClean="0"/>
              <a:t>4. Продли жизнь хлебу. </a:t>
            </a:r>
            <a:endParaRPr lang="ru-RU" dirty="0" smtClean="0"/>
          </a:p>
          <a:p>
            <a:r>
              <a:rPr lang="ru-RU" u="sng" dirty="0" smtClean="0"/>
              <a:t>5. Подними брошенный кусок, отдай птицам, но не оставляй на полу, на земле, чтобы не затоптали в грязь человеческий труд.</a:t>
            </a:r>
            <a:endParaRPr lang="ru-R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800" dirty="0" smtClean="0"/>
              <a:t>   В лазоревых лентах колосья   Венчают державный наш   герб.</a:t>
            </a:r>
          </a:p>
          <a:p>
            <a:pPr lvl="1">
              <a:buNone/>
            </a:pPr>
            <a:r>
              <a:rPr lang="ru-RU" sz="4400" dirty="0" smtClean="0">
                <a:solidFill>
                  <a:srgbClr val="FF0000"/>
                </a:solidFill>
              </a:rPr>
              <a:t>Хлеб </a:t>
            </a:r>
            <a:r>
              <a:rPr lang="ru-RU" sz="4400" dirty="0" smtClean="0"/>
              <a:t>– радость и счастье, и гордость,</a:t>
            </a:r>
          </a:p>
          <a:p>
            <a:pPr>
              <a:buNone/>
            </a:pPr>
            <a:r>
              <a:rPr lang="ru-RU" sz="4800" dirty="0" smtClean="0"/>
              <a:t>   Могущество Родины </a:t>
            </a:r>
            <a:r>
              <a:rPr lang="ru-RU" sz="4800" dirty="0" smtClean="0">
                <a:solidFill>
                  <a:srgbClr val="FF0000"/>
                </a:solidFill>
              </a:rPr>
              <a:t>– хлеб!</a:t>
            </a:r>
            <a:endParaRPr lang="ru-RU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1604" y="214290"/>
            <a:ext cx="5929354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Хлебушко –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калачу дедушка</a:t>
            </a:r>
          </a:p>
        </p:txBody>
      </p:sp>
      <p:pic>
        <p:nvPicPr>
          <p:cNvPr id="39939" name="Picture 2" descr="Мельниц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50" y="1857375"/>
            <a:ext cx="3857625" cy="455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43050"/>
            <a:ext cx="8686800" cy="4525963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 rot="21196932">
            <a:off x="722461" y="1810766"/>
            <a:ext cx="7931788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ВНИМАНИЕ!</a:t>
            </a:r>
            <a:endParaRPr lang="ru-RU" sz="96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143116"/>
            <a:ext cx="6500858" cy="1857388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chemeClr val="accent6">
                    <a:lumMod val="75000"/>
                  </a:schemeClr>
                </a:solidFill>
              </a:rPr>
              <a:t>Хлеб – батюшка,</a:t>
            </a:r>
            <a:br>
              <a:rPr lang="ru-RU" sz="54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5400" dirty="0" smtClean="0">
                <a:solidFill>
                  <a:schemeClr val="accent6">
                    <a:lumMod val="75000"/>
                  </a:schemeClr>
                </a:solidFill>
              </a:rPr>
              <a:t>а вода – матушка.</a:t>
            </a:r>
            <a:endParaRPr lang="ru-RU" sz="5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\Администратор\Мои документы\Мои рисунки\Мои сканированные изображения\2010-01 (янв)\сканирование00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00042"/>
            <a:ext cx="8215369" cy="571504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" descr="SDC1197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14290"/>
            <a:ext cx="8501122" cy="6357982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1" descr="SDC1198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8786874" cy="6429420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1" descr="SDC1198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8786874" cy="6500858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2" descr="SDC1197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85728"/>
            <a:ext cx="8786874" cy="6357982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253</TotalTime>
  <Words>777</Words>
  <Application>Microsoft Office PowerPoint</Application>
  <PresentationFormat>Экран (4:3)</PresentationFormat>
  <Paragraphs>82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Трек</vt:lpstr>
      <vt:lpstr>Слайд 1</vt:lpstr>
      <vt:lpstr>Слайд 2</vt:lpstr>
      <vt:lpstr>ХЛЕБ – драгоценность! Им не сори… Хлеба к обеду в меру бери.</vt:lpstr>
      <vt:lpstr>Хлеб – батюшка, а вода – матушка.</vt:lpstr>
      <vt:lpstr>Слайд 5</vt:lpstr>
      <vt:lpstr>Слайд 6</vt:lpstr>
      <vt:lpstr>Слайд 7</vt:lpstr>
      <vt:lpstr>Слайд 8</vt:lpstr>
      <vt:lpstr>Слайд 9</vt:lpstr>
      <vt:lpstr>Хлеб наш насущный – святые слова! Так говорили деды и прадеды. Он в нашей жизни всему голова! Сила великая хлебушку дадена.</vt:lpstr>
      <vt:lpstr>ХЛЕБ – это  ЖИЗНЬ</vt:lpstr>
      <vt:lpstr>Слайд 12</vt:lpstr>
      <vt:lpstr>Слайд 13</vt:lpstr>
      <vt:lpstr>Слайд 14</vt:lpstr>
      <vt:lpstr>  Ученики о хлебе (выдержки из сочинений)  </vt:lpstr>
      <vt:lpstr>Слайд 16</vt:lpstr>
      <vt:lpstr>Картина Шишкина</vt:lpstr>
      <vt:lpstr>А знаете ли вы?</vt:lpstr>
      <vt:lpstr>БЕРЕГИТЕ  ХЛЕБ!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</vt:vector>
  </TitlesOfParts>
  <Company>OFFICE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HOME</cp:lastModifiedBy>
  <cp:revision>30</cp:revision>
  <dcterms:created xsi:type="dcterms:W3CDTF">2009-12-07T16:43:58Z</dcterms:created>
  <dcterms:modified xsi:type="dcterms:W3CDTF">2010-01-14T16:29:14Z</dcterms:modified>
</cp:coreProperties>
</file>