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0033"/>
    <a:srgbClr val="0414A8"/>
    <a:srgbClr val="FF1515"/>
    <a:srgbClr val="FCEA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B6EC3-FA6A-4C44-BE64-2ACF8C34C891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134E0-AB01-4245-AC5F-EB15109750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0"/>
            <a:ext cx="8225137" cy="83099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lIns="91440" tIns="45720" rIns="91440" bIns="45720">
            <a:prstTxWarp prst="textChevron">
              <a:avLst>
                <a:gd name="adj" fmla="val 35003"/>
              </a:avLst>
            </a:prstTxWarp>
            <a:spAutoFit/>
          </a:bodyPr>
          <a:lstStyle/>
          <a:p>
            <a:pPr algn="ctr"/>
            <a:r>
              <a:rPr lang="ru-RU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Море прилагательных</a:t>
            </a:r>
            <a:endParaRPr lang="ru-RU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7795a513a9ea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4949"/>
            <a:ext cx="2000232" cy="13637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857760"/>
            <a:ext cx="221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Трап чистописания</a:t>
            </a:r>
            <a:endParaRPr lang="ru-RU" dirty="0"/>
          </a:p>
        </p:txBody>
      </p:sp>
      <p:pic>
        <p:nvPicPr>
          <p:cNvPr id="6" name="Рисунок 5" descr="i[7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500174"/>
            <a:ext cx="2214578" cy="9725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14298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Орфографический шторм</a:t>
            </a:r>
            <a:endParaRPr lang="ru-RU" dirty="0"/>
          </a:p>
        </p:txBody>
      </p:sp>
      <p:pic>
        <p:nvPicPr>
          <p:cNvPr id="8" name="Рисунок 7" descr="820855913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286124"/>
            <a:ext cx="1857388" cy="14859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28860" y="292893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Старая крепость</a:t>
            </a:r>
            <a:endParaRPr lang="ru-RU" dirty="0"/>
          </a:p>
        </p:txBody>
      </p:sp>
      <p:pic>
        <p:nvPicPr>
          <p:cNvPr id="10" name="Рисунок 9" descr="720524919[1]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1071546"/>
            <a:ext cx="1750230" cy="12858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3438" y="71435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Морские рифы</a:t>
            </a:r>
            <a:endParaRPr lang="ru-RU" dirty="0"/>
          </a:p>
        </p:txBody>
      </p:sp>
      <p:pic>
        <p:nvPicPr>
          <p:cNvPr id="12" name="Рисунок 11" descr="O9AW2CAO22GWDCAIY8E6UCAJJ7PGGCAA11GU0CA611980CABT20U1CAFBHD84CABD4WLWCA7JJ66CCA196IDMCAX20R5RCAECOB65CA233MKRCA56NLA9CAWIQ47YCAAJ79BFCAF03ZC7CACVSI4WCA2BL9E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0248" y="1214422"/>
            <a:ext cx="1553752" cy="15001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00958" y="857232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14" name="Рисунок 13" descr="PADHMCA21XP94CARFQFI4CA22PINQCAILCK8RCAT5I5CACAZ2NQD1CASRO0APCA1KPF2ACA1DAZZ8CA2IW4MHCA7Z8OW3CAJVITH1CA51A0W0CAHCE1ODCA5YI6VYCAXH4OJSCA9N4JI8CAUNZFUQCAPK4Y8Q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8082" y="3714751"/>
            <a:ext cx="1785918" cy="1345392"/>
          </a:xfrm>
          <a:prstGeom prst="rect">
            <a:avLst/>
          </a:prstGeom>
        </p:spPr>
      </p:pic>
      <p:pic>
        <p:nvPicPr>
          <p:cNvPr id="15" name="Рисунок 14" descr="872670043[1]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438" y="5434604"/>
            <a:ext cx="1900233" cy="142339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29454" y="3357562"/>
            <a:ext cx="221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Творческая работа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507207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1964525" y="6536541"/>
            <a:ext cx="3571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1"/>
          </p:cNvCxnSpPr>
          <p:nvPr/>
        </p:nvCxnSpPr>
        <p:spPr>
          <a:xfrm flipV="1">
            <a:off x="1214414" y="4029079"/>
            <a:ext cx="1285884" cy="828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V="1">
            <a:off x="1714480" y="2500306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</p:cNvCxnSpPr>
          <p:nvPr/>
        </p:nvCxnSpPr>
        <p:spPr>
          <a:xfrm flipV="1">
            <a:off x="2571736" y="1214422"/>
            <a:ext cx="2071702" cy="77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57950" y="1571612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7643834" y="292893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6572264" y="5072074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1515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00034" y="1428736"/>
            <a:ext cx="8389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0" i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Составьте</a:t>
            </a:r>
            <a:r>
              <a:rPr lang="ru-RU" sz="3200" i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0" i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сложные имена прилагательные и подберите к ним имена существительные трёх родов и множественного числа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3059" y="3502011"/>
            <a:ext cx="6532562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3400" b="0" i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Предмет, имеющий форму шара.</a:t>
            </a:r>
          </a:p>
          <a:p>
            <a:pPr>
              <a:lnSpc>
                <a:spcPct val="150000"/>
              </a:lnSpc>
              <a:defRPr/>
            </a:pPr>
            <a:r>
              <a:rPr lang="ru-RU" sz="3400" b="0" i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Человек, стремящийся всё знать.</a:t>
            </a:r>
          </a:p>
          <a:p>
            <a:pPr>
              <a:lnSpc>
                <a:spcPct val="150000"/>
              </a:lnSpc>
              <a:defRPr/>
            </a:pPr>
            <a:r>
              <a:rPr lang="ru-RU" sz="3400" b="0" i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Человек, который ходит босиком</a:t>
            </a:r>
            <a:r>
              <a:rPr lang="ru-RU" sz="3400" b="0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ru-RU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43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FF99"/>
                </a:solidFill>
                <a:latin typeface="Times New Roman" pitchFamily="18" charset="0"/>
              </a:rPr>
              <a:t>Голубой</a:t>
            </a:r>
            <a:r>
              <a:rPr lang="ru-RU" sz="3200" dirty="0" smtClean="0">
                <a:solidFill>
                  <a:srgbClr val="FFFF99"/>
                </a:solidFill>
                <a:latin typeface="Times New Roman" pitchFamily="18" charset="0"/>
              </a:rPr>
              <a:t>, клетчатый, умный, квадратный, фиолетовый, смешной, добрый, крылатый, полосатый, лысый, весёлый, сердитый, злой, мохнатый, огромный, пушистый, лохматый, </a:t>
            </a:r>
            <a:r>
              <a:rPr lang="ru-RU" sz="3200" dirty="0" err="1" smtClean="0">
                <a:solidFill>
                  <a:srgbClr val="FFFF99"/>
                </a:solidFill>
                <a:latin typeface="Times New Roman" pitchFamily="18" charset="0"/>
              </a:rPr>
              <a:t>розовый</a:t>
            </a:r>
            <a:r>
              <a:rPr lang="ru-RU" sz="3200" dirty="0" smtClean="0">
                <a:solidFill>
                  <a:srgbClr val="FFFF99"/>
                </a:solidFill>
                <a:latin typeface="Times New Roman" pitchFamily="18" charset="0"/>
              </a:rPr>
              <a:t>, белый, холодный, горячий, разноцветный, волшебный, шелковый, прозрачный, бумажный, стеклянный, медный, синий, глубокий, широкий, золотистый, серебристый, носатый, шерстяной, красивый, оранжевый, тряпичный, хороший, каменный, хвостатый, светлый, яркий, удивительный, летучий, чудесный, малоснежный, цветочный, атласный, громадный, колючий, зубастый и т.д.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5" y="1785926"/>
            <a:ext cx="550072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>
                <a:gd name="adj1" fmla="val 7228"/>
                <a:gd name="adj2" fmla="val 0"/>
              </a:avLst>
            </a:prstTxWarp>
            <a:spAutoFit/>
          </a:bodyPr>
          <a:lstStyle/>
          <a:p>
            <a:pPr algn="ctr"/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за</a:t>
            </a:r>
          </a:p>
          <a:p>
            <a:pPr algn="ctr"/>
            <a:r>
              <a:rPr lang="ru-RU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урок</a:t>
            </a:r>
            <a:endParaRPr lang="ru-RU" sz="7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07154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Тема урока: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571744"/>
            <a:ext cx="8501122" cy="19288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«Имя прилагательное»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арус"/>
          <p:cNvPicPr>
            <a:picLocks noChangeAspect="1" noChangeArrowheads="1"/>
          </p:cNvPicPr>
          <p:nvPr/>
        </p:nvPicPr>
        <p:blipFill>
          <a:blip r:embed="rId2"/>
          <a:srcRect b="800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0070C0">
                <a:alpha val="79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15907" y="2511409"/>
            <a:ext cx="328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000" b="0" i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амостоятельная </a:t>
            </a:r>
          </a:p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часть речи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27070" y="4170346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87345" y="3519471"/>
            <a:ext cx="2447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о</a:t>
            </a: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твечает</a:t>
            </a:r>
          </a:p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на вопросы: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76270" y="4311634"/>
            <a:ext cx="36004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000" b="0" i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</a:t>
            </a: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Какой?</a:t>
            </a:r>
          </a:p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Какая?</a:t>
            </a:r>
          </a:p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Какое?</a:t>
            </a:r>
          </a:p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Какие?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16582" y="2727309"/>
            <a:ext cx="24399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 пишется?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651482" y="3090846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743557" y="3592496"/>
            <a:ext cx="2882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 изменяется?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816582" y="4384659"/>
            <a:ext cx="2535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Какую роль</a:t>
            </a:r>
          </a:p>
          <a:p>
            <a:pPr>
              <a:defRPr/>
            </a:pPr>
            <a:r>
              <a:rPr lang="ru-RU" sz="3000" b="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играет в речи?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5311757" y="1792271"/>
            <a:ext cx="1512888" cy="6492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2360595" y="1863709"/>
            <a:ext cx="1368425" cy="6492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00232" y="1071546"/>
            <a:ext cx="5502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Имя прилагательное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A50021"/>
                </a:solidFill>
              </a:rPr>
              <a:t>Цели урока:</a:t>
            </a:r>
            <a:endParaRPr lang="ru-RU" sz="5400" dirty="0">
              <a:solidFill>
                <a:srgbClr val="A5002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2071678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</a:rPr>
              <a:t>Узнать, как изменяется имя прилагательное;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</a:rPr>
              <a:t>Узнать, какую роль играет в речи;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</a:rPr>
              <a:t>Учиться правильно употреблять в речи имя прилагательное;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</a:rPr>
              <a:t>Учиться работать в группе.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58888" y="549275"/>
            <a:ext cx="737330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0" i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Голубое</a:t>
            </a: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небо, речка </a:t>
            </a:r>
            <a:r>
              <a:rPr lang="ru-RU" sz="4000" b="0" i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голубая</a:t>
            </a: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Голубой</a:t>
            </a: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дымок на берегу.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Белые кувшинки,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Белых чаек стаи,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Белые берёзки на лугу.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Красное на ветке яблоко тугое,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Красные от красных зорь края.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Поле золотое, солнце золотое,</a:t>
            </a:r>
            <a:b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Золотая Родина моя.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620713"/>
            <a:ext cx="8242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0" i="0">
                <a:solidFill>
                  <a:srgbClr val="FFFF00"/>
                </a:solidFill>
                <a:latin typeface="Times New Roman" pitchFamily="18" charset="0"/>
              </a:rPr>
              <a:t>Изменение существительных и прилагательных</a:t>
            </a:r>
            <a:r>
              <a:rPr lang="ru-RU" sz="3200" b="0" i="0">
                <a:solidFill>
                  <a:srgbClr val="FFFF00"/>
                </a:solidFill>
              </a:rPr>
              <a:t> </a:t>
            </a:r>
            <a:r>
              <a:rPr lang="ru-RU" sz="3200" b="0" i="0">
                <a:solidFill>
                  <a:srgbClr val="FFFF00"/>
                </a:solidFill>
                <a:latin typeface="Times New Roman" pitchFamily="18" charset="0"/>
              </a:rPr>
              <a:t>по родам</a:t>
            </a:r>
            <a:r>
              <a:rPr lang="ru-RU" sz="3200" b="0" i="0">
                <a:solidFill>
                  <a:srgbClr val="FFFF00"/>
                </a:solidFill>
              </a:rPr>
              <a:t> </a:t>
            </a:r>
            <a:r>
              <a:rPr lang="ru-RU" sz="3200" b="0" i="0">
                <a:solidFill>
                  <a:srgbClr val="FFFF00"/>
                </a:solidFill>
                <a:latin typeface="Times New Roman" pitchFamily="18" charset="0"/>
              </a:rPr>
              <a:t>и числам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32588" y="4699000"/>
            <a:ext cx="2160587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0" i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4633913" y="4699000"/>
            <a:ext cx="209867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0" i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684213" y="4699000"/>
            <a:ext cx="39497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3200" b="0" i="0">
                <a:solidFill>
                  <a:srgbClr val="FFFF00"/>
                </a:solidFill>
                <a:latin typeface="Times New Roman" pitchFamily="18" charset="0"/>
              </a:rPr>
              <a:t>Имя прилагательное</a:t>
            </a: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6732588" y="3343275"/>
            <a:ext cx="21605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0" i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4633913" y="3343275"/>
            <a:ext cx="20986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0" i="0">
                <a:solidFill>
                  <a:srgbClr val="FFFF00"/>
                </a:solidFill>
                <a:cs typeface="Tahoma" pitchFamily="34" charset="0"/>
              </a:rPr>
              <a:t>–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684213" y="3343275"/>
            <a:ext cx="39497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3200" b="0" i="0">
                <a:solidFill>
                  <a:srgbClr val="FFFF00"/>
                </a:solidFill>
                <a:latin typeface="Times New Roman" pitchFamily="18" charset="0"/>
              </a:rPr>
              <a:t>Имя существительное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6732588" y="1989138"/>
            <a:ext cx="216058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3000" b="0" i="0">
                <a:solidFill>
                  <a:srgbClr val="FFFF00"/>
                </a:solidFill>
                <a:latin typeface="Times New Roman" pitchFamily="18" charset="0"/>
              </a:rPr>
              <a:t>По числам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4633913" y="1989138"/>
            <a:ext cx="209867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3000" b="0" i="0">
                <a:solidFill>
                  <a:srgbClr val="FFFF00"/>
                </a:solidFill>
                <a:latin typeface="Times New Roman" pitchFamily="18" charset="0"/>
              </a:rPr>
              <a:t>По родам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611188" y="1989138"/>
            <a:ext cx="39497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3000" b="0" i="0">
                <a:solidFill>
                  <a:srgbClr val="FFFF00"/>
                </a:solidFill>
                <a:latin typeface="Times New Roman" pitchFamily="18" charset="0"/>
              </a:rPr>
              <a:t>Изменяются</a:t>
            </a:r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684213" y="1989138"/>
            <a:ext cx="82089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>
            <a:off x="684213" y="3343275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37"/>
          <p:cNvSpPr>
            <a:spLocks noChangeShapeType="1"/>
          </p:cNvSpPr>
          <p:nvPr/>
        </p:nvSpPr>
        <p:spPr bwMode="auto">
          <a:xfrm>
            <a:off x="684213" y="4699000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38"/>
          <p:cNvSpPr>
            <a:spLocks noChangeShapeType="1"/>
          </p:cNvSpPr>
          <p:nvPr/>
        </p:nvSpPr>
        <p:spPr bwMode="auto">
          <a:xfrm>
            <a:off x="684213" y="6053138"/>
            <a:ext cx="82089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39"/>
          <p:cNvSpPr>
            <a:spLocks noChangeShapeType="1"/>
          </p:cNvSpPr>
          <p:nvPr/>
        </p:nvSpPr>
        <p:spPr bwMode="auto">
          <a:xfrm>
            <a:off x="684213" y="1989138"/>
            <a:ext cx="0" cy="4064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4633913" y="1989138"/>
            <a:ext cx="0" cy="406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6732588" y="1989138"/>
            <a:ext cx="0" cy="406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893175" y="1989138"/>
            <a:ext cx="0" cy="4064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4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Подберите к данным прилагательным существительные, подходящие по смыслу. Определите род прилагательных.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8313" y="2276475"/>
            <a:ext cx="860583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0" i="0" dirty="0">
                <a:solidFill>
                  <a:srgbClr val="FF9933"/>
                </a:solidFill>
                <a:latin typeface="Times New Roman" pitchFamily="18" charset="0"/>
              </a:rPr>
              <a:t>Яркое,</a:t>
            </a:r>
            <a:r>
              <a:rPr lang="ru-RU" sz="3200" b="0" i="0" dirty="0">
                <a:solidFill>
                  <a:srgbClr val="FF9933"/>
                </a:solidFill>
              </a:rPr>
              <a:t> </a:t>
            </a:r>
            <a:r>
              <a:rPr lang="ru-RU" sz="3200" b="0" i="0" dirty="0">
                <a:solidFill>
                  <a:srgbClr val="FF9933"/>
                </a:solidFill>
                <a:latin typeface="Times New Roman" pitchFamily="18" charset="0"/>
              </a:rPr>
              <a:t>ласковое, весеннее</a:t>
            </a:r>
            <a:r>
              <a:rPr lang="ru-RU" sz="3200" dirty="0">
                <a:solidFill>
                  <a:srgbClr val="FF9933"/>
                </a:solidFill>
                <a:latin typeface="Times New Roman" pitchFamily="18" charset="0"/>
              </a:rPr>
              <a:t> __________________</a:t>
            </a:r>
            <a:r>
              <a:rPr lang="ru-RU" sz="3200" b="0" i="0" dirty="0">
                <a:solidFill>
                  <a:srgbClr val="FF9933"/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3200" b="0" i="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Изумрудная, шелковистая, мягкая ___________.</a:t>
            </a:r>
          </a:p>
          <a:p>
            <a:pPr>
              <a:defRPr/>
            </a:pPr>
            <a:r>
              <a:rPr lang="ru-RU" sz="3200" b="0" i="0" dirty="0">
                <a:solidFill>
                  <a:srgbClr val="FF9933"/>
                </a:solidFill>
                <a:latin typeface="Times New Roman" pitchFamily="18" charset="0"/>
              </a:rPr>
              <a:t>Высокий, стройный, красивый ______________.</a:t>
            </a:r>
          </a:p>
          <a:p>
            <a:pPr>
              <a:defRPr/>
            </a:pPr>
            <a:r>
              <a:rPr lang="ru-RU" sz="3200" b="0" i="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Мягкий, тёплый, пушистый  ________________.</a:t>
            </a:r>
            <a:endParaRPr lang="ru-RU" sz="3200" b="0" i="0" dirty="0">
              <a:solidFill>
                <a:srgbClr val="FF9933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3200" b="0" i="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Дальняя, трудная, незнакомая  ______________.</a:t>
            </a:r>
          </a:p>
          <a:p>
            <a:pPr>
              <a:defRPr/>
            </a:pPr>
            <a:r>
              <a:rPr lang="ru-RU" sz="3200" b="0" i="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Смешной, забавный, короткий 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04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285728"/>
            <a:ext cx="8229600" cy="13843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К данным существительным подбери имена прилагательные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4213" y="1922463"/>
            <a:ext cx="1893887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Повидло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Путь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Туфля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Прорубь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Фасоль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508625" y="1916113"/>
            <a:ext cx="2295525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Тюль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Полотенце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Фамилия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Картофель</a:t>
            </a:r>
          </a:p>
          <a:p>
            <a:pPr>
              <a:lnSpc>
                <a:spcPct val="115000"/>
              </a:lnSpc>
              <a:defRPr/>
            </a:pPr>
            <a:r>
              <a:rPr lang="ru-RU" sz="36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Кофе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314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2010-01-23T13:27:35Z</dcterms:created>
  <dcterms:modified xsi:type="dcterms:W3CDTF">2010-01-24T09:21:28Z</dcterms:modified>
</cp:coreProperties>
</file>