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33"/>
  </p:notesMasterIdLst>
  <p:sldIdLst>
    <p:sldId id="272" r:id="rId2"/>
    <p:sldId id="294" r:id="rId3"/>
    <p:sldId id="290" r:id="rId4"/>
    <p:sldId id="291" r:id="rId5"/>
    <p:sldId id="295" r:id="rId6"/>
    <p:sldId id="292" r:id="rId7"/>
    <p:sldId id="256" r:id="rId8"/>
    <p:sldId id="296" r:id="rId9"/>
    <p:sldId id="283" r:id="rId10"/>
    <p:sldId id="297" r:id="rId11"/>
    <p:sldId id="287" r:id="rId12"/>
    <p:sldId id="298" r:id="rId13"/>
    <p:sldId id="299" r:id="rId14"/>
    <p:sldId id="300" r:id="rId15"/>
    <p:sldId id="301" r:id="rId16"/>
    <p:sldId id="302" r:id="rId17"/>
    <p:sldId id="303" r:id="rId18"/>
    <p:sldId id="284" r:id="rId19"/>
    <p:sldId id="304" r:id="rId20"/>
    <p:sldId id="288" r:id="rId21"/>
    <p:sldId id="305" r:id="rId22"/>
    <p:sldId id="285" r:id="rId23"/>
    <p:sldId id="306" r:id="rId24"/>
    <p:sldId id="307" r:id="rId25"/>
    <p:sldId id="308" r:id="rId26"/>
    <p:sldId id="277" r:id="rId27"/>
    <p:sldId id="260" r:id="rId28"/>
    <p:sldId id="263" r:id="rId29"/>
    <p:sldId id="310" r:id="rId30"/>
    <p:sldId id="311" r:id="rId31"/>
    <p:sldId id="293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4718"/>
    <a:srgbClr val="FF3399"/>
    <a:srgbClr val="0033CC"/>
    <a:srgbClr val="D60093"/>
    <a:srgbClr val="0000FF"/>
    <a:srgbClr val="FF33CC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89BD602-C2D4-4AEC-BF21-E385C5498C07}" type="datetimeFigureOut">
              <a:rPr lang="ru-RU"/>
              <a:pPr>
                <a:defRPr/>
              </a:pPr>
              <a:t>19.01.2010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76FB440-1B09-4840-B7FF-DAFEB990D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C766E6-E344-40FA-9F51-FF1AB67C999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1469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70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990A0-E505-4579-803E-ABE320E511B9}" type="datetimeFigureOut">
              <a:rPr lang="ru-RU"/>
              <a:pPr>
                <a:defRPr/>
              </a:pPr>
              <a:t>19.01.2010</a:t>
            </a:fld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03904-F4D4-4C01-B371-8CB710019C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8DAD5-0DF3-4EA0-809C-A201032FEC32}" type="datetimeFigureOut">
              <a:rPr lang="ru-RU"/>
              <a:pPr>
                <a:defRPr/>
              </a:pPr>
              <a:t>19.01.2010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B7D4F-9B0E-44A5-89EF-AF193E17D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8306A-0286-44AE-B3F7-7C2AF1C05866}" type="datetimeFigureOut">
              <a:rPr lang="ru-RU"/>
              <a:pPr>
                <a:defRPr/>
              </a:pPr>
              <a:t>19.01.2010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ED145-B33E-413C-B66A-93DA6F82C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D6477-1D84-44FE-A13B-51CAAFEC48DA}" type="datetimeFigureOut">
              <a:rPr lang="ru-RU"/>
              <a:pPr>
                <a:defRPr/>
              </a:pPr>
              <a:t>19.01.2010</a:t>
            </a:fld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9A358-BD41-41F2-A274-929ED29CF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F15A0-7CD4-406F-BD1C-14D6157ABBE5}" type="datetimeFigureOut">
              <a:rPr lang="ru-RU"/>
              <a:pPr>
                <a:defRPr/>
              </a:pPr>
              <a:t>19.01.2010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69AB6-2849-4AAE-89AE-52D1EC338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E3212-077D-4F75-ACC5-034B575F2436}" type="datetimeFigureOut">
              <a:rPr lang="ru-RU"/>
              <a:pPr>
                <a:defRPr/>
              </a:pPr>
              <a:t>19.01.2010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75EE2-7C2F-44A7-8EE9-7A4203F13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6C00E-3A81-40FE-9D7B-BE25F5E5A8B8}" type="datetimeFigureOut">
              <a:rPr lang="ru-RU"/>
              <a:pPr>
                <a:defRPr/>
              </a:pPr>
              <a:t>19.01.2010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AEB47-9269-48FB-94DB-FCF46A17B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79FC8-E341-4D93-BCA8-4CA577B8878B}" type="datetimeFigureOut">
              <a:rPr lang="ru-RU"/>
              <a:pPr>
                <a:defRPr/>
              </a:pPr>
              <a:t>19.01.2010</a:t>
            </a:fld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D0540-221C-4E7C-888B-94D152F43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F30AD-9D9D-467C-94B4-91B94AD36CCA}" type="datetimeFigureOut">
              <a:rPr lang="ru-RU"/>
              <a:pPr>
                <a:defRPr/>
              </a:pPr>
              <a:t>19.01.2010</a:t>
            </a:fld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24121-F4EF-43F3-B8CE-5F6DF7AF7E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B2F9C-9A7A-4ACD-A436-FD277E98E3B9}" type="datetimeFigureOut">
              <a:rPr lang="ru-RU"/>
              <a:pPr>
                <a:defRPr/>
              </a:pPr>
              <a:t>19.01.2010</a:t>
            </a:fld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A53EF-78F8-4B12-B302-2A8D8DD8E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DF8A3-09AA-4B23-A1B4-C7D83CE635DD}" type="datetimeFigureOut">
              <a:rPr lang="ru-RU"/>
              <a:pPr>
                <a:defRPr/>
              </a:pPr>
              <a:t>19.01.2010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C3383-07A9-4495-86A0-9F6D7FE84F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113F0-5474-4A92-B2DA-45A8B330A894}" type="datetimeFigureOut">
              <a:rPr lang="ru-RU"/>
              <a:pPr>
                <a:defRPr/>
              </a:pPr>
              <a:t>19.01.2010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555F7-5B22-428E-9871-5641FDAB99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1366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615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13669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3670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614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367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013D0E1C-33AF-41B4-A894-7EA5A13117D8}" type="datetimeFigureOut">
              <a:rPr lang="ru-RU"/>
              <a:pPr>
                <a:defRPr/>
              </a:pPr>
              <a:t>19.01.2010</a:t>
            </a:fld>
            <a:endParaRPr lang="ru-RU"/>
          </a:p>
        </p:txBody>
      </p:sp>
      <p:sp>
        <p:nvSpPr>
          <p:cNvPr id="11367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67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2305E03F-DDCA-4813-80D8-CE0045F7E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3676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146300"/>
          </a:xfrm>
        </p:spPr>
        <p:txBody>
          <a:bodyPr/>
          <a:lstStyle/>
          <a:p>
            <a:pPr eaLnBrk="1" hangingPunct="1"/>
            <a:r>
              <a:rPr lang="ru-RU" sz="6900" b="1" smtClean="0">
                <a:latin typeface="Arial" charset="0"/>
              </a:rPr>
              <a:t>Табачный туман обмана</a:t>
            </a:r>
          </a:p>
        </p:txBody>
      </p:sp>
      <p:pic>
        <p:nvPicPr>
          <p:cNvPr id="8195" name="Picture 9" descr="g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781300"/>
            <a:ext cx="60483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3850" y="1989138"/>
            <a:ext cx="8640763" cy="1150937"/>
            <a:chOff x="1429" y="1253"/>
            <a:chExt cx="4082" cy="363"/>
          </a:xfrm>
        </p:grpSpPr>
        <p:sp>
          <p:nvSpPr>
            <p:cNvPr id="13321" name="Rectangle 6"/>
            <p:cNvSpPr>
              <a:spLocks noChangeArrowheads="1"/>
            </p:cNvSpPr>
            <p:nvPr/>
          </p:nvSpPr>
          <p:spPr bwMode="auto">
            <a:xfrm>
              <a:off x="1429" y="1344"/>
              <a:ext cx="1927" cy="272"/>
            </a:xfrm>
            <a:prstGeom prst="rect">
              <a:avLst/>
            </a:prstGeom>
            <a:gradFill rotWithShape="1">
              <a:gsLst>
                <a:gs pos="0">
                  <a:srgbClr val="E3DFFD"/>
                </a:gs>
                <a:gs pos="50000">
                  <a:srgbClr val="FFFFFF"/>
                </a:gs>
                <a:gs pos="100000">
                  <a:srgbClr val="E3DFFD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E3DFFD"/>
              </a:extrusionClr>
            </a:sp3d>
          </p:spPr>
          <p:txBody>
            <a:bodyPr anchor="ctr">
              <a:flatTx/>
            </a:bodyPr>
            <a:lstStyle/>
            <a:p>
              <a:pPr algn="ctr"/>
              <a:r>
                <a:rPr lang="ru-RU" sz="2400" b="1">
                  <a:solidFill>
                    <a:srgbClr val="000099"/>
                  </a:solidFill>
                </a:rPr>
                <a:t>Никотин </a:t>
              </a:r>
            </a:p>
            <a:p>
              <a:pPr algn="ctr"/>
              <a:r>
                <a:rPr lang="ru-RU" sz="2400" b="1">
                  <a:solidFill>
                    <a:srgbClr val="000099"/>
                  </a:solidFill>
                </a:rPr>
                <a:t>в физическом плане</a:t>
              </a:r>
            </a:p>
          </p:txBody>
        </p:sp>
        <p:sp>
          <p:nvSpPr>
            <p:cNvPr id="13322" name="AutoShape 7"/>
            <p:cNvSpPr>
              <a:spLocks noChangeArrowheads="1"/>
            </p:cNvSpPr>
            <p:nvPr/>
          </p:nvSpPr>
          <p:spPr bwMode="auto">
            <a:xfrm>
              <a:off x="3424" y="1253"/>
              <a:ext cx="2087" cy="36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0D3FC"/>
                </a:gs>
                <a:gs pos="100000">
                  <a:srgbClr val="EDCC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7D7F97"/>
              </a:prstShdw>
            </a:effectLst>
          </p:spPr>
          <p:txBody>
            <a:bodyPr anchor="ctr"/>
            <a:lstStyle/>
            <a:p>
              <a:pPr algn="ctr"/>
              <a:r>
                <a:rPr lang="ru-RU" sz="1000" b="1" i="1"/>
                <a:t> </a:t>
              </a:r>
              <a:r>
                <a:rPr lang="ru-RU" b="1" i="1"/>
                <a:t>бесцветная маслянистая жидкость (t кипения – 246</a:t>
              </a:r>
              <a:r>
                <a:rPr lang="en-US" b="1" i="1">
                  <a:latin typeface="Times New Roman" pitchFamily="18" charset="0"/>
                  <a:cs typeface="Times New Roman" pitchFamily="18" charset="0"/>
                </a:rPr>
                <a:t>°</a:t>
              </a:r>
              <a:r>
                <a:rPr lang="ru-RU" b="1" i="1"/>
                <a:t>С,             t плавления - -30</a:t>
              </a:r>
              <a:r>
                <a:rPr lang="en-US" b="1" i="1"/>
                <a:t>°</a:t>
              </a:r>
              <a:r>
                <a:rPr lang="ru-RU" b="1" i="1"/>
                <a:t>С). </a:t>
              </a:r>
            </a:p>
            <a:p>
              <a:pPr algn="ctr"/>
              <a:r>
                <a:rPr lang="ru-RU" b="1" i="1"/>
                <a:t>В воде легко растворяется.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23850" y="188913"/>
            <a:ext cx="8640763" cy="1584325"/>
            <a:chOff x="1429" y="1253"/>
            <a:chExt cx="4082" cy="363"/>
          </a:xfrm>
        </p:grpSpPr>
        <p:sp>
          <p:nvSpPr>
            <p:cNvPr id="13319" name="Rectangle 6"/>
            <p:cNvSpPr>
              <a:spLocks noChangeArrowheads="1"/>
            </p:cNvSpPr>
            <p:nvPr/>
          </p:nvSpPr>
          <p:spPr bwMode="auto">
            <a:xfrm>
              <a:off x="1429" y="1344"/>
              <a:ext cx="1927" cy="272"/>
            </a:xfrm>
            <a:prstGeom prst="rect">
              <a:avLst/>
            </a:prstGeom>
            <a:gradFill rotWithShape="1">
              <a:gsLst>
                <a:gs pos="0">
                  <a:srgbClr val="E3DFFD"/>
                </a:gs>
                <a:gs pos="50000">
                  <a:srgbClr val="FFFFFF"/>
                </a:gs>
                <a:gs pos="100000">
                  <a:srgbClr val="E3DFFD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E3DFFD"/>
              </a:extrusionClr>
            </a:sp3d>
          </p:spPr>
          <p:txBody>
            <a:bodyPr anchor="ctr">
              <a:flatTx/>
            </a:bodyPr>
            <a:lstStyle/>
            <a:p>
              <a:pPr algn="ctr"/>
              <a:r>
                <a:rPr lang="ru-RU" sz="2400" b="1">
                  <a:solidFill>
                    <a:srgbClr val="000099"/>
                  </a:solidFill>
                </a:rPr>
                <a:t>Никотин </a:t>
              </a:r>
            </a:p>
            <a:p>
              <a:pPr algn="ctr"/>
              <a:r>
                <a:rPr lang="ru-RU" sz="2400" b="1">
                  <a:solidFill>
                    <a:srgbClr val="000099"/>
                  </a:solidFill>
                </a:rPr>
                <a:t>в химическом плане</a:t>
              </a:r>
            </a:p>
          </p:txBody>
        </p:sp>
        <p:sp>
          <p:nvSpPr>
            <p:cNvPr id="13320" name="AutoShape 7"/>
            <p:cNvSpPr>
              <a:spLocks noChangeArrowheads="1"/>
            </p:cNvSpPr>
            <p:nvPr/>
          </p:nvSpPr>
          <p:spPr bwMode="auto">
            <a:xfrm>
              <a:off x="3424" y="1253"/>
              <a:ext cx="2087" cy="36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0D3FC"/>
                </a:gs>
                <a:gs pos="100000">
                  <a:srgbClr val="EDCC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7D7F97"/>
              </a:prstShdw>
            </a:effectLst>
          </p:spPr>
          <p:txBody>
            <a:bodyPr anchor="ctr"/>
            <a:lstStyle/>
            <a:p>
              <a:pPr algn="ctr"/>
              <a:r>
                <a:rPr lang="ru-RU" sz="1000" b="1" i="1"/>
                <a:t> </a:t>
              </a:r>
              <a:r>
                <a:rPr lang="ru-RU" b="1" i="1"/>
                <a:t>быстро буреющий на воздухе вследствие окисления. Никотин очень летуч, препараты его обычно имеют запах табака, обусловленный примесью продуктов окисления никотина.</a:t>
              </a:r>
              <a:r>
                <a:rPr lang="ru-RU"/>
                <a:t> </a:t>
              </a:r>
            </a:p>
          </p:txBody>
        </p:sp>
      </p:grp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250825" y="3284538"/>
            <a:ext cx="8713788" cy="3384550"/>
            <a:chOff x="1429" y="1253"/>
            <a:chExt cx="4082" cy="363"/>
          </a:xfrm>
        </p:grpSpPr>
        <p:sp>
          <p:nvSpPr>
            <p:cNvPr id="13317" name="Rectangle 6"/>
            <p:cNvSpPr>
              <a:spLocks noChangeArrowheads="1"/>
            </p:cNvSpPr>
            <p:nvPr/>
          </p:nvSpPr>
          <p:spPr bwMode="auto">
            <a:xfrm>
              <a:off x="1429" y="1344"/>
              <a:ext cx="1927" cy="272"/>
            </a:xfrm>
            <a:prstGeom prst="rect">
              <a:avLst/>
            </a:prstGeom>
            <a:gradFill rotWithShape="1">
              <a:gsLst>
                <a:gs pos="0">
                  <a:srgbClr val="E3DFFD"/>
                </a:gs>
                <a:gs pos="50000">
                  <a:srgbClr val="FFFFFF"/>
                </a:gs>
                <a:gs pos="100000">
                  <a:srgbClr val="E3DFFD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E3DFFD"/>
              </a:extrusionClr>
            </a:sp3d>
          </p:spPr>
          <p:txBody>
            <a:bodyPr anchor="ctr">
              <a:flatTx/>
            </a:bodyPr>
            <a:lstStyle/>
            <a:p>
              <a:pPr algn="ctr"/>
              <a:r>
                <a:rPr lang="ru-RU" sz="2400" b="1">
                  <a:solidFill>
                    <a:srgbClr val="000099"/>
                  </a:solidFill>
                </a:rPr>
                <a:t>Никотин </a:t>
              </a:r>
            </a:p>
            <a:p>
              <a:pPr algn="ctr"/>
              <a:r>
                <a:rPr lang="ru-RU" sz="2400" b="1">
                  <a:solidFill>
                    <a:srgbClr val="000099"/>
                  </a:solidFill>
                </a:rPr>
                <a:t>в биологическом плане</a:t>
              </a:r>
            </a:p>
          </p:txBody>
        </p:sp>
        <p:sp>
          <p:nvSpPr>
            <p:cNvPr id="13318" name="AutoShape 7"/>
            <p:cNvSpPr>
              <a:spLocks noChangeArrowheads="1"/>
            </p:cNvSpPr>
            <p:nvPr/>
          </p:nvSpPr>
          <p:spPr bwMode="auto">
            <a:xfrm>
              <a:off x="3424" y="1253"/>
              <a:ext cx="2087" cy="36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0D3FC"/>
                </a:gs>
                <a:gs pos="100000">
                  <a:srgbClr val="EDCC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7D7F97"/>
              </a:prstShdw>
            </a:effectLst>
          </p:spPr>
          <p:txBody>
            <a:bodyPr anchor="ctr"/>
            <a:lstStyle/>
            <a:p>
              <a:pPr algn="ctr"/>
              <a:r>
                <a:rPr lang="ru-RU" sz="1000" b="1" i="1"/>
                <a:t> </a:t>
              </a:r>
              <a:r>
                <a:rPr lang="ru-RU" b="1" i="1"/>
                <a:t>сильно ядовитая  жидкость с неприятным запахом и жгучим вкусом. Вызывает паралич нервной системы: остановка дыхания, прекращение сердечной деятельности, смерть. Вызывает также физическую и психологическую зависимость. Никотин, попадая в кровь повышает артериальное давление, сужает периферические сосуды.</a:t>
              </a:r>
              <a:r>
                <a:rPr lang="ru-RU" b="1"/>
                <a:t> </a:t>
              </a:r>
            </a:p>
            <a:p>
              <a:endParaRPr lang="ru-RU" sz="1000" b="1"/>
            </a:p>
            <a:p>
              <a:endParaRPr lang="ru-RU" sz="10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9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b="6464"/>
          <a:stretch>
            <a:fillRect/>
          </a:stretch>
        </p:blipFill>
        <p:spPr>
          <a:xfrm>
            <a:off x="0" y="0"/>
            <a:ext cx="3559175" cy="3644900"/>
          </a:xfrm>
        </p:spPr>
      </p:pic>
      <p:pic>
        <p:nvPicPr>
          <p:cNvPr id="14340" name="Picture 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 b="9732"/>
          <a:stretch>
            <a:fillRect/>
          </a:stretch>
        </p:blipFill>
        <p:spPr>
          <a:xfrm>
            <a:off x="3348038" y="1557338"/>
            <a:ext cx="2879725" cy="2584450"/>
          </a:xfrm>
        </p:spPr>
      </p:pic>
      <p:pic>
        <p:nvPicPr>
          <p:cNvPr id="14341" name="Picture 12" descr="pic00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 b="14659"/>
          <a:stretch>
            <a:fillRect/>
          </a:stretch>
        </p:blipFill>
        <p:spPr>
          <a:xfrm>
            <a:off x="3348038" y="0"/>
            <a:ext cx="2952750" cy="2303463"/>
          </a:xfrm>
        </p:spPr>
      </p:pic>
      <p:pic>
        <p:nvPicPr>
          <p:cNvPr id="14342" name="Picture 13" descr="03-1"/>
          <p:cNvPicPr>
            <a:picLocks noChangeAspect="1" noChangeArrowheads="1"/>
          </p:cNvPicPr>
          <p:nvPr/>
        </p:nvPicPr>
        <p:blipFill>
          <a:blip r:embed="rId5"/>
          <a:srcRect b="7712"/>
          <a:stretch>
            <a:fillRect/>
          </a:stretch>
        </p:blipFill>
        <p:spPr bwMode="auto">
          <a:xfrm>
            <a:off x="3851275" y="3698875"/>
            <a:ext cx="5292725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4" descr="11-1"/>
          <p:cNvPicPr>
            <a:picLocks noChangeAspect="1" noChangeArrowheads="1"/>
          </p:cNvPicPr>
          <p:nvPr/>
        </p:nvPicPr>
        <p:blipFill>
          <a:blip r:embed="rId6"/>
          <a:srcRect b="7568"/>
          <a:stretch>
            <a:fillRect/>
          </a:stretch>
        </p:blipFill>
        <p:spPr bwMode="auto">
          <a:xfrm>
            <a:off x="6245225" y="0"/>
            <a:ext cx="2898775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15"/>
          <p:cNvSpPr txBox="1">
            <a:spLocks noChangeArrowheads="1"/>
          </p:cNvSpPr>
          <p:nvPr/>
        </p:nvSpPr>
        <p:spPr bwMode="auto">
          <a:xfrm>
            <a:off x="1331913" y="6491288"/>
            <a:ext cx="1908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Головная боль</a:t>
            </a:r>
          </a:p>
        </p:txBody>
      </p:sp>
      <p:sp>
        <p:nvSpPr>
          <p:cNvPr id="14345" name="Text Box 16"/>
          <p:cNvSpPr txBox="1">
            <a:spLocks noChangeArrowheads="1"/>
          </p:cNvSpPr>
          <p:nvPr/>
        </p:nvSpPr>
        <p:spPr bwMode="auto">
          <a:xfrm>
            <a:off x="3563938" y="1844675"/>
            <a:ext cx="1133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Одышка</a:t>
            </a:r>
          </a:p>
        </p:txBody>
      </p:sp>
      <p:sp>
        <p:nvSpPr>
          <p:cNvPr id="14346" name="Text Box 17"/>
          <p:cNvSpPr txBox="1">
            <a:spLocks noChangeArrowheads="1"/>
          </p:cNvSpPr>
          <p:nvPr/>
        </p:nvSpPr>
        <p:spPr bwMode="auto">
          <a:xfrm>
            <a:off x="4859338" y="6491288"/>
            <a:ext cx="1206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Обморок</a:t>
            </a:r>
          </a:p>
        </p:txBody>
      </p:sp>
      <p:pic>
        <p:nvPicPr>
          <p:cNvPr id="14347" name="Picture 18" descr="08-1"/>
          <p:cNvPicPr>
            <a:picLocks noChangeAspect="1" noChangeArrowheads="1"/>
          </p:cNvPicPr>
          <p:nvPr/>
        </p:nvPicPr>
        <p:blipFill>
          <a:blip r:embed="rId7"/>
          <a:srcRect r="12209" b="27333"/>
          <a:stretch>
            <a:fillRect/>
          </a:stretch>
        </p:blipFill>
        <p:spPr bwMode="auto">
          <a:xfrm>
            <a:off x="0" y="3609975"/>
            <a:ext cx="39243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21"/>
          <p:cNvPicPr>
            <a:picLocks noChangeAspect="1" noChangeArrowheads="1"/>
          </p:cNvPicPr>
          <p:nvPr/>
        </p:nvPicPr>
        <p:blipFill>
          <a:blip r:embed="rId8"/>
          <a:srcRect l="10197" r="17697" b="11394"/>
          <a:stretch>
            <a:fillRect/>
          </a:stretch>
        </p:blipFill>
        <p:spPr bwMode="auto">
          <a:xfrm>
            <a:off x="2700338" y="2276475"/>
            <a:ext cx="3529012" cy="30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9" name="Text Box 22"/>
          <p:cNvSpPr txBox="1">
            <a:spLocks noChangeArrowheads="1"/>
          </p:cNvSpPr>
          <p:nvPr/>
        </p:nvSpPr>
        <p:spPr bwMode="auto">
          <a:xfrm>
            <a:off x="323850" y="6308725"/>
            <a:ext cx="1171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Тошнота</a:t>
            </a:r>
          </a:p>
        </p:txBody>
      </p:sp>
      <p:sp>
        <p:nvSpPr>
          <p:cNvPr id="14350" name="Text Box 23"/>
          <p:cNvSpPr txBox="1">
            <a:spLocks noChangeArrowheads="1"/>
          </p:cNvSpPr>
          <p:nvPr/>
        </p:nvSpPr>
        <p:spPr bwMode="auto">
          <a:xfrm>
            <a:off x="3635375" y="4797425"/>
            <a:ext cx="1908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Головная боль</a:t>
            </a:r>
          </a:p>
        </p:txBody>
      </p:sp>
      <p:sp>
        <p:nvSpPr>
          <p:cNvPr id="14351" name="Text Box 24"/>
          <p:cNvSpPr txBox="1">
            <a:spLocks noChangeArrowheads="1"/>
          </p:cNvSpPr>
          <p:nvPr/>
        </p:nvSpPr>
        <p:spPr bwMode="auto">
          <a:xfrm>
            <a:off x="519113" y="2944813"/>
            <a:ext cx="2095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Головокружение</a:t>
            </a:r>
          </a:p>
        </p:txBody>
      </p:sp>
      <p:sp>
        <p:nvSpPr>
          <p:cNvPr id="14352" name="Text Box 25"/>
          <p:cNvSpPr txBox="1">
            <a:spLocks noChangeArrowheads="1"/>
          </p:cNvSpPr>
          <p:nvPr/>
        </p:nvSpPr>
        <p:spPr bwMode="auto">
          <a:xfrm>
            <a:off x="7032625" y="2997200"/>
            <a:ext cx="2111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Спазматическое </a:t>
            </a:r>
          </a:p>
          <a:p>
            <a:r>
              <a:rPr lang="ru-RU" b="1"/>
              <a:t>состояние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800" b="1" smtClean="0">
                <a:latin typeface="Arial" charset="0"/>
              </a:rPr>
              <a:t>При затяжке табачной взвесью  в лёгких поселяются:</a:t>
            </a:r>
          </a:p>
        </p:txBody>
      </p:sp>
      <p:sp>
        <p:nvSpPr>
          <p:cNvPr id="15363" name="Rectangle 65"/>
          <p:cNvSpPr>
            <a:spLocks noChangeArrowheads="1"/>
          </p:cNvSpPr>
          <p:nvPr/>
        </p:nvSpPr>
        <p:spPr bwMode="auto">
          <a:xfrm>
            <a:off x="539750" y="1698625"/>
            <a:ext cx="8050213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/>
              <a:t>Фенол </a:t>
            </a:r>
            <a:r>
              <a:rPr lang="ru-RU" sz="2800"/>
              <a:t> (С6Н5-ОН)</a:t>
            </a:r>
          </a:p>
          <a:p>
            <a:pPr algn="ctr"/>
            <a:r>
              <a:rPr lang="ru-RU" sz="2800" b="1"/>
              <a:t>Крезолы (орто-, мета-, пара-) </a:t>
            </a:r>
            <a:r>
              <a:rPr lang="ru-RU" sz="2800"/>
              <a:t>(СН3-С6Н6-ОН)</a:t>
            </a:r>
          </a:p>
          <a:p>
            <a:pPr algn="ctr"/>
            <a:r>
              <a:rPr lang="ru-RU" sz="2800" b="1"/>
              <a:t>Карбазол </a:t>
            </a:r>
            <a:r>
              <a:rPr lang="ru-RU" sz="2800"/>
              <a:t>(С12Н8= NН)</a:t>
            </a:r>
          </a:p>
          <a:p>
            <a:pPr algn="ctr"/>
            <a:r>
              <a:rPr lang="ru-RU" sz="2800" b="1"/>
              <a:t>Индол </a:t>
            </a:r>
            <a:r>
              <a:rPr lang="ru-RU" sz="2800"/>
              <a:t>(С8Н6= NН)</a:t>
            </a:r>
          </a:p>
          <a:p>
            <a:pPr algn="ctr"/>
            <a:r>
              <a:rPr lang="ru-RU" sz="2800" b="1"/>
              <a:t>Изопрен </a:t>
            </a:r>
            <a:r>
              <a:rPr lang="ru-RU" sz="2800"/>
              <a:t>( СН2=С(СН3)-СН=СН2 ) </a:t>
            </a:r>
          </a:p>
          <a:p>
            <a:pPr algn="ctr"/>
            <a:r>
              <a:rPr lang="ru-RU" sz="2800" b="1"/>
              <a:t>Ацетальдегид</a:t>
            </a:r>
            <a:r>
              <a:rPr lang="ru-RU" sz="2800"/>
              <a:t> (СН3-СН=О) </a:t>
            </a:r>
          </a:p>
          <a:p>
            <a:pPr algn="ctr"/>
            <a:r>
              <a:rPr lang="ru-RU" sz="2800" b="1"/>
              <a:t>Акролеин </a:t>
            </a:r>
            <a:r>
              <a:rPr lang="ru-RU" sz="2800"/>
              <a:t>(СН2=СН-СН=О) </a:t>
            </a:r>
          </a:p>
          <a:p>
            <a:pPr algn="ctr"/>
            <a:r>
              <a:rPr lang="ru-RU" sz="2800" b="1"/>
              <a:t>Гидразин</a:t>
            </a:r>
            <a:r>
              <a:rPr lang="ru-RU" sz="2800"/>
              <a:t> (H2N-NH2) </a:t>
            </a:r>
            <a:endParaRPr lang="ru-RU" sz="2800" b="1"/>
          </a:p>
          <a:p>
            <a:pPr algn="ctr"/>
            <a:r>
              <a:rPr lang="ru-RU" sz="2800" b="1"/>
              <a:t>Нитрометан</a:t>
            </a:r>
            <a:r>
              <a:rPr lang="ru-RU" sz="2800"/>
              <a:t> (СН3-NO2) </a:t>
            </a:r>
            <a:endParaRPr lang="ru-RU" sz="2800" b="1"/>
          </a:p>
          <a:p>
            <a:pPr algn="ctr"/>
            <a:r>
              <a:rPr lang="ru-RU" sz="2800" b="1"/>
              <a:t>Ацетон</a:t>
            </a:r>
            <a:r>
              <a:rPr lang="ru-RU" sz="2800"/>
              <a:t> (СН3-СО-СН3)  </a:t>
            </a:r>
            <a:endParaRPr lang="ru-RU" sz="2800" b="1"/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800" b="1" smtClean="0">
                <a:latin typeface="Arial" charset="0"/>
              </a:rPr>
              <a:t>При затяжке табачной взвесью  в лёгких поселяются: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smtClean="0"/>
              <a:t>Ацетальдегид</a:t>
            </a:r>
            <a:r>
              <a:rPr lang="ru-RU" sz="2400" smtClean="0"/>
              <a:t> (СН3-СН=О) </a:t>
            </a:r>
            <a:endParaRPr lang="ru-RU" sz="2400" b="1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smtClean="0"/>
              <a:t>Акролеин </a:t>
            </a:r>
            <a:r>
              <a:rPr lang="ru-RU" sz="2400" smtClean="0"/>
              <a:t>(СН2=СН-СН=О) </a:t>
            </a:r>
            <a:endParaRPr lang="ru-RU" sz="2400" b="1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smtClean="0"/>
              <a:t>Гидразин</a:t>
            </a:r>
            <a:r>
              <a:rPr lang="ru-RU" sz="2400" smtClean="0"/>
              <a:t> (H2N-NH2) </a:t>
            </a:r>
            <a:endParaRPr lang="ru-RU" sz="2400" b="1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smtClean="0"/>
              <a:t>Нитрометан</a:t>
            </a:r>
            <a:r>
              <a:rPr lang="ru-RU" sz="2400" smtClean="0"/>
              <a:t> (СН3-NO2) </a:t>
            </a:r>
            <a:endParaRPr lang="ru-RU" sz="2400" b="1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smtClean="0"/>
              <a:t>Нитробензол </a:t>
            </a:r>
            <a:r>
              <a:rPr lang="ru-RU" sz="2400" smtClean="0"/>
              <a:t>(C6H5-NO2) </a:t>
            </a:r>
            <a:endParaRPr lang="ru-RU" sz="2400" b="1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smtClean="0"/>
              <a:t>Ацетон</a:t>
            </a:r>
            <a:r>
              <a:rPr lang="ru-RU" sz="2400" smtClean="0"/>
              <a:t> (СН3-СО-СН3)  </a:t>
            </a:r>
            <a:endParaRPr lang="ru-RU" sz="2400" b="1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smtClean="0"/>
              <a:t>Дициан</a:t>
            </a:r>
            <a:r>
              <a:rPr lang="ru-RU" sz="2400" smtClean="0"/>
              <a:t> (CN)2  </a:t>
            </a:r>
            <a:endParaRPr lang="ru-RU" sz="2400" b="1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smtClean="0"/>
              <a:t>Муравьиная кислота</a:t>
            </a:r>
            <a:r>
              <a:rPr lang="ru-RU" sz="2400" smtClean="0"/>
              <a:t> (Н-СООН)</a:t>
            </a:r>
            <a:endParaRPr lang="ru-RU" sz="2400" b="1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smtClean="0"/>
              <a:t>Уксусная кислота</a:t>
            </a:r>
            <a:r>
              <a:rPr lang="ru-RU" sz="2400" smtClean="0"/>
              <a:t> (СН3-СООН)</a:t>
            </a:r>
            <a:endParaRPr lang="ru-RU" sz="2400" b="1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smtClean="0"/>
              <a:t>Масляная кислота</a:t>
            </a:r>
            <a:r>
              <a:rPr lang="ru-RU" sz="2400" smtClean="0"/>
              <a:t> (СН3СН2СН2-СООН)</a:t>
            </a:r>
            <a:endParaRPr lang="ru-RU" sz="2400" b="1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smtClean="0"/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800" b="1" smtClean="0">
                <a:latin typeface="Arial" charset="0"/>
              </a:rPr>
              <a:t>При затяжке табачной взвесью  в лёгких поселяются: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smtClean="0"/>
              <a:t>Диметиламин</a:t>
            </a:r>
            <a:r>
              <a:rPr lang="ru-RU" sz="2400" smtClean="0"/>
              <a:t> (CH3-NH-CH3)</a:t>
            </a:r>
            <a:endParaRPr lang="ru-RU" sz="2400" b="1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smtClean="0"/>
              <a:t>Этиламин</a:t>
            </a:r>
            <a:r>
              <a:rPr lang="ru-RU" sz="2400" smtClean="0"/>
              <a:t> (СН3-СН2-NH2)</a:t>
            </a:r>
            <a:endParaRPr lang="ru-RU" sz="2400" b="1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smtClean="0"/>
              <a:t>Формальдегид </a:t>
            </a:r>
            <a:r>
              <a:rPr lang="ru-RU" sz="2400" smtClean="0"/>
              <a:t>(Н-СНО)</a:t>
            </a:r>
            <a:endParaRPr lang="ru-RU" sz="2400" b="1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smtClean="0"/>
              <a:t>Сероводород</a:t>
            </a:r>
            <a:r>
              <a:rPr lang="ru-RU" sz="2400" smtClean="0"/>
              <a:t> (Н2S)</a:t>
            </a:r>
            <a:endParaRPr lang="ru-RU" sz="2400" b="1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smtClean="0"/>
              <a:t>Гидрохинон</a:t>
            </a:r>
            <a:r>
              <a:rPr lang="ru-RU" sz="2400" smtClean="0"/>
              <a:t> (НО-С6Н4-ОН)</a:t>
            </a:r>
            <a:endParaRPr lang="ru-RU" sz="2400" b="1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smtClean="0"/>
              <a:t>Метиловый спирт </a:t>
            </a:r>
            <a:r>
              <a:rPr lang="ru-RU" sz="2400" smtClean="0"/>
              <a:t>(СН3-ОН)</a:t>
            </a:r>
            <a:endParaRPr lang="ru-RU" sz="2400" b="1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smtClean="0"/>
              <a:t>Метиламин (</a:t>
            </a:r>
            <a:r>
              <a:rPr lang="ru-RU" sz="2400" smtClean="0"/>
              <a:t>СН3-NH2)</a:t>
            </a:r>
            <a:endParaRPr lang="ru-RU" sz="2400" b="1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smtClean="0"/>
              <a:t>2-метилпропаналь</a:t>
            </a:r>
            <a:r>
              <a:rPr lang="ru-RU" sz="2400" smtClean="0"/>
              <a:t> - (СН3)2СН-СНО</a:t>
            </a:r>
            <a:endParaRPr lang="ru-RU" sz="2400" b="1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smtClean="0"/>
              <a:t>Пропионитрил</a:t>
            </a:r>
            <a:r>
              <a:rPr lang="ru-RU" sz="2400" smtClean="0"/>
              <a:t> (СН3-СН2-СN)</a:t>
            </a:r>
            <a:endParaRPr lang="ru-RU" sz="2400" b="1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smtClean="0"/>
              <a:t>Бензол</a:t>
            </a:r>
            <a:r>
              <a:rPr lang="ru-RU" sz="2400" smtClean="0"/>
              <a:t> (С6Н6)</a:t>
            </a:r>
            <a:endParaRPr lang="ru-RU" sz="2400" b="1" smtClean="0"/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800" b="1" smtClean="0">
                <a:latin typeface="Arial" charset="0"/>
              </a:rPr>
              <a:t>При затяжке табачной взвесью  в лёгких поселяются: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45259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400" b="1" smtClean="0"/>
              <a:t>Оксиды азота</a:t>
            </a:r>
            <a:r>
              <a:rPr lang="ru-RU" sz="2400" smtClean="0"/>
              <a:t> (NO, NO2 , N2O4)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smtClean="0"/>
              <a:t>Азотная кислота</a:t>
            </a:r>
            <a:r>
              <a:rPr lang="ru-RU" sz="2400" smtClean="0"/>
              <a:t> – (НNO3)</a:t>
            </a:r>
            <a:endParaRPr lang="ru-RU" sz="2400" b="1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smtClean="0"/>
              <a:t>Нитрозоамины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smtClean="0"/>
              <a:t>2-нафтиламин</a:t>
            </a:r>
            <a:r>
              <a:rPr lang="ru-RU" sz="2400" smtClean="0"/>
              <a:t> (С8Н8-NH2)</a:t>
            </a:r>
            <a:endParaRPr lang="ru-RU" sz="2400" b="1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smtClean="0"/>
              <a:t>4-аминобифенил</a:t>
            </a:r>
            <a:r>
              <a:rPr lang="ru-RU" sz="2400" smtClean="0"/>
              <a:t> (С6Н5-С6Н5-NH2)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smtClean="0"/>
              <a:t>Пиридин </a:t>
            </a:r>
            <a:r>
              <a:rPr lang="ru-RU" sz="2400" smtClean="0"/>
              <a:t>(С5Н5)</a:t>
            </a:r>
            <a:endParaRPr lang="ru-RU" sz="2400" b="1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smtClean="0"/>
              <a:t>Угарный газ</a:t>
            </a:r>
            <a:r>
              <a:rPr lang="ru-RU" sz="2400" smtClean="0"/>
              <a:t> (СО)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400" b="1" smtClean="0"/>
              <a:t>Изопрен </a:t>
            </a:r>
            <a:r>
              <a:rPr lang="ru-RU" sz="2400" smtClean="0"/>
              <a:t>( СН2=С(СН3)-СН=СН2 )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400" b="1" smtClean="0"/>
              <a:t>Бутиламин</a:t>
            </a:r>
            <a:r>
              <a:rPr lang="ru-RU" sz="2400" smtClean="0"/>
              <a:t> (С4Н9-NH2)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smtClean="0"/>
              <a:t>Сажа </a:t>
            </a:r>
            <a:r>
              <a:rPr lang="ru-RU" sz="2400" smtClean="0"/>
              <a:t>(Сп) </a:t>
            </a: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800" b="1" smtClean="0">
                <a:latin typeface="Arial" charset="0"/>
              </a:rPr>
              <a:t>При затяжке табачной взвесью  в лёгких поселяются: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400" b="1" smtClean="0"/>
              <a:t>Оксид углерода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smtClean="0"/>
              <a:t>Никотиновая кислота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smtClean="0"/>
              <a:t>Цианистый водород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smtClean="0"/>
              <a:t>N-нитрозодиметиламин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smtClean="0"/>
              <a:t>Н-метилкарбазол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smtClean="0"/>
              <a:t>Н-метилиндол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smtClean="0"/>
              <a:t>Бенз/а/трацен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smtClean="0"/>
              <a:t>Бенз/а/пирен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400" b="1" smtClean="0"/>
              <a:t>N</a:t>
            </a:r>
            <a:r>
              <a:rPr lang="ru-RU" sz="2400" b="1" smtClean="0"/>
              <a:t>-этилфенол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smtClean="0"/>
              <a:t>Нафтиламин</a:t>
            </a: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800" b="1" smtClean="0">
                <a:latin typeface="Arial" charset="0"/>
              </a:rPr>
              <a:t>При затяжке табачной взвесью  в лёгких поселяются: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00213"/>
            <a:ext cx="8229600" cy="45259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400" b="1" smtClean="0"/>
              <a:t>2,4-диметилфенол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smtClean="0"/>
              <a:t>Хризен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smtClean="0"/>
              <a:t>О-крезол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smtClean="0"/>
              <a:t>Наортамин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smtClean="0"/>
              <a:t>Пиримиды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smtClean="0"/>
              <a:t>Флюорен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smtClean="0"/>
              <a:t>Н-нитрозонорникотин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smtClean="0"/>
              <a:t> </a:t>
            </a:r>
            <a:r>
              <a:rPr lang="en-US" sz="2400" b="1" smtClean="0"/>
              <a:t>N</a:t>
            </a:r>
            <a:r>
              <a:rPr lang="ru-RU" sz="2400" b="1" smtClean="0"/>
              <a:t>-нитрозодиметилэтиамин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smtClean="0"/>
              <a:t>ДДД и ДДТ-инсектициды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smtClean="0"/>
              <a:t>4,4-дихлоростильбен</a:t>
            </a:r>
          </a:p>
          <a:p>
            <a:pPr eaLnBrk="1" hangingPunct="1">
              <a:buFont typeface="Wingdings" pitchFamily="2" charset="2"/>
              <a:buNone/>
            </a:pPr>
            <a:endParaRPr lang="ru-RU" sz="2400" b="1" smtClean="0"/>
          </a:p>
          <a:p>
            <a:pPr eaLnBrk="1" hangingPunct="1">
              <a:buFont typeface="Wingdings" pitchFamily="2" charset="2"/>
              <a:buNone/>
            </a:pPr>
            <a:endParaRPr lang="ru-RU" sz="2400" smtClean="0"/>
          </a:p>
          <a:p>
            <a:pPr eaLnBrk="1" hangingPunct="1">
              <a:buFont typeface="Wingdings" pitchFamily="2" charset="2"/>
              <a:buNone/>
            </a:pPr>
            <a:endParaRPr lang="ru-RU" sz="2400" smtClean="0"/>
          </a:p>
          <a:p>
            <a:pPr eaLnBrk="1" hangingPunct="1">
              <a:buFont typeface="Wingdings" pitchFamily="2" charset="2"/>
              <a:buNone/>
            </a:pPr>
            <a:endParaRPr lang="ru-RU" sz="240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3508375" y="277813"/>
            <a:ext cx="5178425" cy="1143000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Arial" charset="0"/>
              </a:rPr>
              <a:t>Бензпирен</a:t>
            </a:r>
          </a:p>
        </p:txBody>
      </p:sp>
      <p:pic>
        <p:nvPicPr>
          <p:cNvPr id="21507" name="Picture 10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333375"/>
            <a:ext cx="2808288" cy="1562100"/>
          </a:xfrm>
          <a:noFill/>
        </p:spPr>
      </p:pic>
      <p:pic>
        <p:nvPicPr>
          <p:cNvPr id="21508" name="Picture 11" descr="рак лёкгих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1916113"/>
            <a:ext cx="3671887" cy="3744912"/>
          </a:xfrm>
        </p:spPr>
      </p:pic>
      <p:sp>
        <p:nvSpPr>
          <p:cNvPr id="21509" name="Text Box 12"/>
          <p:cNvSpPr txBox="1">
            <a:spLocks noChangeArrowheads="1"/>
          </p:cNvSpPr>
          <p:nvPr/>
        </p:nvSpPr>
        <p:spPr bwMode="auto">
          <a:xfrm>
            <a:off x="1547813" y="5805488"/>
            <a:ext cx="1390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Рак лёгких</a:t>
            </a:r>
          </a:p>
        </p:txBody>
      </p:sp>
      <p:pic>
        <p:nvPicPr>
          <p:cNvPr id="21510" name="Picture 13" descr="легкие 2"/>
          <p:cNvPicPr>
            <a:picLocks noChangeAspect="1" noChangeArrowheads="1"/>
          </p:cNvPicPr>
          <p:nvPr/>
        </p:nvPicPr>
        <p:blipFill>
          <a:blip r:embed="rId4"/>
          <a:srcRect b="26234"/>
          <a:stretch>
            <a:fillRect/>
          </a:stretch>
        </p:blipFill>
        <p:spPr bwMode="auto">
          <a:xfrm>
            <a:off x="4357688" y="2500313"/>
            <a:ext cx="4321175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14"/>
          <p:cNvSpPr txBox="1">
            <a:spLocks noChangeArrowheads="1"/>
          </p:cNvSpPr>
          <p:nvPr/>
        </p:nvSpPr>
        <p:spPr bwMode="auto">
          <a:xfrm>
            <a:off x="4859338" y="5084763"/>
            <a:ext cx="15827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/>
              <a:t>Лёгкие </a:t>
            </a:r>
          </a:p>
          <a:p>
            <a:pPr algn="ctr"/>
            <a:r>
              <a:rPr lang="ru-RU" b="1"/>
              <a:t>некурящего </a:t>
            </a:r>
          </a:p>
          <a:p>
            <a:pPr algn="ctr"/>
            <a:r>
              <a:rPr lang="ru-RU" b="1"/>
              <a:t>человека</a:t>
            </a:r>
          </a:p>
        </p:txBody>
      </p:sp>
      <p:sp>
        <p:nvSpPr>
          <p:cNvPr id="21512" name="Text Box 15"/>
          <p:cNvSpPr txBox="1">
            <a:spLocks noChangeArrowheads="1"/>
          </p:cNvSpPr>
          <p:nvPr/>
        </p:nvSpPr>
        <p:spPr bwMode="auto">
          <a:xfrm>
            <a:off x="7008813" y="5084763"/>
            <a:ext cx="13176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/>
              <a:t>Лёгкие </a:t>
            </a:r>
          </a:p>
          <a:p>
            <a:pPr algn="ctr"/>
            <a:r>
              <a:rPr lang="ru-RU" b="1"/>
              <a:t>курящего </a:t>
            </a:r>
          </a:p>
          <a:p>
            <a:pPr algn="ctr"/>
            <a:r>
              <a:rPr lang="ru-RU" b="1"/>
              <a:t>человека</a:t>
            </a:r>
          </a:p>
        </p:txBody>
      </p:sp>
      <p:sp>
        <p:nvSpPr>
          <p:cNvPr id="21513" name="AutoShape 16"/>
          <p:cNvSpPr>
            <a:spLocks noChangeArrowheads="1"/>
          </p:cNvSpPr>
          <p:nvPr/>
        </p:nvSpPr>
        <p:spPr bwMode="auto">
          <a:xfrm>
            <a:off x="3419475" y="3500438"/>
            <a:ext cx="720725" cy="360362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4471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latin typeface="Arial" charset="0"/>
              </a:rPr>
              <a:t>Смолы и дёготь</a:t>
            </a:r>
          </a:p>
        </p:txBody>
      </p:sp>
      <p:pic>
        <p:nvPicPr>
          <p:cNvPr id="22531" name="Picture 10" descr="легкие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26955"/>
          <a:stretch>
            <a:fillRect/>
          </a:stretch>
        </p:blipFill>
        <p:spPr>
          <a:xfrm>
            <a:off x="1071563" y="1785938"/>
            <a:ext cx="7488237" cy="3944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92163"/>
          </a:xfrm>
        </p:spPr>
        <p:txBody>
          <a:bodyPr/>
          <a:lstStyle/>
          <a:p>
            <a:pPr algn="ctr" eaLnBrk="1" hangingPunct="1"/>
            <a:r>
              <a:rPr lang="ru-RU" sz="3400" b="1" smtClean="0"/>
              <a:t>Табак в год убивает: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pPr eaLnBrk="1" hangingPunct="1"/>
            <a:r>
              <a:rPr lang="ru-RU" smtClean="0"/>
              <a:t>В мире - 3 000 000 человек;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/>
            <a:r>
              <a:rPr lang="ru-RU" smtClean="0"/>
              <a:t>В России – 340 000 человек.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b="1" smtClean="0"/>
              <a:t>К 2020 году погибнут 10 000 000 человек</a:t>
            </a:r>
          </a:p>
        </p:txBody>
      </p:sp>
      <p:pic>
        <p:nvPicPr>
          <p:cNvPr id="9220" name="Picture 4" descr="жиз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2997200"/>
            <a:ext cx="5187950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685800" y="5060950"/>
            <a:ext cx="792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ru-RU" sz="3200"/>
              <a:t>Алкоголизм ежегодно уносит </a:t>
            </a:r>
          </a:p>
          <a:p>
            <a:r>
              <a:rPr lang="ru-RU" sz="3200"/>
              <a:t>около 6 000 000 человеческих жизней.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latin typeface="Arial" charset="0"/>
              </a:rPr>
              <a:t>Аммиак</a:t>
            </a:r>
          </a:p>
        </p:txBody>
      </p:sp>
      <p:pic>
        <p:nvPicPr>
          <p:cNvPr id="23555" name="Picture 6" descr="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13013" y="1268413"/>
            <a:ext cx="4171950" cy="52562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138" y="277813"/>
            <a:ext cx="5554662" cy="1143000"/>
          </a:xfrm>
        </p:spPr>
        <p:txBody>
          <a:bodyPr/>
          <a:lstStyle/>
          <a:p>
            <a:pPr algn="ctr" eaLnBrk="1" hangingPunct="1"/>
            <a:r>
              <a:rPr lang="ru-RU" smtClean="0">
                <a:latin typeface="Arial" charset="0"/>
              </a:rPr>
              <a:t>Углекислый газ</a:t>
            </a:r>
          </a:p>
        </p:txBody>
      </p:sp>
      <p:pic>
        <p:nvPicPr>
          <p:cNvPr id="24579" name="Picture 6" descr="nico-addic_small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2320925"/>
            <a:ext cx="4051300" cy="4537075"/>
          </a:xfrm>
        </p:spPr>
      </p:pic>
      <p:pic>
        <p:nvPicPr>
          <p:cNvPr id="24580" name="Picture 7" descr="15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b="7872"/>
          <a:stretch>
            <a:fillRect/>
          </a:stretch>
        </p:blipFill>
        <p:spPr>
          <a:xfrm>
            <a:off x="5076825" y="2320925"/>
            <a:ext cx="3770313" cy="4537075"/>
          </a:xfrm>
        </p:spPr>
      </p:pic>
      <p:pic>
        <p:nvPicPr>
          <p:cNvPr id="24581" name="Picture 8" descr="43_1"/>
          <p:cNvPicPr>
            <a:picLocks noChangeAspect="1" noChangeArrowheads="1"/>
          </p:cNvPicPr>
          <p:nvPr/>
        </p:nvPicPr>
        <p:blipFill>
          <a:blip r:embed="rId4"/>
          <a:srcRect l="8708" t="27594" r="10103" b="20874"/>
          <a:stretch>
            <a:fillRect/>
          </a:stretch>
        </p:blipFill>
        <p:spPr bwMode="auto">
          <a:xfrm>
            <a:off x="0" y="0"/>
            <a:ext cx="28575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1357313" y="428625"/>
            <a:ext cx="4214812" cy="785813"/>
          </a:xfrm>
        </p:spPr>
        <p:txBody>
          <a:bodyPr/>
          <a:lstStyle/>
          <a:p>
            <a:pPr algn="ctr" eaLnBrk="1" hangingPunct="1"/>
            <a:r>
              <a:rPr lang="ru-RU" sz="3800" smtClean="0">
                <a:latin typeface="Arial" charset="0"/>
              </a:rPr>
              <a:t>Атрацен и пирен</a:t>
            </a:r>
            <a:br>
              <a:rPr lang="ru-RU" sz="3800" smtClean="0">
                <a:latin typeface="Arial" charset="0"/>
              </a:rPr>
            </a:br>
            <a:endParaRPr lang="ru-RU" sz="3800" smtClean="0">
              <a:latin typeface="Arial" charset="0"/>
            </a:endParaRPr>
          </a:p>
        </p:txBody>
      </p:sp>
      <p:pic>
        <p:nvPicPr>
          <p:cNvPr id="25603" name="Picture 9" descr="140938770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r="8430" b="27042"/>
          <a:stretch>
            <a:fillRect/>
          </a:stretch>
        </p:blipFill>
        <p:spPr>
          <a:xfrm>
            <a:off x="214313" y="4000500"/>
            <a:ext cx="3000375" cy="2000250"/>
          </a:xfrm>
        </p:spPr>
      </p:pic>
      <p:pic>
        <p:nvPicPr>
          <p:cNvPr id="25604" name="Picture 10" descr="рот курил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357563" y="928688"/>
            <a:ext cx="2555875" cy="3246437"/>
          </a:xfrm>
        </p:spPr>
      </p:pic>
      <p:pic>
        <p:nvPicPr>
          <p:cNvPr id="25605" name="Picture 3" descr="C:\Documents and Settings\Ray\Рабочий стол\антиреклама\последствия курения\713826991.gif"/>
          <p:cNvPicPr>
            <a:picLocks noChangeAspect="1" noChangeArrowheads="1"/>
          </p:cNvPicPr>
          <p:nvPr/>
        </p:nvPicPr>
        <p:blipFill>
          <a:blip r:embed="rId4"/>
          <a:srcRect b="26187"/>
          <a:stretch>
            <a:fillRect/>
          </a:stretch>
        </p:blipFill>
        <p:spPr bwMode="auto">
          <a:xfrm>
            <a:off x="5929313" y="4071938"/>
            <a:ext cx="28797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14"/>
          <p:cNvSpPr txBox="1">
            <a:spLocks noChangeArrowheads="1"/>
          </p:cNvSpPr>
          <p:nvPr/>
        </p:nvSpPr>
        <p:spPr bwMode="auto">
          <a:xfrm>
            <a:off x="7000875" y="6143625"/>
            <a:ext cx="120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Рак губы</a:t>
            </a:r>
          </a:p>
        </p:txBody>
      </p:sp>
      <p:sp>
        <p:nvSpPr>
          <p:cNvPr id="25607" name="Text Box 15"/>
          <p:cNvSpPr txBox="1">
            <a:spLocks noChangeArrowheads="1"/>
          </p:cNvSpPr>
          <p:nvPr/>
        </p:nvSpPr>
        <p:spPr bwMode="auto">
          <a:xfrm>
            <a:off x="285750" y="6215063"/>
            <a:ext cx="2027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Рак полости рта</a:t>
            </a:r>
          </a:p>
        </p:txBody>
      </p:sp>
      <p:sp>
        <p:nvSpPr>
          <p:cNvPr id="25608" name="Text Box 16"/>
          <p:cNvSpPr txBox="1">
            <a:spLocks noChangeArrowheads="1"/>
          </p:cNvSpPr>
          <p:nvPr/>
        </p:nvSpPr>
        <p:spPr bwMode="auto">
          <a:xfrm>
            <a:off x="6357938" y="3286125"/>
            <a:ext cx="2601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Рак ротовой полости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800" smtClean="0">
                <a:latin typeface="Arial" charset="0"/>
              </a:rPr>
              <a:t>Синильная кислота </a:t>
            </a:r>
            <a:br>
              <a:rPr lang="ru-RU" sz="3800" smtClean="0">
                <a:latin typeface="Arial" charset="0"/>
              </a:rPr>
            </a:br>
            <a:r>
              <a:rPr lang="ru-RU" sz="3800" smtClean="0">
                <a:latin typeface="Arial" charset="0"/>
              </a:rPr>
              <a:t>(цианистый водород)</a:t>
            </a:r>
          </a:p>
        </p:txBody>
      </p:sp>
      <p:pic>
        <p:nvPicPr>
          <p:cNvPr id="26627" name="Picture 6" descr="лёгкие курилsmok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892300"/>
            <a:ext cx="3814763" cy="3944938"/>
          </a:xfrm>
        </p:spPr>
      </p:pic>
      <p:pic>
        <p:nvPicPr>
          <p:cNvPr id="26628" name="Picture 7" descr="зубы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b="34180"/>
          <a:stretch>
            <a:fillRect/>
          </a:stretch>
        </p:blipFill>
        <p:spPr>
          <a:xfrm>
            <a:off x="4787900" y="1916113"/>
            <a:ext cx="4176713" cy="2513012"/>
          </a:xfrm>
        </p:spPr>
      </p:pic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2247900" y="5897563"/>
            <a:ext cx="1390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Рак лёгких</a:t>
            </a:r>
          </a:p>
        </p:txBody>
      </p:sp>
      <p:sp>
        <p:nvSpPr>
          <p:cNvPr id="26630" name="Text Box 15"/>
          <p:cNvSpPr txBox="1">
            <a:spLocks noChangeArrowheads="1"/>
          </p:cNvSpPr>
          <p:nvPr/>
        </p:nvSpPr>
        <p:spPr bwMode="auto">
          <a:xfrm>
            <a:off x="6072188" y="4643438"/>
            <a:ext cx="2027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Рак полости рта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914400" y="277813"/>
            <a:ext cx="7772400" cy="706437"/>
          </a:xfrm>
        </p:spPr>
        <p:txBody>
          <a:bodyPr/>
          <a:lstStyle/>
          <a:p>
            <a:pPr algn="ctr" eaLnBrk="1" hangingPunct="1"/>
            <a:r>
              <a:rPr lang="ru-RU" sz="3800" smtClean="0">
                <a:latin typeface="Arial" charset="0"/>
              </a:rPr>
              <a:t>Анилин </a:t>
            </a:r>
          </a:p>
        </p:txBody>
      </p:sp>
      <p:pic>
        <p:nvPicPr>
          <p:cNvPr id="27651" name="Picture 6" descr="рак желудк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81075"/>
            <a:ext cx="3384550" cy="2233613"/>
          </a:xfrm>
        </p:spPr>
      </p:pic>
      <p:pic>
        <p:nvPicPr>
          <p:cNvPr id="27652" name="Picture 10" descr="рак гортани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500688" y="3929063"/>
            <a:ext cx="2987675" cy="2552700"/>
          </a:xfrm>
        </p:spPr>
      </p:pic>
      <p:sp>
        <p:nvSpPr>
          <p:cNvPr id="27653" name="Text Box 14"/>
          <p:cNvSpPr txBox="1">
            <a:spLocks noChangeArrowheads="1"/>
          </p:cNvSpPr>
          <p:nvPr/>
        </p:nvSpPr>
        <p:spPr bwMode="auto">
          <a:xfrm>
            <a:off x="6156325" y="6491288"/>
            <a:ext cx="1535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Рак гортани</a:t>
            </a:r>
          </a:p>
        </p:txBody>
      </p:sp>
      <p:sp>
        <p:nvSpPr>
          <p:cNvPr id="27654" name="Text Box 16"/>
          <p:cNvSpPr txBox="1">
            <a:spLocks noChangeArrowheads="1"/>
          </p:cNvSpPr>
          <p:nvPr/>
        </p:nvSpPr>
        <p:spPr bwMode="auto">
          <a:xfrm>
            <a:off x="971550" y="3429000"/>
            <a:ext cx="158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Рак желудка</a:t>
            </a:r>
          </a:p>
        </p:txBody>
      </p:sp>
      <p:pic>
        <p:nvPicPr>
          <p:cNvPr id="27655" name="Picture 17" descr="15-2"/>
          <p:cNvPicPr>
            <a:picLocks noChangeAspect="1" noChangeArrowheads="1"/>
          </p:cNvPicPr>
          <p:nvPr/>
        </p:nvPicPr>
        <p:blipFill>
          <a:blip r:embed="rId4"/>
          <a:srcRect l="8769" r="12112" b="8199"/>
          <a:stretch>
            <a:fillRect/>
          </a:stretch>
        </p:blipFill>
        <p:spPr bwMode="auto">
          <a:xfrm>
            <a:off x="3059113" y="2565400"/>
            <a:ext cx="25923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latin typeface="Arial" charset="0"/>
              </a:rPr>
              <a:t>Стирол </a:t>
            </a:r>
          </a:p>
        </p:txBody>
      </p:sp>
      <p:pic>
        <p:nvPicPr>
          <p:cNvPr id="28675" name="Picture 6" descr="глаз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9117" t="3374" r="6177" b="52147"/>
          <a:stretch>
            <a:fillRect/>
          </a:stretch>
        </p:blipFill>
        <p:spPr>
          <a:xfrm>
            <a:off x="857250" y="1714500"/>
            <a:ext cx="3546475" cy="3214688"/>
          </a:xfrm>
        </p:spPr>
      </p:pic>
      <p:pic>
        <p:nvPicPr>
          <p:cNvPr id="28676" name="Picture 7" descr="рак губы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8989" t="6564" r="8614" b="12370"/>
          <a:stretch>
            <a:fillRect/>
          </a:stretch>
        </p:blipFill>
        <p:spPr>
          <a:xfrm>
            <a:off x="5572125" y="1643063"/>
            <a:ext cx="3214688" cy="3287712"/>
          </a:xfrm>
        </p:spPr>
      </p:pic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6643688" y="5072063"/>
            <a:ext cx="120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Рак губы</a:t>
            </a:r>
          </a:p>
        </p:txBody>
      </p:sp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1643063" y="5072063"/>
            <a:ext cx="2571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Рак слизистых глаз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800" smtClean="0">
                <a:latin typeface="Arial" charset="0"/>
              </a:rPr>
              <a:t>При затяжке табачной взвесью  в лёгких поселяются:</a:t>
            </a:r>
          </a:p>
        </p:txBody>
      </p:sp>
      <p:graphicFrame>
        <p:nvGraphicFramePr>
          <p:cNvPr id="38012" name="Group 124"/>
          <p:cNvGraphicFramePr>
            <a:graphicFrameLocks noGrp="1"/>
          </p:cNvGraphicFramePr>
          <p:nvPr>
            <p:ph idx="1"/>
          </p:nvPr>
        </p:nvGraphicFramePr>
        <p:xfrm>
          <a:off x="539750" y="1628775"/>
          <a:ext cx="8229600" cy="4525963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Калий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Марганец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Скандий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Натрий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Сурьма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Хром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Цинк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Железо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Серебро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Свинец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Мышьяк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Селен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Алюминий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Теллур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Кобальт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Медь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Висмут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Цезий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Кадмий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Ртуть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Аммоний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Никель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Лантан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Изопрен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800" smtClean="0">
                <a:latin typeface="Arial" charset="0"/>
              </a:rPr>
              <a:t>А также радиоактивные вещества: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4525962"/>
          </a:xfrm>
        </p:spPr>
        <p:txBody>
          <a:bodyPr/>
          <a:lstStyle/>
          <a:p>
            <a:pPr algn="ctr" eaLnBrk="1" hangingPunct="1"/>
            <a:r>
              <a:rPr lang="ru-RU" sz="3600" smtClean="0">
                <a:solidFill>
                  <a:srgbClr val="002060"/>
                </a:solidFill>
              </a:rPr>
              <a:t>Полоний-210 </a:t>
            </a:r>
          </a:p>
          <a:p>
            <a:pPr algn="ctr" eaLnBrk="1" hangingPunct="1"/>
            <a:r>
              <a:rPr lang="ru-RU" sz="3600" smtClean="0">
                <a:solidFill>
                  <a:srgbClr val="002060"/>
                </a:solidFill>
              </a:rPr>
              <a:t>Калий-40</a:t>
            </a:r>
          </a:p>
          <a:p>
            <a:pPr algn="ctr" eaLnBrk="1" hangingPunct="1"/>
            <a:r>
              <a:rPr lang="ru-RU" sz="3600" smtClean="0">
                <a:solidFill>
                  <a:srgbClr val="002060"/>
                </a:solidFill>
              </a:rPr>
              <a:t>Радий-226</a:t>
            </a:r>
          </a:p>
          <a:p>
            <a:pPr algn="ctr" eaLnBrk="1" hangingPunct="1"/>
            <a:r>
              <a:rPr lang="ru-RU" sz="3600" smtClean="0">
                <a:solidFill>
                  <a:srgbClr val="002060"/>
                </a:solidFill>
              </a:rPr>
              <a:t>Радий-228 </a:t>
            </a:r>
          </a:p>
          <a:p>
            <a:pPr algn="ctr" eaLnBrk="1" hangingPunct="1"/>
            <a:r>
              <a:rPr lang="ru-RU" sz="3600" smtClean="0">
                <a:solidFill>
                  <a:srgbClr val="002060"/>
                </a:solidFill>
              </a:rPr>
              <a:t>Торий-228</a:t>
            </a:r>
            <a:r>
              <a:rPr lang="ru-RU" sz="4000" smtClean="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Ray\Рабочий стол\антиреклама\последствия курения\279472954.gif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b="21387"/>
          <a:stretch>
            <a:fillRect/>
          </a:stretch>
        </p:blipFill>
        <p:spPr>
          <a:xfrm>
            <a:off x="6478588" y="0"/>
            <a:ext cx="2665412" cy="2357438"/>
          </a:xfrm>
        </p:spPr>
      </p:pic>
      <p:sp>
        <p:nvSpPr>
          <p:cNvPr id="6" name="Прямоугольник 5"/>
          <p:cNvSpPr/>
          <p:nvPr/>
        </p:nvSpPr>
        <p:spPr>
          <a:xfrm>
            <a:off x="137170" y="123499"/>
            <a:ext cx="6292217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Влияние курения на беременность</a:t>
            </a:r>
          </a:p>
        </p:txBody>
      </p:sp>
      <p:pic>
        <p:nvPicPr>
          <p:cNvPr id="31748" name="Picture 11" descr="18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571750"/>
            <a:ext cx="37941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12" descr="18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2538413"/>
            <a:ext cx="33464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Табачный дым и его жертвы</a:t>
            </a:r>
          </a:p>
        </p:txBody>
      </p:sp>
      <p:pic>
        <p:nvPicPr>
          <p:cNvPr id="32771" name="Picture 6"/>
          <p:cNvPicPr>
            <a:picLocks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3940175"/>
            <a:ext cx="1711325" cy="2193925"/>
          </a:xfrm>
        </p:spPr>
      </p:pic>
      <p:pic>
        <p:nvPicPr>
          <p:cNvPr id="32772" name="Picture 7"/>
          <p:cNvPicPr>
            <a:picLocks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6840538" y="3863975"/>
            <a:ext cx="1628775" cy="2190750"/>
          </a:xfrm>
        </p:spPr>
      </p:pic>
      <p:pic>
        <p:nvPicPr>
          <p:cNvPr id="32773" name="Picture 8" descr="Фрейд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68313" y="1196975"/>
            <a:ext cx="1562100" cy="2185988"/>
          </a:xfrm>
        </p:spPr>
      </p:pic>
      <p:pic>
        <p:nvPicPr>
          <p:cNvPr id="32774" name="Picture 9" descr="whitesu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6516688" y="1196975"/>
            <a:ext cx="2066925" cy="2043113"/>
          </a:xfrm>
        </p:spPr>
      </p:pic>
      <p:pic>
        <p:nvPicPr>
          <p:cNvPr id="32775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196975"/>
            <a:ext cx="23876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500" y="3933825"/>
            <a:ext cx="19399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Text Box 12"/>
          <p:cNvSpPr txBox="1">
            <a:spLocks noChangeArrowheads="1"/>
          </p:cNvSpPr>
          <p:nvPr/>
        </p:nvSpPr>
        <p:spPr bwMode="auto">
          <a:xfrm>
            <a:off x="323850" y="3357563"/>
            <a:ext cx="1954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Зигмунд Фрейд</a:t>
            </a:r>
          </a:p>
        </p:txBody>
      </p:sp>
      <p:sp>
        <p:nvSpPr>
          <p:cNvPr id="32778" name="Text Box 13"/>
          <p:cNvSpPr txBox="1">
            <a:spLocks noChangeArrowheads="1"/>
          </p:cNvSpPr>
          <p:nvPr/>
        </p:nvSpPr>
        <p:spPr bwMode="auto">
          <a:xfrm>
            <a:off x="3708400" y="3068638"/>
            <a:ext cx="162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Уолт Дисней</a:t>
            </a:r>
          </a:p>
        </p:txBody>
      </p:sp>
      <p:sp>
        <p:nvSpPr>
          <p:cNvPr id="32779" name="Text Box 14"/>
          <p:cNvSpPr txBox="1">
            <a:spLocks noChangeArrowheads="1"/>
          </p:cNvSpPr>
          <p:nvPr/>
        </p:nvSpPr>
        <p:spPr bwMode="auto">
          <a:xfrm>
            <a:off x="6516688" y="3284538"/>
            <a:ext cx="21415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Павел Луспекаев</a:t>
            </a:r>
          </a:p>
        </p:txBody>
      </p:sp>
      <p:sp>
        <p:nvSpPr>
          <p:cNvPr id="32780" name="Text Box 15"/>
          <p:cNvSpPr txBox="1">
            <a:spLocks noChangeArrowheads="1"/>
          </p:cNvSpPr>
          <p:nvPr/>
        </p:nvSpPr>
        <p:spPr bwMode="auto">
          <a:xfrm>
            <a:off x="684213" y="6165850"/>
            <a:ext cx="1311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Лев Яшин</a:t>
            </a:r>
          </a:p>
        </p:txBody>
      </p:sp>
      <p:sp>
        <p:nvSpPr>
          <p:cNvPr id="32781" name="Text Box 16"/>
          <p:cNvSpPr txBox="1">
            <a:spLocks noChangeArrowheads="1"/>
          </p:cNvSpPr>
          <p:nvPr/>
        </p:nvSpPr>
        <p:spPr bwMode="auto">
          <a:xfrm>
            <a:off x="3708400" y="6092825"/>
            <a:ext cx="1617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Юл Бриннер</a:t>
            </a:r>
          </a:p>
        </p:txBody>
      </p:sp>
      <p:sp>
        <p:nvSpPr>
          <p:cNvPr id="32782" name="Text Box 17"/>
          <p:cNvSpPr txBox="1">
            <a:spLocks noChangeArrowheads="1"/>
          </p:cNvSpPr>
          <p:nvPr/>
        </p:nvSpPr>
        <p:spPr bwMode="auto">
          <a:xfrm>
            <a:off x="6659563" y="6092825"/>
            <a:ext cx="1909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Леонид Гайдай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8229600" cy="1143000"/>
          </a:xfrm>
        </p:spPr>
        <p:txBody>
          <a:bodyPr/>
          <a:lstStyle/>
          <a:p>
            <a:pPr eaLnBrk="1" hangingPunct="1"/>
            <a:r>
              <a:rPr lang="ru-RU" sz="3800" smtClean="0">
                <a:latin typeface="Arial" charset="0"/>
              </a:rPr>
              <a:t>Отношение к курению в колледже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ph idx="1"/>
          </p:nvPr>
        </p:nvGraphicFramePr>
        <p:xfrm>
          <a:off x="917575" y="1600200"/>
          <a:ext cx="7764463" cy="4529138"/>
        </p:xfrm>
        <a:graphic>
          <a:graphicData uri="http://schemas.openxmlformats.org/presentationml/2006/ole">
            <p:oleObj spid="_x0000_s1026" name="Диаграмма" r:id="rId3" imgW="8239049" imgH="453390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914400" y="277813"/>
            <a:ext cx="7772400" cy="633412"/>
          </a:xfrm>
        </p:spPr>
        <p:txBody>
          <a:bodyPr/>
          <a:lstStyle/>
          <a:p>
            <a:pPr eaLnBrk="1" hangingPunct="1"/>
            <a:r>
              <a:rPr lang="ru-RU" sz="3800" smtClean="0">
                <a:latin typeface="Arial" charset="0"/>
              </a:rPr>
              <a:t>Перестали курить</a:t>
            </a:r>
          </a:p>
        </p:txBody>
      </p:sp>
      <p:pic>
        <p:nvPicPr>
          <p:cNvPr id="33795" name="Picture 4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125538"/>
            <a:ext cx="2346325" cy="2951162"/>
          </a:xfrm>
        </p:spPr>
      </p:pic>
      <p:pic>
        <p:nvPicPr>
          <p:cNvPr id="33796" name="Picture 5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59338" y="1125538"/>
            <a:ext cx="2274887" cy="2879725"/>
          </a:xfrm>
        </p:spPr>
      </p:pic>
      <p:pic>
        <p:nvPicPr>
          <p:cNvPr id="33797" name="Picture 6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804025" y="4005263"/>
            <a:ext cx="2339975" cy="2852737"/>
          </a:xfrm>
        </p:spPr>
      </p:pic>
      <p:pic>
        <p:nvPicPr>
          <p:cNvPr id="33798" name="Picture 7"/>
          <p:cNvPicPr>
            <a:picLocks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2268538" y="4005263"/>
            <a:ext cx="2247900" cy="2852737"/>
          </a:xfrm>
        </p:spPr>
      </p:pic>
      <p:pic>
        <p:nvPicPr>
          <p:cNvPr id="33799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50100" y="1125538"/>
            <a:ext cx="19939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55875" y="1125538"/>
            <a:ext cx="23241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825" y="4005263"/>
            <a:ext cx="2017713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2" name="Text Box 11"/>
          <p:cNvSpPr txBox="1">
            <a:spLocks noChangeArrowheads="1"/>
          </p:cNvSpPr>
          <p:nvPr/>
        </p:nvSpPr>
        <p:spPr bwMode="auto">
          <a:xfrm>
            <a:off x="4932363" y="3573463"/>
            <a:ext cx="2232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chemeClr val="bg1"/>
                </a:solidFill>
              </a:rPr>
              <a:t>Владимир  Машков</a:t>
            </a:r>
          </a:p>
        </p:txBody>
      </p:sp>
      <p:sp>
        <p:nvSpPr>
          <p:cNvPr id="33803" name="Text Box 12"/>
          <p:cNvSpPr txBox="1">
            <a:spLocks noChangeArrowheads="1"/>
          </p:cNvSpPr>
          <p:nvPr/>
        </p:nvSpPr>
        <p:spPr bwMode="auto">
          <a:xfrm>
            <a:off x="468313" y="3573463"/>
            <a:ext cx="1855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</a:rPr>
              <a:t>Евгений Миронов</a:t>
            </a:r>
          </a:p>
        </p:txBody>
      </p:sp>
      <p:sp>
        <p:nvSpPr>
          <p:cNvPr id="33804" name="Text Box 13"/>
          <p:cNvSpPr txBox="1">
            <a:spLocks noChangeArrowheads="1"/>
          </p:cNvSpPr>
          <p:nvPr/>
        </p:nvSpPr>
        <p:spPr bwMode="auto">
          <a:xfrm>
            <a:off x="2843213" y="3644900"/>
            <a:ext cx="1744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</a:rPr>
              <a:t>Джулия Робертс</a:t>
            </a:r>
          </a:p>
        </p:txBody>
      </p:sp>
      <p:sp>
        <p:nvSpPr>
          <p:cNvPr id="33805" name="Text Box 14"/>
          <p:cNvSpPr txBox="1">
            <a:spLocks noChangeArrowheads="1"/>
          </p:cNvSpPr>
          <p:nvPr/>
        </p:nvSpPr>
        <p:spPr bwMode="auto">
          <a:xfrm>
            <a:off x="7380288" y="3617913"/>
            <a:ext cx="1536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Брижит Бардо</a:t>
            </a:r>
          </a:p>
        </p:txBody>
      </p:sp>
      <p:sp>
        <p:nvSpPr>
          <p:cNvPr id="33806" name="Text Box 15"/>
          <p:cNvSpPr txBox="1">
            <a:spLocks noChangeArrowheads="1"/>
          </p:cNvSpPr>
          <p:nvPr/>
        </p:nvSpPr>
        <p:spPr bwMode="auto">
          <a:xfrm>
            <a:off x="395288" y="6521450"/>
            <a:ext cx="1606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Пенелопа Круз</a:t>
            </a:r>
          </a:p>
        </p:txBody>
      </p:sp>
      <p:sp>
        <p:nvSpPr>
          <p:cNvPr id="33807" name="Text Box 16"/>
          <p:cNvSpPr txBox="1">
            <a:spLocks noChangeArrowheads="1"/>
          </p:cNvSpPr>
          <p:nvPr/>
        </p:nvSpPr>
        <p:spPr bwMode="auto">
          <a:xfrm>
            <a:off x="2339975" y="6521450"/>
            <a:ext cx="1954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Валерий Леонтьев</a:t>
            </a:r>
          </a:p>
        </p:txBody>
      </p:sp>
      <p:sp>
        <p:nvSpPr>
          <p:cNvPr id="33808" name="Text Box 18"/>
          <p:cNvSpPr txBox="1">
            <a:spLocks noChangeArrowheads="1"/>
          </p:cNvSpPr>
          <p:nvPr/>
        </p:nvSpPr>
        <p:spPr bwMode="auto">
          <a:xfrm>
            <a:off x="6948488" y="6521450"/>
            <a:ext cx="13319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0000FF"/>
                </a:solidFill>
              </a:rPr>
              <a:t>Джим Кэрри</a:t>
            </a:r>
          </a:p>
        </p:txBody>
      </p:sp>
      <p:pic>
        <p:nvPicPr>
          <p:cNvPr id="33809" name="Picture 1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00563" y="4005263"/>
            <a:ext cx="2360612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10" name="Text Box 20"/>
          <p:cNvSpPr txBox="1">
            <a:spLocks noChangeArrowheads="1"/>
          </p:cNvSpPr>
          <p:nvPr/>
        </p:nvSpPr>
        <p:spPr bwMode="auto">
          <a:xfrm>
            <a:off x="4643438" y="6521450"/>
            <a:ext cx="2297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0000FF"/>
                </a:solidFill>
              </a:rPr>
              <a:t>Сильвестер Сталлоне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800" smtClean="0">
                <a:latin typeface="Arial" charset="0"/>
              </a:rPr>
              <a:t>Отношение юношей к курящей девушке</a:t>
            </a: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>
            <p:ph idx="1"/>
          </p:nvPr>
        </p:nvGraphicFramePr>
        <p:xfrm>
          <a:off x="917575" y="1600200"/>
          <a:ext cx="7764463" cy="4529138"/>
        </p:xfrm>
        <a:graphic>
          <a:graphicData uri="http://schemas.openxmlformats.org/presentationml/2006/ole">
            <p:oleObj spid="_x0000_s5122" name="Диаграмма" r:id="rId3" imgW="8239049" imgH="453390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latin typeface="Arial" charset="0"/>
              </a:rPr>
              <a:t>Начало курения</a:t>
            </a:r>
          </a:p>
        </p:txBody>
      </p:sp>
      <p:graphicFrame>
        <p:nvGraphicFramePr>
          <p:cNvPr id="2050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917575" y="1600200"/>
          <a:ext cx="7764463" cy="4529138"/>
        </p:xfrm>
        <a:graphic>
          <a:graphicData uri="http://schemas.openxmlformats.org/presentationml/2006/ole">
            <p:oleObj spid="_x0000_s2050" r:id="rId3" imgW="7760881" imgH="452362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latin typeface="Arial" charset="0"/>
              </a:rPr>
              <a:t>Мотивы курения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ph idx="1"/>
          </p:nvPr>
        </p:nvGraphicFramePr>
        <p:xfrm>
          <a:off x="460375" y="1600200"/>
          <a:ext cx="8683625" cy="4778375"/>
        </p:xfrm>
        <a:graphic>
          <a:graphicData uri="http://schemas.openxmlformats.org/presentationml/2006/ole">
            <p:oleObj spid="_x0000_s3074" name="Диаграмма" r:id="rId3" imgW="8239049" imgH="453390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latin typeface="Arial" charset="0"/>
              </a:rPr>
              <a:t>Желание бросить курить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>
            <p:ph idx="1"/>
          </p:nvPr>
        </p:nvGraphicFramePr>
        <p:xfrm>
          <a:off x="917575" y="1600200"/>
          <a:ext cx="7764463" cy="4529138"/>
        </p:xfrm>
        <a:graphic>
          <a:graphicData uri="http://schemas.openxmlformats.org/presentationml/2006/ole">
            <p:oleObj spid="_x0000_s4098" name="Диаграмма" r:id="rId3" imgW="8239049" imgH="453390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 idx="4294967295"/>
          </p:nvPr>
        </p:nvSpPr>
        <p:spPr>
          <a:xfrm>
            <a:off x="785786" y="1928802"/>
            <a:ext cx="7772399" cy="182721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000" b="1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b="1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000" b="1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b="1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Табачный дым </a:t>
            </a:r>
            <a:r>
              <a:rPr lang="ru-RU" sz="40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содержит</a:t>
            </a:r>
            <a:r>
              <a:rPr lang="ru-RU" sz="40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0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000" b="1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b="1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более 4000 компонентов, многие из которых являются фармакологически активными, токсичными, мутагенными и канцерогенными.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61555" y="2967335"/>
            <a:ext cx="184730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3" name="AutoShape 3"/>
          <p:cNvSpPr>
            <a:spLocks noChangeArrowheads="1"/>
          </p:cNvSpPr>
          <p:nvPr/>
        </p:nvSpPr>
        <p:spPr bwMode="auto">
          <a:xfrm>
            <a:off x="2555875" y="1844675"/>
            <a:ext cx="6324600" cy="736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DBC9"/>
              </a:gs>
              <a:gs pos="50000">
                <a:srgbClr val="FFFFFF"/>
              </a:gs>
              <a:gs pos="100000">
                <a:srgbClr val="FFDBC9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i="1"/>
              <a:t>превышает предельно допустимую концентрацию в атмосферном воздухе в</a:t>
            </a:r>
            <a:r>
              <a:rPr lang="ru-RU" sz="1400"/>
              <a:t> </a:t>
            </a:r>
            <a:r>
              <a:rPr lang="ru-RU" sz="2400" b="1" i="1"/>
              <a:t>513</a:t>
            </a:r>
            <a:r>
              <a:rPr lang="ru-RU" sz="1400" b="1" i="1"/>
              <a:t> раз</a:t>
            </a:r>
            <a:endParaRPr lang="ru-RU" sz="1400" b="1" i="1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35524" name="AutoShape 4"/>
          <p:cNvSpPr>
            <a:spLocks noChangeArrowheads="1"/>
          </p:cNvSpPr>
          <p:nvPr/>
        </p:nvSpPr>
        <p:spPr bwMode="auto">
          <a:xfrm>
            <a:off x="611188" y="1628775"/>
            <a:ext cx="2101850" cy="1120775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FFBF9F"/>
              </a:gs>
              <a:gs pos="50000">
                <a:srgbClr val="FFFFFF"/>
              </a:gs>
              <a:gs pos="100000">
                <a:srgbClr val="FFBF9F"/>
              </a:gs>
            </a:gsLst>
            <a:lin ang="0" scaled="1"/>
          </a:gradFill>
          <a:ln w="63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i="1"/>
              <a:t>Концентрация 2-метилпропаналя (СН3)2СНСНО</a:t>
            </a:r>
            <a:endParaRPr lang="ru-RU" sz="1400" b="1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235525" name="AutoShape 5"/>
          <p:cNvSpPr>
            <a:spLocks noChangeArrowheads="1"/>
          </p:cNvSpPr>
          <p:nvPr/>
        </p:nvSpPr>
        <p:spPr bwMode="auto">
          <a:xfrm>
            <a:off x="2627313" y="5589588"/>
            <a:ext cx="6305550" cy="736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hlink"/>
              </a:gs>
              <a:gs pos="50000">
                <a:srgbClr val="FFFFFF"/>
              </a:gs>
              <a:gs pos="100000">
                <a:schemeClr val="hlink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b="1" i="1"/>
              <a:t>превышает предельно допустимую концентрацию в атмосферном воздухе</a:t>
            </a:r>
            <a:r>
              <a:rPr lang="ru-RU" sz="1400"/>
              <a:t> </a:t>
            </a:r>
            <a:r>
              <a:rPr lang="ru-RU" sz="1400" b="1" i="1"/>
              <a:t>в</a:t>
            </a:r>
            <a:r>
              <a:rPr lang="ru-RU" sz="1600" b="1" i="1"/>
              <a:t> </a:t>
            </a:r>
            <a:r>
              <a:rPr lang="ru-RU" sz="2400" b="1" i="1"/>
              <a:t>1 800</a:t>
            </a:r>
            <a:r>
              <a:rPr lang="ru-RU" sz="1600" b="1" i="1"/>
              <a:t> </a:t>
            </a:r>
            <a:r>
              <a:rPr lang="ru-RU" sz="1400" b="1" i="1"/>
              <a:t>раз</a:t>
            </a:r>
            <a:endParaRPr lang="ru-RU" sz="1200" b="1" i="1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35526" name="AutoShape 6"/>
          <p:cNvSpPr>
            <a:spLocks noChangeArrowheads="1"/>
          </p:cNvSpPr>
          <p:nvPr/>
        </p:nvSpPr>
        <p:spPr bwMode="auto">
          <a:xfrm>
            <a:off x="611188" y="5300663"/>
            <a:ext cx="2133600" cy="1287462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chemeClr val="hlink"/>
              </a:gs>
              <a:gs pos="50000">
                <a:srgbClr val="FFFFFF"/>
              </a:gs>
              <a:gs pos="100000">
                <a:schemeClr val="hlink"/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b="1" i="1"/>
              <a:t>Концентрация</a:t>
            </a:r>
            <a:endParaRPr lang="ru-RU" sz="1400" b="1">
              <a:solidFill>
                <a:srgbClr val="800000"/>
              </a:solidFill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1400" b="1"/>
              <a:t>синильной кислоты HCN</a:t>
            </a:r>
            <a:r>
              <a:rPr lang="ru-RU" sz="1400"/>
              <a:t> </a:t>
            </a:r>
          </a:p>
        </p:txBody>
      </p:sp>
      <p:sp>
        <p:nvSpPr>
          <p:cNvPr id="235527" name="AutoShape 7"/>
          <p:cNvSpPr>
            <a:spLocks noChangeArrowheads="1"/>
          </p:cNvSpPr>
          <p:nvPr/>
        </p:nvSpPr>
        <p:spPr bwMode="auto">
          <a:xfrm>
            <a:off x="2555875" y="4652963"/>
            <a:ext cx="6264275" cy="733425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i="1"/>
              <a:t>превышает предельно допустимую концентрацию в атмосферном воздухе</a:t>
            </a:r>
            <a:r>
              <a:rPr lang="ru-RU" sz="1400"/>
              <a:t> </a:t>
            </a:r>
            <a:r>
              <a:rPr lang="ru-RU" sz="1400" b="1" i="1"/>
              <a:t>в</a:t>
            </a:r>
            <a:r>
              <a:rPr lang="ru-RU" sz="1600" b="1" i="1"/>
              <a:t> </a:t>
            </a:r>
            <a:r>
              <a:rPr lang="ru-RU" sz="2400" b="1" i="1"/>
              <a:t>17 400</a:t>
            </a:r>
            <a:r>
              <a:rPr lang="ru-RU" sz="1600" b="1" i="1"/>
              <a:t> </a:t>
            </a:r>
            <a:r>
              <a:rPr lang="ru-RU" sz="1400" b="1" i="1"/>
              <a:t>раз</a:t>
            </a:r>
            <a:endParaRPr lang="ru-RU" sz="1200" b="1" i="1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35528" name="AutoShape 8"/>
          <p:cNvSpPr>
            <a:spLocks noChangeArrowheads="1"/>
          </p:cNvSpPr>
          <p:nvPr/>
        </p:nvSpPr>
        <p:spPr bwMode="auto">
          <a:xfrm>
            <a:off x="2555875" y="3789363"/>
            <a:ext cx="6346825" cy="736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99"/>
              </a:gs>
              <a:gs pos="50000">
                <a:srgbClr val="FFFFFF"/>
              </a:gs>
              <a:gs pos="100000">
                <a:srgbClr val="CCFF99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i="1"/>
              <a:t>превышает предельно допустимую концентрацию в атмосферном воздухе</a:t>
            </a:r>
            <a:r>
              <a:rPr lang="ru-RU" sz="1400"/>
              <a:t> </a:t>
            </a:r>
            <a:r>
              <a:rPr lang="ru-RU" sz="1400" b="1" i="1"/>
              <a:t>в </a:t>
            </a:r>
            <a:r>
              <a:rPr lang="ru-RU" sz="2400" b="1" i="1"/>
              <a:t>115 000</a:t>
            </a:r>
            <a:r>
              <a:rPr lang="ru-RU" sz="1400" b="1" i="1"/>
              <a:t> раз</a:t>
            </a:r>
            <a:endParaRPr lang="ru-RU" sz="1400" b="1" i="1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35529" name="AutoShape 9"/>
          <p:cNvSpPr>
            <a:spLocks noChangeArrowheads="1"/>
          </p:cNvSpPr>
          <p:nvPr/>
        </p:nvSpPr>
        <p:spPr bwMode="auto">
          <a:xfrm>
            <a:off x="2627313" y="2852738"/>
            <a:ext cx="6273800" cy="736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i="1"/>
              <a:t>превышает предельно допустимую концентрацию в атмосферном воздухе в</a:t>
            </a:r>
            <a:r>
              <a:rPr lang="ru-RU" sz="1400"/>
              <a:t> </a:t>
            </a:r>
            <a:r>
              <a:rPr lang="ru-RU" sz="2400" b="1" i="1"/>
              <a:t>412 </a:t>
            </a:r>
            <a:r>
              <a:rPr lang="ru-RU" sz="1400" b="1" i="1"/>
              <a:t>раз </a:t>
            </a:r>
            <a:endParaRPr lang="ru-RU" sz="1400" b="1" i="1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35530" name="AutoShape 10"/>
          <p:cNvSpPr>
            <a:spLocks noChangeArrowheads="1"/>
          </p:cNvSpPr>
          <p:nvPr/>
        </p:nvSpPr>
        <p:spPr bwMode="auto">
          <a:xfrm>
            <a:off x="2555875" y="908050"/>
            <a:ext cx="6330950" cy="736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BFBF"/>
              </a:gs>
              <a:gs pos="50000">
                <a:srgbClr val="FFFFFF"/>
              </a:gs>
              <a:gs pos="100000">
                <a:srgbClr val="FFBFBF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i="1"/>
              <a:t>превышает предельно допустимую концентрацию в атмосферном воздухе в </a:t>
            </a:r>
            <a:r>
              <a:rPr lang="ru-RU" sz="2400" b="1" i="1"/>
              <a:t>1037</a:t>
            </a:r>
            <a:r>
              <a:rPr lang="ru-RU" sz="1400" b="1" i="1"/>
              <a:t> раз</a:t>
            </a:r>
            <a:endParaRPr lang="ru-RU" sz="1400" b="1" i="1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35531" name="AutoShape 11"/>
          <p:cNvSpPr>
            <a:spLocks noChangeArrowheads="1"/>
          </p:cNvSpPr>
          <p:nvPr/>
        </p:nvSpPr>
        <p:spPr bwMode="auto">
          <a:xfrm>
            <a:off x="611188" y="4508500"/>
            <a:ext cx="2133600" cy="94615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33CCFF"/>
              </a:gs>
              <a:gs pos="50000">
                <a:srgbClr val="FFFFFF"/>
              </a:gs>
              <a:gs pos="100000">
                <a:srgbClr val="33CCFF"/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i="1"/>
              <a:t>Концентрация</a:t>
            </a:r>
            <a:endParaRPr lang="ru-RU" sz="1400" b="1">
              <a:solidFill>
                <a:srgbClr val="8000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1400" b="1"/>
              <a:t>бензпирена С20Н12</a:t>
            </a:r>
            <a:r>
              <a:rPr lang="ru-RU" sz="1400"/>
              <a:t> </a:t>
            </a:r>
          </a:p>
        </p:txBody>
      </p:sp>
      <p:sp>
        <p:nvSpPr>
          <p:cNvPr id="235532" name="AutoShape 12"/>
          <p:cNvSpPr>
            <a:spLocks noChangeArrowheads="1"/>
          </p:cNvSpPr>
          <p:nvPr/>
        </p:nvSpPr>
        <p:spPr bwMode="auto">
          <a:xfrm>
            <a:off x="611188" y="3789363"/>
            <a:ext cx="2133600" cy="777875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CCFF99"/>
              </a:gs>
              <a:gs pos="50000">
                <a:srgbClr val="FFFFFF"/>
              </a:gs>
              <a:gs pos="100000">
                <a:srgbClr val="CCFF99"/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i="1"/>
              <a:t>Концентрация</a:t>
            </a:r>
            <a:r>
              <a:rPr lang="ru-RU" sz="1400"/>
              <a:t> </a:t>
            </a:r>
            <a:r>
              <a:rPr lang="ru-RU" sz="1400" b="1"/>
              <a:t>никотина С10Н14N2</a:t>
            </a:r>
            <a:r>
              <a:rPr lang="ru-RU" sz="1400"/>
              <a:t> </a:t>
            </a:r>
            <a:endParaRPr lang="ru-RU" sz="1400" b="1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235536" name="AutoShape 16"/>
          <p:cNvSpPr>
            <a:spLocks noChangeArrowheads="1"/>
          </p:cNvSpPr>
          <p:nvPr/>
        </p:nvSpPr>
        <p:spPr bwMode="auto">
          <a:xfrm>
            <a:off x="611188" y="2708275"/>
            <a:ext cx="2133600" cy="11176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FFFF66"/>
              </a:gs>
              <a:gs pos="50000">
                <a:srgbClr val="FFFFFF"/>
              </a:gs>
              <a:gs pos="100000">
                <a:srgbClr val="FFFF66"/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/>
              <a:t>Концентрация пропионитрила СН3СН2СN</a:t>
            </a:r>
            <a:endParaRPr lang="ru-RU" sz="1400" b="1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235537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692150"/>
            <a:ext cx="2130425" cy="11176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FF8D8D"/>
              </a:gs>
              <a:gs pos="50000">
                <a:srgbClr val="FFFFFF"/>
              </a:gs>
              <a:gs pos="100000">
                <a:srgbClr val="FF8D8D"/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i="1"/>
              <a:t>Концентрация стирола С6Н5СН=СН2</a:t>
            </a:r>
            <a:endParaRPr lang="ru-RU" sz="1400" b="1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11278" name="Text Box 21"/>
          <p:cNvSpPr txBox="1">
            <a:spLocks noChangeArrowheads="1"/>
          </p:cNvSpPr>
          <p:nvPr/>
        </p:nvSpPr>
        <p:spPr bwMode="auto">
          <a:xfrm>
            <a:off x="395288" y="188913"/>
            <a:ext cx="8748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Концентрация органических веществ в табачном дыме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35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235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5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235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5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235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5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235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35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" dur="500"/>
                                        <p:tgtEl>
                                          <p:spTgt spid="235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animBg="1" autoUpdateAnimBg="0"/>
      <p:bldP spid="235524" grpId="0" animBg="1" autoUpdateAnimBg="0"/>
      <p:bldP spid="235525" grpId="0" animBg="1" autoUpdateAnimBg="0"/>
      <p:bldP spid="235526" grpId="0" animBg="1" autoUpdateAnimBg="0"/>
      <p:bldP spid="235527" grpId="0" animBg="1" autoUpdateAnimBg="0"/>
      <p:bldP spid="235528" grpId="0" animBg="1" autoUpdateAnimBg="0"/>
      <p:bldP spid="235529" grpId="0" animBg="1" autoUpdateAnimBg="0"/>
      <p:bldP spid="235530" grpId="0" animBg="1" autoUpdateAnimBg="0"/>
      <p:bldP spid="235531" grpId="0" animBg="1" autoUpdateAnimBg="0"/>
      <p:bldP spid="235532" grpId="0" animBg="1" autoUpdateAnimBg="0"/>
      <p:bldP spid="235536" grpId="0" animBg="1" autoUpdateAnimBg="0"/>
      <p:bldP spid="235537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2652713" y="333375"/>
            <a:ext cx="6491287" cy="1143000"/>
          </a:xfrm>
        </p:spPr>
        <p:txBody>
          <a:bodyPr/>
          <a:lstStyle/>
          <a:p>
            <a:pPr eaLnBrk="1" hangingPunct="1"/>
            <a:r>
              <a:rPr lang="ru-RU" sz="3800" smtClean="0">
                <a:latin typeface="Arial" charset="0"/>
              </a:rPr>
              <a:t>Никотин – алкалоид (С10Н14</a:t>
            </a:r>
            <a:r>
              <a:rPr lang="en-US" sz="3800" smtClean="0">
                <a:latin typeface="Arial" charset="0"/>
              </a:rPr>
              <a:t>N2)</a:t>
            </a:r>
            <a:r>
              <a:rPr lang="ru-RU" sz="3800" smtClean="0">
                <a:latin typeface="Arial" charset="0"/>
              </a:rPr>
              <a:t> </a:t>
            </a:r>
          </a:p>
        </p:txBody>
      </p:sp>
      <p:pic>
        <p:nvPicPr>
          <p:cNvPr id="12291" name="Picture 6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3500" y="2349500"/>
            <a:ext cx="7140575" cy="3244850"/>
          </a:xfrm>
        </p:spPr>
      </p:pic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0"/>
            <a:ext cx="237648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1258888" y="5876925"/>
            <a:ext cx="7446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Алкалоиды – вещества с высокой биологической активностью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987</TotalTime>
  <Words>663</Words>
  <Application>Microsoft Office PowerPoint</Application>
  <PresentationFormat>Экран (4:3)</PresentationFormat>
  <Paragraphs>190</Paragraphs>
  <Slides>31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Times New Roman</vt:lpstr>
      <vt:lpstr>Wingdings</vt:lpstr>
      <vt:lpstr>Calibri</vt:lpstr>
      <vt:lpstr>Слои</vt:lpstr>
      <vt:lpstr>Диаграмма Microsoft Graph</vt:lpstr>
      <vt:lpstr>Диаграмма Microsoft Office Excel</vt:lpstr>
      <vt:lpstr>Табачный туман обмана</vt:lpstr>
      <vt:lpstr>Табак в год убивает:</vt:lpstr>
      <vt:lpstr>Отношение к курению в колледже</vt:lpstr>
      <vt:lpstr>Начало курения</vt:lpstr>
      <vt:lpstr>Мотивы курения</vt:lpstr>
      <vt:lpstr>Желание бросить курить</vt:lpstr>
      <vt:lpstr>  Табачный дым содержит   более 4000 компонентов, многие из которых являются фармакологически активными, токсичными, мутагенными и канцерогенными.</vt:lpstr>
      <vt:lpstr>Слайд 8</vt:lpstr>
      <vt:lpstr>Никотин – алкалоид (С10Н14N2) </vt:lpstr>
      <vt:lpstr>Слайд 10</vt:lpstr>
      <vt:lpstr>Слайд 11</vt:lpstr>
      <vt:lpstr>При затяжке табачной взвесью  в лёгких поселяются:</vt:lpstr>
      <vt:lpstr>При затяжке табачной взвесью  в лёгких поселяются:</vt:lpstr>
      <vt:lpstr>При затяжке табачной взвесью  в лёгких поселяются:</vt:lpstr>
      <vt:lpstr>При затяжке табачной взвесью  в лёгких поселяются:</vt:lpstr>
      <vt:lpstr>При затяжке табачной взвесью  в лёгких поселяются:</vt:lpstr>
      <vt:lpstr>При затяжке табачной взвесью  в лёгких поселяются:</vt:lpstr>
      <vt:lpstr>Бензпирен</vt:lpstr>
      <vt:lpstr>Смолы и дёготь</vt:lpstr>
      <vt:lpstr>Аммиак</vt:lpstr>
      <vt:lpstr>Углекислый газ</vt:lpstr>
      <vt:lpstr>Атрацен и пирен </vt:lpstr>
      <vt:lpstr>Синильная кислота  (цианистый водород)</vt:lpstr>
      <vt:lpstr>Анилин </vt:lpstr>
      <vt:lpstr>Стирол </vt:lpstr>
      <vt:lpstr>При затяжке табачной взвесью  в лёгких поселяются:</vt:lpstr>
      <vt:lpstr>А также радиоактивные вещества:</vt:lpstr>
      <vt:lpstr>Слайд 28</vt:lpstr>
      <vt:lpstr>Табачный дым и его жертвы</vt:lpstr>
      <vt:lpstr>Перестали курить</vt:lpstr>
      <vt:lpstr>Отношение юношей к курящей девушке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факты про табак 5. Табачный дым содержит более 4000 компонентов, многие из которых являются фармакологически активными, токсичными, мутагенными и канцерогенными.</dc:title>
  <dc:creator>Ray</dc:creator>
  <cp:lastModifiedBy>Александр Григорьевич</cp:lastModifiedBy>
  <cp:revision>151</cp:revision>
  <dcterms:created xsi:type="dcterms:W3CDTF">2008-04-02T04:50:44Z</dcterms:created>
  <dcterms:modified xsi:type="dcterms:W3CDTF">2010-01-19T10:43:44Z</dcterms:modified>
</cp:coreProperties>
</file>