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70" r:id="rId2"/>
    <p:sldId id="271" r:id="rId3"/>
    <p:sldId id="260" r:id="rId4"/>
    <p:sldId id="256" r:id="rId5"/>
    <p:sldId id="272" r:id="rId6"/>
    <p:sldId id="261" r:id="rId7"/>
    <p:sldId id="273" r:id="rId8"/>
    <p:sldId id="265" r:id="rId9"/>
    <p:sldId id="274" r:id="rId10"/>
    <p:sldId id="258" r:id="rId11"/>
    <p:sldId id="257" r:id="rId12"/>
    <p:sldId id="259" r:id="rId13"/>
    <p:sldId id="267" r:id="rId14"/>
    <p:sldId id="263" r:id="rId15"/>
    <p:sldId id="264" r:id="rId16"/>
    <p:sldId id="266" r:id="rId17"/>
    <p:sldId id="262" r:id="rId18"/>
    <p:sldId id="269" r:id="rId19"/>
    <p:sldId id="26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83" d="100"/>
          <a:sy n="83" d="100"/>
        </p:scale>
        <p:origin x="-45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6CB9AE-742D-4E8B-A6D0-1F0732BB1293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7831D8-220D-4FFA-856C-E03183095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ocuments\&#1052;&#1072;&#1084;&#1080;&#1085;&#1072;%20&#1087;&#1088;&#1077;&#1079;&#1077;&#1085;&#1090;&#1072;&#1094;&#1080;&#1103;\Gimn_Respubliki_Kazahstan_(New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10c81_667ba40b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16" name="Прямоугольник 15"/>
          <p:cNvSpPr/>
          <p:nvPr/>
        </p:nvSpPr>
        <p:spPr bwMode="grayWhite">
          <a:xfrm>
            <a:off x="1285852" y="1000108"/>
            <a:ext cx="6572296" cy="353943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Народов много </a:t>
            </a:r>
            <a:r>
              <a:rPr lang="ru-RU" sz="2800" b="1" i="1" dirty="0">
                <a:latin typeface="Calibri" pitchFamily="34" charset="0"/>
                <a:cs typeface="Calibri" pitchFamily="34" charset="0"/>
              </a:rPr>
              <a:t>кочевых  </a:t>
            </a:r>
            <a:r>
              <a:rPr lang="ru-RU" sz="2800" b="1" i="1" dirty="0" err="1">
                <a:latin typeface="Calibri" pitchFamily="34" charset="0"/>
                <a:cs typeface="Calibri" pitchFamily="34" charset="0"/>
              </a:rPr>
              <a:t>осело</a:t>
            </a:r>
            <a:r>
              <a:rPr lang="ru-RU" sz="2800" b="1" i="1" dirty="0">
                <a:latin typeface="Calibri" pitchFamily="34" charset="0"/>
                <a:cs typeface="Calibri" pitchFamily="34" charset="0"/>
              </a:rPr>
              <a:t> в нашем </a:t>
            </a:r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             крае</a:t>
            </a:r>
            <a:endParaRPr lang="ru-RU" sz="2800" b="1" i="1" dirty="0">
              <a:latin typeface="Calibri" pitchFamily="34" charset="0"/>
              <a:cs typeface="Calibri" pitchFamily="34" charset="0"/>
            </a:endParaRPr>
          </a:p>
          <a:p>
            <a:r>
              <a:rPr lang="ru-RU" sz="2800" b="1" i="1" dirty="0">
                <a:latin typeface="Calibri" pitchFamily="34" charset="0"/>
                <a:cs typeface="Calibri" pitchFamily="34" charset="0"/>
              </a:rPr>
              <a:t>Почти все помнят родовые традиции, сказанья.</a:t>
            </a:r>
          </a:p>
          <a:p>
            <a:r>
              <a:rPr lang="ru-RU" sz="2800" b="1" i="1" dirty="0">
                <a:latin typeface="Calibri" pitchFamily="34" charset="0"/>
                <a:cs typeface="Calibri" pitchFamily="34" charset="0"/>
              </a:rPr>
              <a:t> А мы поведать вам хотим о дружной и родной</a:t>
            </a:r>
          </a:p>
          <a:p>
            <a:r>
              <a:rPr lang="ru-RU" sz="2800" b="1" i="1" dirty="0">
                <a:latin typeface="Calibri" pitchFamily="34" charset="0"/>
                <a:cs typeface="Calibri" pitchFamily="34" charset="0"/>
              </a:rPr>
              <a:t> Народности – Казахской, самой коренной.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женский костю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60" y="3571876"/>
            <a:ext cx="242497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212" y="82438"/>
            <a:ext cx="3182218" cy="6561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Neve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571876"/>
            <a:ext cx="20828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071934" y="50004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Женский национальный костюм состоит из белого хлопчатобумажного или цветного шелкового платья, бархатного жилета с вышивкой, высокого колпака с шелковым шарфом. Пожилые женщины носят своеобразный капюшон из белой ткани – 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кимешек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. Невесты надевают высокий головной убор, богато украшенный перьями – 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саукеле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5262" cy="1062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Традиционное казахское жилище.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643050"/>
            <a:ext cx="4143404" cy="44012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  <a:cs typeface="Calibri" pitchFamily="34" charset="0"/>
              </a:rPr>
              <a:t> Традиционное казахское жилище - юрта - очень удобное, быстрое в возведении и красивое архитектурное сооружение. Это связано с тем, что образ жизни казахов был обусловлен главным занятием - скотоводством. Летом он кочевали со своими стадами в поиске пастбищ, а с наступлением холодов поселялись в зимовьях. Жилищем казахов в юрта, зимой - не особенно больших размеров «мазанка» с плоской крышей.</a:t>
            </a:r>
            <a:endParaRPr lang="ru-RU" sz="2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4489">
            <a:off x="4177349" y="1292399"/>
            <a:ext cx="4870737" cy="3214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7770">
            <a:off x="4286248" y="4643446"/>
            <a:ext cx="2165042" cy="18510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5401">
            <a:off x="6500762" y="4643446"/>
            <a:ext cx="2643238" cy="17646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90321">
            <a:off x="243688" y="1300445"/>
            <a:ext cx="44958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106" y="0"/>
            <a:ext cx="5195894" cy="838200"/>
          </a:xfrm>
        </p:spPr>
        <p:txBody>
          <a:bodyPr/>
          <a:lstStyle/>
          <a:p>
            <a:r>
              <a:rPr lang="ru-RU" dirty="0" smtClean="0"/>
              <a:t>Национальная кухня</a:t>
            </a:r>
            <a:endParaRPr lang="ru-RU" dirty="0"/>
          </a:p>
        </p:txBody>
      </p:sp>
      <p:pic>
        <p:nvPicPr>
          <p:cNvPr id="5" name="Рисунок 4" descr="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6113">
            <a:off x="4182482" y="1717077"/>
            <a:ext cx="4419600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9190">
            <a:off x="2146692" y="3382916"/>
            <a:ext cx="44958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1214422"/>
            <a:ext cx="7858180" cy="39087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Прочно сохраняются национальные особенности и традиции в казахской национальной кухне. Основу ее издавна составляют продукты животноводства - мясо и молоко. Позже, с развитием земледелия, казахи стали употреблять мучные продукты.</a:t>
            </a:r>
          </a:p>
          <a:p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b="1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f2cfe777a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4521012" cy="3141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5429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Национальными считаются блюда: бешбармак, баурсак, </a:t>
            </a:r>
            <a:r>
              <a:rPr lang="ru-RU" sz="2800" b="1" i="1" dirty="0" err="1" smtClean="0">
                <a:latin typeface="Calibri" pitchFamily="34" charset="0"/>
                <a:cs typeface="Calibri" pitchFamily="34" charset="0"/>
              </a:rPr>
              <a:t>казы</a:t>
            </a:r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 и напитки из молока: айран,                                                                кумыс, шубат.</a:t>
            </a:r>
            <a:endParaRPr lang="ru-RU" sz="2800" dirty="0"/>
          </a:p>
        </p:txBody>
      </p:sp>
      <p:pic>
        <p:nvPicPr>
          <p:cNvPr id="7" name="Рисунок 6" descr="b9a94681b8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88" y="1000108"/>
            <a:ext cx="4068312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el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357562"/>
            <a:ext cx="2428893" cy="3271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badf82f94e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57496"/>
            <a:ext cx="4191008" cy="3680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000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2977"/>
            <a:ext cx="2500298" cy="3695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                  «САЛТ» и «ЖОРА-ЖОСЫН»</a:t>
            </a:r>
            <a:endParaRPr lang="ru-RU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55006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Материальную и духовную жизнь казахов отражают историческая традиция - "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салт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" и обычаи народа - "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жора-жосын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". Много исторически ценного имеется в социальной, юридической и хозяйственно-бытовой терминологии, сохранившейся в исторических преданиях.</a:t>
            </a:r>
            <a:endParaRPr lang="ru-RU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21-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785794"/>
            <a:ext cx="3571868" cy="5342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БЕСИК-ТОЙ</a:t>
            </a:r>
            <a:endParaRPr lang="ru-RU" sz="5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Обряд укладывания младенца в колыбель — 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бесик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- той, устраивают на третий день после рождения. По поверью, раньше этого срока младенца класть в колыбель нельзя — духи могут подменить его уродом. Обряд сопровождается магической песней «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бесик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жыры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» — она отпугивает злые силы. Важная роль в обряде отводится «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киндик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шеше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» — пожилой женщине, которая во время родов перерезала пуповину.</a:t>
            </a:r>
            <a:endParaRPr lang="ru-RU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snapshot20100112204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928934"/>
            <a:ext cx="2643206" cy="1982405"/>
          </a:xfrm>
          <a:prstGeom prst="rect">
            <a:avLst/>
          </a:prstGeom>
        </p:spPr>
      </p:pic>
      <p:pic>
        <p:nvPicPr>
          <p:cNvPr id="13" name="Рисунок 12" descr="snapshot20100112204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928934"/>
            <a:ext cx="2714644" cy="2035983"/>
          </a:xfrm>
          <a:prstGeom prst="rect">
            <a:avLst/>
          </a:prstGeom>
        </p:spPr>
      </p:pic>
      <p:pic>
        <p:nvPicPr>
          <p:cNvPr id="14" name="Рисунок 13" descr="snapshot201001122045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928934"/>
            <a:ext cx="2714644" cy="2035983"/>
          </a:xfrm>
          <a:prstGeom prst="rect">
            <a:avLst/>
          </a:prstGeom>
        </p:spPr>
      </p:pic>
      <p:pic>
        <p:nvPicPr>
          <p:cNvPr id="15" name="Рисунок 14" descr="snapshot201001122047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857761"/>
            <a:ext cx="2666986" cy="2000240"/>
          </a:xfrm>
          <a:prstGeom prst="rect">
            <a:avLst/>
          </a:prstGeom>
        </p:spPr>
      </p:pic>
      <p:pic>
        <p:nvPicPr>
          <p:cNvPr id="16" name="Рисунок 15" descr="snapshot201001122047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4822016"/>
            <a:ext cx="2714644" cy="2035984"/>
          </a:xfrm>
          <a:prstGeom prst="rect">
            <a:avLst/>
          </a:prstGeom>
        </p:spPr>
      </p:pic>
      <p:pic>
        <p:nvPicPr>
          <p:cNvPr id="17" name="Рисунок 16" descr="snapshot2010011220474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4822016"/>
            <a:ext cx="2714644" cy="203598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Calibri" pitchFamily="34" charset="0"/>
                <a:cs typeface="Calibri" pitchFamily="34" charset="0"/>
              </a:rPr>
              <a:t>Беташар</a:t>
            </a:r>
            <a:endParaRPr lang="ru-RU" sz="6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71480"/>
            <a:ext cx="4500594" cy="3857652"/>
          </a:xfrm>
          <a:ln>
            <a:noFill/>
          </a:ln>
        </p:spPr>
        <p:txBody>
          <a:bodyPr>
            <a:noAutofit/>
          </a:bodyPr>
          <a:lstStyle/>
          <a:p>
            <a:pPr indent="11113">
              <a:buNone/>
            </a:pP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 В ауле жениха и  невесту встречали традиционным песнопением, носившим название "бет </a:t>
            </a:r>
            <a:r>
              <a:rPr lang="ru-RU" sz="1400" b="1" i="1" dirty="0" err="1" smtClean="0">
                <a:latin typeface="Calibri" pitchFamily="34" charset="0"/>
                <a:cs typeface="Calibri" pitchFamily="34" charset="0"/>
              </a:rPr>
              <a:t>ашар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" (открывание лица невесты). "Бет </a:t>
            </a:r>
            <a:r>
              <a:rPr lang="ru-RU" sz="1400" b="1" i="1" dirty="0" err="1" smtClean="0">
                <a:latin typeface="Calibri" pitchFamily="34" charset="0"/>
                <a:cs typeface="Calibri" pitchFamily="34" charset="0"/>
              </a:rPr>
              <a:t>ашар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" имел свой канонический текст из двух частей: в первой части невеста обычно представлялась родителям и </a:t>
            </a:r>
            <a:r>
              <a:rPr lang="ru-RU" sz="1400" b="1" i="1" dirty="0" err="1" smtClean="0">
                <a:latin typeface="Calibri" pitchFamily="34" charset="0"/>
                <a:cs typeface="Calibri" pitchFamily="34" charset="0"/>
              </a:rPr>
              <a:t>одноаульцам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 жениха, вторая часть состояла из назиданий и наставлений невесте, только что переступившей порог своего семейного очага. В песне невесте давались советы о том, как вести себя в супружеской жизни. Помимо калыма, со стороны жениха готовят разные обрядовые подарки: матери - </a:t>
            </a:r>
            <a:r>
              <a:rPr lang="ru-RU" sz="1400" b="1" i="1" dirty="0" err="1" smtClean="0">
                <a:latin typeface="Calibri" pitchFamily="34" charset="0"/>
                <a:cs typeface="Calibri" pitchFamily="34" charset="0"/>
              </a:rPr>
              <a:t>сут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i="1" dirty="0" err="1" smtClean="0">
                <a:latin typeface="Calibri" pitchFamily="34" charset="0"/>
                <a:cs typeface="Calibri" pitchFamily="34" charset="0"/>
              </a:rPr>
              <a:t>акы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 (за молоко матери), отцу -той мал (свадебные расходы), братьям невесты - </a:t>
            </a:r>
            <a:r>
              <a:rPr lang="ru-RU" sz="1400" b="1" i="1" dirty="0" err="1" smtClean="0">
                <a:latin typeface="Calibri" pitchFamily="34" charset="0"/>
                <a:cs typeface="Calibri" pitchFamily="34" charset="0"/>
              </a:rPr>
              <a:t>тарту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 (седла, пояса и т.п.), близким родственникам невесты - </a:t>
            </a:r>
            <a:r>
              <a:rPr lang="ru-RU" sz="1400" b="1" i="1" dirty="0" err="1" smtClean="0">
                <a:latin typeface="Calibri" pitchFamily="34" charset="0"/>
                <a:cs typeface="Calibri" pitchFamily="34" charset="0"/>
              </a:rPr>
              <a:t>кэде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. Беднякам нередко в таких случаях оказывали помощь родственники и друзья</a:t>
            </a:r>
            <a:endParaRPr lang="ru-RU" sz="1200" b="1" i="1" dirty="0"/>
          </a:p>
        </p:txBody>
      </p:sp>
      <p:pic>
        <p:nvPicPr>
          <p:cNvPr id="5" name="Рисунок 4" descr="snapshot201001122048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2714644" cy="2035983"/>
          </a:xfrm>
          <a:prstGeom prst="rect">
            <a:avLst/>
          </a:prstGeom>
        </p:spPr>
      </p:pic>
      <p:pic>
        <p:nvPicPr>
          <p:cNvPr id="6" name="Рисунок 5" descr="snapshot201001122049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928934"/>
            <a:ext cx="2714644" cy="2035983"/>
          </a:xfrm>
          <a:prstGeom prst="rect">
            <a:avLst/>
          </a:prstGeom>
        </p:spPr>
      </p:pic>
      <p:pic>
        <p:nvPicPr>
          <p:cNvPr id="7" name="Рисунок 6" descr="snapshot201001122049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822017"/>
            <a:ext cx="2714644" cy="2035983"/>
          </a:xfrm>
          <a:prstGeom prst="rect">
            <a:avLst/>
          </a:prstGeom>
        </p:spPr>
      </p:pic>
      <p:pic>
        <p:nvPicPr>
          <p:cNvPr id="8" name="Рисунок 7" descr="snapshot201001122052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839901"/>
            <a:ext cx="2690798" cy="2018099"/>
          </a:xfrm>
          <a:prstGeom prst="rect">
            <a:avLst/>
          </a:prstGeom>
        </p:spPr>
      </p:pic>
      <p:pic>
        <p:nvPicPr>
          <p:cNvPr id="9" name="Рисунок 8" descr="snapshot201001122053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4822017"/>
            <a:ext cx="2714645" cy="203598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43924" cy="2143140"/>
          </a:xfrm>
        </p:spPr>
        <p:txBody>
          <a:bodyPr>
            <a:normAutofit/>
          </a:bodyPr>
          <a:lstStyle/>
          <a:p>
            <a:pPr indent="11113">
              <a:buNone/>
            </a:pPr>
            <a:r>
              <a:rPr lang="ru-RU" sz="1700" dirty="0" smtClean="0">
                <a:latin typeface="Calibri" pitchFamily="34" charset="0"/>
                <a:cs typeface="Calibri" pitchFamily="34" charset="0"/>
              </a:rPr>
              <a:t> Не оставались в долгу и родители невесты. При сговоре они должны были внести так называемый "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каргы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бау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" - залог верности сговора, "кит" - подарки сватающим. Приданное (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жасау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) невесты обходилось им очень дорого, иногда превышая стоимость калыма. Родители заказывали свадебный головной убор (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саукеле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) и повозку (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куйме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). Богатые родители снабжали невесту летним жилищем (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отау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тип беру) со всем его оборудованием</a:t>
            </a:r>
            <a:r>
              <a:rPr lang="ru-RU" sz="2800" dirty="0" smtClean="0"/>
              <a:t>.</a:t>
            </a:r>
            <a:endParaRPr lang="ru-RU" dirty="0"/>
          </a:p>
        </p:txBody>
      </p:sp>
      <p:pic>
        <p:nvPicPr>
          <p:cNvPr id="4" name="Рисунок 3" descr="Изображение 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143116"/>
            <a:ext cx="5929354" cy="4447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divot"/>
            <a:contourClr>
              <a:srgbClr val="C0C0C0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7" y="214290"/>
            <a:ext cx="3595713" cy="26967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Изображение 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4349752" cy="32623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Изображение 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34448">
            <a:off x="230397" y="323795"/>
            <a:ext cx="4214842" cy="3161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Изображение 608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89089">
            <a:off x="2714312" y="1189752"/>
            <a:ext cx="4795599" cy="3596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Изображение 6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78491">
            <a:off x="4856695" y="3595717"/>
            <a:ext cx="4180753" cy="31355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_1110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000108"/>
            <a:ext cx="5214974" cy="47149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нашей области разных народов не счесть.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Не надо пророком быть, все это знают: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Мы дружно жить почитаем  за честь—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Уваженье к культуре любой в этом нам помогает!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14e485e8fa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7336" y="1214422"/>
            <a:ext cx="89473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Культура и традиции казахского народа в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Астраханском крае.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758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726" y="0"/>
            <a:ext cx="14213471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14250" y="0"/>
            <a:ext cx="8929750" cy="39290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4100" b="1" i="1" dirty="0" smtClean="0">
                <a:latin typeface="Calibri" pitchFamily="34" charset="0"/>
                <a:cs typeface="Calibri" pitchFamily="34" charset="0"/>
              </a:rPr>
              <a:t>         Как многие кочевые скотоводческие народы, казахи сохранили память о своем родоплеменном устройстве. Почти все помнят свои родовые названия, а старшее поколение— еще и тамги ( «танба»)—гербы-метки  для скота и имущества. </a:t>
            </a:r>
          </a:p>
          <a:p>
            <a:pPr>
              <a:buNone/>
            </a:pPr>
            <a:r>
              <a:rPr lang="ru-RU" sz="4100" b="1" i="1" dirty="0" smtClean="0">
                <a:latin typeface="Calibri" pitchFamily="34" charset="0"/>
                <a:cs typeface="Calibri" pitchFamily="34" charset="0"/>
              </a:rPr>
              <a:t>          У нижневолжских казахов получил дополнительное развитие род тюленгит— в прошлом гвардейцы и охрана султана, охотно принимавшие туда и смелых иноплеменников из пленных</a:t>
            </a:r>
            <a:r>
              <a:rPr lang="ru-RU" sz="4100" b="1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41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0px-Coat_of_arms_of_Kazakhsta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000372"/>
            <a:ext cx="3286116" cy="3302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357422" y="26431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7158" y="0"/>
            <a:ext cx="82153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В настоящее время восстанавливаются и развиваются лучшие традиции казахского народа— как в 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общеэтническом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так и в региональном- астраханском, нижневолжском вариантах. Этим занимается областное общество казахской национальной культуры «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Жолдастык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». Освещаются эти вопросы в областной газете на казахском языке « 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Ак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арна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 («Чистый родник»). Проводятся Дни казахской культуры в области, посвященные памяти выдающегося деятеля народного искусства, нашей землячки Дины Нурпеисовой и похороненного в 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Алтынжаре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её  учителя, великого 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Курмангазы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Сагырбаева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2000" b="1" i="1" u="none" strike="noStrike" cap="none" normalizeH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Рисунок 17" descr="astrakhan1856_city_coa_n636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071810"/>
            <a:ext cx="2857520" cy="3250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572008"/>
            <a:ext cx="6215090" cy="203132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В декабре 1993 года администрации Астраханской области была присуждена первая премия мира и согласия, учрежденная Президентом Республики Казахстан. Это несомненно служит признанием добрых взаимоотношений между национальностями в регионе, позитивного сотрудничества всего многонационального населения области.</a:t>
            </a:r>
            <a:endParaRPr lang="ru-RU" b="1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250px-Flag_of_Kazakhsta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2080">
            <a:off x="285571" y="1006095"/>
            <a:ext cx="4500562" cy="2364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russi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18765">
            <a:off x="4378216" y="959364"/>
            <a:ext cx="4541189" cy="2270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Gimn_Respubliki_Kazahstan_(New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357298"/>
            <a:ext cx="3143240" cy="42905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5" descr="C:\Users\Анастасия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4465">
            <a:off x="2451218" y="2302087"/>
            <a:ext cx="4405732" cy="32720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5259">
            <a:off x="222722" y="1796207"/>
            <a:ext cx="2971806" cy="41498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15328" cy="10715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Домашние промыслы и художественные ремесла казахского народа зародились в глубокой древности</a:t>
            </a:r>
            <a:endParaRPr lang="ru-RU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00702"/>
            <a:ext cx="7500990" cy="17859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800" dirty="0" smtClean="0"/>
              <a:t>         </a:t>
            </a:r>
            <a:r>
              <a:rPr lang="ru-RU" sz="3800" b="1" i="1" dirty="0" smtClean="0">
                <a:latin typeface="Calibri" pitchFamily="34" charset="0"/>
                <a:cs typeface="Calibri" pitchFamily="34" charset="0"/>
              </a:rPr>
              <a:t>Предметы быта кочевников-скотоводов - седла, конская сбруя, изделия из дерева, кости и металла - богато украшались орнаментом . Обычно изображались луна, звезды, геометрические фигуры, стилизованные листья, цветы, бараний рог.</a:t>
            </a:r>
          </a:p>
          <a:p>
            <a:pPr>
              <a:buNone/>
            </a:pPr>
            <a:r>
              <a:rPr lang="ru-RU" sz="3800" dirty="0" smtClean="0"/>
              <a:t>.</a:t>
            </a:r>
            <a:endParaRPr lang="ru-RU" sz="3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000" b="1" i="1" dirty="0" smtClean="0">
                <a:latin typeface="Calibri" pitchFamily="34" charset="0"/>
                <a:cs typeface="Calibri" pitchFamily="34" charset="0"/>
              </a:rPr>
              <a:t>Искусные народные мастера-ювелиры (зергеры) делали кольца, браслеты, серьги, застежки, пуговицы, украшая их вставными полудрагоценными камнями или плетением из тонкой серебряной проволоки </a:t>
            </a:r>
            <a:endParaRPr lang="ru-RU" sz="2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Анастасия\Desktop\Казахская культура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3143240" cy="47111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_6383_58cac691_-1-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9944">
            <a:off x="2181334" y="1717958"/>
            <a:ext cx="4214842" cy="30178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goshin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86190"/>
            <a:ext cx="3286148" cy="27520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esktop\Казахская культура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3174" y="311193"/>
            <a:ext cx="4357718" cy="6546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8382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Казахский национальный костюм.</a:t>
            </a:r>
            <a:endParaRPr lang="ru-RU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1255198906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86058"/>
            <a:ext cx="2857488" cy="3899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kazah-lo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928802"/>
            <a:ext cx="2214578" cy="4672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настасия\Desktop\Казахская культура\мужской костю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73" y="132606"/>
            <a:ext cx="3623137" cy="6582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18573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Мужской костюм состоит из </a:t>
            </a:r>
            <a:r>
              <a:rPr lang="ru-RU" sz="2400" b="1" i="1" dirty="0" err="1" smtClean="0">
                <a:latin typeface="Calibri" pitchFamily="34" charset="0"/>
                <a:cs typeface="Calibri" pitchFamily="34" charset="0"/>
              </a:rPr>
              <a:t>чапана</a:t>
            </a:r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 (халата с поясом, сделанного из бархата, богато вышитого), головного убора – мягкой тюбетейки, высокого колпака или шапки из меха лисы (малахай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).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881</Words>
  <Application>Microsoft Office PowerPoint</Application>
  <PresentationFormat>Экран (4:3)</PresentationFormat>
  <Paragraphs>38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Домашние промыслы и художественные ремесла казахского народа зародились в глубокой древности</vt:lpstr>
      <vt:lpstr>Слайд 7</vt:lpstr>
      <vt:lpstr>Казахский национальный костюм.</vt:lpstr>
      <vt:lpstr>Слайд 9</vt:lpstr>
      <vt:lpstr>Слайд 10</vt:lpstr>
      <vt:lpstr>Традиционное казахское жилище.</vt:lpstr>
      <vt:lpstr>Национальная кухня</vt:lpstr>
      <vt:lpstr>Слайд 13</vt:lpstr>
      <vt:lpstr>                  «САЛТ» и «ЖОРА-ЖОСЫН»</vt:lpstr>
      <vt:lpstr>БЕСИК-ТОЙ</vt:lpstr>
      <vt:lpstr>Беташар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Андрей</cp:lastModifiedBy>
  <cp:revision>89</cp:revision>
  <dcterms:created xsi:type="dcterms:W3CDTF">2010-01-08T11:54:40Z</dcterms:created>
  <dcterms:modified xsi:type="dcterms:W3CDTF">2010-01-20T17:01:27Z</dcterms:modified>
</cp:coreProperties>
</file>